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229.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s/slide254.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24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69.xml" ContentType="application/vnd.openxmlformats-officedocument.presentationml.slide+xml"/>
  <Override PartName="/ppt/slides/slide221.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259.xml" ContentType="application/vnd.openxmlformats-officedocument.presentationml.slide+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s/slide248.xml" ContentType="application/vnd.openxmlformats-officedocument.presentationml.slide+xml"/>
  <Override PartName="/ppt/slideLayouts/slideLayout7.xml" ContentType="application/vnd.openxmlformats-officedocument.presentationml.slideLayout+xml"/>
  <Override PartName="/ppt/slides/slide55.xml" ContentType="application/vnd.openxmlformats-officedocument.presentationml.slide+xml"/>
  <Override PartName="/ppt/slides/slide237.xml" ContentType="application/vnd.openxmlformats-officedocument.presentationml.slide+xml"/>
  <Override PartName="/ppt/theme/theme2.xml" ContentType="application/vnd.openxmlformats-officedocument.theme+xml"/>
  <Default Extension="emf" ContentType="image/x-emf"/>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6.xml" ContentType="application/vnd.openxmlformats-officedocument.presentationml.slide+xml"/>
  <Override PartName="/ppt/slides/slide262.xml" ContentType="application/vnd.openxmlformats-officedocument.presentationml.slide+xml"/>
  <Override PartName="/ppt/slides/slide273.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s/slide2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240.xml" ContentType="application/vnd.openxmlformats-officedocument.presentationml.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267.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s/slide234.xml" ContentType="application/vnd.openxmlformats-officedocument.presentationml.slide+xml"/>
  <Override PartName="/ppt/slides/slide245.xml" ContentType="application/vnd.openxmlformats-officedocument.presentationml.slide+xml"/>
  <Override PartName="/ppt/slideLayouts/slideLayout15.xml" ContentType="application/vnd.openxmlformats-officedocument.presentationml.slideLayout+xml"/>
  <Override PartName="/ppt/slides/slide41.xml" ContentType="application/vnd.openxmlformats-officedocument.presentationml.slide+xml"/>
  <Override PartName="/ppt/slides/slide223.xml" ContentType="application/vnd.openxmlformats-officedocument.presentationml.slide+xml"/>
  <Override PartName="/ppt/slides/slide2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230.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239.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46.xml" ContentType="application/vnd.openxmlformats-officedocument.presentationml.slide+xml"/>
  <Override PartName="/ppt/slides/slide264.xml" ContentType="application/vnd.openxmlformats-officedocument.presentationml.slide+xml"/>
  <Override PartName="/ppt/slideLayouts/slideLayout5.xml" ContentType="application/vnd.openxmlformats-officedocument.presentationml.slideLayout+xml"/>
  <Default Extension="jpeg" ContentType="image/jpeg"/>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35.xml" ContentType="application/vnd.openxmlformats-officedocument.presentationml.slide+xml"/>
  <Override PartName="/ppt/slides/slide253.xml" ContentType="application/vnd.openxmlformats-officedocument.presentationml.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42.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231.xml" ContentType="application/vnd.openxmlformats-officedocument.presentationml.slide+xml"/>
  <Override PartName="/ppt/slideLayouts/slideLayout12.xml" ContentType="application/vnd.openxmlformats-officedocument.presentationml.slideLayout+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220.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69.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slides/slide272.xml" ContentType="application/vnd.openxmlformats-officedocument.presentationml.slide+xml"/>
  <Override PartName="/ppt/theme/theme1.xml" ContentType="application/vnd.openxmlformats-officedocument.theme+xml"/>
  <Default Extension="docx" ContentType="application/vnd.openxmlformats-officedocument.wordprocessingml.document"/>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Default Extension="bin" ContentType="application/vnd.openxmlformats-officedocument.oleObject"/>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Layouts/slideLayout3.xml" ContentType="application/vnd.openxmlformats-officedocument.presentationml.slideLayout+xml"/>
  <Override PartName="/ppt/slides/slide51.xml" ContentType="application/vnd.openxmlformats-officedocument.presentationml.slide+xml"/>
  <Override PartName="/ppt/slides/slide233.xml" ContentType="application/vnd.openxmlformats-officedocument.presentationml.slide+xml"/>
  <Override PartName="/ppt/slideLayouts/slideLayout14.xml" ContentType="application/vnd.openxmlformats-officedocument.presentationml.slideLayout+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Default Extension="vml" ContentType="application/vnd.openxmlformats-officedocument.vmlDrawing"/>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Default Extension="rels" ContentType="application/vnd.openxmlformats-package.relationships+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6"/>
  </p:notesMasterIdLst>
  <p:sldIdLst>
    <p:sldId id="277" r:id="rId2"/>
    <p:sldId id="302" r:id="rId3"/>
    <p:sldId id="278" r:id="rId4"/>
    <p:sldId id="303" r:id="rId5"/>
    <p:sldId id="304" r:id="rId6"/>
    <p:sldId id="279" r:id="rId7"/>
    <p:sldId id="305" r:id="rId8"/>
    <p:sldId id="266" r:id="rId9"/>
    <p:sldId id="306" r:id="rId10"/>
    <p:sldId id="307" r:id="rId11"/>
    <p:sldId id="308" r:id="rId12"/>
    <p:sldId id="309" r:id="rId13"/>
    <p:sldId id="310" r:id="rId14"/>
    <p:sldId id="311" r:id="rId15"/>
    <p:sldId id="312" r:id="rId16"/>
    <p:sldId id="313" r:id="rId17"/>
    <p:sldId id="314" r:id="rId18"/>
    <p:sldId id="315" r:id="rId19"/>
    <p:sldId id="316" r:id="rId20"/>
    <p:sldId id="317" r:id="rId21"/>
    <p:sldId id="318" r:id="rId22"/>
    <p:sldId id="319" r:id="rId23"/>
    <p:sldId id="320" r:id="rId24"/>
    <p:sldId id="321" r:id="rId25"/>
    <p:sldId id="322" r:id="rId26"/>
    <p:sldId id="323" r:id="rId27"/>
    <p:sldId id="329" r:id="rId28"/>
    <p:sldId id="324" r:id="rId29"/>
    <p:sldId id="325" r:id="rId30"/>
    <p:sldId id="326" r:id="rId31"/>
    <p:sldId id="327" r:id="rId32"/>
    <p:sldId id="330" r:id="rId33"/>
    <p:sldId id="331" r:id="rId34"/>
    <p:sldId id="332" r:id="rId35"/>
    <p:sldId id="333" r:id="rId36"/>
    <p:sldId id="334" r:id="rId37"/>
    <p:sldId id="335" r:id="rId38"/>
    <p:sldId id="336" r:id="rId39"/>
    <p:sldId id="337" r:id="rId40"/>
    <p:sldId id="338" r:id="rId41"/>
    <p:sldId id="328" r:id="rId42"/>
    <p:sldId id="339" r:id="rId43"/>
    <p:sldId id="340" r:id="rId44"/>
    <p:sldId id="341" r:id="rId45"/>
    <p:sldId id="342" r:id="rId46"/>
    <p:sldId id="343" r:id="rId47"/>
    <p:sldId id="344" r:id="rId48"/>
    <p:sldId id="345" r:id="rId49"/>
    <p:sldId id="346" r:id="rId50"/>
    <p:sldId id="347" r:id="rId51"/>
    <p:sldId id="348" r:id="rId52"/>
    <p:sldId id="349" r:id="rId53"/>
    <p:sldId id="350" r:id="rId54"/>
    <p:sldId id="351" r:id="rId55"/>
    <p:sldId id="352" r:id="rId56"/>
    <p:sldId id="353" r:id="rId57"/>
    <p:sldId id="354" r:id="rId58"/>
    <p:sldId id="355" r:id="rId59"/>
    <p:sldId id="356" r:id="rId60"/>
    <p:sldId id="357" r:id="rId61"/>
    <p:sldId id="358" r:id="rId62"/>
    <p:sldId id="362" r:id="rId63"/>
    <p:sldId id="284" r:id="rId64"/>
    <p:sldId id="363" r:id="rId65"/>
    <p:sldId id="364" r:id="rId66"/>
    <p:sldId id="365" r:id="rId67"/>
    <p:sldId id="366" r:id="rId68"/>
    <p:sldId id="371" r:id="rId69"/>
    <p:sldId id="372" r:id="rId70"/>
    <p:sldId id="285" r:id="rId71"/>
    <p:sldId id="373" r:id="rId72"/>
    <p:sldId id="374" r:id="rId73"/>
    <p:sldId id="267" r:id="rId74"/>
    <p:sldId id="375" r:id="rId75"/>
    <p:sldId id="376" r:id="rId76"/>
    <p:sldId id="377" r:id="rId77"/>
    <p:sldId id="378" r:id="rId78"/>
    <p:sldId id="379" r:id="rId79"/>
    <p:sldId id="380" r:id="rId80"/>
    <p:sldId id="381" r:id="rId81"/>
    <p:sldId id="382" r:id="rId82"/>
    <p:sldId id="383" r:id="rId83"/>
    <p:sldId id="287" r:id="rId84"/>
    <p:sldId id="384" r:id="rId85"/>
    <p:sldId id="385" r:id="rId86"/>
    <p:sldId id="386" r:id="rId87"/>
    <p:sldId id="387" r:id="rId88"/>
    <p:sldId id="388" r:id="rId89"/>
    <p:sldId id="288" r:id="rId90"/>
    <p:sldId id="389" r:id="rId91"/>
    <p:sldId id="390" r:id="rId92"/>
    <p:sldId id="391" r:id="rId93"/>
    <p:sldId id="392" r:id="rId94"/>
    <p:sldId id="393" r:id="rId95"/>
    <p:sldId id="394" r:id="rId96"/>
    <p:sldId id="395" r:id="rId97"/>
    <p:sldId id="396" r:id="rId98"/>
    <p:sldId id="397" r:id="rId99"/>
    <p:sldId id="398" r:id="rId100"/>
    <p:sldId id="399" r:id="rId101"/>
    <p:sldId id="400" r:id="rId102"/>
    <p:sldId id="401" r:id="rId103"/>
    <p:sldId id="402" r:id="rId104"/>
    <p:sldId id="403" r:id="rId105"/>
    <p:sldId id="404" r:id="rId106"/>
    <p:sldId id="405" r:id="rId107"/>
    <p:sldId id="406" r:id="rId108"/>
    <p:sldId id="289" r:id="rId109"/>
    <p:sldId id="407" r:id="rId110"/>
    <p:sldId id="408" r:id="rId111"/>
    <p:sldId id="409" r:id="rId112"/>
    <p:sldId id="410" r:id="rId113"/>
    <p:sldId id="411" r:id="rId114"/>
    <p:sldId id="412" r:id="rId115"/>
    <p:sldId id="413" r:id="rId116"/>
    <p:sldId id="414" r:id="rId117"/>
    <p:sldId id="415" r:id="rId118"/>
    <p:sldId id="416" r:id="rId119"/>
    <p:sldId id="417" r:id="rId120"/>
    <p:sldId id="418" r:id="rId121"/>
    <p:sldId id="419" r:id="rId122"/>
    <p:sldId id="420" r:id="rId123"/>
    <p:sldId id="268" r:id="rId124"/>
    <p:sldId id="421" r:id="rId125"/>
    <p:sldId id="422" r:id="rId126"/>
    <p:sldId id="423" r:id="rId127"/>
    <p:sldId id="424" r:id="rId128"/>
    <p:sldId id="425" r:id="rId129"/>
    <p:sldId id="426" r:id="rId130"/>
    <p:sldId id="427" r:id="rId131"/>
    <p:sldId id="428" r:id="rId132"/>
    <p:sldId id="429" r:id="rId133"/>
    <p:sldId id="430" r:id="rId134"/>
    <p:sldId id="290" r:id="rId135"/>
    <p:sldId id="431" r:id="rId136"/>
    <p:sldId id="291" r:id="rId137"/>
    <p:sldId id="432" r:id="rId138"/>
    <p:sldId id="433" r:id="rId139"/>
    <p:sldId id="434" r:id="rId140"/>
    <p:sldId id="435" r:id="rId141"/>
    <p:sldId id="436" r:id="rId142"/>
    <p:sldId id="437" r:id="rId143"/>
    <p:sldId id="438" r:id="rId144"/>
    <p:sldId id="439" r:id="rId145"/>
    <p:sldId id="292" r:id="rId146"/>
    <p:sldId id="440" r:id="rId147"/>
    <p:sldId id="441" r:id="rId148"/>
    <p:sldId id="442" r:id="rId149"/>
    <p:sldId id="443" r:id="rId150"/>
    <p:sldId id="444" r:id="rId151"/>
    <p:sldId id="445" r:id="rId152"/>
    <p:sldId id="446" r:id="rId153"/>
    <p:sldId id="447" r:id="rId154"/>
    <p:sldId id="448" r:id="rId155"/>
    <p:sldId id="449" r:id="rId156"/>
    <p:sldId id="450" r:id="rId157"/>
    <p:sldId id="280" r:id="rId158"/>
    <p:sldId id="451" r:id="rId159"/>
    <p:sldId id="452" r:id="rId160"/>
    <p:sldId id="453" r:id="rId161"/>
    <p:sldId id="454" r:id="rId162"/>
    <p:sldId id="455" r:id="rId163"/>
    <p:sldId id="456" r:id="rId164"/>
    <p:sldId id="457" r:id="rId165"/>
    <p:sldId id="458" r:id="rId166"/>
    <p:sldId id="459" r:id="rId167"/>
    <p:sldId id="460" r:id="rId168"/>
    <p:sldId id="461" r:id="rId169"/>
    <p:sldId id="462" r:id="rId170"/>
    <p:sldId id="293" r:id="rId171"/>
    <p:sldId id="463" r:id="rId172"/>
    <p:sldId id="464" r:id="rId173"/>
    <p:sldId id="465" r:id="rId174"/>
    <p:sldId id="294" r:id="rId175"/>
    <p:sldId id="466" r:id="rId176"/>
    <p:sldId id="468" r:id="rId177"/>
    <p:sldId id="469" r:id="rId178"/>
    <p:sldId id="470" r:id="rId179"/>
    <p:sldId id="471" r:id="rId180"/>
    <p:sldId id="467" r:id="rId181"/>
    <p:sldId id="472" r:id="rId182"/>
    <p:sldId id="295" r:id="rId183"/>
    <p:sldId id="473" r:id="rId184"/>
    <p:sldId id="474" r:id="rId185"/>
    <p:sldId id="475" r:id="rId186"/>
    <p:sldId id="476" r:id="rId187"/>
    <p:sldId id="477" r:id="rId188"/>
    <p:sldId id="478" r:id="rId189"/>
    <p:sldId id="479" r:id="rId190"/>
    <p:sldId id="480" r:id="rId191"/>
    <p:sldId id="481" r:id="rId192"/>
    <p:sldId id="482" r:id="rId193"/>
    <p:sldId id="483" r:id="rId194"/>
    <p:sldId id="484" r:id="rId195"/>
    <p:sldId id="485" r:id="rId196"/>
    <p:sldId id="486" r:id="rId197"/>
    <p:sldId id="487" r:id="rId198"/>
    <p:sldId id="281" r:id="rId199"/>
    <p:sldId id="488" r:id="rId200"/>
    <p:sldId id="489" r:id="rId201"/>
    <p:sldId id="490" r:id="rId202"/>
    <p:sldId id="491" r:id="rId203"/>
    <p:sldId id="492" r:id="rId204"/>
    <p:sldId id="493" r:id="rId205"/>
    <p:sldId id="494" r:id="rId206"/>
    <p:sldId id="495" r:id="rId207"/>
    <p:sldId id="496" r:id="rId208"/>
    <p:sldId id="497" r:id="rId209"/>
    <p:sldId id="296" r:id="rId210"/>
    <p:sldId id="498" r:id="rId211"/>
    <p:sldId id="499" r:id="rId212"/>
    <p:sldId id="500" r:id="rId213"/>
    <p:sldId id="297" r:id="rId214"/>
    <p:sldId id="501" r:id="rId215"/>
    <p:sldId id="502" r:id="rId216"/>
    <p:sldId id="503" r:id="rId217"/>
    <p:sldId id="504" r:id="rId218"/>
    <p:sldId id="505" r:id="rId219"/>
    <p:sldId id="506" r:id="rId220"/>
    <p:sldId id="507" r:id="rId221"/>
    <p:sldId id="508" r:id="rId222"/>
    <p:sldId id="509" r:id="rId223"/>
    <p:sldId id="298" r:id="rId224"/>
    <p:sldId id="510" r:id="rId225"/>
    <p:sldId id="511" r:id="rId226"/>
    <p:sldId id="512" r:id="rId227"/>
    <p:sldId id="513" r:id="rId228"/>
    <p:sldId id="514" r:id="rId229"/>
    <p:sldId id="515" r:id="rId230"/>
    <p:sldId id="516" r:id="rId231"/>
    <p:sldId id="517" r:id="rId232"/>
    <p:sldId id="518" r:id="rId233"/>
    <p:sldId id="519" r:id="rId234"/>
    <p:sldId id="520" r:id="rId235"/>
    <p:sldId id="521" r:id="rId236"/>
    <p:sldId id="522" r:id="rId237"/>
    <p:sldId id="523" r:id="rId238"/>
    <p:sldId id="524" r:id="rId239"/>
    <p:sldId id="525" r:id="rId240"/>
    <p:sldId id="282" r:id="rId241"/>
    <p:sldId id="526" r:id="rId242"/>
    <p:sldId id="527" r:id="rId243"/>
    <p:sldId id="528" r:id="rId244"/>
    <p:sldId id="529" r:id="rId245"/>
    <p:sldId id="530" r:id="rId246"/>
    <p:sldId id="531" r:id="rId247"/>
    <p:sldId id="532" r:id="rId248"/>
    <p:sldId id="299" r:id="rId249"/>
    <p:sldId id="533" r:id="rId250"/>
    <p:sldId id="534" r:id="rId251"/>
    <p:sldId id="535" r:id="rId252"/>
    <p:sldId id="300" r:id="rId253"/>
    <p:sldId id="536" r:id="rId254"/>
    <p:sldId id="537" r:id="rId255"/>
    <p:sldId id="538" r:id="rId256"/>
    <p:sldId id="539" r:id="rId257"/>
    <p:sldId id="540" r:id="rId258"/>
    <p:sldId id="541" r:id="rId259"/>
    <p:sldId id="301" r:id="rId260"/>
    <p:sldId id="542" r:id="rId261"/>
    <p:sldId id="543" r:id="rId262"/>
    <p:sldId id="544" r:id="rId263"/>
    <p:sldId id="545" r:id="rId264"/>
    <p:sldId id="546" r:id="rId265"/>
    <p:sldId id="547" r:id="rId266"/>
    <p:sldId id="548" r:id="rId267"/>
    <p:sldId id="549" r:id="rId268"/>
    <p:sldId id="550" r:id="rId269"/>
    <p:sldId id="551" r:id="rId270"/>
    <p:sldId id="552" r:id="rId271"/>
    <p:sldId id="553" r:id="rId272"/>
    <p:sldId id="554" r:id="rId273"/>
    <p:sldId id="555" r:id="rId274"/>
    <p:sldId id="556" r:id="rId27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618"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B0F1"/>
    <a:srgbClr val="EAEAEA"/>
    <a:srgbClr val="F8B62C"/>
    <a:srgbClr val="A24A4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p:cViewPr varScale="1">
        <p:scale>
          <a:sx n="92" d="100"/>
          <a:sy n="92" d="100"/>
        </p:scale>
        <p:origin x="1374" y="84"/>
      </p:cViewPr>
      <p:guideLst>
        <p:guide orient="horz" pos="618"/>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theme" Target="theme/theme1.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tableStyles" Target="tableStyles.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slide" Target="slides/slide243.xml"/><Relationship Id="rId249" Type="http://schemas.openxmlformats.org/officeDocument/2006/relationships/slide" Target="slides/slide24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260" Type="http://schemas.openxmlformats.org/officeDocument/2006/relationships/slide" Target="slides/slide259.xml"/><Relationship Id="rId265" Type="http://schemas.openxmlformats.org/officeDocument/2006/relationships/slide" Target="slides/slide264.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slide" Target="slides/slide254.xml"/><Relationship Id="rId271" Type="http://schemas.openxmlformats.org/officeDocument/2006/relationships/slide" Target="slides/slide270.xml"/><Relationship Id="rId276" Type="http://schemas.openxmlformats.org/officeDocument/2006/relationships/notesMaster" Target="notesMasters/notesMaster1.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slide" Target="slides/slide265.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77" Type="http://schemas.openxmlformats.org/officeDocument/2006/relationships/presProps" Target="presProp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slide" Target="slides/slide27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viewProps" Target="viewProps.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1067237-14E8-4373-AA68-5344FACB7B59}" type="datetimeFigureOut">
              <a:rPr lang="zh-CN" altLang="en-US"/>
              <a:pPr>
                <a:defRPr/>
              </a:pPr>
              <a:t>2017-06-17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5086CE6F-8981-4012-BB08-C13940A45B3A}" type="slidenum">
              <a:rPr lang="zh-CN" altLang="en-US"/>
              <a:pPr>
                <a:defRPr/>
              </a:pPr>
              <a:t>‹#›</a:t>
            </a:fld>
            <a:endParaRPr lang="zh-CN" altLang="en-US"/>
          </a:p>
        </p:txBody>
      </p:sp>
    </p:spTree>
    <p:extLst>
      <p:ext uri="{BB962C8B-B14F-4D97-AF65-F5344CB8AC3E}">
        <p14:creationId xmlns:p14="http://schemas.microsoft.com/office/powerpoint/2010/main" val="2431644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圆角矩形 1"/>
          <p:cNvSpPr/>
          <p:nvPr userDrawn="1"/>
        </p:nvSpPr>
        <p:spPr>
          <a:xfrm>
            <a:off x="1908175" y="1700213"/>
            <a:ext cx="6119813" cy="360362"/>
          </a:xfrm>
          <a:prstGeom prst="roundRect">
            <a:avLst/>
          </a:prstGeom>
          <a:gradFill flip="none" rotWithShape="1">
            <a:gsLst>
              <a:gs pos="59000">
                <a:srgbClr val="01B0F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b="1" dirty="0">
              <a:latin typeface="黑体" pitchFamily="2" charset="-122"/>
              <a:ea typeface="黑体" pitchFamily="2" charset="-122"/>
            </a:endParaRPr>
          </a:p>
        </p:txBody>
      </p:sp>
      <p:sp>
        <p:nvSpPr>
          <p:cNvPr id="3" name="标题 1"/>
          <p:cNvSpPr>
            <a:spLocks noGrp="1"/>
          </p:cNvSpPr>
          <p:nvPr>
            <p:ph type="title"/>
          </p:nvPr>
        </p:nvSpPr>
        <p:spPr>
          <a:xfrm>
            <a:off x="1992399" y="1700213"/>
            <a:ext cx="6119814" cy="360362"/>
          </a:xfrm>
          <a:prstGeom prst="rect">
            <a:avLst/>
          </a:prstGeom>
        </p:spPr>
        <p:txBody>
          <a:bodyPr/>
          <a:lstStyle>
            <a:lvl1pPr algn="l">
              <a:defRPr sz="18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4" name="内容占位符 2"/>
          <p:cNvSpPr>
            <a:spLocks noGrp="1"/>
          </p:cNvSpPr>
          <p:nvPr>
            <p:ph idx="1"/>
          </p:nvPr>
        </p:nvSpPr>
        <p:spPr>
          <a:xfrm>
            <a:off x="1992399" y="2420888"/>
            <a:ext cx="5987008" cy="3068017"/>
          </a:xfrm>
          <a:prstGeom prst="rect">
            <a:avLst/>
          </a:prstGeom>
        </p:spPr>
        <p:txBody>
          <a:bodyPr/>
          <a:lstStyle>
            <a:lvl1pPr marL="0" indent="0">
              <a:lnSpc>
                <a:spcPct val="150000"/>
              </a:lnSpc>
              <a:buFontTx/>
              <a:buNone/>
              <a:defRPr sz="1800">
                <a:solidFill>
                  <a:schemeClr val="tx1">
                    <a:lumMod val="95000"/>
                    <a:lumOff val="5000"/>
                  </a:schemeClr>
                </a:solidFill>
                <a:latin typeface="黑体" panose="02010600030101010101" pitchFamily="2" charset="-122"/>
                <a:ea typeface="黑体" panose="02010600030101010101" pitchFamily="2" charset="-122"/>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Tree>
    <p:extLst>
      <p:ext uri="{BB962C8B-B14F-4D97-AF65-F5344CB8AC3E}">
        <p14:creationId xmlns:p14="http://schemas.microsoft.com/office/powerpoint/2010/main" val="101922572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603522"/>
      </p:ext>
    </p:extLst>
  </p:cSld>
  <p:clrMapOvr>
    <a:masterClrMapping/>
  </p:clrMapOvr>
  <p:transition>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106558"/>
      </p:ext>
    </p:extLst>
  </p:cSld>
  <p:clrMapOvr>
    <a:masterClrMapping/>
  </p:clrMapOvr>
  <p:transition>
    <p:fade thruBlk="1"/>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900626"/>
      </p:ext>
    </p:extLst>
  </p:cSld>
  <p:clrMapOvr>
    <a:masterClrMapping/>
  </p:clrMapOvr>
  <p:transition>
    <p:fade thruBlk="1"/>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111919"/>
      </p:ext>
    </p:extLst>
  </p:cSld>
  <p:clrMapOvr>
    <a:masterClrMapping/>
  </p:clrMapOvr>
  <p:transition>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86781"/>
      </p:ext>
    </p:extLst>
  </p:cSld>
  <p:clrMapOvr>
    <a:masterClrMapping/>
  </p:clrMapOvr>
  <p:transition>
    <p:fade thruBlk="1"/>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9974299"/>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11560" y="2780929"/>
            <a:ext cx="7886700" cy="792087"/>
          </a:xfrm>
          <a:prstGeom prst="rect">
            <a:avLst/>
          </a:prstGeom>
        </p:spPr>
        <p:txBody>
          <a:bodyPr/>
          <a:lstStyle>
            <a:lvl1pPr>
              <a:defRPr sz="3600">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703088461"/>
      </p:ext>
    </p:extLst>
  </p:cSld>
  <p:clrMapOvr>
    <a:masterClrMapping/>
  </p:clrMapOvr>
  <p:transition>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834551"/>
      </p:ext>
    </p:extLst>
  </p:cSld>
  <p:clrMapOvr>
    <a:masterClrMapping/>
  </p:clrMapOvr>
  <p:transition>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虚尾箭头 4"/>
          <p:cNvSpPr/>
          <p:nvPr userDrawn="1"/>
        </p:nvSpPr>
        <p:spPr>
          <a:xfrm>
            <a:off x="303576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6065014"/>
      </p:ext>
    </p:extLst>
  </p:cSld>
  <p:clrMapOvr>
    <a:masterClrMapping/>
  </p:clrMapOvr>
  <p:transition>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4" name="虚尾箭头 3"/>
          <p:cNvSpPr/>
          <p:nvPr userDrawn="1"/>
        </p:nvSpPr>
        <p:spPr>
          <a:xfrm>
            <a:off x="4211960"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6071981"/>
      </p:ext>
    </p:extLst>
  </p:cSld>
  <p:clrMapOvr>
    <a:masterClrMapping/>
  </p:clrMapOvr>
  <p:transition>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4" name="虚尾箭头 3"/>
          <p:cNvSpPr/>
          <p:nvPr userDrawn="1"/>
        </p:nvSpPr>
        <p:spPr>
          <a:xfrm>
            <a:off x="536408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8826224"/>
      </p:ext>
    </p:extLst>
  </p:cSld>
  <p:clrMapOvr>
    <a:masterClrMapping/>
  </p:clrMapOvr>
  <p:transition>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4" name="虚尾箭头 3"/>
          <p:cNvSpPr/>
          <p:nvPr userDrawn="1"/>
        </p:nvSpPr>
        <p:spPr>
          <a:xfrm>
            <a:off x="6516216"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3092123"/>
      </p:ext>
    </p:extLst>
  </p:cSld>
  <p:clrMapOvr>
    <a:masterClrMapping/>
  </p:clrMapOvr>
  <p:transition>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4" name="虚尾箭头 3"/>
          <p:cNvSpPr/>
          <p:nvPr userDrawn="1"/>
        </p:nvSpPr>
        <p:spPr>
          <a:xfrm>
            <a:off x="7668344"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905996"/>
      </p:ext>
    </p:extLst>
  </p:cSld>
  <p:clrMapOvr>
    <a:masterClrMapping/>
  </p:clrMapOvr>
  <p:transition>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606251"/>
      </p:ext>
    </p:extLst>
  </p:cSld>
  <p:clrMapOvr>
    <a:masterClrMapping/>
  </p:clrMapOvr>
  <p:transition>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 Target="../slides/slide6.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slide" Target="../slides/slide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 Target="../slides/slide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0" y="296863"/>
            <a:ext cx="9144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850" y="28682"/>
            <a:ext cx="180022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
          <p:cNvSpPr txBox="1"/>
          <p:nvPr userDrawn="1"/>
        </p:nvSpPr>
        <p:spPr>
          <a:xfrm>
            <a:off x="3131840" y="284712"/>
            <a:ext cx="3685624"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学霸有招     高手洞考</a:t>
            </a:r>
            <a:r>
              <a:rPr lang="zh-CN" altLang="en-US" sz="1400" baseline="0" dirty="0" smtClean="0">
                <a:solidFill>
                  <a:schemeClr val="bg1"/>
                </a:solidFill>
                <a:latin typeface="黑体" panose="02010600030101010101" pitchFamily="2" charset="-122"/>
                <a:ea typeface="黑体" panose="02010600030101010101" pitchFamily="2" charset="-122"/>
              </a:rPr>
              <a:t>     高手锻造     </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矩形 10">
            <a:hlinkClick r:id="rId20" action="ppaction://hlinksldjump"/>
          </p:cNvPr>
          <p:cNvSpPr/>
          <p:nvPr userDrawn="1"/>
        </p:nvSpPr>
        <p:spPr>
          <a:xfrm>
            <a:off x="3179784"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21" action="ppaction://hlinksldjump"/>
          </p:cNvPr>
          <p:cNvSpPr/>
          <p:nvPr userDrawn="1"/>
        </p:nvSpPr>
        <p:spPr>
          <a:xfrm>
            <a:off x="4355976"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22" action="ppaction://hlinksldjump"/>
          </p:cNvPr>
          <p:cNvSpPr/>
          <p:nvPr userDrawn="1"/>
        </p:nvSpPr>
        <p:spPr>
          <a:xfrm>
            <a:off x="5484040"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6608110"/>
            <a:ext cx="9144000" cy="2606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818" r:id="rId1"/>
    <p:sldLayoutId id="2147483833" r:id="rId2"/>
    <p:sldLayoutId id="2147483819" r:id="rId3"/>
    <p:sldLayoutId id="2147483820" r:id="rId4"/>
    <p:sldLayoutId id="2147483828" r:id="rId5"/>
    <p:sldLayoutId id="2147483829" r:id="rId6"/>
    <p:sldLayoutId id="2147483830" r:id="rId7"/>
    <p:sldLayoutId id="2147483831" r:id="rId8"/>
    <p:sldLayoutId id="2147483821" r:id="rId9"/>
    <p:sldLayoutId id="2147483822" r:id="rId10"/>
    <p:sldLayoutId id="2147483823" r:id="rId11"/>
    <p:sldLayoutId id="2147483824" r:id="rId12"/>
    <p:sldLayoutId id="2147483825" r:id="rId13"/>
    <p:sldLayoutId id="2147483826" r:id="rId14"/>
    <p:sldLayoutId id="2147483827" r:id="rId15"/>
  </p:sldLayoutIdLst>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100.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01.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02.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03.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04.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05.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06.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07.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08.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09.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1.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110.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11.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12.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13.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14.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15.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16.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17.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18.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19.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2.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120.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21.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22.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23.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24.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25.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26.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27.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28.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29.xml.rels><?xml version="1.0" encoding="UTF-8" standalone="yes"?>
<Relationships xmlns="http://schemas.openxmlformats.org/package/2006/relationships"><Relationship Id="rId8" Type="http://schemas.openxmlformats.org/officeDocument/2006/relationships/slide" Target="slide136.xml"/><Relationship Id="rId13" Type="http://schemas.openxmlformats.org/officeDocument/2006/relationships/package" Target="../embeddings/Microsoft_Word___14.docx"/><Relationship Id="rId3" Type="http://schemas.openxmlformats.org/officeDocument/2006/relationships/slide" Target="slide8.xml"/><Relationship Id="rId7" Type="http://schemas.openxmlformats.org/officeDocument/2006/relationships/slide" Target="slide134.xml"/><Relationship Id="rId12" Type="http://schemas.openxmlformats.org/officeDocument/2006/relationships/oleObject" Target="../embeddings/oleObject14.bin"/><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157.xml"/><Relationship Id="rId11" Type="http://schemas.openxmlformats.org/officeDocument/2006/relationships/slide" Target="slide240.xml"/><Relationship Id="rId5" Type="http://schemas.openxmlformats.org/officeDocument/2006/relationships/slide" Target="slide123.xml"/><Relationship Id="rId10" Type="http://schemas.openxmlformats.org/officeDocument/2006/relationships/slide" Target="slide198.xml"/><Relationship Id="rId4" Type="http://schemas.openxmlformats.org/officeDocument/2006/relationships/slide" Target="slide73.xml"/><Relationship Id="rId9" Type="http://schemas.openxmlformats.org/officeDocument/2006/relationships/slide" Target="slide145.xml"/><Relationship Id="rId14" Type="http://schemas.openxmlformats.org/officeDocument/2006/relationships/image" Target="../media/image19.emf"/></Relationships>
</file>

<file path=ppt/slides/_rels/slide13.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130.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31.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32.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33.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34.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35.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36.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37.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38.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39.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4.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140.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41.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42.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43.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44.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45.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46.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47.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48.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49.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5.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150.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51.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52.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53.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54.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55.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56.xml.rels><?xml version="1.0" encoding="UTF-8" standalone="yes"?>
<Relationships xmlns="http://schemas.openxmlformats.org/package/2006/relationships"><Relationship Id="rId8" Type="http://schemas.openxmlformats.org/officeDocument/2006/relationships/slide" Target="slide145.xml"/><Relationship Id="rId3" Type="http://schemas.openxmlformats.org/officeDocument/2006/relationships/slide" Target="slide73.xml"/><Relationship Id="rId7" Type="http://schemas.openxmlformats.org/officeDocument/2006/relationships/slide" Target="slide136.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34.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57.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58.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59.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6.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160.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61.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62.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63.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64.xml.rels><?xml version="1.0" encoding="UTF-8" standalone="yes"?>
<Relationships xmlns="http://schemas.openxmlformats.org/package/2006/relationships"><Relationship Id="rId8" Type="http://schemas.openxmlformats.org/officeDocument/2006/relationships/slide" Target="slide174.xml"/><Relationship Id="rId13" Type="http://schemas.openxmlformats.org/officeDocument/2006/relationships/package" Target="../embeddings/Microsoft_Word___15.docx"/><Relationship Id="rId3" Type="http://schemas.openxmlformats.org/officeDocument/2006/relationships/slide" Target="slide8.xml"/><Relationship Id="rId7" Type="http://schemas.openxmlformats.org/officeDocument/2006/relationships/slide" Target="slide170.xml"/><Relationship Id="rId12" Type="http://schemas.openxmlformats.org/officeDocument/2006/relationships/oleObject" Target="../embeddings/oleObject15.bin"/><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157.xml"/><Relationship Id="rId11" Type="http://schemas.openxmlformats.org/officeDocument/2006/relationships/slide" Target="slide240.xml"/><Relationship Id="rId5" Type="http://schemas.openxmlformats.org/officeDocument/2006/relationships/slide" Target="slide123.xml"/><Relationship Id="rId10" Type="http://schemas.openxmlformats.org/officeDocument/2006/relationships/slide" Target="slide198.xml"/><Relationship Id="rId4" Type="http://schemas.openxmlformats.org/officeDocument/2006/relationships/slide" Target="slide73.xml"/><Relationship Id="rId9" Type="http://schemas.openxmlformats.org/officeDocument/2006/relationships/slide" Target="slide182.xml"/><Relationship Id="rId14" Type="http://schemas.openxmlformats.org/officeDocument/2006/relationships/image" Target="../media/image20.emf"/></Relationships>
</file>

<file path=ppt/slides/_rels/slide165.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66.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67.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68.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69.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7.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170.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71.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72.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73.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74.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75.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76.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77.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78.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79.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8.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180.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81.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82.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83.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84.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85.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86.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87.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88.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89.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9.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190.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91.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92.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93.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94.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95.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96.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97.xml.rels><?xml version="1.0" encoding="UTF-8" standalone="yes"?>
<Relationships xmlns="http://schemas.openxmlformats.org/package/2006/relationships"><Relationship Id="rId8" Type="http://schemas.openxmlformats.org/officeDocument/2006/relationships/slide" Target="slide182.xml"/><Relationship Id="rId3" Type="http://schemas.openxmlformats.org/officeDocument/2006/relationships/slide" Target="slide73.xml"/><Relationship Id="rId7" Type="http://schemas.openxmlformats.org/officeDocument/2006/relationships/slide" Target="slide17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70.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198.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199.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200.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01.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02.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03.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04.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05.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06.xml.rels><?xml version="1.0" encoding="UTF-8" standalone="yes"?>
<Relationships xmlns="http://schemas.openxmlformats.org/package/2006/relationships"><Relationship Id="rId8" Type="http://schemas.openxmlformats.org/officeDocument/2006/relationships/slide" Target="slide209.xml"/><Relationship Id="rId13" Type="http://schemas.openxmlformats.org/officeDocument/2006/relationships/package" Target="../embeddings/Microsoft_Word___16.docx"/><Relationship Id="rId3" Type="http://schemas.openxmlformats.org/officeDocument/2006/relationships/slide" Target="slide8.xml"/><Relationship Id="rId7" Type="http://schemas.openxmlformats.org/officeDocument/2006/relationships/slide" Target="slide198.xml"/><Relationship Id="rId12" Type="http://schemas.openxmlformats.org/officeDocument/2006/relationships/oleObject" Target="../embeddings/oleObject16.bin"/><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157.xml"/><Relationship Id="rId11" Type="http://schemas.openxmlformats.org/officeDocument/2006/relationships/slide" Target="slide240.xml"/><Relationship Id="rId5" Type="http://schemas.openxmlformats.org/officeDocument/2006/relationships/slide" Target="slide123.xml"/><Relationship Id="rId10" Type="http://schemas.openxmlformats.org/officeDocument/2006/relationships/slide" Target="slide223.xml"/><Relationship Id="rId4" Type="http://schemas.openxmlformats.org/officeDocument/2006/relationships/slide" Target="slide73.xml"/><Relationship Id="rId9" Type="http://schemas.openxmlformats.org/officeDocument/2006/relationships/slide" Target="slide213.xml"/><Relationship Id="rId14" Type="http://schemas.openxmlformats.org/officeDocument/2006/relationships/image" Target="../media/image21.emf"/></Relationships>
</file>

<file path=ppt/slides/_rels/slide207.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08.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09.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1.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210.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11.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12.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13.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14.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15.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16.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17.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18.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19.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2.xml.rels><?xml version="1.0" encoding="UTF-8" standalone="yes"?>
<Relationships xmlns="http://schemas.openxmlformats.org/package/2006/relationships"><Relationship Id="rId8" Type="http://schemas.openxmlformats.org/officeDocument/2006/relationships/slide" Target="slide70.xml"/><Relationship Id="rId13" Type="http://schemas.openxmlformats.org/officeDocument/2006/relationships/image" Target="../media/image8.emf"/><Relationship Id="rId3" Type="http://schemas.openxmlformats.org/officeDocument/2006/relationships/slide" Target="slide8.xml"/><Relationship Id="rId7" Type="http://schemas.openxmlformats.org/officeDocument/2006/relationships/slide" Target="slide63.xml"/><Relationship Id="rId12" Type="http://schemas.openxmlformats.org/officeDocument/2006/relationships/package" Target="../embeddings/Microsoft_Word___3.docx"/><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157.xml"/><Relationship Id="rId11" Type="http://schemas.openxmlformats.org/officeDocument/2006/relationships/oleObject" Target="../embeddings/oleObject3.bin"/><Relationship Id="rId5" Type="http://schemas.openxmlformats.org/officeDocument/2006/relationships/slide" Target="slide123.xml"/><Relationship Id="rId10" Type="http://schemas.openxmlformats.org/officeDocument/2006/relationships/slide" Target="slide240.xml"/><Relationship Id="rId4" Type="http://schemas.openxmlformats.org/officeDocument/2006/relationships/slide" Target="slide73.xml"/><Relationship Id="rId9" Type="http://schemas.openxmlformats.org/officeDocument/2006/relationships/slide" Target="slide198.xml"/></Relationships>
</file>

<file path=ppt/slides/_rels/slide220.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21.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22.xml.rels><?xml version="1.0" encoding="UTF-8" standalone="yes"?>
<Relationships xmlns="http://schemas.openxmlformats.org/package/2006/relationships"><Relationship Id="rId8" Type="http://schemas.openxmlformats.org/officeDocument/2006/relationships/slide" Target="slide209.xml"/><Relationship Id="rId13" Type="http://schemas.openxmlformats.org/officeDocument/2006/relationships/package" Target="../embeddings/Microsoft_Word___17.docx"/><Relationship Id="rId3" Type="http://schemas.openxmlformats.org/officeDocument/2006/relationships/slide" Target="slide8.xml"/><Relationship Id="rId7" Type="http://schemas.openxmlformats.org/officeDocument/2006/relationships/slide" Target="slide198.xml"/><Relationship Id="rId12" Type="http://schemas.openxmlformats.org/officeDocument/2006/relationships/oleObject" Target="../embeddings/oleObject17.bin"/><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157.xml"/><Relationship Id="rId11" Type="http://schemas.openxmlformats.org/officeDocument/2006/relationships/slide" Target="slide240.xml"/><Relationship Id="rId5" Type="http://schemas.openxmlformats.org/officeDocument/2006/relationships/slide" Target="slide123.xml"/><Relationship Id="rId10" Type="http://schemas.openxmlformats.org/officeDocument/2006/relationships/slide" Target="slide223.xml"/><Relationship Id="rId4" Type="http://schemas.openxmlformats.org/officeDocument/2006/relationships/slide" Target="slide73.xml"/><Relationship Id="rId9" Type="http://schemas.openxmlformats.org/officeDocument/2006/relationships/slide" Target="slide213.xml"/><Relationship Id="rId14" Type="http://schemas.openxmlformats.org/officeDocument/2006/relationships/image" Target="../media/image22.emf"/></Relationships>
</file>

<file path=ppt/slides/_rels/slide223.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24.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25.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26.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27.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28.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29.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3.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230.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31.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32.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33.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34.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35.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36.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37.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38.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39.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73.xml"/><Relationship Id="rId7" Type="http://schemas.openxmlformats.org/officeDocument/2006/relationships/slide" Target="slide20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198.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223.xml"/></Relationships>
</file>

<file path=ppt/slides/_rels/slide24.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240.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41.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42.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43.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44.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45.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46.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47.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48.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49.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5.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250.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51.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52.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53.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54.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55.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56.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57.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58.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59.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6.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260.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61.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62.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63.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64.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65.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66.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67.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68.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69.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7.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270.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71.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72.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73.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74.xml.rels><?xml version="1.0" encoding="UTF-8" standalone="yes"?>
<Relationships xmlns="http://schemas.openxmlformats.org/package/2006/relationships"><Relationship Id="rId8" Type="http://schemas.openxmlformats.org/officeDocument/2006/relationships/slide" Target="slide252.xml"/><Relationship Id="rId3" Type="http://schemas.openxmlformats.org/officeDocument/2006/relationships/slide" Target="slide73.xml"/><Relationship Id="rId7" Type="http://schemas.openxmlformats.org/officeDocument/2006/relationships/slide" Target="slide24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0.xml"/><Relationship Id="rId5" Type="http://schemas.openxmlformats.org/officeDocument/2006/relationships/slide" Target="slide157.xml"/><Relationship Id="rId10" Type="http://schemas.openxmlformats.org/officeDocument/2006/relationships/slide" Target="slide198.xml"/><Relationship Id="rId4" Type="http://schemas.openxmlformats.org/officeDocument/2006/relationships/slide" Target="slide123.xml"/><Relationship Id="rId9" Type="http://schemas.openxmlformats.org/officeDocument/2006/relationships/slide" Target="slide259.xml"/></Relationships>
</file>

<file path=ppt/slides/_rels/slide28.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29.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31.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32.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33.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34.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35.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36.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37.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38.xml.rels><?xml version="1.0" encoding="UTF-8" standalone="yes"?>
<Relationships xmlns="http://schemas.openxmlformats.org/package/2006/relationships"><Relationship Id="rId8" Type="http://schemas.openxmlformats.org/officeDocument/2006/relationships/slide" Target="slide70.xml"/><Relationship Id="rId13" Type="http://schemas.openxmlformats.org/officeDocument/2006/relationships/image" Target="../media/image9.emf"/><Relationship Id="rId3" Type="http://schemas.openxmlformats.org/officeDocument/2006/relationships/slide" Target="slide8.xml"/><Relationship Id="rId7" Type="http://schemas.openxmlformats.org/officeDocument/2006/relationships/slide" Target="slide63.xml"/><Relationship Id="rId12"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57.xml"/><Relationship Id="rId11" Type="http://schemas.openxmlformats.org/officeDocument/2006/relationships/oleObject" Target="../embeddings/oleObject4.bin"/><Relationship Id="rId5" Type="http://schemas.openxmlformats.org/officeDocument/2006/relationships/slide" Target="slide123.xml"/><Relationship Id="rId10" Type="http://schemas.openxmlformats.org/officeDocument/2006/relationships/slide" Target="slide240.xml"/><Relationship Id="rId4" Type="http://schemas.openxmlformats.org/officeDocument/2006/relationships/slide" Target="slide73.xml"/><Relationship Id="rId9" Type="http://schemas.openxmlformats.org/officeDocument/2006/relationships/slide" Target="slide198.xml"/></Relationships>
</file>

<file path=ppt/slides/_rels/slide39.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41.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42.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43.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44.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45.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46.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47.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48.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49.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51.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52.xml.rels><?xml version="1.0" encoding="UTF-8" standalone="yes"?>
<Relationships xmlns="http://schemas.openxmlformats.org/package/2006/relationships"><Relationship Id="rId8" Type="http://schemas.openxmlformats.org/officeDocument/2006/relationships/slide" Target="slide70.xml"/><Relationship Id="rId13" Type="http://schemas.openxmlformats.org/officeDocument/2006/relationships/image" Target="../media/image10.emf"/><Relationship Id="rId3" Type="http://schemas.openxmlformats.org/officeDocument/2006/relationships/slide" Target="slide8.xml"/><Relationship Id="rId7" Type="http://schemas.openxmlformats.org/officeDocument/2006/relationships/slide" Target="slide63.xml"/><Relationship Id="rId12" Type="http://schemas.openxmlformats.org/officeDocument/2006/relationships/package" Target="../embeddings/Microsoft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57.xml"/><Relationship Id="rId11" Type="http://schemas.openxmlformats.org/officeDocument/2006/relationships/oleObject" Target="../embeddings/oleObject5.bin"/><Relationship Id="rId5" Type="http://schemas.openxmlformats.org/officeDocument/2006/relationships/slide" Target="slide123.xml"/><Relationship Id="rId10" Type="http://schemas.openxmlformats.org/officeDocument/2006/relationships/slide" Target="slide240.xml"/><Relationship Id="rId4" Type="http://schemas.openxmlformats.org/officeDocument/2006/relationships/slide" Target="slide73.xml"/><Relationship Id="rId9" Type="http://schemas.openxmlformats.org/officeDocument/2006/relationships/slide" Target="slide198.xml"/></Relationships>
</file>

<file path=ppt/slides/_rels/slide53.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54.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55.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56.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57.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58.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59.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__1.docx"/></Relationships>
</file>

<file path=ppt/slides/_rels/slide60.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61.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62.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63.xml.rels><?xml version="1.0" encoding="UTF-8" standalone="yes"?>
<Relationships xmlns="http://schemas.openxmlformats.org/package/2006/relationships"><Relationship Id="rId8" Type="http://schemas.openxmlformats.org/officeDocument/2006/relationships/slide" Target="slide70.xml"/><Relationship Id="rId13" Type="http://schemas.openxmlformats.org/officeDocument/2006/relationships/image" Target="../media/image11.emf"/><Relationship Id="rId3" Type="http://schemas.openxmlformats.org/officeDocument/2006/relationships/slide" Target="slide8.xml"/><Relationship Id="rId7" Type="http://schemas.openxmlformats.org/officeDocument/2006/relationships/slide" Target="slide63.xml"/><Relationship Id="rId12" Type="http://schemas.openxmlformats.org/officeDocument/2006/relationships/package" Target="../embeddings/Microsoft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57.xml"/><Relationship Id="rId11" Type="http://schemas.openxmlformats.org/officeDocument/2006/relationships/oleObject" Target="../embeddings/oleObject6.bin"/><Relationship Id="rId5" Type="http://schemas.openxmlformats.org/officeDocument/2006/relationships/slide" Target="slide123.xml"/><Relationship Id="rId10" Type="http://schemas.openxmlformats.org/officeDocument/2006/relationships/slide" Target="slide240.xml"/><Relationship Id="rId4" Type="http://schemas.openxmlformats.org/officeDocument/2006/relationships/slide" Target="slide73.xml"/><Relationship Id="rId9" Type="http://schemas.openxmlformats.org/officeDocument/2006/relationships/slide" Target="slide198.xml"/></Relationships>
</file>

<file path=ppt/slides/_rels/slide64.xml.rels><?xml version="1.0" encoding="UTF-8" standalone="yes"?>
<Relationships xmlns="http://schemas.openxmlformats.org/package/2006/relationships"><Relationship Id="rId8" Type="http://schemas.openxmlformats.org/officeDocument/2006/relationships/slide" Target="slide70.xml"/><Relationship Id="rId13" Type="http://schemas.openxmlformats.org/officeDocument/2006/relationships/image" Target="../media/image12.emf"/><Relationship Id="rId3" Type="http://schemas.openxmlformats.org/officeDocument/2006/relationships/slide" Target="slide8.xml"/><Relationship Id="rId7" Type="http://schemas.openxmlformats.org/officeDocument/2006/relationships/slide" Target="slide63.xml"/><Relationship Id="rId12" Type="http://schemas.openxmlformats.org/officeDocument/2006/relationships/package" Target="../embeddings/Microsoft_Word___7.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157.xml"/><Relationship Id="rId11" Type="http://schemas.openxmlformats.org/officeDocument/2006/relationships/oleObject" Target="../embeddings/oleObject7.bin"/><Relationship Id="rId5" Type="http://schemas.openxmlformats.org/officeDocument/2006/relationships/slide" Target="slide123.xml"/><Relationship Id="rId10" Type="http://schemas.openxmlformats.org/officeDocument/2006/relationships/slide" Target="slide240.xml"/><Relationship Id="rId4" Type="http://schemas.openxmlformats.org/officeDocument/2006/relationships/slide" Target="slide73.xml"/><Relationship Id="rId9" Type="http://schemas.openxmlformats.org/officeDocument/2006/relationships/slide" Target="slide198.xml"/></Relationships>
</file>

<file path=ppt/slides/_rels/slide65.xml.rels><?xml version="1.0" encoding="UTF-8" standalone="yes"?>
<Relationships xmlns="http://schemas.openxmlformats.org/package/2006/relationships"><Relationship Id="rId8" Type="http://schemas.openxmlformats.org/officeDocument/2006/relationships/slide" Target="slide70.xml"/><Relationship Id="rId13" Type="http://schemas.openxmlformats.org/officeDocument/2006/relationships/image" Target="../media/image13.emf"/><Relationship Id="rId3" Type="http://schemas.openxmlformats.org/officeDocument/2006/relationships/slide" Target="slide8.xml"/><Relationship Id="rId7" Type="http://schemas.openxmlformats.org/officeDocument/2006/relationships/slide" Target="slide63.xml"/><Relationship Id="rId12" Type="http://schemas.openxmlformats.org/officeDocument/2006/relationships/package" Target="../embeddings/Microsoft_Word___8.docx"/><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157.xml"/><Relationship Id="rId11" Type="http://schemas.openxmlformats.org/officeDocument/2006/relationships/oleObject" Target="../embeddings/oleObject8.bin"/><Relationship Id="rId5" Type="http://schemas.openxmlformats.org/officeDocument/2006/relationships/slide" Target="slide123.xml"/><Relationship Id="rId10" Type="http://schemas.openxmlformats.org/officeDocument/2006/relationships/slide" Target="slide240.xml"/><Relationship Id="rId4" Type="http://schemas.openxmlformats.org/officeDocument/2006/relationships/slide" Target="slide73.xml"/><Relationship Id="rId9" Type="http://schemas.openxmlformats.org/officeDocument/2006/relationships/slide" Target="slide198.xml"/></Relationships>
</file>

<file path=ppt/slides/_rels/slide66.xml.rels><?xml version="1.0" encoding="UTF-8" standalone="yes"?>
<Relationships xmlns="http://schemas.openxmlformats.org/package/2006/relationships"><Relationship Id="rId8" Type="http://schemas.openxmlformats.org/officeDocument/2006/relationships/slide" Target="slide70.xml"/><Relationship Id="rId13" Type="http://schemas.openxmlformats.org/officeDocument/2006/relationships/image" Target="../media/image14.emf"/><Relationship Id="rId3" Type="http://schemas.openxmlformats.org/officeDocument/2006/relationships/slide" Target="slide8.xml"/><Relationship Id="rId7" Type="http://schemas.openxmlformats.org/officeDocument/2006/relationships/slide" Target="slide63.xml"/><Relationship Id="rId12" Type="http://schemas.openxmlformats.org/officeDocument/2006/relationships/package" Target="../embeddings/Microsoft_Word___9.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157.xml"/><Relationship Id="rId11" Type="http://schemas.openxmlformats.org/officeDocument/2006/relationships/oleObject" Target="../embeddings/oleObject9.bin"/><Relationship Id="rId5" Type="http://schemas.openxmlformats.org/officeDocument/2006/relationships/slide" Target="slide123.xml"/><Relationship Id="rId10" Type="http://schemas.openxmlformats.org/officeDocument/2006/relationships/slide" Target="slide240.xml"/><Relationship Id="rId4" Type="http://schemas.openxmlformats.org/officeDocument/2006/relationships/slide" Target="slide73.xml"/><Relationship Id="rId9" Type="http://schemas.openxmlformats.org/officeDocument/2006/relationships/slide" Target="slide198.xml"/></Relationships>
</file>

<file path=ppt/slides/_rels/slide67.xml.rels><?xml version="1.0" encoding="UTF-8" standalone="yes"?>
<Relationships xmlns="http://schemas.openxmlformats.org/package/2006/relationships"><Relationship Id="rId8" Type="http://schemas.openxmlformats.org/officeDocument/2006/relationships/slide" Target="slide70.xml"/><Relationship Id="rId13" Type="http://schemas.openxmlformats.org/officeDocument/2006/relationships/image" Target="../media/image15.emf"/><Relationship Id="rId3" Type="http://schemas.openxmlformats.org/officeDocument/2006/relationships/slide" Target="slide8.xml"/><Relationship Id="rId7" Type="http://schemas.openxmlformats.org/officeDocument/2006/relationships/slide" Target="slide63.xml"/><Relationship Id="rId12" Type="http://schemas.openxmlformats.org/officeDocument/2006/relationships/package" Target="../embeddings/Microsoft_Word___10.docx"/><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157.xml"/><Relationship Id="rId11" Type="http://schemas.openxmlformats.org/officeDocument/2006/relationships/oleObject" Target="../embeddings/oleObject10.bin"/><Relationship Id="rId5" Type="http://schemas.openxmlformats.org/officeDocument/2006/relationships/slide" Target="slide123.xml"/><Relationship Id="rId10" Type="http://schemas.openxmlformats.org/officeDocument/2006/relationships/slide" Target="slide240.xml"/><Relationship Id="rId4" Type="http://schemas.openxmlformats.org/officeDocument/2006/relationships/slide" Target="slide73.xml"/><Relationship Id="rId9" Type="http://schemas.openxmlformats.org/officeDocument/2006/relationships/slide" Target="slide198.xml"/></Relationships>
</file>

<file path=ppt/slides/_rels/slide68.xml.rels><?xml version="1.0" encoding="UTF-8" standalone="yes"?>
<Relationships xmlns="http://schemas.openxmlformats.org/package/2006/relationships"><Relationship Id="rId8" Type="http://schemas.openxmlformats.org/officeDocument/2006/relationships/slide" Target="slide70.xml"/><Relationship Id="rId13" Type="http://schemas.openxmlformats.org/officeDocument/2006/relationships/image" Target="../media/image16.emf"/><Relationship Id="rId3" Type="http://schemas.openxmlformats.org/officeDocument/2006/relationships/slide" Target="slide8.xml"/><Relationship Id="rId7" Type="http://schemas.openxmlformats.org/officeDocument/2006/relationships/slide" Target="slide63.xml"/><Relationship Id="rId12" Type="http://schemas.openxmlformats.org/officeDocument/2006/relationships/package" Target="../embeddings/Microsoft_Word___11.docx"/><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157.xml"/><Relationship Id="rId11" Type="http://schemas.openxmlformats.org/officeDocument/2006/relationships/oleObject" Target="../embeddings/oleObject11.bin"/><Relationship Id="rId5" Type="http://schemas.openxmlformats.org/officeDocument/2006/relationships/slide" Target="slide123.xml"/><Relationship Id="rId10" Type="http://schemas.openxmlformats.org/officeDocument/2006/relationships/slide" Target="slide240.xml"/><Relationship Id="rId4" Type="http://schemas.openxmlformats.org/officeDocument/2006/relationships/slide" Target="slide73.xml"/><Relationship Id="rId9" Type="http://schemas.openxmlformats.org/officeDocument/2006/relationships/slide" Target="slide198.xml"/></Relationships>
</file>

<file path=ppt/slides/_rels/slide69.xml.rels><?xml version="1.0" encoding="UTF-8" standalone="yes"?>
<Relationships xmlns="http://schemas.openxmlformats.org/package/2006/relationships"><Relationship Id="rId8" Type="http://schemas.openxmlformats.org/officeDocument/2006/relationships/slide" Target="slide70.xml"/><Relationship Id="rId13" Type="http://schemas.openxmlformats.org/officeDocument/2006/relationships/image" Target="../media/image17.emf"/><Relationship Id="rId3" Type="http://schemas.openxmlformats.org/officeDocument/2006/relationships/slide" Target="slide8.xml"/><Relationship Id="rId7" Type="http://schemas.openxmlformats.org/officeDocument/2006/relationships/slide" Target="slide63.xml"/><Relationship Id="rId12" Type="http://schemas.openxmlformats.org/officeDocument/2006/relationships/package" Target="../embeddings/Microsoft_Word___12.docx"/><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157.xml"/><Relationship Id="rId11" Type="http://schemas.openxmlformats.org/officeDocument/2006/relationships/oleObject" Target="../embeddings/oleObject12.bin"/><Relationship Id="rId5" Type="http://schemas.openxmlformats.org/officeDocument/2006/relationships/slide" Target="slide123.xml"/><Relationship Id="rId10" Type="http://schemas.openxmlformats.org/officeDocument/2006/relationships/slide" Target="slide240.xml"/><Relationship Id="rId4" Type="http://schemas.openxmlformats.org/officeDocument/2006/relationships/slide" Target="slide73.xml"/><Relationship Id="rId9" Type="http://schemas.openxmlformats.org/officeDocument/2006/relationships/slide" Target="slide198.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package" Target="../embeddings/Microsoft_Word___2.docx"/></Relationships>
</file>

<file path=ppt/slides/_rels/slide70.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71.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72.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73.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74.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75.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76.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77.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78.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79.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8.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80.xml.rels><?xml version="1.0" encoding="UTF-8" standalone="yes"?>
<Relationships xmlns="http://schemas.openxmlformats.org/package/2006/relationships"><Relationship Id="rId8" Type="http://schemas.openxmlformats.org/officeDocument/2006/relationships/slide" Target="slide89.xml"/><Relationship Id="rId13" Type="http://schemas.openxmlformats.org/officeDocument/2006/relationships/package" Target="../embeddings/Microsoft_Word___13.docx"/><Relationship Id="rId3" Type="http://schemas.openxmlformats.org/officeDocument/2006/relationships/slide" Target="slide8.xml"/><Relationship Id="rId7" Type="http://schemas.openxmlformats.org/officeDocument/2006/relationships/slide" Target="slide83.xml"/><Relationship Id="rId12" Type="http://schemas.openxmlformats.org/officeDocument/2006/relationships/oleObject" Target="../embeddings/oleObject13.bin"/><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157.xml"/><Relationship Id="rId11" Type="http://schemas.openxmlformats.org/officeDocument/2006/relationships/slide" Target="slide240.xml"/><Relationship Id="rId5" Type="http://schemas.openxmlformats.org/officeDocument/2006/relationships/slide" Target="slide123.xml"/><Relationship Id="rId10" Type="http://schemas.openxmlformats.org/officeDocument/2006/relationships/slide" Target="slide198.xml"/><Relationship Id="rId4" Type="http://schemas.openxmlformats.org/officeDocument/2006/relationships/slide" Target="slide73.xml"/><Relationship Id="rId9" Type="http://schemas.openxmlformats.org/officeDocument/2006/relationships/slide" Target="slide108.xml"/><Relationship Id="rId14" Type="http://schemas.openxmlformats.org/officeDocument/2006/relationships/image" Target="../media/image18.emf"/></Relationships>
</file>

<file path=ppt/slides/_rels/slide81.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82.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83.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84.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85.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86.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87.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88.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89.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9.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73.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3.xml"/><Relationship Id="rId5" Type="http://schemas.openxmlformats.org/officeDocument/2006/relationships/slide" Target="slide157.xml"/><Relationship Id="rId4" Type="http://schemas.openxmlformats.org/officeDocument/2006/relationships/slide" Target="slide123.xml"/><Relationship Id="rId9" Type="http://schemas.openxmlformats.org/officeDocument/2006/relationships/slide" Target="slide240.xml"/></Relationships>
</file>

<file path=ppt/slides/_rels/slide90.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91.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92.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93.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94.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95.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96.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97.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98.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_rels/slide99.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73.xml"/><Relationship Id="rId7" Type="http://schemas.openxmlformats.org/officeDocument/2006/relationships/slide" Target="slide8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157.xml"/><Relationship Id="rId10" Type="http://schemas.openxmlformats.org/officeDocument/2006/relationships/slide" Target="slide240.xml"/><Relationship Id="rId4" Type="http://schemas.openxmlformats.org/officeDocument/2006/relationships/slide" Target="slide123.xml"/><Relationship Id="rId9" Type="http://schemas.openxmlformats.org/officeDocument/2006/relationships/slide" Target="slide19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780929"/>
            <a:ext cx="8675370" cy="792087"/>
          </a:xfrm>
        </p:spPr>
        <p:txBody>
          <a:bodyPr/>
          <a:lstStyle/>
          <a:p>
            <a:r>
              <a:rPr lang="zh-CN" altLang="zh-CN" b="1" dirty="0"/>
              <a:t>专题</a:t>
            </a:r>
            <a:r>
              <a:rPr lang="zh-CN" altLang="zh-CN" b="1" dirty="0" smtClean="0"/>
              <a:t>二</a:t>
            </a:r>
            <a:r>
              <a:rPr lang="en-US" altLang="zh-CN" b="1" dirty="0" smtClean="0"/>
              <a:t>  </a:t>
            </a:r>
            <a:r>
              <a:rPr lang="zh-CN" altLang="zh-CN" b="1" dirty="0" smtClean="0"/>
              <a:t>文学</a:t>
            </a:r>
            <a:r>
              <a:rPr lang="zh-CN" altLang="zh-CN" b="1" dirty="0"/>
              <a:t>类文本阅读</a:t>
            </a:r>
          </a:p>
        </p:txBody>
      </p:sp>
    </p:spTree>
    <p:extLst>
      <p:ext uri="{BB962C8B-B14F-4D97-AF65-F5344CB8AC3E}">
        <p14:creationId xmlns:p14="http://schemas.microsoft.com/office/powerpoint/2010/main" val="2953627111"/>
      </p:ext>
    </p:extLst>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91119"/>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处于混沌状态的他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像被雷电击中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浑身一震。一种声音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他转过头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他相信左耳的听觉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滤去风声、沙声、钢架呻吟声、铁皮震颤声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还有一种虽然微弱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却执着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并带节奏的敲击声。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有人敲门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他喊起来。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遭雷击了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都遭雷击了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一个个全从床上跳起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跌跌撞撞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竟全扑到门口。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真真切切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有人敲门。谁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当然不可能是运水车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运水车会揿喇叭。微弱的敲门声已经明白无误地告诉大家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不是来救他们的天神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而是需要他们援救的弱者。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人的生命力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也许是最尖端的科研项目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远比上天的导弹玄秘。如果破门而入的是一队救援大军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屋里这几个人准兴奋得瘫倒在地。而此刻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个个都像喝足了人参汤。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桌子上有资料没有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当心被风卷出去</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72145374"/>
      </p:ext>
    </p:extLst>
  </p:cSld>
  <p:clrMapOvr>
    <a:masterClrMapping/>
  </p:clrMapOvr>
  <p:transition>
    <p:fade thruBlk="1"/>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父亲照例早早上班去了。他在一家木偶剧团工作。有演出任务时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他便不能留在家里照顾男孩。早饭留在餐桌上。这是星期天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幼儿园放假。如果不是公休时间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男孩便要被父亲早早从床上扯起来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睡眼惺忪吃上几口饭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驮在自行车后架上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送到幼儿园去。男孩每天赶到幼儿园的时间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往往要比别的小朋友早一刻钟。而放学后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仍旧比别的小朋友晚走一刻钟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或半小时。有时父亲临时有事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他便要一直在校园里待到天黑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自母亲忽然消失之后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男孩便开始过起了这种孤苦伶仃的生活。他独自坐在空荡荡的校园里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感到与年龄不相称的落寞与疾苦。但现在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妈妈似乎以一种奇怪的方式回归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这种生活会不会结束呢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但那一整天里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那个声音都未曾出现。空寂的房间内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只能听到男孩落寞的自语声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他试图和那奇怪的声音再次搭讪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却始终得不到回应。父亲回来时男孩在沙发上睡着了。等父亲把他弄醒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他很快便记起昨晚的话题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他问他的父亲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昨晚你在梦里遇到我妈妈了吗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423574"/>
      </p:ext>
    </p:extLst>
  </p:cSld>
  <p:clrMapOvr>
    <a:masterClrMapping/>
  </p:clrMapOvr>
  <p:transition>
    <p:fade thruBlk="1"/>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他的父亲正在把饭菜摆上餐桌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解下腰里的围裙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忙不迭说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遇到了遇到了。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她和你说了什么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父亲在餐桌边坐下来。替男孩盛了一碗饭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忽然将脸抵近男孩说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她真的回来了。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是真的吗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男孩兴奋地叫了起来。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是的。父亲说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又竖起食指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抵在唇上。示意男孩说话小声一点。这是个秘密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你妈妈在梦里告诉我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什么秘密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那我怎么看不到她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她穿了隐身衣</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隐身衣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隐身衣</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那她怎么不把隐身衣脱下来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76610910"/>
      </p:ext>
    </p:extLst>
  </p:cSld>
  <p:clrMapOvr>
    <a:masterClrMapping/>
  </p:clrMapOvr>
  <p:transition>
    <p:fade thruBlk="1"/>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她脱不下来的。你知道那个中了巫婆咒语的公主吗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她变成了一只丑陋的青蛙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你妈妈就是这样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她错穿了一件隐身衣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永远都脱不下来了。但她让我转告你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她回家来了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在家里陪着你。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晚上睡下时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男孩问他的父亲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妈妈也和我们躺在一张床上吗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或许会吧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他的父亲疲惫地说。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男孩随父亲到剧团里去过很多次。父亲排练时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他便乖乖坐在台下。他喜欢那些木偶说话的声音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觉得和穿了隐身衣的母亲说话的声音很像。他在那些声音中间感觉到了温暖和踏实。他觉得他母亲的存在就像一种传奇。为此比同龄孩子多了一份隐秘的惊喜。他在一种平和的心态中慢慢长大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养成了一种自言自语的习惯。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直到男孩上初中那年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父亲做了一次声带息肉手术后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再不能开口说话。他穿了隐身衣的母亲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从此也消失不见了。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8537366"/>
      </p:ext>
    </p:extLst>
  </p:cSld>
  <p:clrMapOvr>
    <a:masterClrMapping/>
  </p:clrMapOvr>
  <p:transition>
    <p:fade thruBlk="1"/>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又过了很多年。这一年的春节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长大后的男孩陪在妻子和儿子身边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坐在客厅里看一年一度的春节晚会。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当那个来自宝岛台湾的艺人表演完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腹语术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妻子和儿子完全被惊呆了。他们被他娴熟的技艺惊得目瞪口呆。特别是儿子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完全被那个大嘴巴的玩偶迷住了。他跳到父亲身边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嚷着也要买一只那样的玩偶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也要让他的父亲给他讲一段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腹语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做父亲的靠在沙发上一动不动。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儿子去看他的脸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发现他的脸上淌满了泪水。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96794832"/>
      </p:ext>
    </p:extLst>
  </p:cSld>
  <p:clrMapOvr>
    <a:masterClrMapping/>
  </p:clrMapOvr>
  <p:transition>
    <p:fade thruBlk="1"/>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小说结尾处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巴顿的脸上为什么淌满了泪水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你对此有何看法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本题考查概括作品主题的能力。就本题而言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作品主题是在小说的结尾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借助人物的神态来体现的。故答题时应注意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一是从小说的情节入手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搞清巴顿脸上为何淌满了泪水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二是要透过人物的神态来洞悉人物的内心世界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从而更好地体会小说主题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三是要注意文本中有倾向性的语句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从而判定作者的意图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四是答案具有开放性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但要有自己的独得之见。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465734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看到台湾艺人表演的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腹语术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让他想起了小时候的事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明白了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隐身人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的真相。</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体会到了深沉的父爱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在剧团工作的父亲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用心良苦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利用孩子的童心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隐身人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让幼时的巴顿能时时感受到不在场的母爱。</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父亲的爱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缓缓流淌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不曾言说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却能够赶走虚无的寂寞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烛照、温暖人的一生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我们要用心感受、珍惜这份深沉的情感。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77036649"/>
      </p:ext>
    </p:extLst>
  </p:cSld>
  <p:clrMapOvr>
    <a:masterClrMapping/>
  </p:clrMapOvr>
  <p:transition>
    <p:fade thruBlk="1"/>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五入手</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辨小说主题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一是从标题入手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有些标题会直接点明主题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有些标题则一语双关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有些标题能够概括故事情节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有些标题可勾连全文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充当线索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有些则可画龙点睛、寄托情感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深化主题。二是从情节入手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从前后情节关系角度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理清制造悬念、埋下伏笔、为下文作铺垫、前后照应、对比、推动故事情节的发展等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从情节与人物形象关系角度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小说情节是人物性格发展的历史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是作为人物活动的形式出现的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从情节与主题关系的角度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要思考作者通过一定的情节究竟提出了什么问题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这些问题有何意义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又是如何解决的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从而明确小说在表现主题或深化主题方面的作用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从给读者感受的角度分析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小说情节的安排还要考虑观众的审美感受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因此小说的情节往往生动曲折、波澜起伏和扣人心弦、引人入胜。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98281609"/>
      </p:ext>
    </p:extLst>
  </p:cSld>
  <p:clrMapOvr>
    <a:masterClrMapping/>
  </p:clrMapOvr>
  <p:transition>
    <p:fade thruBlk="1"/>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三是从人物形象入手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即从形象本身尤其是性格组成方面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结合形象塑造意义确定小说主题。四是从环境描写入手。联系作品的时代背景及典型的环境描写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认识人物形象的思想性格上所打上的时代烙印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把握住人物形象所折射出的时代特征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达到揭示小说主题的目的。五是从小说的精巧构思入手把握作品的主题。注意从真、善、美与假、恶、丑的角度给小说定性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是悲剧性的、喜剧性的还是悲喜交加的。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8071771"/>
      </p:ext>
    </p:extLst>
  </p:cSld>
  <p:clrMapOvr>
    <a:masterClrMapping/>
  </p:clrMapOvr>
  <p:transition>
    <p:fade thruBlk="1"/>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福建漳州一模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船</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老</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板</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有根是个船老板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看见我游泳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远远地在船上招手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嘴巴一阵开合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喊声在柴油机噪音中其实完全听不清。他有时给我捎来东西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在院墙外停了机器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一声大喊抛过墙来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拿兔子肉呵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拿野猪肉呵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我闻声赶去水边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从他那里接过肉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还有坝上一个猎手朋友的问候。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与有根熟了以后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碰到城里朋友来访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我常常包租他的船去库湖中游玩。在这个时候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他对船钱总是推让。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给什么钱呢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几个朋友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下次再说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下次再说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我现在不缺钱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49195555"/>
      </p:ext>
    </p:extLst>
  </p:cSld>
  <p:clrMapOvr>
    <a:masterClrMapping/>
  </p:clrMapOvr>
  <p:transition>
    <p:fade thruBlk="1"/>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我后来知道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有根在开船之外兼看风水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还懂一点小方术。他走进我家院子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总要东张西望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细加观察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然后讲解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内白虎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指我家院内一个坡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外青龙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指我家墙外一道山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的深义。听说我家鸡埘里出现一种麻色小蛋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他一口咬定那不是鸟蛋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也不是蛇蛋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而是臭婆娘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不知他是说谁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拿来偷换鸡蛋的。我应该马上去鸡埘边贴一红纸条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方可以正压邪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清净门户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赶走那个臭婆娘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他是一个业余萨满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常被乡亲邀去解决难题。乡亲们一碰到事情不顺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比如出门便摔跤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进门又打碗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埘里刚死鸡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圈里又闹猪瘟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这就值得注意了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就不能当作一般事务来处理了。取冷饭一碗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配鱼肉若干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倒在屋后僻静处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辅之以烧香和贴符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倒冷饭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可把小鬼打发远去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算是打破险局的简易伎俩。如果事情比较严重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比如房屋起火还加上恶病缠身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那就不光要救火和治病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更要找出形而上的原因。在这种情况下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乡下人信赖科学但不满足于科学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一定会去求助有根这样的人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或是去求助更高级的和尚或道师。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5884587"/>
      </p:ext>
    </p:extLst>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91119"/>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门别开得太大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找根棍子撑住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每个人都找到了合适的位置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摆好了下死力的姿势。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他朝后看看。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撤掉顶门棍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他慢慢移动门闩。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门闩吱吱叫着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痛苦地撤离自己的岗位。当门闩终于脱离了销眼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便呼地弹开来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紧接着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从门外滚进灰扑扑一团什么东西和打得脸生疼的砂砾石块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屋里刹时一片混乱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像回到神话中的史前状态。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却喊不出声。但不用喊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谁都调动了每个细胞的力量。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门终于关上了。一伙人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都顺门板滑到地上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瘫成一堆稀泥。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谁也不作声。谁也不想动。直到桌上亮起一盏暗淡的马灯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大家才记起滚进来的那团灰扑扑的东西</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3189617"/>
      </p:ext>
    </p:extLst>
  </p:cSld>
  <p:clrMapOvr>
    <a:masterClrMapping/>
  </p:clrMapOvr>
  <p:transition>
    <p:fade thruBlk="1"/>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到底找什么人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依情况的严重程度而定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也取决于当事人的支付能力。这些做法十分可疑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但从心理学的角度来看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是否算得上某种草根民间的心治之术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祛邪驱鬼一类是否也不失为心理暗示和精神调节的偏招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就像很多老师要孩子们临考前大喊三声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我是最棒的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这种十之八九的谎言常常也管用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近来也被列为科学的一部分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不过是传统科学所忽略的科学。倒是另有一些科学的接连露馅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化肥破坏土质的大弊近来才被人们认识。瘦肉精、催长素、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DDT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、隆胸硅胶、不沾锅的特氟隆等等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也以其危害最终吓坏了公众。神经毒气和细菌武器更不用说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似乎比巫术更混蛋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其制造者分明是一些穿着白大褂的邪教教主。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但我还是一个信奉科学的教徒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对有根的热情指导一笑了之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急得他瞪大眼睛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你以为这迷信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明明是科学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条条都是有书对的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77220572"/>
      </p:ext>
    </p:extLst>
  </p:cSld>
  <p:clrMapOvr>
    <a:masterClrMapping/>
  </p:clrMapOvr>
  <p:transition>
    <p:fade thruBlk="1"/>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他也想抢戴一顶科学的桂冠。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我与他在雁泊湾看朋友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在一农户家吃晚饭。天色渐晚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主妇把一只大母鸡追得满地飞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说那只鸡几天前不知受了什么惊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晚上总是不回窝了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怕是要变野鸡了。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有根笑了笑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你等我来。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你抓得住它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鸡有脚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自己不会走么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你只给我找一张纸。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要纸做什么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有根讳莫如深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笑而不答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取一张废报纸去灶角里点火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嘴里念念有辞。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他接下来大声问。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主妇往地坪里一看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大觉意外。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你再看看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它进埘没有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7435201"/>
      </p:ext>
    </p:extLst>
  </p:cSld>
  <p:clrMapOvr>
    <a:masterClrMapping/>
  </p:clrMapOvr>
  <p:transition>
    <p:fade thruBlk="1"/>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已经进去了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看清楚呵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没有再出来吧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主妇和我都目瞪口呆。如果我不是在现场目睹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如果这件事只是传说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我撞破脑袋也不会相信。但这的确是事实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完全超出了我的理解能力。我立刻想到的下一点是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我是不是应该遵照他的嘱咐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去鸡埘边贴红纸条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我们离开雁泊湾。他把我送回家。我上了岸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在朦胧夜色中摇摇手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看他一点篙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船就离了岸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船尾有缓缓鼓动的浪花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搅碎了满湖星光。我答应下次跟他去看看峒里最好的一块坟地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据说是块要出宰相出将军的宝地。我的巨大殊荣是最早得知此事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是获准参观的第一人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他对我千叮咛万嘱咐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看了以后不能说。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27295286"/>
      </p:ext>
    </p:extLst>
  </p:cSld>
  <p:clrMapOvr>
    <a:masterClrMapping/>
  </p:clrMapOvr>
  <p:transition>
    <p:fade thruBlk="1"/>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下列对小说有关内容和艺术特色的分析和概括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不恰当的两项是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他也想抢戴一顶科学的桂冠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来写船老板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使用了借代手法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写船老板相信他自己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条条都是有书对的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的做法是科学的。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小说中作者运用民间富有神秘色彩的素材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通过具有神秘风情的叙事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展现了一个神秘而奇特的乡土世界。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小说写了自己和船老板的交往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写了他的多项事情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并借此塑造了一系列敬畏鬼神的乡村人物群像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人间烟火气十足。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小说详写船老板烧纸找回走丢的母鸡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目的在于印证船老板的神奇力量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见识了船老板的神奇后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也渐渐理解并最终接受了他的说法。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小说结尾的景物描写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船尾有缓缓鼓动的浪花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搅碎了满湖星光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间接写出作者对乡间神秘与现代科学有了新的思考。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5185893"/>
      </p:ext>
    </p:extLst>
  </p:cSld>
  <p:clrMapOvr>
    <a:masterClrMapping/>
  </p:clrMapOvr>
  <p:transition>
    <p:fade thruBlk="1"/>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本题考查分析情节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概括主题的能力。就本题而言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使用了借代手法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应为比喻手法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也渐渐理解并最终接受了他的说法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并未接受他的说法。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35930633"/>
      </p:ext>
    </p:extLst>
  </p:cSld>
  <p:clrMapOvr>
    <a:masterClrMapping/>
  </p:clrMapOvr>
  <p:transition>
    <p:fade thruBlk="1"/>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吉林三模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国</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宝</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锁荣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吴承墨刚走下站台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梅城就用一场裹着梅花气息的温润小雨款待了他。让他感到温润的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还有王老板的那双手。见面握手是一种常见礼节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可王老板握着他的手时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掌心竟有些发热发潮。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洗漱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吃早茶。吴承墨迫不及待地问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东西在哪里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不急不急。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王老板说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您老刚下车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先在这里养养神。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养好了精神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看东西才不会走眼。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吴师母说。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午饭后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王老板就拉着吴承墨和师母直奔梅园。吴承墨的童年是在这里度过的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江南小城的梅花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曾给他带来多少灵感与熏陶。进了梅园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他一看到满园盛开的梅花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竟高兴得孩子似的手舞足蹈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当场吟就一首咏梅诗</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6470722"/>
      </p:ext>
    </p:extLst>
  </p:cSld>
  <p:clrMapOvr>
    <a:masterClrMapping/>
  </p:clrMapOvr>
  <p:transition>
    <p:fade thruBlk="1"/>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不为浮华动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月下独自开。吟吟低浅唱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一枝报春来。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刚刚吟完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王老板就拍手赞叹。吴承墨诗兴大发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又接连吟了好几首。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第二天早餐桌上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吴承墨又问起东西在哪里。王老板还是说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不急不急。我听收藏圈里的人说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您是国宝级的大师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您只要闭着眼在书画前走一走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用鼻子闻一闻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就能鉴定出是真品还是赝品。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那都是人家瞎吹的。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吴承墨说。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早餐后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王老板租了一条观光船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沿着古运河一路游览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还请来了两位评弹演员。二人品着时鲜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喝着美酒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听着琵琶的伴奏和美女的清唱。吴承墨真的有些醉了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是被乡情陶醉了。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闲谈中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王老板终于提起了那件东西。竟是一代国画宗师八大山人的一帧山水长卷。吴承墨下意识地发出一声叹息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他过目的书画不少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但能鉴定如此有分量的国宝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还是头一回。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80052231"/>
      </p:ext>
    </p:extLst>
  </p:cSld>
  <p:clrMapOvr>
    <a:masterClrMapping/>
  </p:clrMapOvr>
  <p:transition>
    <p:fade thruBlk="1"/>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第三天早茶后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王老板带吴承墨夫妇驱车驶入一个新建小区。一幢幢别墅在湖光山色中隐现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一株株春梅正含苞欲放。王老板领着两人走向湖边的一幢独体小别墅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这是一座典型的江南仿古建筑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门前就是鹤湖。转到三楼露天阳台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吴承墨面对波光潋滟的湖面顿时诗兴大发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脱口吟道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岸边梅花湖中鹤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哪是青来哪是白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天上嫦娥楼上客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哪是人来哪是仙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王老板又是拍手赞叹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好诗好诗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吴师母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喜欢这里吗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岂止是喜欢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我都不想走了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吴师母笑道。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如果师母喜欢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我就送给你们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王老板说。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话音刚落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吴承墨就说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这么贵的小楼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你就是敢送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我也不敢收啊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吴师母看了他一眼。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49797761"/>
      </p:ext>
    </p:extLst>
  </p:cSld>
  <p:clrMapOvr>
    <a:masterClrMapping/>
  </p:clrMapOvr>
  <p:transition>
    <p:fade thruBlk="1"/>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王老板将二老接到了拍卖公司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从保险柜里拿出一个用黄缎装裱的轴盒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从里面取出一个装裱精致的卷轴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缓缓将其打开。吴承墨就像一个上手术台的主刀大夫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穿上白大褂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戴上白手套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围着长案缓缓转了一周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然后走近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俯身向展放在案上的墨宝。画面上有江南的群山、曲水、春梅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依山临水傍梅的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是一间小小的草寮。八大山人画草寮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只是草草数笔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淡墨上漂一层赭石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极其传神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似乎住在草寮里的人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都不食人间烟火。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吴承墨特别喜欢八大山人的画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只要一看到八大山人的作品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浑身就会似过电一般。可这回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这种感觉却没有。他拿起放大镜细细审读起来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包括题款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都没有任何破绽。他将放大镜瞄准了题款下面的那方印章。这是鉴定书画的最后一道关口。那是一方八大山人常用的印章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只是印泥稍稍淡了一些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略显浅薄。他又站到了画前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将鼻子凑近画面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做着一次次深呼吸。目光又在那方印章上停留了足有数分钟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随后轻轻点了点头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呆立在那里。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0138784"/>
      </p:ext>
    </p:extLst>
  </p:cSld>
  <p:clrMapOvr>
    <a:masterClrMapping/>
  </p:clrMapOvr>
  <p:transition>
    <p:fade thruBlk="1"/>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晚上吴师母就跟他吵了一架。吴师母道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你今天吃错药了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你头都点了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怎么就不肯落笔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我还是有点吃不准。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那方印章看上去没问题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只是印泥按说不应该那么淡。而且八大山人早年用的墨里都混有冰片和麝香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可是这张画上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一丝气味也闻不到。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你这是鸡蛋里挑骨头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吴师母道。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还得再看一遍。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吴承墨小声说。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三天后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他又将画面上的笔墨以及题款、印章细细看了一遍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再将鼻子一次次凑近画面。起先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看山是山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看水是水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可是看到后来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山也是山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水也是水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只是山水间的草寮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却变成了小别墅。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吴承墨转身拿笔蘸墨的时候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手似乎有点发抖。紧挨着他的吴师母说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你随便写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就当平时练字。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他的手就不抖了。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034946"/>
      </p:ext>
    </p:extLst>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91119"/>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是个人。马灯就是这人点亮的。穿着毡袍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说着谁也听不懂的蒙语。他知道别人听不懂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所以不多说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便动手解皮口袋。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从皮口袋里滚出来的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竟是大西瓜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绿生生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油津津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像是刚从藤上摘下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有一只还带着一片叶儿呢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戈壁滩有好西瓜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西瓜能一直吃到冬天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这不稀罕。稀罕的是现在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当一口水都成了奢侈品的时候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谁还敢想西瓜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蒙古族同胞利索地剖开西瓜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红红的汁水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顺着刀把滴滴嗒嗒淌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馋人极了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应该是平生吃过的最甜最美的西瓜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但谁也说不出味来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谁都不知道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那几块西瓜是怎么落进肚子里去的。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至于送瓜人是怎么冲破风沙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奇迹般地来到这里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最终也没弄清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因为谁也听不懂蒙语。只好让它成为一个美好的谜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永久地留在记忆中</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682365"/>
      </p:ext>
    </p:extLst>
  </p:cSld>
  <p:clrMapOvr>
    <a:masterClrMapping/>
  </p:clrMapOvr>
  <p:transition>
    <p:fade thruBlk="1"/>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刚在鉴定书上签了字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吴师母已将揿了印泥的那方大章递了过来。他接过后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手似乎有点不听话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微微发颤。吴师母就捏住他的手腕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朝下按去。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吴承墨夫妇就要返京了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王老板掏出一串钥匙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这是一点小小心意。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回到北京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吴承墨就住院了。医生说他是因为太劳累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再加上心理压力太大。一个多月后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吴承墨才出了院。早晨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他从刚送来的报纸上看到一则新闻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梅城市博物馆花重金从私人手中购得的一件国宝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八大山人山水长卷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经鉴定竟然是赝品。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吴承墨一屁股坐在沙发上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眼前一黑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95087605"/>
      </p:ext>
    </p:extLst>
  </p:cSld>
  <p:clrMapOvr>
    <a:masterClrMapping/>
  </p:clrMapOvr>
  <p:transition>
    <p:fade thruBlk="1"/>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下列对小说相关内容和艺术特色的分析鉴赏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不准确的两项是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小说开篇设置了悬念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当天王老板接到吴承墨夫妇后一直没有急于交代事情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就在第二天早餐之时也没有说出来。直到第二天在观光船上才提到要做的事情。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小说的故事情节紧紧围绕在梅城很集中的几个地点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时间也显得很紧凑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人物也主要是吴承墨夫妇和王老板三人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这些都是微型小说的特点。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作者用比喻的手法将吴承墨比作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一名上手术台的主刀大夫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而后运用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走近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俯身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等一连串的动作进行细节刻画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再现人物的态度。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吴承墨鉴赏作品时还没有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过电的感觉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所以作者又用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细细审读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瞄准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凑近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停留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等动作刻画了吴承墨的严谨。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98039880"/>
      </p:ext>
    </p:extLst>
  </p:cSld>
  <p:clrMapOvr>
    <a:masterClrMapping/>
  </p:clrMapOvr>
  <p:transition>
    <p:fade thruBlk="1"/>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吴承墨回到北京后住了院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可见他对鉴定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很有分量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的八大山人的山水长卷承受着过大的心理压力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所以此次鉴定结论失准。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本题考查分析情节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概括主题的能力。就本题而言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作者用比喻的手法将吴承墨比作</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一名上手术台的主刀大夫</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不是比喻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可见他对鉴定</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很有分量</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的八大山人的山水长卷承受着过大的心理压力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所以此次鉴定结论失准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鉴定结论失准的原因不是心理压力过大。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3498651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6751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体会重要语句的丰富含意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锄</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拄着锄把出村的时候又有人问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又去百亩园呀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倒拿着锄头的六安爷平静地笑笑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咳呀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后晌天气这么热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眼睛又不方便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快回家歇歇吧六安爷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六安爷还是平静地笑笑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我不是锄地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我是过瘾。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咳呀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锄了地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受了累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又没有收成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你是图啥呀你六安爷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六安爷已经记不清这样的问答重复过多少次了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他还是不紧不慢地笑笑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我不是锄地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我是过瘾。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2590143"/>
      </p:ext>
    </p:extLst>
  </p:cSld>
  <p:clrMapOvr>
    <a:masterClrMapping/>
  </p:clrMapOvr>
  <p:transition>
    <p:fade thruBlk="1"/>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斜射的阳光明晃晃地照在六安爷的脸上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渐渐失明的眼睛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给他带来一种说不出的静穆。六安爷看不清人们的脸色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可他听得清人们的腔调。但是六安爷不想改变自己的主意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照样拄着锄把当拐棍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从从容容地走过。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百亩园就在河对面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一抬眼就能看见。一座三孔石桥跨过乱流河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把百亩园和村子连在一起。这整整一百二十亩平坦肥沃的河滩地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是乱流河一百多里河谷当中最大最肥的一块地。西湾村人不知道在这块地上耕种了几千年几百代了。几千年几百代里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西湾村人不知把几千斤几万斤的汗水撒在百亩园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也不知从百亩园的土地上收获了几百万几千万斤的粮食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更不知这几百万几千万斤的粮食养活了世世代代多少人。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07978085"/>
      </p:ext>
    </p:extLst>
  </p:cSld>
  <p:clrMapOvr>
    <a:masterClrMapping/>
  </p:clrMapOvr>
  <p:transition>
    <p:fade thruBlk="1"/>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从今年起百亩园再也不会收获庄稼了。煤炭公司看中了百亩园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要在这块地上建一个焦炭厂。两年里反复地谈判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煤炭公司一直把土地收购价压在每亩五千块。为了表示绝不接受的决心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今年下种的季节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西湾村人坚决地把庄稼照样种了下去。煤炭公司终于妥协了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每亩地一万五千块。这场惊心动魄的谈判像传奇一样在乱流河两岸到处被人传颂。一万五千块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简直就是一个让人头晕的天价。按照最好的年景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现在一亩地一年也就能收入一百多块钱。想一想就让人头晕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你得受一百多年的辛苦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流一百多年的汗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才能在一亩地里刨出来一万五千块钱呐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胜利的喜悦中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没有人再去百亩园了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因为合同一签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钱一拿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推土机马上就要开进来了。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2331298"/>
      </p:ext>
    </p:extLst>
  </p:cSld>
  <p:clrMapOvr>
    <a:masterClrMapping/>
  </p:clrMapOvr>
  <p:transition>
    <p:fade thruBlk="1"/>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不知不觉中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那些被人遗忘了的种子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还是和千百年来一样破土而出了。每天早上嫩绿的叶子上都会有珍珠一样的露水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在晨风中把阳光变幻得五彩缤纷。这些种子们不知道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永远不会再有人来伺候它们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收获它们了。从此往后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百亩园里将是炉火熊熊、浓烟滚滚的另一番景象。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六安爷舍不得那些种子。他掐着指头计算着出苗的时间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到了该间苗锄头遍的日子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六安爷就拄着锄头来到百亩园。一天三晌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一晌不落。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劳累了一天的六安爷已经感觉到腰背的酸痛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满是老茧的手也有些僵硬。他蹲下身子摸索着探出一块空地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坐在黄土上很享受地慢慢吸一支烟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等着僵硬了的筋骨舒缓下来。等到歇够了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就再拄着锄把站起来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青筋暴突的臂膀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把锄头一次又一次稳稳地探进摇摆的苗垅里去。没有人催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自己心里也不急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六安爷只想一个人慢慢地锄地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就好像一个人对着一壶老酒细斟慢饮。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0107121"/>
      </p:ext>
    </p:extLst>
  </p:cSld>
  <p:clrMapOvr>
    <a:masterClrMapping/>
  </p:clrMapOvr>
  <p:transition>
    <p:fade thruBlk="1"/>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西山的阴影落进了河谷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被太阳晒了一天的六安爷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立刻感觉到了肩背上升起的一丝凉意。他缓缓地直起腰来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把捏锄把的两只手一先一后举到嘴前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轻轻地啐上几点唾沫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又深深地埋下腰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举起了锄头。随着臂膀有力的拉拽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锋利的锄刃闷在黄土里咯嘣咯嘣地割断了草根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间开了密集的幼苗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新鲜的黄土一股一股地翻起来。六安爷惬意地微笑着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虽然看不清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耳朵里的声音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鼻子里的气味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河谷里渐起的凉意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都让他顺心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都让他舒服。银亮的锄板鱼儿戏水一般地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在禾苗的绿波中上下翻飞。于是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松软新鲜的黄土上留下两行长长的跨距整齐的脚印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脚印的两旁是株距均匀的玉茭和青豆的幼苗。六安爷种了一辈子庄稼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锄了一辈子地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眼下这一次有些不一般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六安爷心里知道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这是他这辈子最后一次锄地了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最后一次给百亩园的庄稼锄地了。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030778"/>
      </p:ext>
    </p:extLst>
  </p:cSld>
  <p:clrMapOvr>
    <a:masterClrMapping/>
  </p:clrMapOvr>
  <p:transition>
    <p:fade thruBlk="1"/>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沉静的暮色中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百亩园显得寂寥、空旷。六安爷喜欢这天地间昏暗的时辰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眼睛里边和眼睛外边的世界是一样的。他知道自己正慢慢融入眼前这黑暗的世界里。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很多天以后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人们跟着推土机来到百亩园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无比惊讶地发现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六安爷锄过的苗垅里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茁壮的禾苗均匀整齐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一棵一棵蓬勃的庄稼全都充满了丰收的信心。没有人能相信那是一个半瞎子锄过的地。于是人们想起六安爷说了无数遍的话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六安爷总是平静固执地说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我不是锄地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我是过瘾。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73005655"/>
      </p:ext>
    </p:extLst>
  </p:cSld>
  <p:clrMapOvr>
    <a:masterClrMapping/>
  </p:clrMapOvr>
  <p:transition>
    <p:fade thruBlk="1"/>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5"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1"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小说《锄》中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作为线索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如草蛇灰线般地出现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对人物内心波澜的摹写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对人物心理变化的展示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对人物性格的塑造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无疑具有重要的作用。另外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作者选取了六安爷最后一次到百亩园锄地作为主要场景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在场景的延展与变换中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运用语言、环境、心理等描写方法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刻画了一个对土地有深厚情感、痴迷于土地耕作的老农民形象。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36087315"/>
              </p:ext>
            </p:extLst>
          </p:nvPr>
        </p:nvGraphicFramePr>
        <p:xfrm>
          <a:off x="508000" y="3945412"/>
          <a:ext cx="8128000" cy="2312682"/>
        </p:xfrm>
        <a:graphic>
          <a:graphicData uri="http://schemas.openxmlformats.org/presentationml/2006/ole">
            <mc:AlternateContent xmlns:mc="http://schemas.openxmlformats.org/markup-compatibility/2006">
              <mc:Choice xmlns:v="urn:schemas-microsoft-com:vml" Requires="v">
                <p:oleObj spid="_x0000_s14362" name="文档" r:id="rId13" imgW="3839157" imgH="1091715" progId="Word.Document.12">
                  <p:embed/>
                </p:oleObj>
              </mc:Choice>
              <mc:Fallback>
                <p:oleObj name="文档" r:id="rId13" imgW="3839157" imgH="1091715" progId="Word.Document.12">
                  <p:embed/>
                  <p:pic>
                    <p:nvPicPr>
                      <p:cNvPr id="0" name=""/>
                      <p:cNvPicPr/>
                      <p:nvPr/>
                    </p:nvPicPr>
                    <p:blipFill>
                      <a:blip r:embed="rId14"/>
                      <a:stretch>
                        <a:fillRect/>
                      </a:stretch>
                    </p:blipFill>
                    <p:spPr>
                      <a:xfrm>
                        <a:off x="508000" y="3945412"/>
                        <a:ext cx="8128000" cy="2312682"/>
                      </a:xfrm>
                      <a:prstGeom prst="rect">
                        <a:avLst/>
                      </a:prstGeom>
                    </p:spPr>
                  </p:pic>
                </p:oleObj>
              </mc:Fallback>
            </mc:AlternateContent>
          </a:graphicData>
        </a:graphic>
      </p:graphicFrame>
    </p:spTree>
    <p:extLst>
      <p:ext uri="{BB962C8B-B14F-4D97-AF65-F5344CB8AC3E}">
        <p14:creationId xmlns:p14="http://schemas.microsoft.com/office/powerpoint/2010/main" val="1912149174"/>
      </p:ext>
    </p:extLst>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下列对小说相关内容和艺术特色的分析鉴赏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小说开头不仅形象地描写了风沙的狂暴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也细致具体地表现了人物的直觉印象与切身感受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烘托并渲染了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的恐怖气氛。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被困队员深陷绝境却调动起所有能量开门救助敲门人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送瓜人在被困队员生死关头奇迹般地出现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这都说明生命奇迹无法解释。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小说善于运用细节表现人物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开门前试验队员一句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桌子上有资料没有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当心被风卷出去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就体现了科研工作者高度的责任意识。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试验队被困队员与素不相识的送瓜人之间的故事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不仅令人感动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还揭示出一个朴素而有意味的人生道理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帮助别人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也是帮助自己。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这都说明生命奇迹无法解释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是送瓜人冒着生命危险救助被困的试验队队员。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3865169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wipe(down)">
                                      <p:cBhvr>
                                        <p:cTn id="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小说较为夸张地连续使用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几万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几百万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之类的词语描述百亩园的历史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这样写的作用是什么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强调百亩园是西湾村人安身立命的物质基础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将百亩园抽象为一种生活方式的象征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与下文百亩园的一朝被毁构成鲜明尖锐的对比。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本题考查体会作品重要语句的丰富含意的能力。数量词的使用往往能让表达更有力度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更震撼。在小说第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连续使用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几千年几百代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几千斤几万斤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几百万几千万斤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等数量词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说明西湾村人世代居于此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土地是他们安身立命之本。这也与后面煤炭公司按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五千块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一万五千块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收购百亩园形成对比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造成强烈反差。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6118611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分析重要句段、词语的作用可从几方面入手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一是从内容层面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看语段或词句在文中具体表达的意思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从而判定其具体作用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二是从表达技巧层面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看运用了何种方法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有什么表达效果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三是从结构层面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要考虑其位置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也要考虑其与前后是否存在着呼应、铺垫、暗示、伏笔等情况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并结合具体内容进行具体分析。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3460665"/>
      </p:ext>
    </p:extLst>
  </p:cSld>
  <p:clrMapOvr>
    <a:masterClrMapping/>
  </p:clrMapOvr>
  <p:transition>
    <p:fade thruBlk="1"/>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我不是锄地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我是过瘾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这句话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既是理解六安爷的关键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也是理解小说主旨的关键。请结合全文进行分析。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六安爷层面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六安爷用这句话来回应村人的劝阻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由此能感受到他温和而又固执的性格特征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百亩园即将不复存在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六安爷的眼睛也快要失明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他要过在百亩园劳作的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由此能体会到他内心的隐痛。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小说主旨层面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在大地上劳作是一种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即劳动者的精神需要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随着传统的农业生产、生活方式的结束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耕种的意义只剩下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令人叹惋又发人深思。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9076174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本题考查理解关键语句对表现小说的人物及主题的作用的能力。要深入体会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锄地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等词语的本义和语境义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体会六安爷的内心世界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他是在抓住最后的机会与土地告别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也表现了他对农村传统生活方式的守护。由此再从人与土地的关系、传统生产生活方式的改变等角度深入思考即可。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解答此类问题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一是体察答题要求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明确答题指向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如本题就明确要求从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理解六安爷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理解小说主旨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两个角度去回答问题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二是还原语句在文中的位置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辨析其具体含义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品析其对小说主题或人物形象的表现作用。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4314788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重要语句是指对刻画人物形象、描写典型环境、演绎故事情节、表现作品主题等有重要作用的语句。从结构上说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重要语句指起始句、支撑句、过渡句、收束句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从表达角度说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重要语句指描述句、感慨句、抒情句、议论句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从形象角度看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重要语句指性格句、对话句、细节句、镜头句、心理句、环境句等。语句的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丰富含意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指重要语句段中义、篇中义、表面义、深层义、结构义、表达义等。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句子的含义有基本含意、深层含意、言外之意之别。体会文中句子的含义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首先是体会句子的表层含意。其次是体会句子的深层含意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即在一定的语境中句子的临时意义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如哲理意义、隐喻义。再次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体会句子的句外意义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即言在此而意在彼所产生的意义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各种修辞手法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如比喻、反语、双关、婉曲等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表达的往往是句外意义。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319375"/>
      </p:ext>
    </p:extLst>
  </p:cSld>
  <p:clrMapOvr>
    <a:masterClrMapping/>
  </p:clrMapOvr>
  <p:transition>
    <p:fade thruBlk="1"/>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要从作品中的人物语言与作者的叙述语言两个视角去体察语言。人物语言的个性化有两层含义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人物语言必须与人物的性格、身份、经历、教养等主体特性相符合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要与讲话的特定场合、情景相适应。作者语言多种多样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如平实、华丽、冷峻、热烈、典雅、幽默、辛辣、含蓄等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即使同一位作者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在不同作品中也表现出不同的语言风格。其次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要体会小说的叙述性语言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即以怎样的语言来讲述故事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这样讲述的好处在哪里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小说的人物语言有什么特色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以人物语言来看人物的性格特点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品味小说的语言风格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体会这种风格所表现出来的小说艺术上的独特性。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6745343"/>
      </p:ext>
    </p:extLst>
  </p:cSld>
  <p:clrMapOvr>
    <a:masterClrMapping/>
  </p:clrMapOvr>
  <p:transition>
    <p:fade thruBlk="1"/>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7377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两个</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朋友</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莫泊桑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钟表修理师莫利梭先生和针线杂货店老板索瓦日先生两位钓友在大街上碰了面。在这个天空蔚蓝而晴朗的日子里相约钓鱼去。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到什么地方去钓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老地方。法国兵的前哨在哥隆白村附近。我认识杜木兰团长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他一定会让我们过去的。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莫利梭高兴得发抖了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算数。我来一个。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于是他们各自回家取器具。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一小时以后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他们到了那位团长那里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带着一张通行证又上路了。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他们穿过了前哨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穿过了荒芜了的哥隆白村。对面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阿让德衣镇像是死了一样。麦芽山和沙诺山的高峰俯临四周的一切。索瓦日指着那些山顶低声慢气地说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德国人就在那上面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4531538"/>
      </p:ext>
    </p:extLst>
  </p:cSld>
  <p:clrMapOvr>
    <a:masterClrMapping/>
  </p:clrMapOvr>
  <p:transition>
    <p:fade thruBlk="1"/>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莫利梭口吃地说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倘若我们撞见了他们怎么办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索瓦日带着巴黎人惯有的嘲谑态度回答道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我们可以送一份炸鱼给他们吧。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他们弯着腰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张着眼睛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侧着耳朵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在地上爬着走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利用一些矮树掩护了自己。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来到河岸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四周静悄悄的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什么也没有听见。他们觉得放心了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就动手钓鱼。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在他们对面是荒凉的马郎德洲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从前在洲上开饭馆的那所小房子现在关闭了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像是已经许多年无人理睬了。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索瓦日钓到第一条鲈鱼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随后他们时不时地举起钓竿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这一回钓鱼是若有神助的。他们郑重地把这些鱼放在一个浸在水里的网袋里。一阵甜美的快乐透过他们的心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世上人每逢找到了一件久已被人剥夺的嗜好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这种快乐就抓住了他们。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23560234"/>
      </p:ext>
    </p:extLst>
  </p:cSld>
  <p:clrMapOvr>
    <a:masterClrMapping/>
  </p:clrMapOvr>
  <p:transition>
    <p:fade thruBlk="1"/>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晴朗的日光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在他们的背上洒下了它的暖气。他们不去思虑什么了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不知道世上其他的事了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他们只知道钓鱼。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瓦雷良山的炮声响起来了。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索瓦日耸着双肩说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他们现在又动手了。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莫利梭正闷闷地瞧着他钓丝上的浮子不住地往下沉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忽然这个性子温和的人发起火来了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愤愤地说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像这样自相残杀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真是太蠢了。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索瓦日回答道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真不如畜生。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后来他们开始安安静静讨论起来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用和平而智慧有限的人的一种稳健理由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辨明政治上的大问题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结果都承认人是永远不会自由的。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这就是人生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索瓦日高声喊着。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您不如说这就是死亡吧。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莫利梭带着笑容回答。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89000565"/>
      </p:ext>
    </p:extLst>
  </p:cSld>
  <p:clrMapOvr>
    <a:masterClrMapping/>
  </p:clrMapOvr>
  <p:transition>
    <p:fade thruBlk="1"/>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不过他们都张皇地吃了一惊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明显地觉得他们后面有人走动。转过来一望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看见四个黑洞洞的枪口。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两根钓竿从他们手里滑下来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落到河里去了。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几秒钟之内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他们都被捉住了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绑好了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抬走了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扔进一只小船里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渡到了那个沙洲上。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在那所他们以为已无人理睬的房子后面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站着二十来个德国兵。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一个军官用地道的法国话问他们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你们很好地钓了一回鱼吧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那个普鲁士人微笑着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我想你们两个人都是被派来侦探我们的奸细。我捉了你们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就要枪毙你们。不过你们既然从前哨走得出来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自然知道回去的口令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把口令给我吧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我赦免你们。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12932677"/>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为中心谋篇布局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这有什么好处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省去许多不必要的叙述交代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使情节更简洁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集中描写人物在特定环境下的状态与感受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使主题更突出。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此题考查对小说线索的鉴赏。小说的线索与环境、人物、情节、主题密切相关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要注意从这四个角度切入分析。从环境看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正显示了环境的危恶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省去许多不必要的叙述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使情节更简洁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显示了在危难之间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蒙古族同胞对试验队队员的关爱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这正彰显了小说的主题。能从其中的几个角度分析即可。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9979104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两个面无人色的朋友靠着站在一处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四只手因为一阵轻微的神经震动都在那里发抖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他们一声也不响。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那军官接着说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谁也不会知道这件事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你们可以平安地走回去。这桩秘密就随着你们消失了。倘若你们不答应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那就非死不可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并且立刻就死。你们去选择吧。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他们依然一动不动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没有开口。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那德国人始终是宁静的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伸手指着河里继续又说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你们想想吧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五分钟之后你们就要到水底下去了。五分钟之后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你们应当都有父母妻小吧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瓦雷良山的炮声始终没有停止。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两个钓鱼的人依然站着没有说话。那个德国人发了命令。随后来了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个兵士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站在相距二十来步远的地方。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军官接着说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我限你们一分钟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多一秒钟都不行。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1025506"/>
      </p:ext>
    </p:extLst>
  </p:cSld>
  <p:clrMapOvr>
    <a:masterClrMapping/>
  </p:clrMapOvr>
  <p:transition>
    <p:fade thruBlk="1"/>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他突然站起来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伸出胳膊挽着莫利梭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把他引到了远一点的地方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那个口令呢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你那个伙伴什么也不会知道的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我可以装做不忍心的样子。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莫利梭一个字也不回答。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那德国人随后又引开了索瓦日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并且对他提出了同样的问题。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索瓦日没有回答。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他们又靠紧着站在一起了。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军官发了命令。兵士们都托起了他们的枪。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莫利梭的眼光偶然落在那只盛满了鲈鱼的网袋上面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那东西依然放在野草里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离他不过几步。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一道目光使得那一堆还能够跳动的鱼闪出反光。于是一阵悲伤教他心酸了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尽管极力镇定自己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眼眶里已经满是眼泪。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他口吃地说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永别了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索瓦日先生。</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3669016"/>
      </p:ext>
    </p:extLst>
  </p:cSld>
  <p:clrMapOvr>
    <a:masterClrMapping/>
  </p:clrMapOvr>
  <p:transition>
    <p:fade thruBlk="1"/>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索瓦日回答道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永别了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莫利梭先生。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他们互相握过了手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不由自主地浑身发抖了。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军官喊道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支枪合做一声响了。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那些士兵又带了些绳子和石头过来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把石头系在这两个死人的脚上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把他们抛到了河里。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河里的水翻腾了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又归于平静。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瓦雷良山的炮声并没有停息。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那位神色始终泰然的军官忽然望见了野草里那只盛满了鲈鱼的网袋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喊道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趁这些鱼还活着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赶快给我炸一炸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味道一定很鲜。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选自莫泊桑《两个朋友》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99995503"/>
      </p:ext>
    </p:extLst>
  </p:cSld>
  <p:clrMapOvr>
    <a:masterClrMapping/>
  </p:clrMapOvr>
  <p:transition>
    <p:fade thruBlk="1"/>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小说以德国军官的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趁这些鱼还活着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赶快给我炸一炸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味道一定很鲜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一句话结尾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试简要分析这样结尾的妙处。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体会重要语句的丰富含意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首先应将语句还原语境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体察语句在文章的位置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从而体味出德国军官内心的残暴与阴暗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要体察人物性格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结合小说情节体会语句的内涵及其在结尾的妙处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要特别注意语句位置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在结尾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从而体会其在结构层面的作用。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呼应前文索瓦日设想送给敌人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炸鱼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以脱身的情节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二者形成鲜明对比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借德国军官杀人之后的轻松愉快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突出其视生命如草芥的残暴和战争的罪恶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更能激发人们对战争的憎恨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有利于揭示和突出小说的主题。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157529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欣赏文句四角度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一是从关键词语入手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体察句子内涵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二是从表达技巧入手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确定表达效果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三是从文本主旨入手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理解文句意义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四是从相邻语句入手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知晓语句内涵。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5819004"/>
      </p:ext>
    </p:extLst>
  </p:cSld>
  <p:clrMapOvr>
    <a:masterClrMapping/>
  </p:clrMapOvr>
  <p:transition>
    <p:fade thruBlk="1"/>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466"/>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安徽合肥二模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技术楼建成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要进行室内装修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按照工程管理规定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得招标。三百万左右的标的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算是个不大不小的工程了。这一块正好归布小朋管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他坚持严格招标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不看关系。师党委会上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我来得罪人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你们不用怕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都推我身上。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前来投标的公司共有十六家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布小朋把标书拿来看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一家名叫文新经贸装饰有限公司的标书吸引了他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吸引他目光的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是其法人代表的名字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康文定。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布小朋脑袋嗡的响了一下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他揉揉眼睛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确认没有看错。会不会是重名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这世上叫康文定的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不止他一个。但是直觉告诉他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不会是别人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就是这个康文定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这个与他的命运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与姐姐布花一家的命运密切相关的人。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9666383"/>
      </p:ext>
    </p:extLst>
  </p:cSld>
  <p:clrMapOvr>
    <a:masterClrMapping/>
  </p:clrMapOvr>
  <p:transition>
    <p:fade thruBlk="1"/>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现在基地能想起康文定这个名字的人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已经寥寥无几了。偶尔听到关于他的消息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有的说他发了大财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有的说他负债累累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家庭婚姻生活似乎更是一团糟。大家一致的看法是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康司令的这个儿子是好人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就是管不住自己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他这辈子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坏就坏在这上头了。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布小朋目光抚摸着标书上康文定的名字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居然产生了一个想法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真希望他打个电话过来。没有康文定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自己不可能入伍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也不可能现在还能留在军队中。如果康文定提出来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照顾一下他的公司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布小朋也许会的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哪怕自己打自己嘴巴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违犯一次规定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他也能豁出去。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到了快下班的时候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桌上电话响了。布小朋拿起电话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是个十分陌生的声音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对方问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您是布师长吗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布小朋说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我是副师长布小朋。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5021507"/>
      </p:ext>
    </p:extLst>
  </p:cSld>
  <p:clrMapOvr>
    <a:masterClrMapping/>
  </p:clrMapOvr>
  <p:transition>
    <p:fade thruBlk="1"/>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对方说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布师长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您有个老朋友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晚上想请您坐坐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他在布谷鸟酒家等您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从你们师部大院北门往西走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过一个路口就是。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对方不等他回答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就把电话放了。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布小朋一下子猜到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这个所谓的老朋友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就是康文定。看来他真打自己的主意了。他没有犹豫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下了班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换上便装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径直走了过去。刚才打电话的是康文定的司机小辉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此刻小辉就坐在酒店门口的一辆奔驰车里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多年前他在康司令家见过布小朋一次。见布小朋过来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小辉从车里出来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打个招呼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就在前面带路。布小朋一把拉住他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我自己进去。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到了三号包间门口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布小朋停顿一下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平静一下内心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缓缓推开门。沙发上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一个中年男人蜷缩着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似乎睡着了。此刻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布小朋眼里的康文定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头发白了一半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眼角皱纹深刻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看上去感觉背也有些驼了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留在他印象中的那个身形挺拔、相貌英俊的小伙子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成了眼下这个几乎完全认不出来的老男人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岁月给出的答案就是这样残酷。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7422461"/>
      </p:ext>
    </p:extLst>
  </p:cSld>
  <p:clrMapOvr>
    <a:masterClrMapping/>
  </p:clrMapOvr>
  <p:transition>
    <p:fade thruBlk="1"/>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康文定突然醒了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猛地一下站起来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然后又愣在那里。二人都愣着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不知第一句话该说什么。还是布小朋打破沉默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他伸出手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两个人的手握到一起。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布小明说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康参谋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你还好吧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还好。小朋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你都当副师长了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我早想到会有这一天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祝贺你</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二人落了座。服务员端上来四个菜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启开一瓶红酒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过来倒酒。康文定抓过酒瓶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给自己倒上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我知道你不喝酒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你就以茶代酒吧。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其实如果康文定给他倒一杯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他是不会拒绝的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不知为什么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今晚他特别想喝一点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以前可是从来没有这样的欲望。喝了两杯酒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康文定放开了一些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忽然问了一句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你姐</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她还好吗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96831338"/>
      </p:ext>
    </p:extLst>
  </p:cSld>
  <p:clrMapOvr>
    <a:masterClrMapping/>
  </p:clrMapOvr>
  <p:transition>
    <p:fade thruBlk="1"/>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布小朋心中一阵剧痛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愣了好久才说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她去世了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都六年多了。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咣的一声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康文定手中的杯子倒了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酒洒了出来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他慌忙扶起杯子。他喘着粗气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抬拳捶了下脑袋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摇头不语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许久才说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怎么会呢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怎么会呢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你姐她是个好人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布小朋此刻心中充满了愤怒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他攥紧了拳头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真想一拳把对面的人打倒在地。但是他不能打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他打不出去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他把拳头张开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又是许久才说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我姐说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你也是个好人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康文定冷笑了一声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似乎不同意这个说法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伸手拿起酒瓶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倒满一杯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咕咚一声全灌了下去。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布小朋耐心等待康文定说出参与投标之事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如果康文定张嘴求情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他一定满足。康文定快要喝醉时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终于扯到这上头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他舌头打着弯说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今天来找你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一是我特别、特别、特别想见你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二是我想告诉你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我参与你们技术楼的投标了。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28136532"/>
      </p:ext>
    </p:extLst>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小说以一个没有谜底的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美好的谜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这样处理有怎样的艺术效果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请结合作品进行分析。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所知有限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这样写很真实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故事戛然而止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强化了小说的神秘氛围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打破了读者的心理预期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留下了更多想象回味的空间。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此题考查小说的表现手法。小说采用了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没有结尾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在高潮中结尾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可以从对情节、人物、主题的表现作用和给读者的阅读感受等角度分析。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6646833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以前我不知道你管这事。我来的目的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是想告诉你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撤标。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你和我爸是一样的人</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办事认真</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我掺和进来</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会让你为难。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这话让布小朋一热。愣一下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我不怕为难。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谢谢。但我还是决定撤。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康文定把一瓶酒喝下去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人就醉了。布小朋叫来小辉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两人把康文定抬上车。布小朋望着奔驰车在黑夜里往前驶去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两个尾灯一闪一闪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渐渐不见了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被黑暗吞没。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选自陶纯《一座营盘》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0744471"/>
      </p:ext>
    </p:extLst>
  </p:cSld>
  <p:clrMapOvr>
    <a:masterClrMapping/>
  </p:clrMapOvr>
  <p:transition>
    <p:fade thruBlk="1"/>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小说画线句子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既是理解小说人物的关键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也是理解小说主旨的关键。请结合全文进行分析。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康文定不愿玷污家声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在落魄颓唐之际仍拒绝利益的诱惑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他的真诚与坚决令人敬重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康文定不愿布小朋为自己放弃原则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暗含着对布小朋继续廉洁自励的警醒与期待。小说主旨层面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在遭遇困境、面对诱惑之时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要守住做人的底线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追求人性的纯洁与光辉。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体察语句所处的语境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理清康文定的思想情感脉络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抓住其不愿玷污家声的特点去理解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从关键词入手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你和我爸是一样的人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办事认真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会让你为难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即可体味出主人公的心境。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0699159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8004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四川绵阳二诊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善</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心</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安石榴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小区院里有几只流浪猫。到底几只是不确定的。因为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五分钟之前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在草坪里见到一只灰黑相间的狸猫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五分钟之后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在楼头便利店的外置货架上又看到一模一样的一只蜷在那儿假寐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你不知道是刚才的那只漂移过来了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还是它的同胞兄弟。这都是可能的。但是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涛子一家三口搬走之后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邻居们很快就搞清楚了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一共五只。尽管它们的关系有点暧昧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也挺复杂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院里人现在也没有真正看透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数量是明晰的。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涛子一家搬走时正值初冬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不会是他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第三次中风的半残人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估计是他老婆或者儿子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把一扇窗户打开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在纱窗上剪出一个小方口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方口的最上一边没有剪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就像一个小方门帘。五只流浪猫竟然明白那是专门给它们预留的绿色通道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当天就迁进新居了。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4043454"/>
      </p:ext>
    </p:extLst>
  </p:cSld>
  <p:clrMapOvr>
    <a:masterClrMapping/>
  </p:clrMapOvr>
  <p:transition>
    <p:fade thruBlk="1"/>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猫们进进出出。有时候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只有一个小脸儿躲在纱窗后面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端庄威仪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就是一只小脸老虎嘛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呼咙呼咙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从窗台上滚下来两只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打得难解难分。另外一只猫蹲坐在窗下自行车旁淡然地看了一眼身边激战正酣的一对儿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又冷静地转移了视线。屋里毫不相干的那只却突然冲了出来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直接坠到窗下加入了战斗。而窗对面墙根儿一辆落着积雪的电动三轮车下面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一只猫爬了出来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拖着长尾巴慢腾腾横过便道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一副吃饱喝足的慵懒样子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却瞬间起动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一溜烟儿完成跑、跳、抓、爬、钻的动作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回屋里去了。邻居就是通过这样的观察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知道这是个五口之家的。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65938023"/>
      </p:ext>
    </p:extLst>
  </p:cSld>
  <p:clrMapOvr>
    <a:masterClrMapping/>
  </p:clrMapOvr>
  <p:transition>
    <p:fade thruBlk="1"/>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涛子一家三口撤走之后已经一年多了吧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无论大雪漫天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还是春雨绵绵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这个房子的主人一直都是五只猫。涛子被送走之后再没回来过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老婆儿子也不见了踪影。这五只猫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从外观上能看出它们一两处绝然不同的地方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和少许显性的因果关系。其中三只大猫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一只纯白色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至少给它洗个热水澡之后一定是只雪白的美猫。一只灰黑均匀相间的大狸猫。一只大块黄白色杂糅的。两只半大猫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看起来身长和三只大猫没有差别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但显然没有三只大猫强壮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而且似乎面嫩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像是缺点儿见识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没有证据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就是一种感觉罢了。两只中有一只仿佛是大狸猫翻拍过来的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一只却是白黄黑三色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但主体是白色的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黑和黄两色小块而不规则甚至又重叠地穿插其中。让人揣测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也许有一只猫离开了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曾经有个强有力的入侵者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做了点什么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又抽身而去了。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99284139"/>
      </p:ext>
    </p:extLst>
  </p:cSld>
  <p:clrMapOvr>
    <a:masterClrMapping/>
  </p:clrMapOvr>
  <p:transition>
    <p:fade thruBlk="1"/>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邻居们并未在这些无聊的事情上下工夫。有人主动承袭了涛子老婆没搬走时的作法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在窗台土搁一只小吃碟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里面总有食物。猫们的日子过得挺好的。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腊月二十三过小年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一位平素和涛子相交极深的老邻居去一个叫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颐年园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的地方看望涛子。那一天飘着纷纷扬扬的雪花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不光是小孩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不少大人也出来放鞭炮了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地动山摇了一天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空气里弥漫的快乐都是火药味道的。老邻居从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颐年园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低头看着一地的雪红雪白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竟然一路没有抬头。及至家门口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一抬头猛然看见昔日涛子家的窗台上摆着好几只小吃碟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里面的嚼果比照往日更是丰盛。老邻居目瞪口呆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眼泪差点掉下来了。他站在那儿看了半天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自言自语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好心人真多呀</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好心人真多呀</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我倒要问你们一句</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该管的你们管没有呢</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61871093"/>
      </p:ext>
    </p:extLst>
  </p:cSld>
  <p:clrMapOvr>
    <a:masterClrMapping/>
  </p:clrMapOvr>
  <p:transition>
    <p:fade thruBlk="1"/>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简要赏析文末画线的句子。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用反复、反语、反问的手法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写出了老邻居对众邻居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关心猫而不关心人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的行为的不满及无奈之情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卒章显志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引起读者对真正的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升华了文章主旨。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解答本题抓住两个关键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一是反复与反问的修辞手法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二是从反语与祈使句入手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体察其中的无奈、不满、讽刺之情。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7097051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6124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分析表达技巧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鞋</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刘庆邦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有个姑娘叫守明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十八岁那年就定了亲。定亲的彩礼送来了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是几块做衣服的布料。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媒人一走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母亲眼睛弯弯的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你婆家给你的东西。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谁要他的东西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不要好呀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我留着给你妹妹作嫁妆。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妹妹跟过来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要看看是什么好东西。守明像是捍卫什么似的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坚决不让妹妹看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她把包袱放进箱子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啪嗒就锁上了。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9414969"/>
      </p:ext>
    </p:extLst>
  </p:cSld>
  <p:clrMapOvr>
    <a:masterClrMapping/>
  </p:clrMapOvr>
  <p:transition>
    <p:fade thruBlk="1"/>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家里只有自己时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守明才关了门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把彩礼包儿拿出来。她把那块石榴红的方巾顶在头上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对着镜子左照右照。她的脸红通通的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很像刚下花轿的新娘子。想到新娘子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不知为何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她叹了一口气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鼻子也酸酸的。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按当地的规矩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守明该给那个人做一双鞋了。她的表情突然变得严肃起来。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她把那个人的鞋样子放在床上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张开指头拃了拃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心中不免吃惊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那个人人不算大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脚怎么这样大。脚大走四方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不知这个人能不能走四方。她想让他走四方。又不想让他走四方。要是他四处乱走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剩下她一个人在家可怎么办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她想有了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把鞋做得稍小些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给他一双小鞋穿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让他的脚疼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走不成四方。想到这里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她仿佛已看见那人穿上了她做的新鞋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由于用力提鞋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脸都憋得红了。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合适吗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12301785"/>
      </p:ext>
    </p:extLst>
  </p:cSld>
  <p:clrMapOvr>
    <a:masterClrMapping/>
  </p:clrMapOvr>
  <p:transition>
    <p:fade thruBlk="1"/>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那个人说合适是合适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就是有点紧。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穿的次数多了就合适了。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那个人把新鞋穿了一遭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回来说脚疼。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你疼我也疼。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那个人问她哪里疼。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那个人就笑了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那我给你揉揉吧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她赶紧把胸口抱住了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她抱的动作大了些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把自己从幻想中抱了出来。摸摸脸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脸还火辣辣的。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瞎想归瞎想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在动剪子剪袼褙时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她还是照原样儿一丝不差地剪下来了。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05169318"/>
      </p:ext>
    </p:extLst>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91119"/>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争</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迈尔尼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我在伦敦被炸伤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住进了医院。我的军旅生涯就此黯然结束。我对自己很失望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对这场战争也很失望。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一天深夜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我想给一位朋友打电话。接线生把我的电话接到了一位妇女的电话线上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她当时也正准备跟别人通话。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我是格罗斯文诺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8829,”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我听见她对接线生说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我要的是汉姆普斯特的号码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你接错了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那个倒霉蛋并不想跟我通话。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我忙插嘴。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她的声音很柔和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也很清晰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我立刻喜欢上了它。我们相互致歉后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挂上了话筒。可是两分钟后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我又拨通了她的号码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也许是命中注定我们要通话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我们在电话中交谈了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多分钟</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86452886"/>
      </p:ext>
    </p:extLst>
  </p:cSld>
  <p:clrMapOvr>
    <a:masterClrMapping/>
  </p:clrMapOvr>
  <p:transition>
    <p:fade thruBlk="1"/>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第一次看见那个人是在社员大会上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那个人在黑压压的会场中念一篇稿子。她不记得稿子里说的是什么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旁边的人打听那个人是哪庄的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叫什么名字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她却记住了。她当时想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这个男孩子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年纪不大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胆子可够大的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敢在这么多人面前念那么长一大篇话。她这个年龄正是心里乱想的年龄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想着想着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就把自己和那个人联系到一块儿去了。不知道那个人有没有对象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要是没对象的话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不知喜欢什么样的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家里来了个媒人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守明正要表示心烦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一听介绍的不是别人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正是让她做梦的那个人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一时浑身冰凉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小脸发白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泪珠子一串一串往下掉。母亲以为她对这门亲事不乐意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我是舍不得离开您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77950175"/>
      </p:ext>
    </p:extLst>
  </p:cSld>
  <p:clrMapOvr>
    <a:masterClrMapping/>
  </p:clrMapOvr>
  <p:transition>
    <p:fade thruBlk="1"/>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媒人递来消息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说那个人要外出当工人。守明一听有些犯愣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这真应了那句脚大走四方的话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此一去不知何时才能回还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她一定得送给那个人一点东西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让那个人念着她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记住她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她没有别的可送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只有这一双鞋。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那个人外出的日期定下来了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托媒人传话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向她约会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她正好亲手把鞋交给那个人。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约会的地点是村边那座高桥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时间是吃过晚饭之后。母亲要送她到桥头去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守明把一切都想好了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那个人若说正好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她就让他穿这双鞋上路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人是你的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鞋就是你的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还脱下来干什么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临出门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她又改了主意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觉得只让那个人把鞋穿上试试新就行了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还得让他脱下来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等他回来完婚那一天才能穿。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93894841"/>
      </p:ext>
    </p:extLst>
  </p:cSld>
  <p:clrMapOvr>
    <a:masterClrMapping/>
  </p:clrMapOvr>
  <p:transition>
    <p:fade thruBlk="1"/>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守明的设想未能实现。她把鞋递给那个人时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让那个人穿上试试。那个人只笑了笑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说声谢谢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就把鞋竖着插进上衣口袋里去了。直到那个人说再见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鞋也没试一下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那个人说再见时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猛地向守明伸出了手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意思要把手握一握。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这是守明没有料到的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他们虽然见过几次面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但从来没有碰过手。她犹豫了一会儿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还是低着头把手交出去了。那个人的手温热有力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握得她的手忽地出了一层汗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接着她身上也出汗了。那个人大概怕她害臊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就把她的手松开了。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守明下了桥往回走时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见夹道的高庄稼中间拦着一个黑人影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她大吃一惊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正要折回身去追那个人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扑进那个人怀里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让她的那个人救她。人影说话了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原来是她母亲。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怎么会是母亲呢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在回家的路上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守明一直没跟母亲说话。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08506677"/>
      </p:ext>
    </p:extLst>
  </p:cSld>
  <p:clrMapOvr>
    <a:masterClrMapping/>
  </p:clrMapOvr>
  <p:transition>
    <p:fade thruBlk="1"/>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后记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我在农村老家时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人家给我介绍了一个对象。那个姑娘很精心地给我做了一双鞋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参加工作后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我把那双鞋带进了城里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先是舍不得穿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后来想穿也穿不出去了。第一次回家探亲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我把那双鞋退给了那位姑娘。那姑娘接过鞋后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眼里一直泪汪汪的。后来我想到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我一定伤害了那位农村姑娘的心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我辜负了她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一辈子都对不起她。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38676053"/>
      </p:ext>
    </p:extLst>
  </p:cSld>
  <p:clrMapOvr>
    <a:masterClrMapping/>
  </p:clrMapOvr>
  <p:transition>
    <p:fade thruBlk="1"/>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6"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1"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8636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《鞋》是刘庆邦的一篇短篇小说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是作家描写农村生活最有代表性的小说之一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获鲁迅文学奖。小说叙述了一个普通的农村女青年守明为未婚夫做鞋子的故事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在极其平淡却又极其细腻的描写中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小说成功地刻画了一个质朴善良的农村青年女性形象。小说构思精巧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观察细致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描写细腻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各种技巧的运用极为纯熟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尤其是小说最后用一个写实的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将一个封闭的文本变为开放的结构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有着非常独到的创新性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从而受到人们的高度好评。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06322870"/>
              </p:ext>
            </p:extLst>
          </p:nvPr>
        </p:nvGraphicFramePr>
        <p:xfrm>
          <a:off x="508000" y="4579442"/>
          <a:ext cx="8128000" cy="1287439"/>
        </p:xfrm>
        <a:graphic>
          <a:graphicData uri="http://schemas.openxmlformats.org/presentationml/2006/ole">
            <mc:AlternateContent xmlns:mc="http://schemas.openxmlformats.org/markup-compatibility/2006">
              <mc:Choice xmlns:v="urn:schemas-microsoft-com:vml" Requires="v">
                <p:oleObj spid="_x0000_s15381" name="文档" r:id="rId13" imgW="3839157" imgH="608509" progId="Word.Document.12">
                  <p:embed/>
                </p:oleObj>
              </mc:Choice>
              <mc:Fallback>
                <p:oleObj name="文档" r:id="rId13" imgW="3839157" imgH="608509" progId="Word.Document.12">
                  <p:embed/>
                  <p:pic>
                    <p:nvPicPr>
                      <p:cNvPr id="0" name=""/>
                      <p:cNvPicPr/>
                      <p:nvPr/>
                    </p:nvPicPr>
                    <p:blipFill>
                      <a:blip r:embed="rId14"/>
                      <a:stretch>
                        <a:fillRect/>
                      </a:stretch>
                    </p:blipFill>
                    <p:spPr>
                      <a:xfrm>
                        <a:off x="508000" y="4579442"/>
                        <a:ext cx="8128000" cy="1287439"/>
                      </a:xfrm>
                      <a:prstGeom prst="rect">
                        <a:avLst/>
                      </a:prstGeom>
                    </p:spPr>
                  </p:pic>
                </p:oleObj>
              </mc:Fallback>
            </mc:AlternateContent>
          </a:graphicData>
        </a:graphic>
      </p:graphicFrame>
    </p:spTree>
    <p:extLst>
      <p:ext uri="{BB962C8B-B14F-4D97-AF65-F5344CB8AC3E}">
        <p14:creationId xmlns:p14="http://schemas.microsoft.com/office/powerpoint/2010/main" val="2521113974"/>
      </p:ext>
    </p:extLst>
  </p:cSld>
  <p:clrMapOvr>
    <a:masterClrMapping/>
  </p:clrMapOvr>
  <p:transition>
    <p:fade thruBlk="1"/>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下列对这篇小说思想艺术特色的分析和鉴赏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小说注重从细微处表现人的心灵秘密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守明照镜子时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不知为何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她叹了一口气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鼻子也酸酸的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寥寥数语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初恋少女的微妙心理就显露出来了。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小说善于使用对比手法刻画人物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守明的美好形象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就是在与母亲收人家的彩礼、偷偷监视女儿约会等一系列言行的鲜明对比中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逐渐凸显出来的。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小说擅长在平淡叙述中营造不平常的效果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守明与未婚夫分别后见一黑影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大吃一惊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原来是母亲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这一既在情理之中又在意料之外的情节就颇具匠心。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小说地方特色鲜明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尤其是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守明像是捍卫什么似的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在黑压压的会场中念一篇稿子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等日常生活语言的大量使用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更增添了浓郁的乡土气息。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35460889"/>
      </p:ext>
    </p:extLst>
  </p:cSld>
  <p:clrMapOvr>
    <a:masterClrMapping/>
  </p:clrMapOvr>
  <p:transition>
    <p:fade thruBlk="1"/>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91119"/>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小说善于通过细节描写表现人物性格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未婚夫和守明约会时随意把鞋插进口袋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分手时又主动与守明握手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表明他虽是一个农村青年却有现代意识。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本题考查鉴赏小说的思想内容和艺术特色的能力。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项是对小说中对比手法的考查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守明的美好形象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就是在与母亲收人家的彩礼、偷偷监视女儿约会等一系列言行的鲜明对比中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母亲不是一个与守明对立的人物形象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她收彩礼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只是遵从当地习俗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不是因为她贪财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她在女儿与未婚夫约会时跟在后面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是出于保护与关心女儿的目的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并不是监视女儿的约会。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日常生活语言的大量使用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于文无据。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随意把鞋插进口袋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分手时又主动与守明握手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表明他虽是一个农村青年却有现代意识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上述细节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只能说明未婚夫比较大胆、主动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甚至有些大大咧咧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对女人的心思不太在意。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0312439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按照小说文体基本特征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明确其塑造人物形象的方法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确定手法内涵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规范答题程序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确立修辞手法、表达技巧、表现手法、篇章结构的判定顺序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树立从人物塑造、情节展示、意境再现、场景描绘等角度体会表现手法的意识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具体实例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的答题范式。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10717402"/>
      </p:ext>
    </p:extLst>
  </p:cSld>
  <p:clrMapOvr>
    <a:masterClrMapping/>
  </p:clrMapOvr>
  <p:transition>
    <p:fade thruBlk="1"/>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为中心叙事写人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这样处理有什么好处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做鞋是当时当地的规矩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这样的故事既有生活气息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又有时代特点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以鞋为线索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可以使故事情节更集中、紧凑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鞋是情感的寄托物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有助于主人公内在情感与深层心理的发掘与表现。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分析作品结构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分析作品体裁的基本特征和主要表现手法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。首先要明确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在文中的作用。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在文中的作用有这样几个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是特定历史条件下的产物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可以让读者明白故事发生的时代背景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是行文线索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是主人公情感的纽带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推动故事情节的发展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作者借用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来叙事写人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能够集中表现人物的形象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展现故事发生的背景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推动故事情节的发展。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0888194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就此类试题而言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从故事层面上来讲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有助于社会内容的发掘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既有生活气息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又有时代特点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不仅能够引起人们的阅读兴趣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还能够更好地反映一个特殊年代的生活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从结构层面上讲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可以使情节更集中、紧凑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从人物层面上讲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有助于人物形象的塑造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有助于主人公内在情感与深层心理的发掘与表现。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56838541"/>
      </p:ext>
    </p:extLst>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你干吗三更半夜找人说话呢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我跟她说了原因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然后反问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那么你呢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她说她老母亲睡不好觉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她常常深夜打电话与她聊聊天。之后我们又谈了谈彼此正在读的几本书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还有这场战争。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我有好多年没这样畅快地跟人说话了。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就到这里吧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晚安。祝你做个好梦。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第二天整整一天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我老在想昨晚的对话情形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想她的机智、大方、热情和幽默感。当然还有那悦耳的口音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那么富有魅力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像乐曲一样老在我的脑海里回旋。到了晚上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我简直什么也看不进。午夜时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格罗斯文诺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8829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老在我脑海里闪现。我实在难以忍受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颤抖着拨了那个号码。电话线彼端的铃声刚响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就马上被人接起来。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真对不起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打扰你了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我们继续谈昨晚的话题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0498808"/>
      </p:ext>
    </p:extLst>
  </p:cSld>
  <p:clrMapOvr>
    <a:masterClrMapping/>
  </p:clrMapOvr>
  <p:transition>
    <p:fade thruBlk="1"/>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6"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75375"/>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分析表达技巧要以品味文学语言对文章思想内容或人物形象刻画的表现力为基点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应注重表现手法、语言特征、表达效果三个维度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指出语句所用的表现手法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如比喻、拟人、象征、烘托等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赏析表达艺术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要分析该语段的语言特征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这是解答此类题目的核心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要分析其表达效果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常用的术语有生动形象、化无形为有形、深化主旨等。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表现手法在不同层面有不同内涵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一般有刻画形象的方法、描写景物的方法、语言的表达艺术等。就小说而言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形象丰满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性格丰盈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摹写方法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多种多样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如语言、动作、肖像、心理、环境、细节等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情节概括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线索铺排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悬念设置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伏笔铺垫等</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1726615"/>
      </p:ext>
    </p:extLst>
  </p:cSld>
  <p:clrMapOvr>
    <a:masterClrMapping/>
  </p:clrMapOvr>
  <p:transition>
    <p:fade thruBlk="1"/>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6"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是刻画形象的方法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尤其是具有动态感的表现方法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如肖像描写中的神情、神态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语言描写中的习惯性语言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动作描写中的举手投足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心理描写中的内心独白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环境描写中的细节、镜头等。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是描写景物的方法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包括描写景物的角度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视觉、听觉、味觉、触觉等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描写景物的方法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包括动静结合、远近结合、虚实结合、点面结合、声色结合等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运用的修辞手法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如比喻、拟人、设问、排比等。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明晰叙述视角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包括叙述角度、叙述人称、叙述顺序。首先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叙述角度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一是全知视角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叙述者是全知全能的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了解小说全部的细节和所有人物的心理和命运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写作比较自由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可以随意驰骋。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55726939"/>
      </p:ext>
    </p:extLst>
  </p:cSld>
  <p:clrMapOvr>
    <a:masterClrMapping/>
  </p:clrMapOvr>
  <p:transition>
    <p:fade thruBlk="1"/>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6"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二是有限视角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完全依赖人物的眼睛来看小说里的世界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有意隐藏一些环节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给读者留下想象空间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让读者自己去推理、判断与评价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富有悬念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引人入胜。其次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叙述人称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第一人称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叙述亲切自然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能自由地表达思想感情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给读者以真实生动之感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如《孔乙己》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第二人称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增强文章的抒情性和亲切感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便于感情交流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第三人称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能比较直接地展现丰富多彩的生活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不受时间和空间限制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反映现实比较灵活自由。《林黛玉进贾府》《老人与海》等小说均采用后一种叙述人称。再次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叙述顺序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顺叙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按某一顺序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时间或空间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较清楚地进行记叙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倒叙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造成悬念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引人入胜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如《祝福》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插叙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对主要情节或中心事件做必要的铺垫照应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补充说明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使情节更加完整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结构更加严密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内容更加充实丰满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如鲁迅的《故乡》中插叙了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儿时与少年闰土相会的一段回忆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补叙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对上文内容加以补充解释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对下文做某些交代。在《三国演义》中补叙随处可见。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96606900"/>
      </p:ext>
    </p:extLst>
  </p:cSld>
  <p:clrMapOvr>
    <a:masterClrMapping/>
  </p:clrMapOvr>
  <p:transition>
    <p:fade thruBlk="1"/>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6"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环境描写的作用。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自然环境的作用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一是渲染故事气氛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创设故事氛围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二是烘托人物形象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再现复杂性格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三是推动情节发展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环境描写要以情节为依据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情节发展离不开环境描写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四是暗示社会环境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作家通过对特定的自然环境的描写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来展示独特的世态风情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小说中的自然环境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一般都带有作家的感情色彩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被当作是社会环境的暗示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五是深化作品主题。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社会环境的作用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交代人物活动及其成长的时代背景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揭示各种复杂的社会关系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交代人物身份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表现人物性格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揭示社会的本质特征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暗示作品主题。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75956249"/>
      </p:ext>
    </p:extLst>
  </p:cSld>
  <p:clrMapOvr>
    <a:masterClrMapping/>
  </p:clrMapOvr>
  <p:transition>
    <p:fade thruBlk="1"/>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鉴赏表达技巧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就是分析文章运用了哪些表达技巧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表达了什么内容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达到了什么艺术效果等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还要从表达效果切入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一是从表达者的表达视角考虑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分析表达作用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二是从阅读者方面考虑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看作者这样写可以对读者的阅读产生什么样的积极效果。就小说而言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要注意从叙述角度、叙述人称、描写手法、修辞手法、表现手法、结构手法等多方面考虑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对内容和效果的分析一般要紧紧扣住小说四要素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情节、人物、环境、主题作答。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要注意从叙述角度、叙述人称、描写手法、修辞手法、表现手法、结构手法等多方面考虑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对内容和效果的分析一般要紧紧扣住小说四要素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情节、人物、环境、主题作答。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8775930"/>
      </p:ext>
    </p:extLst>
  </p:cSld>
  <p:clrMapOvr>
    <a:masterClrMapping/>
  </p:clrMapOvr>
  <p:transition>
    <p:fade thruBlk="1"/>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8004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抻</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面</a:t>
            </a:r>
            <a:r>
              <a:rPr lang="zh-CN" altLang="zh-CN" sz="2200" baseline="30000" dirty="0" smtClean="0">
                <a:solidFill>
                  <a:srgbClr val="000000"/>
                </a:solidFill>
                <a:latin typeface="NEU-BZ-S92"/>
                <a:ea typeface="宋体" panose="02010600030101010101" pitchFamily="2" charset="-122"/>
                <a:cs typeface="宋体" panose="02010600030101010101" pitchFamily="2" charset="-122"/>
              </a:rPr>
              <a:t>①</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铁良是满族人。问他祖上是哪个旗的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他说不知道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管它哪个旗的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还不都是要干活儿吃饭。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铁良在北京是个小有名气的人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因为抻得一手好面。面是随时有客要吃就得煮的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铁良专在一家做。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铁良原来有几股钱在店里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后来店叫政府公私合了营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铁良有些不太愿意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在一个公家人面前说了几句。公家人也是以前常来店里吃铁良抻的面的主儿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劝了铁良几句。几年以后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铁良知道害怕了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心里感激着那个公家人。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抻面最讲究的是和面。和面先和个大概齐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之后放在案子上苫块湿布醒着。</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后来运动多了</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铁良说</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反省</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就是咱们的醒面</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醒好了面</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愿意怎么揉掐捏拉</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随您便。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657363"/>
      </p:ext>
    </p:extLst>
  </p:cSld>
  <p:clrMapOvr>
    <a:masterClrMapping/>
  </p:clrMapOvr>
  <p:transition>
    <p:fade thruBlk="1"/>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醒好了的面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内里没有疙瘩。面粉一掺了水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放不多时就会发酸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所以要下碱。下了碱的面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有人用舌头试碱放多了还是少了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舔舔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有一股苦甜香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就是合适了。铁良试碱不用舌头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一半儿的原因是抻面是个露脸的活儿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是公开的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客人看着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当面的。铁良用鼻子闻闻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碱多了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就再放放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醒碱。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跑堂的得了客人要的数儿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拉长声儿喊给铁良。客人出到街上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靠在铺面窗口看铁良抻面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好像是买了一张看戏的站票。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铁良不含糊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一手揪出一拳头面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和在一起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搓成粗条儿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掐着两头儿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上下一悠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就一个人长了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人伸开胳膊的长度等于这个人的身高。铁良两手往当中一合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就是两股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再抻再合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就是四股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再抻再合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十六股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三十二股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六十四股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一百二十八股。之后掐去两头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朝脑后一甩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好像是大闺女的辫子飞落到灶上的锅里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客人就笑了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转身回到店里的座位上。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87425481"/>
      </p:ext>
    </p:extLst>
  </p:cSld>
  <p:clrMapOvr>
    <a:masterClrMapping/>
  </p:clrMapOvr>
  <p:transition>
    <p:fade thruBlk="1"/>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72243"/>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锅边儿的伙计用一双长筷子搅两下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大笊篱把面捞出盛到海碗里。海碗里有牛骨高汤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入好面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撒几片芫荽、葱丝儿、带红根儿的嫩菠菜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浇上满天星辣椒油花儿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红、绿、白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啪嗒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放在了客人面前。客人挑起一筷子面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撑开嘴吃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热气蒸得额头有点儿亮。铁良呢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和街上的熟人聊了有一会儿了。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犯人被押去刑场的时候还允许点路边的馆子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吃最后一口人间食。有个老头子被押在车上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路过铁良的店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说是去阴间的路上得吃口抻面。于是押进去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老头子张口要龙须面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铁良也不说话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铁良几下就抻好了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亲自放面下锅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瞬时捞起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入在汤里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双手捧了碗放在老头儿面前。老头儿挑起面迎光看了看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手上的铐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哗啦啦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吃了一口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是这个意思。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就招呼上路了</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1770866"/>
      </p:ext>
    </p:extLst>
  </p:cSld>
  <p:clrMapOvr>
    <a:masterClrMapping/>
  </p:clrMapOvr>
  <p:transition>
    <p:fade thruBlk="1"/>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697304"/>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铁良后来跟人说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这就是当初借钱给我学手艺的恩人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他就是要我抻头发丝儿面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我也得抻出来。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选自《阿城精选集》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chēn</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用手把面团抻成面条。抻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拉长</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40838631"/>
      </p:ext>
    </p:extLst>
  </p:cSld>
  <p:clrMapOvr>
    <a:masterClrMapping/>
  </p:clrMapOvr>
  <p:transition>
    <p:fade thruBlk="1"/>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文章哪些地方运用了间接描写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侧面烘托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的方法表现铁良的抻面手艺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本题要求分析文章哪些地方运用了间接描写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侧面烘托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的方法表现铁良的抻面手艺。作品主要通过两个场景描写来间接表现铁良的抻面手艺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第一个场景写客人看铁良抻面和自己吃面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第二个场景写犯人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吃龙须面。其中第一个场景主要通过客人的行动描写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通过他在不同阶段的反应来衬托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第二个场景主要通过老头儿的行动和语言描写来衬托。解答本题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考生应先在文中找到相关的句子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然后揭示表现手法和作用。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3600783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没说行还是不行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她立即谈起了巴尔扎克的小说《贝姨》。不到两分钟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我们就相互开起玩笑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好像是多年的至交。这次我们谈了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分钟。午夜时光和相互的不认识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打破了两人初交时的拘谨。我提议彼此介绍一下各自的身份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可是她婉言谢绝了。她说这会把事情全弄糟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不过她留下了我的电话号码。我一再许诺为她保密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直到战争结束。于是她说了一些她的情况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岁时她嫁给一个自己不喜欢的男人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以后一直分居。她今年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唯一的儿子在前不久的一次空袭中被炸死了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岁。他是她的一切。她常常跟他说话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好像他还活着。她形容他像朝霞一样美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就跟她自己一样。于是她给我留下了一幅美丽的肖像。我说她一定很美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你怎么知道的</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7444873"/>
      </p:ext>
    </p:extLst>
  </p:cSld>
  <p:clrMapOvr>
    <a:masterClrMapping/>
  </p:clrMapOvr>
  <p:transition>
    <p:fade thruBlk="1"/>
  </p:transition>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客人出到街上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靠在铺面窗口看铁良抻面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好像是买了一张看戏的站票。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客人就笑了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转身回到店里的座位上。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客人挑起一筷子面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撑开嘴吃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热气蒸得额头有点儿亮。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运用比喻、心理描写、行动描写等手法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写出客人不同阶段的反应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衬托铁良抻面手艺的高超。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老头儿挑起面迎光看了看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手上的铐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哗啦啦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吃了一口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是这个意思。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运用行动描写、语言描写等手法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老头儿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对铁良抻面手艺的肯定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衬托铁良抻面手艺的高超。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91272879"/>
      </p:ext>
    </p:extLst>
  </p:cSld>
  <p:clrMapOvr>
    <a:masterClrMapping/>
  </p:clrMapOvr>
  <p:transition>
    <p:fade thruBlk="1"/>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四维</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叩问析技巧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一是体察文本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品味语境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尤其对重点语句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应进行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即从时间、地点、对象、景物等四个视角设问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同时从修辞手法入手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从常见的托物言志或对比、衬托等手法切入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会收到事半功倍之效。二是四个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即关注句中的重要词语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关注句子的结构方式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关注句子成分或梳理句间关系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关注句子的位置。三是注意题干要求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题干中往往会明确答题的区间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某某段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画线句子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对全文而言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往往是指表达方式等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对语段而言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往往是表现手法、描写手法等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对句子而言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主要是描写手法、修辞手法。四是答题模板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文章运用了哪些表达技巧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表达了什么内容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达到了什么样的艺术效果。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55297444"/>
      </p:ext>
    </p:extLst>
  </p:cSld>
  <p:clrMapOvr>
    <a:masterClrMapping/>
  </p:clrMapOvr>
  <p:transition>
    <p:fade thruBlk="1"/>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湖北武汉一模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狼</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屠格涅夫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傍晚我打完猎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独自驾着一辆马车回去。距家还有七八俄里路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狂风猛地在上空怒号起来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随之电光一闪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雷声响开了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下起了倾盆大雨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四下黑得什么也看不见。我躲到一个树丛下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耐着性子等待雨停。突然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在电光中瞥见大路上有一个高高的人影。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一个响亮的声音问。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你是什么人呀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我是这里的护林人。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我报了自己的姓名。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您是回家去的吧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是回家。可你瞧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多大的雷雨呀</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40251440"/>
      </p:ext>
    </p:extLst>
  </p:cSld>
  <p:clrMapOvr>
    <a:masterClrMapping/>
  </p:clrMapOvr>
  <p:transition>
    <p:fade thruBlk="1"/>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24744"/>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一道白晃晃的电光把这个护林人从头到脚照得通亮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紧接着响起急促而爆裂的雷声。雨下得倍加起劲了。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怎么办呢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我带您到我家去吧。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马车起动了。我们走了一大阵子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我的带路人终于停下脚步。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我们到家了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他语调平和地说道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地一声推开了篱笆门。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护林人住的只有一间屋子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熏得黑黑的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很低矮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屋里空荡荡的。我瞅了瞅他。我很少看到这样帅气的汉子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他身材魁梧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宽肩膀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体形健美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从那淋湿的麻布衬衫里露出结实的肌肉。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我向他道了谢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并问了他的名字。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我叫福马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他回答说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外号叫孤狼。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你就是孤狼呀</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74873531"/>
      </p:ext>
    </p:extLst>
  </p:cSld>
  <p:clrMapOvr>
    <a:masterClrMapping/>
  </p:clrMapOvr>
  <p:transition>
    <p:fade thruBlk="1"/>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我好奇地打量着他。我常常听到其他人谈论孤狼的事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附近的庄稼人都像怕火似的怕他。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原来你就是孤狼呀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我重复了一句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伙计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人家说你是什么人都不放过的。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我是尽自己的职责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他阴郁地回答说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总不能白吃主人家的饭呀。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你没有内当家的吗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跟一个过路的城里人私奔了。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他带着苦笑说。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他走出去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一声带上门。我再次打量了四周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我感到这屋里比原先更显凄凉了。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护林人进来了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坐在板凳上。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雷雨快过去了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沉默了一会儿之后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要是您想回去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我送您出林子。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8702757"/>
      </p:ext>
    </p:extLst>
  </p:cSld>
  <p:clrMapOvr>
    <a:masterClrMapping/>
  </p:clrMapOvr>
  <p:transition>
    <p:fade thruBlk="1"/>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我站起身来。孤狼取过枪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我们一起走出来。雨已经停了。他突然说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就趁这样的夜晚来偷。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可除了树叶的喧哗声外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我什么也听不出来。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我们下到山沟里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斧子均匀的响声清晰地传入了我的耳朵。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这时候天空越来越明净了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林子里也有点亮了。我们终于走出了山沟。他弯下腰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举起枪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消失在丛林中。透过喧闹不已的风声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我隐约听到从不远处传来的轻微声响。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往哪儿跑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骤然响起孤狼钢铁一般的喊声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还响起兔子般的哀叫声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我朝那吵闹的方向奔去。我看到的是一个庄稼人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他浑身都湿透了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衣服破破烂烂的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长长的大胡子乱蓬蓬的。那里站着一匹瘦弱的马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马的旁边还停有一辆货车。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放了他吧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我对着孤狼的耳朵轻声地说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这棵树我来赔。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5936548"/>
      </p:ext>
    </p:extLst>
  </p:cSld>
  <p:clrMapOvr>
    <a:masterClrMapping/>
  </p:clrMapOvr>
  <p:transition>
    <p:fade thruBlk="1"/>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孤狼不声不响地用左手抓住马鬃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用右手抓住偷树贼的腰带。我们便往回走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好不容易才回到那座小屋。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我本来想把他关到贮藏室里去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他指了指庄稼人继续说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可是那门闩</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让他待在这儿吧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别折腾他了。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我打断孤狼的话说。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我在心里发誓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无论怎么得想法子放走这个可怜的人。在灯光下我可以看清他那干枯的皱巴巴的脸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倒挂的黄眉毛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惶惶不安的眼睛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瘦骨嶙峋的肢体</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庄稼人猝然用低沉而衰弱的声音说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你要干什么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放了我吧</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是饿得没法呀</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放我走吧。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我可知道你们这种人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护林人沉着脸说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你们整个村子就是贼窝。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1910497"/>
      </p:ext>
    </p:extLst>
  </p:cSld>
  <p:clrMapOvr>
    <a:masterClrMapping/>
  </p:clrMapOvr>
  <p:transition>
    <p:fade thruBlk="1"/>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放了我吧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他又沮丧又绝望地一再哀求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实在是饿得没法</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孩子们哭着要吃的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真的没法子。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不行。我也是做不了主的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东家会追究我的。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这个可怜的人垂下了头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孤狼打了一个呵欠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把头靠在桌子上。雨仍然下个不停。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庄稼人猛然挺起身子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他那双眼睛冒出怒火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脸都涨红了。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那你就吃了我吧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你就掐死我吧。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护林人转过身去。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你这家伙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我要治治你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我有什么好怕的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饿死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反正是死。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可你呢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等着吧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会有受报应的时候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护林人大喊一声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跨前两步。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2576569"/>
      </p:ext>
    </p:extLst>
  </p:cSld>
  <p:clrMapOvr>
    <a:masterClrMapping/>
  </p:clrMapOvr>
  <p:transition>
    <p:fade thruBlk="1"/>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我偏不闭嘴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这个不幸的人继续说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你这凶手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野兽</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你作威作福长久不了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等着吧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孤狼抓住他的肩膀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我扑过去救助那庄稼人。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然而令我极为惊诧的是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孤狼一下子把绑着庄稼人胳膊肘的腰带扯掉了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把他推了出去。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带着你的马滚吧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他朝庄稼人的背后喊道。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院子里响起那庄稼人的马车轱辘的响声。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他咕哝着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下回我就不饶他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节选自《猎人笔记》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27447259"/>
      </p:ext>
    </p:extLst>
  </p:cSld>
  <p:clrMapOvr>
    <a:masterClrMapping/>
  </p:clrMapOvr>
  <p:transition>
    <p:fade thruBlk="1"/>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45526"/>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下列对小说相关内容和艺术特色的分析鉴赏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小说开篇一段自然环境描写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渲染了凄冷、阴暗的氛围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狂风怒号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倾盆大雨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等描写具有象征意味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暗示了当时社会环境的险恶。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作者善于把握人物的特点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孤狼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这个外号非常形象贴切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与福马的体貌神情、生活境遇、工作环境、行事风格极为吻合。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小说中多次正面描写偷树的庄稼人的外貌和神态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主要是为了表达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对他的深切同情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以及对孤狼种种不近人情行为的不满。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孤狼称呼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是一个有身份、有地位的人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孤狼最后放走穷困潦倒的庄稼人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的威严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其实他内心是很不情愿的</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52669657"/>
      </p:ext>
    </p:extLst>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我们越来越相互依赖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什么都谈。我们在大部分话题上看法相似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包括对战争的看法。我们开始读同样的书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以增加谈话的情趣。每天夜晚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不管多晚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我们都要通一次话。如果哪天我因事出城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没能通话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她就会埋怨说她那天晚上寂寞得辗转难眠。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随着时间的推移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我愈来愈渴望见到她。我有时吓唬她说我要找辆出租车立刻奔到她跟前。可是她不允许。她说如果我们相见后发现彼此并不相爱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她会死掉的。整整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我是在期待中度过的。我们的爱情虽然近在咫尺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却绕过了狂暴的感情波澜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正平稳地驶向永恒的彼岸。通话的魅力胜过了秋波和拥抱</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48755395"/>
      </p:ext>
    </p:extLst>
  </p:cSld>
  <p:clrMapOvr>
    <a:masterClrMapping/>
  </p:clrMapOvr>
  <p:transition>
    <p:fade thruBlk="1"/>
  </p:transition>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小说反映了农奴制下俄罗斯农村的现状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具有强烈的现实批判性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偷树的庄稼人一家的贫穷与痛苦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可以说是当时俄国下层民众命运的真实写照。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暗示了当时社会环境的险恶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属于过度解读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对孤狼种种不近人情行为的不满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于文无据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慑于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的威严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其实他内心是很不情愿的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主观臆断。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543427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8004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广东佛山一模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女</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人</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多米尼加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鲍斯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公路上空空如也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也没有什么其他的东西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细长的路伸向远方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像死人一样躺在那里。太阳犹如烧红了的大钢球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悬挂在公路的上空。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公路两旁是荒原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远处是荆棘丛生的山丘。偶尔有几只鸟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几只鹫鹰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落在仙人掌的顶端。只有这些远处的仙人掌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才给人一点生气。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在这条近乎死去一样的公路上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有一个女人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一开始只是一个小黑点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然后渐渐地变大。她穿着破旧的衣服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一动不动地躺在公路上。她不怕毒日头的暴晒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但孩子的哭喊却使她痛心。那孩子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全身巧克力色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他趴在母亲身旁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两只小手使劲地抓她。这个一丝不挂的小孩子感到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灼热的公路很快就会把他的身体烤焦。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7390406"/>
      </p:ext>
    </p:extLst>
  </p:cSld>
  <p:clrMapOvr>
    <a:masterClrMapping/>
  </p:clrMapOvr>
  <p:transition>
    <p:fade thruBlk="1"/>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91119"/>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他们的家就在不远的地方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但是看不见在哪里。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奇克不停地向前走着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那个黑东西也随之增大。他心想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莫非是汽车撞死了一头驴。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他向四下张望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只见一片荒原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远处是山丘。眼前还有一道干涸的河床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似乎在思念着几千年前流经这里的河水。远处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稀稀落落地能看见几株上面立着猛禽的仙人掌。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走到很近的地方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奇克才看出是一个人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还听清楚了孩子的哭泣声。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原来那个女人被丈夫打了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在他们仅有的那间像蒸笼的房子里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她男人扯着她的头发把她毒打了一顿。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你这个臭娘们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今天我非打死你不可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我叫你不要脸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怎么能怨我呢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没有人打这里经过呀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那女人竭力争辩道。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我让你嘴硬</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45232083"/>
      </p:ext>
    </p:extLst>
  </p:cSld>
  <p:clrMapOvr>
    <a:masterClrMapping/>
  </p:clrMapOvr>
  <p:transition>
    <p:fade thruBlk="1"/>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说完又是一阵拳打脚踢。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孩子搂住爸爸的大腿。看见妈妈鼻子流血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吓得没命地嚎起来。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女人挨打的原因是她没有按丈夫的嘱咐卖掉羊奶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等男人出门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天后回来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她当然拿不出钱来。她撒谎说奶坏了。其实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她把奶给孩子喝了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她宁肯不要那几个钱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也不忍心看着自己的孩子挨饿哭叫。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她和孩子被赶出了家门。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你再回来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我就打死你。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女人躺在地上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失去了知觉。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奇克带的水只够在路上喝两天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但他却泼在这个女人的头上。女人苏醒过来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他搀扶着她向草房走去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还从衬衣上撕下一条布给她擦净脸上的血。这时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契佩出现在小院子里。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我不是说过了吗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不准你再回这个家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27726952"/>
      </p:ext>
    </p:extLst>
  </p:cSld>
  <p:clrMapOvr>
    <a:masterClrMapping/>
  </p:clrMapOvr>
  <p:transition>
    <p:fade thruBlk="1"/>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他被炽热的太阳夺去了理智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两眼冒火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好像根本没看见有生人似的就朝女人猛扑过去。就在他举手要打的时候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被奇克挡住了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于是两个男人之间展开了一场激战。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这是一场无声的搏斗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两人谁都不说话。只能听见孩子的哭喊声和拳脚声。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女人看见奇克卡住了契佩的喉咙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她丈夫的嘴慢慢地张开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闭上了眼睛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憋得满脸通红。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正在这时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她一眼看见门前的一块又黑又大的石头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她顿时觉得浑身都是力量。猛地举起那石头朝奇克的脑袋砸去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奇克立刻松开了手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双臂一张便无声无息地仰面倒在地上。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9491013"/>
      </p:ext>
    </p:extLst>
  </p:cSld>
  <p:clrMapOvr>
    <a:masterClrMapping/>
  </p:clrMapOvr>
  <p:transition>
    <p:fade thruBlk="1"/>
  </p:transition>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鲜血不停地往外涌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契佩愣愣地看着血泊映出的闪光。女人用双手捂住嘴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两只眼睛瞪得老大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她披散着头发飞步跑了出去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她觉得双腿发软。她怕这时有人从这里经过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长长的公路早已像僵死了一样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一个人也没有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唯有火辣辣的太阳悬挂在空中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荒原的远处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依然是荆棘丛生的山丘和依稀可见的几株仙人掌。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节选自《世界微型小说名家名作百年经典》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33294081"/>
      </p:ext>
    </p:extLst>
  </p:cSld>
  <p:clrMapOvr>
    <a:masterClrMapping/>
  </p:clrMapOvr>
  <p:transition>
    <p:fade thruBlk="1"/>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下列对小说相关内容和艺术特色的分析鉴赏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小说中多次提及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荒原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仙人掌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这为故事的发生提供了特定的自然场景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同时仙人掌的存在也寓意生活依然存在希望。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奇克用仅存的一点饮水泼醒了女人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并搀扶女人回家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看到其丈夫毒打女人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出手相助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说明奇克是一个富有同情心和正义感的人。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体力衰竭的女人在看到丈夫被奇克卡住喉咙的时候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顿时觉得浑身都是力量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这种爆发力表现了女人内心深处隐藏的坚强和勇敢。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原来那个女人被丈夫打了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女人挨打的原因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作者运用了插叙手法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既交代事件发生的原因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又使得小说更加曲折有致。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小说采用第三人称作为叙述视角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作者可以全知地客观叙述故事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把涉及不同人物的情节有机地糅合在一起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内容显得丰富而集中。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0417949"/>
      </p:ext>
    </p:extLst>
  </p:cSld>
  <p:clrMapOvr>
    <a:masterClrMapping/>
  </p:clrMapOvr>
  <p:transition>
    <p:fade thruBlk="1"/>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结合文章内容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此处仙人掌的存在并非寓意生活依然存在希望。纵观全文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仙人掌的作用有两点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一是表现特定的自然环境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二是荒原中仙人掌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更加突出了荒原的荒凉与死寂。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女人长期遭受精神和肉体的折磨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内心已经麻木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这种爆发力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只是一种妻子维护丈夫的本能反应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一种不是源于是非判断的本能表现。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32488776"/>
      </p:ext>
    </p:extLst>
  </p:cSld>
  <p:clrMapOvr>
    <a:masterClrMapping/>
  </p:clrMapOvr>
  <p:transition>
    <p:fade thruBlk="1"/>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91119"/>
            <a:ext cx="8128000" cy="537377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鉴赏小说的文学形象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头</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太阳渐渐地隐没到树林中去了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晚霞散射着一片凌乱的光辉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映到茫无际涯的淡绿的湖上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现出各种各样的色彩来。微风波动着皱纹似的浪头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轻轻地吻着沙岸。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破烂不堪的老渡船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横在枯杨的下面。渡夫戴着一顶尖头的斗笠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弯着腰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在那里洗刷一叶断片的船篷。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我轻轻地踏到他的船上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他抬起头来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带血色的昏花的眼睛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望着我大声说道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过湖吗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我放下包袱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8465262"/>
      </p:ext>
    </p:extLst>
  </p:cSld>
  <p:clrMapOvr>
    <a:masterClrMapping/>
  </p:clrMapOvr>
  <p:transition>
    <p:fade thruBlk="1"/>
  </p:transition>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124744"/>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要等到明天啰。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他又弯腰做事去了。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我茫然地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我多给你些钱不能吗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你有多少钱呢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他的声音来得更加响亮了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教训似的。他重新站起来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抛掉破篷子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把斗笠脱在手中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立时现出了白雪般的头发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年纪轻轻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开口就是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有钱就命都不要了吗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我不由得暗自吃了一惊。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他从舱里拿出一根烟管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饱饱地吸足了一口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看你的样子也不是一个老出门的。哪里来的呀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从军队里回来。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军队里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他又停了一停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是当兵的吧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为什么又跑开来呢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我是请长假的。我妈病了。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唔</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7220008"/>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780929"/>
            <a:ext cx="8675370" cy="792087"/>
          </a:xfrm>
        </p:spPr>
        <p:txBody>
          <a:bodyPr/>
          <a:lstStyle/>
          <a:p>
            <a:r>
              <a:rPr lang="zh-CN" altLang="zh-CN" dirty="0"/>
              <a:t>一、小说阅读</a:t>
            </a:r>
          </a:p>
        </p:txBody>
      </p:sp>
    </p:spTree>
    <p:extLst>
      <p:ext uri="{BB962C8B-B14F-4D97-AF65-F5344CB8AC3E}">
        <p14:creationId xmlns:p14="http://schemas.microsoft.com/office/powerpoint/2010/main" val="2548718066"/>
      </p:ext>
    </p:extLst>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一天晚上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我刚从乡间赶回伦敦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就连忙拿起话筒拨她的号码。一阵嘶哑的尖叫声代替了往日那清脆悦耳的银铃声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我顿时感到一阵晕眩。这意味着那条电话线出了故障或者被拆除了。第二天仍旧是嘶哑的尖叫。我找到接线生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请求他们帮我查查格罗斯文诺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8829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起先他们不理睬我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因为我说不出她的名字。后来一位富有同情心的接线小姐答应帮我查查。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当然可以。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你好像很焦急。是吗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这个号码所属的那片区域前天夜里挨了炸弹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号码主人叫</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别说了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请你别说了。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我放下了话筒。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沈东子译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15606218"/>
      </p:ext>
    </p:extLst>
  </p:cSld>
  <p:clrMapOvr>
    <a:masterClrMapping/>
  </p:clrMapOvr>
  <p:transition>
    <p:fade thruBlk="1"/>
  </p:transition>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两个人都沉默了一会儿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他把烟管在船头上磕了两磕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接着又燃第二口。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夜色苍茫地侵袭着我们的周围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浪头荡出了微微的合拍的呼啸。我的心里偷偷地发急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不知道这老头子到底要玩什么花头。于是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既然不开船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就让我回到岸上去找店家吧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店家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老头子用鼻子哼着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年轻人到底不知事。回到岸上去还不同过湖一样的危险吗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到连头镇去还要退回七里路。唉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就在我这船中过一宵吧。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他擦着一根火柴把我引到船艘后头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给了我一个两尺多宽的地方。好在天气和暖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还不至于十分受冻。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当他再擦火柴吸上了第三口烟的时候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他的声音已经和缓多了。我躺着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一面细细地听着孤雁唳过寂静的长空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一面又留心他和我谈的一些江湖上的情形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和出门人的秘诀。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07317076"/>
      </p:ext>
    </p:extLst>
  </p:cSld>
  <p:clrMapOvr>
    <a:masterClrMapping/>
  </p:clrMapOvr>
  <p:transition>
    <p:fade thruBlk="1"/>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就算你有钱吧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你也不应当说出来的。这湖上有多少歹人啊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我欢喜你这样的孝顺孩子。是的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你的妈妈一定比我还欢喜你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要是在病中看见你这样远跑回去。只是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我有一个桂儿。你知道吗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我的桂儿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他比你大得多呀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你怕不认识他吧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外乡人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我们爷儿俩同驾着这条船。我给他收了个媳妇</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北佬来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你知道了吗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北佬打了败仗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从我们这里过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我的桂儿给北佬兵拉着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要他做伕子。桂儿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脸上一拳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脸上一拳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你做过这些个丧天良的事情吗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08750734"/>
      </p:ext>
    </p:extLst>
  </p:cSld>
  <p:clrMapOvr>
    <a:masterClrMapping/>
  </p:clrMapOvr>
  <p:transition>
    <p:fade thruBlk="1"/>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我等了一年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我又等了两年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我的儿媳妇改嫁给卖肉的朱胡子了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我的孙子长大了。可是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我看不见我的桂儿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我的孙子他们不肯给我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等你有了钱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我们一定将孙子给你送回来。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我得有钱呀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我得过湖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刮风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我得过湖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年成荒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捐重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湖里的匪多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过湖的人少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我得找钱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你是有爹妈的人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你将来也得做爹妈的。我欢喜你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要是你真的有孝心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你是有好处的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我一定得死在这湖中。我没有钱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我寻不到我的桂儿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我的孙子不认识我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没有人替我做坟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没有人给我烧纸钱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我没有丧过天良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可是天老爷他不向我睁开眼睛</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22657935"/>
      </p:ext>
    </p:extLst>
  </p:cSld>
  <p:clrMapOvr>
    <a:masterClrMapping/>
  </p:clrMapOvr>
  <p:transition>
    <p:fade thruBlk="1"/>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他逐渐地说得悲哀起来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终于哭了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不住地把船篷弄得呱啦呱啦地响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他的脚在船舱边下力地蹬着。可是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我寻不出来一句能够劝慰他的话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心头像给什么东西塞得紧紧的。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外面风浪渐渐地大了起来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我翻来覆去地睡不着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他也翻来覆去地睡不着。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又是一般的微风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细雨。太阳还没有出来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他就把我叫起了。他的脸上丝毫看不出一点异样的表情来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好像昨夜间的事情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全都忘记了。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我目不转睛地瞧着他。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有什么好瞧呢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你还要赶你的路程呀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离开渡口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因为是走顺风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他就搭上橹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扯起破碎风篷来。他独自坐在船艘上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毫无表情地捋着雪白的胡子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任情地高声朗唱着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我住在这古渡前头六十年。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20827934"/>
      </p:ext>
    </p:extLst>
  </p:cSld>
  <p:clrMapOvr>
    <a:masterClrMapping/>
  </p:clrMapOvr>
  <p:transition>
    <p:fade thruBlk="1"/>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我不管地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也不管天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我凭良心吃饭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我靠气力赚钱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有钱的人我不爱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无钱的人我不怜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86093049"/>
      </p:ext>
    </p:extLst>
  </p:cSld>
  <p:clrMapOvr>
    <a:masterClrMapping/>
  </p:clrMapOvr>
  <p:transition>
    <p:fade thruBlk="1"/>
  </p:transition>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《古渡头》是著名作家叶紫的一篇小说。小说以诗意的笔法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与老渡夫的对话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展现了一个身处苦难、坚忍不拔的老渡夫的形象。作品中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作者集中用对话的形式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将渡夫悲惨的生活经历真实地展现出来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使人看到了一个普通劳动者亲身经历到的社会。他如同千千万万的劳动人民一样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生活在动荡的社会中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灾荒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儿子被抓伕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孙子又不能回家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家庭破碎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渡夫陷入孤独无助的人生困境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然而他没有与其他那些同时代的受苦人一样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沉浸于悲哀之中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而是高声吟唱他的生命之歌。同时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作品又以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的视角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以渡夫的经历来反映社会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赋予了作品一种主观色彩。作品对渡夫孤独的形象和悲哀语气的生动描写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对渡夫人生遭遇的详细叙述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都间接地表达了作者对普通劳动者的同情和对社会的批判态度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使人读完之后禁不住会感慨生活的不易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并反思旧社会的腐败和黑暗。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6841498"/>
      </p:ext>
    </p:extLst>
  </p:cSld>
  <p:clrMapOvr>
    <a:masterClrMapping/>
  </p:clrMapOvr>
  <p:transition>
    <p:fade thruBlk="1"/>
  </p:transition>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0"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1"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2060848"/>
            <a:ext cx="228780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41666002"/>
              </p:ext>
            </p:extLst>
          </p:nvPr>
        </p:nvGraphicFramePr>
        <p:xfrm>
          <a:off x="508000" y="2721175"/>
          <a:ext cx="8128000" cy="1855524"/>
        </p:xfrm>
        <a:graphic>
          <a:graphicData uri="http://schemas.openxmlformats.org/presentationml/2006/ole">
            <mc:AlternateContent xmlns:mc="http://schemas.openxmlformats.org/markup-compatibility/2006">
              <mc:Choice xmlns:v="urn:schemas-microsoft-com:vml" Requires="v">
                <p:oleObj spid="_x0000_s16399" name="文档" r:id="rId13" imgW="3839157" imgH="875676" progId="Word.Document.12">
                  <p:embed/>
                </p:oleObj>
              </mc:Choice>
              <mc:Fallback>
                <p:oleObj name="文档" r:id="rId13" imgW="3839157" imgH="875676" progId="Word.Document.12">
                  <p:embed/>
                  <p:pic>
                    <p:nvPicPr>
                      <p:cNvPr id="0" name=""/>
                      <p:cNvPicPr/>
                      <p:nvPr/>
                    </p:nvPicPr>
                    <p:blipFill>
                      <a:blip r:embed="rId14"/>
                      <a:stretch>
                        <a:fillRect/>
                      </a:stretch>
                    </p:blipFill>
                    <p:spPr>
                      <a:xfrm>
                        <a:off x="508000" y="2721175"/>
                        <a:ext cx="8128000" cy="1855524"/>
                      </a:xfrm>
                      <a:prstGeom prst="rect">
                        <a:avLst/>
                      </a:prstGeom>
                    </p:spPr>
                  </p:pic>
                </p:oleObj>
              </mc:Fallback>
            </mc:AlternateContent>
          </a:graphicData>
        </a:graphic>
      </p:graphicFrame>
    </p:spTree>
    <p:extLst>
      <p:ext uri="{BB962C8B-B14F-4D97-AF65-F5344CB8AC3E}">
        <p14:creationId xmlns:p14="http://schemas.microsoft.com/office/powerpoint/2010/main" val="2487160546"/>
      </p:ext>
    </p:extLst>
  </p:cSld>
  <p:clrMapOvr>
    <a:masterClrMapping/>
  </p:clrMapOvr>
  <p:transition>
    <p:fade thruBlk="1"/>
  </p:transition>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矩形 7"/>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作品中的渡夫有哪些性格特点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热情坦诚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乐于助人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喜欢孝顺父母的子女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刚强不屈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不畏身心劳苦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靠自己的气力赚钱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坚韧不拔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不向命运低头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坚持自由自在的生活信念。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6459700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wipe(down)">
                                      <p:cBhvr>
                                        <p:cTn id="7"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鉴赏作品的文学形象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侧重概括小说中人物形象的特点。首先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从渡夫与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之间直率的对话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并主动留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在船上住一宿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可看出他的坦诚热情和乐于助人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他也直接表达了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欢喜你这样的孝顺孩子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从他不愿给北佬兵当苦力以及在风霜雨雪中坚持渡船等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可以看出他坚强不屈、不畏辛苦、自食其力的性格特征。再次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从他尽管抱怨老天不公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但始终没有向命运屈服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可以看出他的坚忍不拔的品质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从他唱的歌声中可以看出他自由自在的生活信念。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赏析形象的关键有几点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一是聚焦人物的基本性格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准确概括其性格特征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二是体察其思想特征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尤其是体现人物形象的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三是要注意掌握塑造人物手法。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554664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鉴赏作品的文学形象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领悟作品的艺术魅力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一是鉴赏作品的形象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包括鉴赏人物形象、品味场景、观赏镜头等。二是就人物而言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应品评性格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就场景而言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应鉴赏画面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就镜头而言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应赏鉴细节。三是艺术魅力有几层含义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首先是指作品形象的直观具体、生动鲜活的表达效果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其次是感染力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即形象所产生的感动、共鸣、激励等正向作用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再次是指空白感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即形象产生的不确定性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发人深思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最后是审美愉悦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即形象所产生的愉悦感、满足感、归属感等。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6382036"/>
      </p:ext>
    </p:extLst>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124744"/>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小说叙述了因接线生的疏忽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接到一位不知姓名的女士那里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而引发的一场凄美的柏拉图式的爱情故事。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因电话结缘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惺惺相惜、同病相怜乃至相互爱慕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小说在展示人性、爱情美好的同时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也控诉了战争对于美好爱情的摧残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揭露了战争的残暴本质。小说虽是短篇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却结构严谨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脉络清晰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读后毫无域外小说常见的板滞晦涩之感。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小说大体可分以下几个部分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故事开端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接线生误将电话接到一位陌生女士的家里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与她的故事。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故事发展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与她再次通话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如多年至交般的默契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心心相通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款曲相通之一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与她相互依赖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志趣相投感情愈深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款曲相通之二</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66739826"/>
      </p:ext>
    </p:extLst>
  </p:cSld>
  <p:clrMapOvr>
    <a:masterClrMapping/>
  </p:clrMapOvr>
  <p:transition>
    <p:fade thruBlk="1"/>
  </p:transition>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人物形象有三个层面的内涵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一是人物的身份、地位、阶层、类属等。二是思想性格特征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包括主人公的信仰、理想、奋斗目标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为人处世等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性格特征由基本性格与辅助性格组成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基本性格为主干性格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是决定人物形象的基本因素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辅助性格为多元性格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凸显其多重性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基本性格与辅助性格之间往往呈现出对立统一的格局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如善良与软弱、勤劳与愚昧、忠诚与偏执等。如果是负面形象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则为虚伪性与本质的对立统一等。三是归纳人物形象的意义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包括塑造人物形象有何作用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对表现主题有何作用等。尤以思想性格特征为形象的核心内涵。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小说中的事物形象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其基本作用不外乎烘托人物性格、充实小说内容、寄托作者情感、揭示深化主题等。有时反复出现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串起相关情节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从而成为文章的线索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兼有使结构更加严谨的作用。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0909450"/>
      </p:ext>
    </p:extLst>
  </p:cSld>
  <p:clrMapOvr>
    <a:masterClrMapping/>
  </p:clrMapOvr>
  <p:transition>
    <p:fade thruBlk="1"/>
  </p:transition>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人物形象术语。如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正面人物常用以下词语概括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直、公正、勤劳、勤奋、善良、仁慈、乐于助人、宽容、大度、严于律己、聪明、机智、深谋远虑、有志气、有作为、专一、坚定、坚强、勇敢、忠贞、忠诚、真诚、诚实、谦虚、清高、节俭、简朴、廉洁、博学、能干、一视同仁、义无反顾、执法如山、刚正不阿、冰清玉洁、克己奉公、忍辱负重、表里如一、贫贱不移等。反面人物则换成相应的反义词语</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89744292"/>
      </p:ext>
    </p:extLst>
  </p:cSld>
  <p:clrMapOvr>
    <a:masterClrMapping/>
  </p:clrMapOvr>
  <p:transition>
    <p:fade thruBlk="1"/>
  </p:transition>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矩形 18"/>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区分形象与性格用语的不同。对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的用语是有所区别的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审题时要注意区分。人物形象这一概念的内涵大于人物性格的内涵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人物形象特点的核心是人的性格特点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但还包括人物的肖像、衣着、身份、职业、地位、技能、行为习惯等因素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而人物的性格特点则指人物的品行、情感、精神等心理特点。分析人物形象特征时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要由表层到内在精神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由外在形象特征到内在思想性格特征。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32550152"/>
      </p:ext>
    </p:extLst>
  </p:cSld>
  <p:clrMapOvr>
    <a:masterClrMapping/>
  </p:clrMapOvr>
  <p:transition>
    <p:fade thruBlk="1"/>
  </p:transition>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对人物形象的考查有三个特点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一是整体与局部。整体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就是结合全文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对人物做整体分析或概括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局部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就是结合文中人物的一段对话、一个行动去考查对人物性格特征的把握、对人物心理活动的分析。有时可以是对人物的某一方面的分析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如分析人物的外貌或心理特征。二是直接与间接。直接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就是题干直接要求概括人物的性格特点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小说人物形象考查题多以这种形式出现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间接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就是借助文中其他事物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或借对情节的分析或对人物描写的分析来考查人物形象。三是全方位和有重点。全方位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即考查人物形象的三维层面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即思想性格、情感世界和典型意义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有重点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则是从上述三维层面上任选一个层面作重点考查。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16996966"/>
      </p:ext>
    </p:extLst>
  </p:cSld>
  <p:clrMapOvr>
    <a:masterClrMapping/>
  </p:clrMapOvr>
  <p:transition>
    <p:fade thruBlk="1"/>
  </p:transition>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91119"/>
            <a:ext cx="8128000" cy="537377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悔</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过</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瑞</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金赛拉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从窗子射进来的阳光把我照醒。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我起床穿好衣服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走进厨房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吃了点冷燕麦片作为早餐。过去三年来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我一直这样打发自己。该是工作的时间了。我走出家门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迈着悠闲的脚步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朝麦迪逊大街走去。此时正是一年中干我这一行最好的季节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大批游客纷纷涌入纽约。我来到城市广场。照常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广场已有很多游客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而且为数众多。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看来今天是个好日子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我掩饰不住内心的喜悦想。就在这时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我看到一个三十多岁的白人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估计他迷路了。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太好了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我自忖着。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该对他动手了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我沉着自信地靠近那人。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需要帮助吗</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77899755"/>
      </p:ext>
    </p:extLst>
  </p:cSld>
  <p:clrMapOvr>
    <a:masterClrMapping/>
  </p:clrMapOvr>
  <p:transition>
    <p:fade thruBlk="1"/>
  </p:transition>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91119"/>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我想去麦迪逊旅馆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能告诉我怎么走吗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过三个街区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靠你左边就是。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不用客气。祝你快乐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我从他身边走开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脸上不仅带着微笑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因为我的兜里装着那人的钱包。我打开钱包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发现里面有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两张信用卡。几个小时我便得到四个钱包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我决定去吃午饭。此刻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我已得到几张信用卡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美元现金和几个漆皮手工制作的意大利钱包。我决定去我喜欢去的一个名叫达文西的小餐馆吃午饭。该餐馆做的披萨最好。但就在这时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又一个人闯入我的视线。此人身高六英尺之多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深咖啡色的肤色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只见他正在四下走动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他一定是迷路了。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我小心翼翼地接近他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就像狮子悄悄靠近猎物。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需要我帮忙吗</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19572065"/>
      </p:ext>
    </p:extLst>
  </p:cSld>
  <p:clrMapOvr>
    <a:masterClrMapping/>
  </p:clrMapOvr>
  <p:transition>
    <p:fade thruBlk="1"/>
  </p:transition>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你知不知道电影院怎么走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知道。沿着第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大道走下去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右边就是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你肯定会看到的。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太谢谢你了。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先生。很高兴能帮助你。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当我打开那人的钱包时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我几乎在街上跳了起来。我发现里面有三百美元现金和三张信用卡。我看了看其中一张信用卡上的名字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约翰逊先生。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非常感谢你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约翰逊先生。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我自言自语地说。我来到餐馆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感觉好极了。四道意大利美餐上来之后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我情不自禁地默默为约翰逊先生敬了一杯酒。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祝他像我一样快乐不断。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我认为我今天干得不错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决定上路回家。我没有想到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将要发生的事情将永远改变我的命运。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1642989"/>
      </p:ext>
    </p:extLst>
  </p:cSld>
  <p:clrMapOvr>
    <a:masterClrMapping/>
  </p:clrMapOvr>
  <p:transition>
    <p:fade thruBlk="1"/>
  </p:transition>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在回家的路上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我路过一条小巷。当我走到小巷尽头时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我看到了他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看到了刚刚被我偷了钱包的约翰逊先生。一个白人小姑娘摔倒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约翰逊先生正在热心地扶她起来。可小姑娘的妈妈看到后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以为约翰逊先生图谋不轨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开始哭叫着喊人。那位妈妈一边哭喊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一边用包击打约翰逊先生。约翰逊先生极力向她解释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他是在帮助扶起小姑娘。可她就是不信。几个男人听到喊叫声后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手拿球棒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从一家飞奔而出。三个身高五到六英尺的高大白人男子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开始朝约翰逊先生喊叫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其中一个白人还朝约翰逊先生的脸打去。接着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他们都开始用球棒击打约翰逊先生。我想厉声说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他是好人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可我不能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我只是一动不动地站在那里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什么话都说不出来。他只是在极力帮助一个小女孩啊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7747326"/>
      </p:ext>
    </p:extLst>
  </p:cSld>
  <p:clrMapOvr>
    <a:masterClrMapping/>
  </p:clrMapOvr>
  <p:transition>
    <p:fade thruBlk="1"/>
  </p:transition>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就在这时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一个白人抽出一把刀来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走近约翰逊先生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举刀向他砍去。后来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三个白人丢下球棒跑了。留下约翰逊先生独自一人躺在黑暗小巷里自己的血泊中。正是这样一位好人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我却偷了他的钱包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偷一个向我寻求帮助的人是多么不地道呀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我的良心受到谴责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是我杀害了他。当他被杀时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或许他正在找我。我对此负有责任。听到警笛声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我赶紧跑掉。我只能跑掉。我认识到我不仅偷了他的钱包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而且也偷了他的生命。我一边跑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眼泪一边往下流。上帝给了我认识自己过错的机会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可这一切都晚了。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有这样想法的应该不止我一个吧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41340396"/>
      </p:ext>
    </p:extLst>
  </p:cSld>
  <p:clrMapOvr>
    <a:masterClrMapping/>
  </p:clrMapOvr>
  <p:transition>
    <p:fade thruBlk="1"/>
  </p:transition>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联系小说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简要谈谈作者是怎样表现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的性格特征的。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本题考查赏析人物形象。应注意两点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一是从刻画人物形象的最主要方法入手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对本文而言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就是从刻画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的性格特点入手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从描摹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的心理入手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的动作入手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才能准确把握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的形象特点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凸显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的性格。二是答题要点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包括技巧、示例、作用等核心因素。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5225127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91119"/>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渴望与她见面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近在咫尺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通话的魅力胜过拥抱与秋波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款曲相通之三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高潮结局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拨叫她的号码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清脆悦耳的电话声却被一阵嘶哑的尖叫声代替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她所在区域被炸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阻止接线员说下去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放下话筒。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628249370"/>
              </p:ext>
            </p:extLst>
          </p:nvPr>
        </p:nvGraphicFramePr>
        <p:xfrm>
          <a:off x="508000" y="3151359"/>
          <a:ext cx="8128000" cy="3146323"/>
        </p:xfrm>
        <a:graphic>
          <a:graphicData uri="http://schemas.openxmlformats.org/presentationml/2006/ole">
            <mc:AlternateContent xmlns:mc="http://schemas.openxmlformats.org/markup-compatibility/2006">
              <mc:Choice xmlns:v="urn:schemas-microsoft-com:vml" Requires="v">
                <p:oleObj spid="_x0000_s3117" name="文档" r:id="rId12" imgW="3839157" imgH="1486345" progId="Word.Document.12">
                  <p:embed/>
                </p:oleObj>
              </mc:Choice>
              <mc:Fallback>
                <p:oleObj name="文档" r:id="rId12" imgW="3839157" imgH="1486345" progId="Word.Document.12">
                  <p:embed/>
                  <p:pic>
                    <p:nvPicPr>
                      <p:cNvPr id="0" name=""/>
                      <p:cNvPicPr/>
                      <p:nvPr/>
                    </p:nvPicPr>
                    <p:blipFill>
                      <a:blip r:embed="rId13"/>
                      <a:stretch>
                        <a:fillRect/>
                      </a:stretch>
                    </p:blipFill>
                    <p:spPr>
                      <a:xfrm>
                        <a:off x="508000" y="3151359"/>
                        <a:ext cx="8128000" cy="3146323"/>
                      </a:xfrm>
                      <a:prstGeom prst="rect">
                        <a:avLst/>
                      </a:prstGeom>
                    </p:spPr>
                  </p:pic>
                </p:oleObj>
              </mc:Fallback>
            </mc:AlternateContent>
          </a:graphicData>
        </a:graphic>
      </p:graphicFrame>
    </p:spTree>
    <p:extLst>
      <p:ext uri="{BB962C8B-B14F-4D97-AF65-F5344CB8AC3E}">
        <p14:creationId xmlns:p14="http://schemas.microsoft.com/office/powerpoint/2010/main" val="2197070751"/>
      </p:ext>
    </p:extLst>
  </p:cSld>
  <p:clrMapOvr>
    <a:masterClrMapping/>
  </p:clrMapOvr>
  <p:transition>
    <p:fade thruBlk="1"/>
  </p:transition>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从对话描写的角度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小说中对话简洁直白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符合人物个性。如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需要帮助吗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热情的招呼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消除了对方的警惕心理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从而使盗窃轻易得手。其次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从心理描写的角度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小说中心理描写颇为细腻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变化脉络明显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一是内心独白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看来今天是个好日子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中透射出的惊喜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非常感谢你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约翰逊先生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中的调侃、讽刺与惊喜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二是借助动作表现心理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我一边跑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眼泪一边往下流。上帝给了我认识自己过错的机会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可这一切都晚了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从环境描写角度刻画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的心理。如开头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从窗子射进来的阳光把我照醒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凸显了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的自信、从容。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5408557"/>
      </p:ext>
    </p:extLst>
  </p:cSld>
  <p:clrMapOvr>
    <a:masterClrMapping/>
  </p:clrMapOvr>
  <p:transition>
    <p:fade thruBlk="1"/>
  </p:transition>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904201"/>
            <a:ext cx="8128000" cy="330359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把握形象</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四叩问</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人物何许人也。回答时应明确其地位、类属、阶层。二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其性格怎样。把握其基本性格与辅助性格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基本性格为主干性格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是决定人物形象的基本因素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辅助性格为多元性格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凸显其多重性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基本性格与辅助性格之间往往呈现出对立统一的格局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如善良与软弱、勤劳与愚昧、忠诚与偏执等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如果是负面形象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则为虚伪性与本质的对立统一。三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即主人公的信仰、理想、奋斗目标等。四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人物形象的意义何在、对表现主题有何作用。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12752824"/>
      </p:ext>
    </p:extLst>
  </p:cSld>
  <p:clrMapOvr>
    <a:masterClrMapping/>
  </p:clrMapOvr>
  <p:transition>
    <p:fade thruBlk="1"/>
  </p:transition>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0"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1"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175400"/>
            <a:ext cx="1731564"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图示如下</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4257589177"/>
              </p:ext>
            </p:extLst>
          </p:nvPr>
        </p:nvGraphicFramePr>
        <p:xfrm>
          <a:off x="508000" y="1730682"/>
          <a:ext cx="8128000" cy="4033747"/>
        </p:xfrm>
        <a:graphic>
          <a:graphicData uri="http://schemas.openxmlformats.org/presentationml/2006/ole">
            <mc:AlternateContent xmlns:mc="http://schemas.openxmlformats.org/markup-compatibility/2006">
              <mc:Choice xmlns:v="urn:schemas-microsoft-com:vml" Requires="v">
                <p:oleObj spid="_x0000_s17420" name="文档" r:id="rId13" imgW="3839157" imgH="1905460" progId="Word.Document.12">
                  <p:embed/>
                </p:oleObj>
              </mc:Choice>
              <mc:Fallback>
                <p:oleObj name="文档" r:id="rId13" imgW="3839157" imgH="1905460" progId="Word.Document.12">
                  <p:embed/>
                  <p:pic>
                    <p:nvPicPr>
                      <p:cNvPr id="0" name=""/>
                      <p:cNvPicPr/>
                      <p:nvPr/>
                    </p:nvPicPr>
                    <p:blipFill>
                      <a:blip r:embed="rId14"/>
                      <a:stretch>
                        <a:fillRect/>
                      </a:stretch>
                    </p:blipFill>
                    <p:spPr>
                      <a:xfrm>
                        <a:off x="508000" y="1730682"/>
                        <a:ext cx="8128000" cy="4033747"/>
                      </a:xfrm>
                      <a:prstGeom prst="rect">
                        <a:avLst/>
                      </a:prstGeom>
                    </p:spPr>
                  </p:pic>
                </p:oleObj>
              </mc:Fallback>
            </mc:AlternateContent>
          </a:graphicData>
        </a:graphic>
      </p:graphicFrame>
    </p:spTree>
    <p:extLst>
      <p:ext uri="{BB962C8B-B14F-4D97-AF65-F5344CB8AC3E}">
        <p14:creationId xmlns:p14="http://schemas.microsoft.com/office/powerpoint/2010/main" val="3271475285"/>
      </p:ext>
    </p:extLst>
  </p:cSld>
  <p:clrMapOvr>
    <a:masterClrMapping/>
  </p:clrMapOvr>
  <p:transition>
    <p:fade thruBlk="1"/>
  </p:transition>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164639"/>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江西四地八校联考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中</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秋</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节</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月亮从村东的树林里升起来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好像一盏又大又圆的天灯。吸引着满街的孩子们。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冬冬跑回家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扯住妈妈的衣襟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蹦跳着说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月亮爷爷出来啦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馋猴儿。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淑贞笑着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从饭桌上的小盆里抓了一把红枣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拿了一个石榴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塞到冬冬手里。冬冬不满足地说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我要月饼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你没买月饼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不知什么时候丈夫回来了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静静地站在淑贞身后。他叫春生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是生产队长。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淑贞笑笑说。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咱队里几家没有买月饼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好几家哩。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52972452"/>
      </p:ext>
    </p:extLst>
  </p:cSld>
  <p:clrMapOvr>
    <a:masterClrMapping/>
  </p:clrMapOvr>
  <p:transition>
    <p:fade thruBlk="1"/>
  </p:transition>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你们太俭省了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春生一皱眉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责怪地说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咱队里就那么穷吗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一年一个中秋节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孩子跟着我们吃不上一块月饼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像话吗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你别说了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供销社还没关门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我这就去买。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淑贞说着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拉上冬冬朝街里走去。她是一个贤惠的女人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从不招惹丈夫生气。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淑贞从供销社回来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西院的严四老汉蹲在院里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正和春生说话。严四老汉是个戏迷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平日爱说爱唱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总是乐呵呵的。今天却沉着脸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满怀心事地说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我家老二过年要结婚了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你看我那房子</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不是种上麦子就盖吗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人有百算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天有一算。盖房子。办喜事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我还指望分一次红哩。可是咱那棉花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春生笑着说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今年的棉花是不如去年的好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可咱们的副业不少。再说棉也不是全不行了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村南那四十亩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一棵上还平均六个半桃哩。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分红没问题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我那房子</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92135090"/>
      </p:ext>
    </p:extLst>
  </p:cSld>
  <p:clrMapOvr>
    <a:masterClrMapping/>
  </p:clrMapOvr>
  <p:transition>
    <p:fade thruBlk="1"/>
  </p:transition>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468313"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种上麦子就盖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春生庄重地说。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有你这句话就行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严四老汉站起来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哼着京戏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八月十五月光明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乐呵呵地走了。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春生哥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我这作业组长没法儿干了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你就说吧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我领导不了严老八。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腊月开始告状了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今天耕地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严老八耕了四亩半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韩玉林也耕了四亩半。两人一样记工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他不干。他骂我浑蛋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骂你</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也是浑蛋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春生望着渐渐升高的月亮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副队长双锁磨磨蹭蹭地来了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村西那片棉花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还浇不浇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双锁做工作好犯冷热病。村西的棉花长相不好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严重地打击了他的情绪。春生反问道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浇不浇都一样。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春生从衣袋里掏出一个日记本子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浇不浇怎么会一样呢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双锁接过日记本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按亮手电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只见那一页上有几行钢笔字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写得很清秀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棉花后期浇与不浇对比试验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浇水的。百朵重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569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39.4.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百朵重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38.6.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878295"/>
      </p:ext>
    </p:extLst>
  </p:cSld>
  <p:clrMapOvr>
    <a:masterClrMapping/>
  </p:clrMapOvr>
  <p:transition>
    <p:fade thruBlk="1"/>
  </p:transition>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89790"/>
            <a:ext cx="8240464" cy="537377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双锁看罢。愣了一下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嘿嘿笑道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你又把我战胜啦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我挪机子去吧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春生眼睛一亮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瞅定腊月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你和老八大伯吵架啦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光吵没骂。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他骂咱们浑蛋哩。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春生反倒咯咯地笑了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今天耕地。玉林大叔耕的是头遍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老八大伯耕的是二遍。耕二遍的要挑垄沟、摊山沟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耕头遍的不挑垄沟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不摊山沟。两人一样记工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是不合理。看来咱们的劳动定额还需要很好地研究一下哩。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几时研究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明天黑夜。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春生说着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猛然抓住腊月胳膊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腊月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吃了饭没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就在这里吃吧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今夜有趟美差。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月亮升上枣树的梢头。淑贞把剩下的两个月饼刚刚收拾到篮子里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春生回来了。淑贞一见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不由吃了一惊。他满面灰尘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走路仄仄晃晃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好像踩在棉花垛上一样。他朝枣树上一靠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两腿一软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身子顺着树干慢慢滑下去、滑下去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蹲在地上了。淑贞近前一看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又见他脊梁上湿漉漉的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散发着一股汗腥味儿。淑贞忙问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你们又去装火车啦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57495094"/>
      </p:ext>
    </p:extLst>
  </p:cSld>
  <p:clrMapOvr>
    <a:masterClrMapping/>
  </p:clrMapOvr>
  <p:transition>
    <p:fade thruBlk="1"/>
  </p:transition>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春生点点头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眼睛也懒得睁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微微一笑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我们装了多少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我猜不出。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我们卸了七百包盐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装了七百包粮食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给队里挣回</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他用手背掩着嘴角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打了个哈欠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五十六块钱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淑贞眉毛一颤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呆呆地望着春生清瘦的脸。七百包盐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七百包粮食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那是两万八千斤的重量啊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她心疼地说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吃个月饼吧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走时你吃得不多。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淑贞收拾饭桌的时候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无意中朝篮子里一看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仍然有两个月饼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细一检查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篮子里少了一个昨天贴的玉黍饼子。她赶紧走到屋里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只见春生斜在炕上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已经响起均匀的鼻息。她把手搭在他的肩上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轻轻摇了几下。想叫醒他。他翻了个身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突然说道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种上麦子就盖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分红没有问题</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咯咯笑了两声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又响起均匀的鼻息。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54509821"/>
      </p:ext>
    </p:extLst>
  </p:cSld>
  <p:clrMapOvr>
    <a:masterClrMapping/>
  </p:clrMapOvr>
  <p:transition>
    <p:fade thruBlk="1"/>
  </p:transition>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淑贞不忍打断他的好梦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轻轻地走出来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坐在院里的蒲团上。院子里月光如水。格外安静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格外凉爽。西院里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严四老汉还没有睡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快乐的歌唱声里带了几分醉意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八月十五</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月光明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72851195"/>
      </p:ext>
    </p:extLst>
  </p:cSld>
  <p:clrMapOvr>
    <a:masterClrMapping/>
  </p:clrMapOvr>
  <p:transition>
    <p:fade thruBlk="1"/>
  </p:transition>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小说中的春生有哪些性格特点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尽心尽责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认真细致。他耐心了解社员之间的矛盾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并提出合理的解决办法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他对棉花后期管理的知识认真细致地记录。</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勇于担当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信守承诺。严四老汉盖房子、给儿子办喜事担心不能分红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春生承诺分红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为了完成分红的承诺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他与腊月等人去火车站卸货赚钱。</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乐观向上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热爱生活。他让妻子给孩子买月饼过中秋节、梦中的欢笑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都体现了春生的乐观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对生活充满激情和热爱。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871679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下列对小说相关内容和艺术特色的分析鉴赏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我在伦敦被炸伤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不仅是为了交代故事发生的时间地点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更是为了强调这是作者的一段亲身经历。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我有好多年没这样畅快地跟人说话了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话中有话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既委婉地表达了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对女主人公的喜爱之情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又为两人进一步交往作了铺垫。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得知事情真相时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只说了句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别说了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请你别说了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就放下了话筒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这看似不合常情的表现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背后传达的却是难以言说的悲哀。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接线生的失误让两人相识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心灵的需要让他们相恋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无情的轰炸让他们永别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小说情节既在意料之外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又在情理之中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设计自然而又精巧。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小说不仅描写了战时一对普通恋人的悲欢离合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也以真实的笔触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描绘了一幅世界反法西斯战争的历史画卷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表现了民众的必胜信念。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10473230"/>
      </p:ext>
    </p:extLst>
  </p:cSld>
  <p:clrMapOvr>
    <a:masterClrMapping/>
  </p:clrMapOvr>
  <p:transition>
    <p:fade thruBlk="1"/>
  </p:transition>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分析人物形象首先应结合着文中叙述性的语句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从身份、地位、修养等总体上把握小说人物形象特点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其次根据小说中描写这个人物的言行举止的语句以及作者的议论或者作者借作品中其他人物对他的评价的语句直接提取或概括。相关内容有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春生答应给严四老汉家盖房子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于是组织人去扛包挣钱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这说明他信守承诺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勇于担当。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春生反倒咯咯地笑了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咯咯笑了两声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又响起均匀的鼻息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说明春生乐观快乐。帮助腊月和双锁解决问题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说明他有能力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有责任心。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61196225"/>
      </p:ext>
    </p:extLst>
  </p:cSld>
  <p:clrMapOvr>
    <a:masterClrMapping/>
  </p:clrMapOvr>
  <p:transition>
    <p:fade thruBlk="1"/>
  </p:transition>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86767"/>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广东顺德一模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意外的</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勒索</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普洛奇尼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站在门廊上的男子高高瘦瘦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浓密的眉毛像是额头上一块几乎无间断的黑色长条。他身穿海军蓝色的商务西服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打着深色领带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细长的嘴巴弯曲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露着笑容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但一对犹如锃亮的黑石子的狡黠眼睛却一如平常。男子令我联想到殡葬承办人。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是索普先生么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埃米特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索普先生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你有何贵干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我叫伊恩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布坎南。是生意上的事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很抱歉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但我从来不在办公室以外的地方谈论公事。或许你可以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这件事绝非小事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索普先生。</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83107428"/>
      </p:ext>
    </p:extLst>
  </p:cSld>
  <p:clrMapOvr>
    <a:masterClrMapping/>
  </p:clrMapOvr>
  <p:transition>
    <p:fade thruBlk="1"/>
  </p:transition>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是关于什么的呢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莱山德制药公司。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我猜到了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布坎南先生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准确地道明你到这儿来的目的吧。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他的笑容愈加明显了。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我可以进屋吗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外面有点儿冷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实际上是冷得刺骨。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我看不出有什么原因让你进入我家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除非你表明此行的目的。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我说道。我开始有点恼怒。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索普先生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简单地说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我到这儿来为的是勒索你。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我犹豫了片刻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随后一声不吭地站到一边。我俩走进了客厅</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00397710"/>
      </p:ext>
    </p:extLst>
  </p:cSld>
  <p:clrMapOvr>
    <a:masterClrMapping/>
  </p:clrMapOvr>
  <p:transition>
    <p:fade thruBlk="1"/>
  </p:transition>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布坎南坐到一把厚软垫椅子上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目光一扫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将客厅内的摆设收入眼底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桃花心木与皮革装饰的厚重家具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粗石壁炉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两边是高低交错的架子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上面放着些显然读过不止一遍的书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立体声音响的部件嵌入对面铺有面板的墙壁中。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索普先生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真是令人印象深刻的客厅啊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其实是数一数二的了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我必须赞赏一下你的品味。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布坎南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你该切入正题了。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正题就是勒索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你是这么说的。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我也是这么做的。勒索是个令人遗憾的词汇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但事儿就是这样。我本可以说我喜欢默不作声地敲诈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但我讨厌委婉的说辞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更喜欢直截了当。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你觉得你了解我多少情况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索普先生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我所知道的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足够我索要每月区区一千五百美元。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5972284"/>
      </p:ext>
    </p:extLst>
  </p:cSld>
  <p:clrMapOvr>
    <a:masterClrMapping/>
  </p:clrMapOvr>
  <p:transition>
    <p:fade thruBlk="1"/>
  </p:transition>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这是无礼的要求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在某些情况下就不是。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你那不算小的秘密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先生。需要我提醒你那些令人不悦的细节吗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我僵硬地说道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摊牌吧。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如你所愿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布坎南靠在椅背上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双手搭成尖塔状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你与一位背景可疑的投机商人亚瑟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鲍威尔先生合谋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通过对某些房地产物业所做的欺诈性不实陈述而窃取了五十万美元。你们成功地实施了阴谋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并且平分了那笔赃款。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42602178"/>
      </p:ext>
    </p:extLst>
  </p:cSld>
  <p:clrMapOvr>
    <a:masterClrMapping/>
  </p:clrMapOvr>
  <p:transition>
    <p:fade thruBlk="1"/>
  </p:transition>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他停顿了一会儿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注视着我。见我一声不吭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他笑了笑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继续讲道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鲍威尔先生把他那份钱挥霍在许多高风险的投机交易上。他于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年因突发心脏病死于洛杉矶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死的时候基本上身无分文了。另一方面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你以那份钱为资本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用震慑战略获取了莱山德制药公司的控制权。震慑战略用得很成功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你如今不仅成了公司首脑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还是商界里受人尊敬的成员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竞选公职时也是排名领先的候选人。你在竞选参议员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我深吸一口气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屏住气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再缓缓呼出。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布坎南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我会付你钱。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明智的决定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索普先生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没有躲闪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也没有虚张声势或者恫吓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正符合我对你的期望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70103717"/>
      </p:ext>
    </p:extLst>
  </p:cSld>
  <p:clrMapOvr>
    <a:masterClrMapping/>
  </p:clrMapOvr>
  <p:transition>
    <p:fade thruBlk="1"/>
  </p:transition>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我走向书架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挪走几卷托尔斯泰作品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摁下书后面墙上的一个小按钮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一块面板滑开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露出保险箱。几秒钟之后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我打开了保险箱。一把点三二的左轮手枪与一捆重要文件是箱内仅有的东西。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我的手指摸到了手枪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我闭上眼睛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思考了片刻。我有没有另一种选择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我疲倦地判断道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这是唯一的办法了。我举起手枪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转过身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对准了布坎南。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你不能杀我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男子几乎尖叫出来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我手头的证据</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在同伙的手上。如果有人发现我死了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所有证据都会移交当局</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我毫无憎恨地说道。在那一刻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我觉得自己特别老迈。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我不打算杀了你。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那么你是要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3380413"/>
      </p:ext>
    </p:extLst>
  </p:cSld>
  <p:clrMapOvr>
    <a:masterClrMapping/>
  </p:clrMapOvr>
  <p:transition>
    <p:fade thruBlk="1"/>
  </p:transition>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如果你把我交给警方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我只得告诉他们你的秘密。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我会省去你的麻烦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我走向电话机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我打算亲自告诉警方。所有一切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无一遗漏。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想想你在做什么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伙计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布坎南绝望地叫道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你会丢脸蒙羞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事业尽毁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为了什么呢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区区每月一千五百美元吗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看在上帝的份上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你负担得起每月一千五百美元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我负担得起么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我现在每月要付两千元给一名男子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他的叔叔在房地产骗局里上过当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他又不知怎么发现了我与骗局有关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要付一千两百美元给一位小会计师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他碰巧发现并正确地理解了一些旧记录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还要付一千美元给一个女人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她是亚瑟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鲍威尔过世之前的情妇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所有这些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都是为了让他们继续沉默下去。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52346139"/>
      </p:ext>
    </p:extLst>
  </p:cSld>
  <p:clrMapOvr>
    <a:masterClrMapping/>
  </p:clrMapOvr>
  <p:transition>
    <p:fade thruBlk="1"/>
  </p:transition>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我叹息了一声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那是接受现实后的叹息声。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布坎南。我负担不起每月付你一千五百美元。就算我负担得起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我也不会给。一个男人只能承受这么多压力与内疚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再多就达到忍耐极限了。布坎南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第四名勒索者就是我的极限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你是压垮骆驼的那根稻草。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我用空着的那只手拿起话筒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拨打起报警电话。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选自《微型小说选刊》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7199369"/>
      </p:ext>
    </p:extLst>
  </p:cSld>
  <p:clrMapOvr>
    <a:masterClrMapping/>
  </p:clrMapOvr>
  <p:transition>
    <p:fade thruBlk="1"/>
  </p:transition>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3188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119988"/>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联系全文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请简要概括索普先生的形象。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他讲究生活品质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家里客厅布置得非常有品位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他阴险狡诈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有野心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与投机商人合谋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窃取了五十万美元的赃款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并凭借分得的赃款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用震慑战略获取了莱山德制药公司的控制权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他还野心勃勃地在竞选参议员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他内心压力重重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面对一次次勒索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他在经历了矛盾与痛苦之后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决定自首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沉着镇定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与布坎南步步周旋。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题目要求概括索普先生的形象特征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这就需要考生对全文有一个整体的了解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进行叩问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从中筛选出描写索普先生的具体情节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如他的客厅的布置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他被勒索的原因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他决定自首时的表现等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然后对其进行提炼概括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概括性格时要注意性格的两面性、复杂性。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2836143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wipe(down)">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不给分。回答三项或三项以上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不给分。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本题考查对文章内容和艺术特色的分析和鉴赏能力。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更是为了强调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原文体现不出这种递进关系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这是作者的一段亲身经历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用第一人称叙述只是为了增强故事的真实性。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委婉地表达了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对女主人公的喜爱之情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这句话可以理解为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在交谈之后委婉地对女主人公表示感谢。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文章中并没有描绘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世界反法西斯战争的历史画卷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民众的必胜信念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该项对文章主旨把握失误。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978193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275375"/>
            <a:ext cx="8128000" cy="456124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喂自己影子吃饭的人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阿根廷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巴尔莱塔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晚饭时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饭店里走进一位高个儿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面容和蔼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脸上的笑容矜持而又惨淡。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他风度翩翩走上前台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朗声说道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敝人十分愿意应邀在此介绍一种奇迹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迄今无人能窥见其奥妙。近年来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敝人深入自己影子的心灵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努力探索其需求和爱好。兄弟十分愿意把来龙去脉演述一番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以报答诸位的美意。请看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我至亲至诚的终身伴侣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我的影子的实际存在。</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90747679"/>
      </p:ext>
    </p:extLst>
  </p:cSld>
  <p:clrMapOvr>
    <a:masterClrMapping/>
  </p:clrMapOvr>
  <p:transition>
    <p:fade thruBlk="1"/>
  </p:transition>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91119"/>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在半明半暗的灯光中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他走近墙壁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修长的身影清晰地投射在墙上。全厅鸦雀无声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人们一个个伸长脖子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争看究竟。他像要放飞一只鸽子似的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双手合拢报幕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骑士跳栏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骑士模样的形状在墙上蹦了一下。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玉兔食菜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出现一只兔子在啃白菜。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山羊爬坡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山羊模样的影子开始步履艰难地爬一个陡坡。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现在我要让这昙花一现的形象具有独立的生命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向大家揭示一个无声的新世界。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他从墙壁旁走开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影子却魔术般地越拉越长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直顶到天花板上。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3026465"/>
      </p:ext>
    </p:extLst>
  </p:cSld>
  <p:clrMapOvr>
    <a:masterClrMapping/>
  </p:clrMapOvr>
  <p:transition>
    <p:fade thruBlk="1"/>
  </p:transition>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89790"/>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为了使影子能脱离我而独立生活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敝人进行过孜孜不倦的研究。我只要对它稍加吩咐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它就会具有生命的各种特征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甚至还会吃东西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我马上给诸位表演一番。诸位给我的影子吃些什么呢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一个炸雷般的声音回答说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给它吃这块火鸡肉冻。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一阵哄堂大笑。他伸手接过递来的菜盘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走近墙壁。他的影子随即自如地从天花板上缩了回来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几乎贴近了他的身子。人们看得清清楚楚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他的身子并未挪动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那影子却将纤细的双手伸向盘子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小心翼翼地抄起那块肉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送到嘴里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嚼着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吞着</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简直太神了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你信吗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我可不是三岁的小孩</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46809323"/>
      </p:ext>
    </p:extLst>
  </p:cSld>
  <p:clrMapOvr>
    <a:masterClrMapping/>
  </p:clrMapOvr>
  <p:transition>
    <p:fade thruBlk="1"/>
  </p:transition>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您总不会否认这把戏确实很妙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给它这块鸡脯。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看着它如何吃梨一定妙不可言。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很好。诸位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现在先吃鸡脯。噢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劳驾哪位递给我一条餐巾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所有人都兴致勃勃地加入了这场娱乐。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再给它吃点饼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你这影子可有点干瘦呵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机灵鬼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你的影子喝酒不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给它这杯酒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喝了可以解愁。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我笑得实在受不了喽。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那影子又吃、又喝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泰然自若。不久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那人把灯全部打开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神情冷漠而忧郁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脸色显得格外苍白。他一本正经地说道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69218575"/>
      </p:ext>
    </p:extLst>
  </p:cSld>
  <p:clrMapOvr>
    <a:masterClrMapping/>
  </p:clrMapOvr>
  <p:transition>
    <p:fade thruBlk="1"/>
  </p:transition>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敝人深知这般玄妙的实验颇易惹人嘲讽、怀疑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但这无关紧要。总有一天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这项旨在使自己的影子独立于本人的实验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必将得到公认和奖励。临走前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敬请凡有疑问者前来搜一下敝人的衣服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以便确信我绝没有藏匿任何物品。诸位的慷慨惠赠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无一不为我影子所食。这如同敝人叫巴龙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卡米洛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弗莱切一样千真万确。十分感谢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祝大家吃好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见鬼去吧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谁要搜你的身子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幻术玩够了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来点音乐吧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卡米洛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弗莱切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真名叫胡安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马里诺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他面朝三方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各鞠了个躬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神态庄重地退出了餐厅。穿过花园时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突然有人一把抓住他的胳膊。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你给我滚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警察厉声吼道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下次再看到你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就让你和你的影子统统蹲到警察局过夜去。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36938286"/>
      </p:ext>
    </p:extLst>
  </p:cSld>
  <p:clrMapOvr>
    <a:masterClrMapping/>
  </p:clrMapOvr>
  <p:transition>
    <p:fade thruBlk="1"/>
  </p:transition>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91119"/>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他低下头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慢慢地走了出去。拐过街角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他才稍稍挺直身子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加快脚步回家。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开门的是他女儿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十五六岁光景。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你不回来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小家伙们不愿睡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他们可真累人呵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两个金发的孩子在一旁玩耍着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兴高采烈地迎接他。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小姑娘走过来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缓声问道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带回来什么没有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他没吱声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从衣服里掏出一方叠好的餐巾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从里面取出一块鸡脯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几块饼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还有两把银质小匙。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她把食物切成小块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放在盘里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同她的两个兄弟吃了起来。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你不想吃点什么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他头也不回地回答说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你们吃吧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我已经吃过了。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马里诺面朝窗子坐下来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茫然失神地凝望着沉睡中城市的屋脊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琢磨着明天该去哪里表演他的奇迹</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沈根发译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60571213"/>
      </p:ext>
    </p:extLst>
  </p:cSld>
  <p:clrMapOvr>
    <a:masterClrMapping/>
  </p:clrMapOvr>
  <p:transition>
    <p:fade thruBlk="1"/>
  </p:transition>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小说前半部分侧重写马里诺的影子表演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后半部分侧重写马里诺的现实生活。作者这样安排有什么用意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小说以马里诺影子表演的玄妙神秘与他在现实生活的穷困落魄相对比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赋予故事情节以戏剧性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有助于吸引读者阅读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小说以前半部分影子表演的热闹有趣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与后半部分马里诺现实生活的凄凉孤独相对比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有助于增强小说的悲剧感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小说以饭店内观众对马里诺的冷漠与家人对马里诺的关心相对比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有助于表现世态的冷暖炎凉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小说以马里诺在观众面前谈笑风生与在家里的茫然失神相对比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有助于深入刻画他性格的复杂性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小说以影子的虚幻与现实生活的真实相对比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有助于增强作品反映现实的力度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小说通过对马里诺在饭店和家里活动状态的对比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表达了作者对底层人民的同情和对社会的批判。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374852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本题考查对作品思想意蕴的探究能力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同时涉及对小说采用的对比手法的考查。一要明确题干的要求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影子表演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的安排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。二要多角度地思考对比手法的效果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有助于吸引读者阅读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有助于增强小说的悲剧感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有助于表现世态炎凉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有助于深入刻画人物性格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有助于增强反映现实的力度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有助于表达作者对人物命运的同情。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探究题首先要明确探究的方向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或形象塑造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或构思布局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或情节安排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或表现手法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要锁定探究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明晰探究的切入点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明确不同角度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作者角度、作品角度、第三方角度等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尤其是作品中的形象、细节描写、语言表达等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更是探究重点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要善于选择角度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善于分清层面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可以假设自己具有多重身份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然后分别以各种不同的身份对文本进行审视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这样就比较容易实现从不同的角度对文本进行发掘。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104343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探究内涵。首先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要明确七个方面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一要探究语句含义作用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二要探究自我感悟与启示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着眼自我解读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三要探究布局谋篇的独特之处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四要探究形象内涵、作品意蕴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五要探究写作动机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六要探究表达矛盾之处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七要探究人文价值、人生智慧。其次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要尊重文本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尊重自我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体现自我特色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的眼光去体验、认识、评价。再次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感知整体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体察细节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尤其是善于抓关键语句。设题角度有评析语句、赏析形象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评点技巧、探求内涵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联系实际、自主认识等。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6344957"/>
      </p:ext>
    </p:extLst>
  </p:cSld>
  <p:clrMapOvr>
    <a:masterClrMapping/>
  </p:clrMapOvr>
  <p:transition>
    <p:fade thruBlk="1"/>
  </p:transition>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从不同的角度和层面发掘作品的意蕴、民族心理和人文精神。文学作品的意蕴是指文本所蕴含的思想、感情等多种内容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属于文本结构的纵深层次。由于形象具有指向性和包孕性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就使意蕴层面呈现出多层次的丰富意蕴。发掘作品蕴含的民族心理和人文精神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是对作品传达的作者的情感、作品的感染力的深入体会和理解。人文精神表现为对人的尊严、价值、命运的维护、追求和关切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对人类遗留下来的各种精神文化现象的高度珍视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对一种全面发展的理想人格的肯定和塑造。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82036863"/>
      </p:ext>
    </p:extLst>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小说中的女主人公有哪些性格特点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大方热情、机智幽默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懂得及时化解生活矛盾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乐观向上、热爱生活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战争和不幸都不能阻止她对美好生活和爱情的追求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善良真诚、理性克制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有责任感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关心母亲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思念儿子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真诚待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本题考查鉴赏作品的文学形象的能力。分析女主人公的性格特点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可以借助故事情节分析人物形象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或借助描写方法分析人物形象。但文章中直接描写其性格特点的部分较少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多是通过男主人公的叙述来描写的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如原文第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段直接夸赞女主人公机智、大方、热情、幽默等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因此要多留意男主人公对女主人公的叙述和评价部分。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7113037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探讨作者的创作背景和创作意图。创作背景指作者创作某一作品时的某些主观方面和客观方面的情况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创作意图则指作者想通过作品达到的目的。包括时代和社会背景、作者的写作动机、文本的表达目的、文本的表达方式、文本提示的背景资料、文本的隐含意义等。创作意图是内隐的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但是有外在表征予以表现。它可以指向主题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可以指向人物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也可以指向情节材料安排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还可以指向题目安排等。破解创作意图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是深层阅读和探究阅读的一个重要体现。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21750485"/>
      </p:ext>
    </p:extLst>
  </p:cSld>
  <p:clrMapOvr>
    <a:masterClrMapping/>
  </p:clrMapOvr>
  <p:transition>
    <p:fade thruBlk="1"/>
  </p:transition>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对作品进行个性化阅读和有创意的解读。这种探究要凸显个性化体验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形成自己的观点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见解要符合共同的阅读期待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能给读者以启发。一是选择性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试题通常提供两种或两种以上不同的看法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要求选择其中的一种作答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并说明理由。二是开放性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观点大多是建立在假设的基础之上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思维的空间比较广阔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能否自圆其说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是判断答案质量的主要标准。三是联系性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一个题目由两个维度构成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或依文本向内发展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看考生是否具备透过文章把握深远主旨的能力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或依考生的阅读视界向外发展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看考生能否用自己的思维观照文本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借文本生发出自己的见解。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48683104"/>
      </p:ext>
    </p:extLst>
  </p:cSld>
  <p:clrMapOvr>
    <a:masterClrMapping/>
  </p:clrMapOvr>
  <p:transition>
    <p:fade thruBlk="1"/>
  </p:transition>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091672"/>
            <a:ext cx="8128000" cy="496751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捡烂纸的</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老头</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汪曾祺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烤肉刘早就不卖烤肉了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不过虎坊桥一带的人都还叫它烤肉刘。这是一家平民化的回民馆子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地方不小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东西实惠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卖大锅菜。炒辣豆腐、炒豆角、炒蒜苗、炒洋白菜。比较贵一点的是黄焖羊肉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也就是块儿来钱一小碗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在后面做得了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用脸盆端出来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倒在几个深深的铁罐里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下面用微火煨着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倒总是温和的。有时也卖小勺炒菜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大葱炮羊肉、干炸丸子、它似蜜</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主食有米饭、馒头、芝麻烧饼、罗丝转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卖面条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浇炸酱、浇卤。夏天卖麻酱面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卖馅儿饼。烙饼的炉紧贴着门脸儿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一进门就听到饼铛里的油吱吱喳喳地响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饼香扑鼻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很诱人。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5425012"/>
      </p:ext>
    </p:extLst>
  </p:cSld>
  <p:clrMapOvr>
    <a:masterClrMapping/>
  </p:clrMapOvr>
  <p:transition>
    <p:fade thruBlk="1"/>
  </p:transition>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烤肉刘的买卖不错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一到饭口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尤其是中午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人总是满的。附近有几个小工厂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厂里没有食堂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烤肉刘就是他们的食堂。工人们都在壮年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馅饼至少得来五个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一瓶啤酒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二两白的。女工则多半是拿一个饭盒来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买馅饼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或炒豆腐、花卷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带到车间里去吃。有一些退了休的职工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不爱吃家里的饭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爱上烤肉刘来吃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想吃什么就点什么。有一个文质彬彬的主儿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原来当会计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他每天都到烤肉刘这儿来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他和家里人说定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每天两块钱的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都扔在这儿。有一个煤站的副经理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现在也还参加劳动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手指甲缝都是黑的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他在烤肉刘吃了十来年了。他来了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没座位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服务员即刻从后面把他们自己坐的凳子提出一张来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把他安排在一个旮旯里。有炮肉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他总是来一盘炮肉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仨烧饼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二两酒。给他炮的这一盘肉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够别人的两盘。因为烤肉刘指着他保证用煤。这些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都是老主顾。还有一些流动客人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东北的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山西的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石家庄的。大包小包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五颜六色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男人用手指甲剔牙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女人敞开怀喂奶。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64446424"/>
      </p:ext>
    </p:extLst>
  </p:cSld>
  <p:clrMapOvr>
    <a:masterClrMapping/>
  </p:clrMapOvr>
  <p:transition>
    <p:fade thruBlk="1"/>
  </p:transition>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有一个人是每天必到的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午晚两餐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都在这里。这条街上的人都认识他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是个捡烂纸的。他穿得很破烂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总是一件油乎乎的烂棉袄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腰里系一根烂麻绳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没有衬衣。脸上说不清是什么颜色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好像是浅黄的。说不清有多大岁数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六十几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七十几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一嘴牙七长八短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残缺不全。你吃点儿软和的花卷、面条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不好吗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他总是要三个烧饼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歪着脑袋努力地啃啮。烧饼吃完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站起身子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找一个别人用过的碗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他可不在乎这个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自言自语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跟他们寻一口面汤。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喝了面汤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没人理他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因为不知道他是向谁说的。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21659949"/>
      </p:ext>
    </p:extLst>
  </p:cSld>
  <p:clrMapOvr>
    <a:masterClrMapping/>
  </p:clrMapOvr>
  <p:transition>
    <p:fade thruBlk="1"/>
  </p:transition>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他和几个小伙子一桌。一个小伙子看了他一眼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跟同伴小声说了句什么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他多了心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你说谁哪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小伙子没有理他。他放下烧饼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跳到店堂当间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这是要打架。北京人过去打架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都到当街去打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不在店铺里打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免得损坏人家的东西搅了人家的买卖。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是叫阵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没人劝。压根儿就没人注意他。打架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这么个糟老头子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这老头可真是糟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从里糟到外。这几个小伙子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随便哪一个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出去一拳准能把他揍趴下。小伙子们看看他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不理他。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这么个糟老头子想打架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是真的吗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他会打架吗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年轻的时候打过架吗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他没打过架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他哪是耍胳膊的人哪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他这是干什么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虚张声势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也说不上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无声势可言。没有人把他当一回事。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4227389"/>
      </p:ext>
    </p:extLst>
  </p:cSld>
  <p:clrMapOvr>
    <a:masterClrMapping/>
  </p:clrMapOvr>
  <p:transition>
    <p:fade thruBlk="1"/>
  </p:transition>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没人理他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他悻悻地回到座位上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把没吃完的烧饼很费劲地啃完了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情绪已经平复下来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本来也没有多大情绪。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跟他们寻口汤去。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喝了两口面汤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有几天没看见捡烂纸的老头了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听煤站的副经理说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他死了。死后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在他的破席子底下发现八千多块钱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一沓一沓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用麻筋捆得很整齐。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他攒下这些钱干什么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挑费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京津冀方言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指家庭日常生活开支。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0050718"/>
      </p:ext>
    </p:extLst>
  </p:cSld>
  <p:clrMapOvr>
    <a:masterClrMapping/>
  </p:clrMapOvr>
  <p:transition>
    <p:fade thruBlk="1"/>
  </p:transition>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你认为作者刻画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捡烂纸的老头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这一人物有什么用意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注意从人物形象、核心情节等侧面多角度思考。比如作家写老头的神态、动作、言语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这些其实都指向人物的内心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在他的破席子底下发现八千多块钱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重在凸显小人物也有自己的尊严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且有着自己的生存方式。总的看来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作品中寄寓着有温度的人文关怀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表达了对底层百姓的善意与尊重。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作者刻画这个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意在揭示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即使是看似微贱、遭人轻视的小人物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也有丰富、复杂的内心世界和自己的尊严。</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作者以深切的人文关怀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呼唤人们关注那些处于生活底层和社会边缘的小人物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给予他们更多的同情、理解和尊重。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0646096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wipe(down)">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立足特征深探究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一是从富有意蕴的文学形象入手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探究其形象特征、形象意义以及对表现主题的作用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二是从富有特征的语句入手探究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如结论句、描述句、抒情句、独词句、起始句、收束句等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探究其意蕴与作用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三是从表述的矛盾处切入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探究其原因、走向及作用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四是从结构的完整性与构思的新颖性切入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探究两种或多种选择的影响及作用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删去某段或某句话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五是从选材或中心表达方面切入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如某段材料的存在有无必要等。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086974"/>
      </p:ext>
    </p:extLst>
  </p:cSld>
  <p:clrMapOvr>
    <a:masterClrMapping/>
  </p:clrMapOvr>
  <p:transition>
    <p:fade thruBlk="1"/>
  </p:transition>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099206"/>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你拨打的电话已</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关机</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你拨打的电话已关机。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她望着妈妈房里的表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时针和分针在凌晨两点的空气中纠缠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模糊不清。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床上没有一丝温度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被夜晚的风吹得冰凉。她看看空空的床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给妈妈打了一个电话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却只传来忙音。借着手机屏上微弱的光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环视房间一周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精致的装饰品褪去了白天的招摇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隐在黑暗中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只剩下一个黑乎乎的影子。妈妈又走了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还是没有回来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工作越来越忙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应酬越来越多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妈妈已经很少回家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剩下她一个人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过着三点一线的高中生活。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5317966"/>
      </p:ext>
    </p:extLst>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179707"/>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掌握鉴赏小说人物的角度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概括、梳理故事情节。概括、梳理故事情节一般有两种方式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完整叙述。给小说分层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概括大意。按照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做何事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结果怎样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的格式加以概括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应有的要素不能丢失。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一环中有时要包括事情的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原因、经过、结果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从主人公的角度叙述。故事较复杂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关涉到的人物较多时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要避免前后情节的相互交错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注意把握住事件涉及的对象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从同一角度概述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做到前后贯通。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涵泳细节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见微知著。小说的情节一般由若干场面构成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而场面又是由很多细节组合而成的。细节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不仅是进一步鉴赏情节的载体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更是洞察人物内心世界和性格的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。细节描写的作用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揭示社会环境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交代家境、地位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暗示人物命运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折射人物心理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刻画人物性格。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5589017"/>
      </p:ext>
    </p:extLst>
  </p:cSld>
  <p:clrMapOvr>
    <a:masterClrMapping/>
  </p:clrMapOvr>
  <p:transition>
    <p:fade thruBlk="1"/>
  </p:transition>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她滑坐在地板上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眼泪突然就落了下来。生活什么时候开始起了变化呢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自从爸爸去世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妈妈好像突然变了一个人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从前温婉的小城姑娘突然变成了叱咤风云的女强人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支撑起了只剩两人的家庭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让房子越变越大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却让温暖越来越少。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她想起了小时候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房子不足五十平方米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晚上三个人只能挤在一张床上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中间挂着一块软软的棉布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她和妈妈睡在这头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爸爸睡在那头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她躺在妈妈温柔的臂窝里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听着棉布那头爸爸讲的故事睡去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心里是安稳的。而现在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妈妈很少回家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她们之间好像只是靠着每月信用卡上不断增加的数字来维持关系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让她还能感受到妈妈的存在。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52243145"/>
      </p:ext>
    </p:extLst>
  </p:cSld>
  <p:clrMapOvr>
    <a:masterClrMapping/>
  </p:clrMapOvr>
  <p:transition>
    <p:fade thruBlk="1"/>
  </p:transition>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她望向门口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是妈妈进了家门。看见她坐在地上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妈妈吃了一惊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说着便走到镜子前卸妆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一下一下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露出了深深的疲惫。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学校最近还好吗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有没有什么费用要交的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见她迟迟不出声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妈妈回过头来。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话音刚起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镜子前的新款三星手机闪烁起来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妈妈神情严肃地接起电话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了几声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便抓起口红开始补妆。她望着妈妈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从来没有这么强烈地感觉到距离的存在感。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你自己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好好的。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妈妈深深地看她一眼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拿起衣服匆匆地、却又恋恋不舍地走出家门。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又剩了她一个人。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凌晨两点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又剩了她一个人。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你拨打的电话已关机。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她望着机场的落地钟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时针与分针在下午三点的空气中分离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依依不舍。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6305428"/>
      </p:ext>
    </p:extLst>
  </p:cSld>
  <p:clrMapOvr>
    <a:masterClrMapping/>
  </p:clrMapOvr>
  <p:transition>
    <p:fade thruBlk="1"/>
  </p:transition>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一排排金属座椅在午后阳光的照耀下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明亮得让人无法直视。她低头看看自己的机票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给妈妈打了一个电话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却只传来忙音。她又低头看看自己的机票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上面毋庸置疑地印着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墨尔本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下午两点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。她闭上眼睛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没有记忆中急促的脚步声传来。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她想起了小时候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学校开家长会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她孤独地在校门口等着妈妈的到来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却只看见一双双高跟鞋从看起来很高档的车上下来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从两边走过。她始终寻不到属于妈妈的自行车与老布鞋。正当她灰心想回教室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身后却响起了锁自行车的声音和急促的脚步声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妈妈已在身前冲她温柔地笑。长大以后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自行车与老布鞋已经不复存在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取而代之的是汽车的鸣笛声与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哒哒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的高跟鞋的声音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没有一丝温暖。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一条新信息传进她的手机。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妈妈在开会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你自己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好好的。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66594870"/>
      </p:ext>
    </p:extLst>
  </p:cSld>
  <p:clrMapOvr>
    <a:masterClrMapping/>
  </p:clrMapOvr>
  <p:transition>
    <p:fade thruBlk="1"/>
  </p:transition>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少年时的场景又一次袭来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冰冷的门撞上门框的声音似乎还回荡在耳边。尽管是午后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阳光温暖地洒在每个人的身上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但她依然觉得寒冷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刺骨的寒冷。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她猛地站起身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撕碎了机票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将碎屑狠狠地扔进垃圾桶。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两点飞往墨尔本的航班马上就要停止登机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大厅中传来航班信息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却被她抛在脑后。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从来没有问过妈妈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为什么要这么努力地工作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努力到连家都不顾。</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生活可以漂泊</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可以孤独</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但心灵必须有所归依</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难道家不是最好的依靠吗</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明明是最亲的人</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为什么还会有这么遥远的心的距离呢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她冲出机场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拦下一辆出租车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在后座上泪水决堤。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又剩了她一个人。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下午三点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又剩了她一个人。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3317380"/>
      </p:ext>
    </p:extLst>
  </p:cSld>
  <p:clrMapOvr>
    <a:masterClrMapping/>
  </p:clrMapOvr>
  <p:transition>
    <p:fade thruBlk="1"/>
  </p:transition>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275375"/>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你拨打的电话已关机。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她望着家门口超市的表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时针与分针在傍晚四点的空气中告别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清晰可见。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楼道里安静得很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只有她的行李箱行走在地上的声音。她看看家门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给妈妈打了一个电话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却只传来忙音。妈妈一定还在工作吧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她苦笑了一下。良久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她掏出钥匙轻轻插进锁眼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咔嗒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开了。她也不知道自己为什么要回来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回到这个没有温暖的、似乎不值得留恋的家。她靠近妈妈的房间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房间里没有一丝声音。走进去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却看见妈妈蜷缩在床头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泪水簌簌地落着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在被单上印下深色的痕迹。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是被摔碎的手机。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她蓦地愣了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心里竟泛起一丝久违的温暖</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64841270"/>
      </p:ext>
    </p:extLst>
  </p:cSld>
  <p:clrMapOvr>
    <a:masterClrMapping/>
  </p:clrMapOvr>
  <p:transition>
    <p:fade thruBlk="1"/>
  </p:transition>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开口时是微颤的声音。妈妈抬起红肿的双眼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惊讶又惊喜地望向她。她突然懂了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妈妈是有多爱她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尽管这爱是走的另一条路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但她们依然是最亲近的人。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她们两个人相拥在一起。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选自《当代小说》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2592139"/>
      </p:ext>
    </p:extLst>
  </p:cSld>
  <p:clrMapOvr>
    <a:masterClrMapping/>
  </p:clrMapOvr>
  <p:transition>
    <p:fade thruBlk="1"/>
  </p:transition>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文中画线句子传达了作者对于亲情怎样的体验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试结合你的成长记忆或阅读过的文学作品谈谈自己对这一亲情体验的感受。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现实的重压和生活的忙碌常让我们忽略了亲情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沟通的缺乏拉开了亲人之间心与心的距离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在忙碌生活中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家是亲人的心灵归依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家是亲人最好的依靠。</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我读朱自清《背影》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想到平时父爱或母爱的点点细节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顿悟、领会了可怜天下父母心的内涵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一下子消除了与父母的心理距离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隔膜消失了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亲情复原了。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4459646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这是一道体验式探究题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体验式阅读要求读者进入文本的内部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感受作者的情绪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理解作品中的人物、事件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链接曾经有过的生活或阅读经历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从而产生情感共鸣或阅读快感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它是个性化的情感体验。每个人对亲情都有自己个性化的独到体验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有相关的记忆积淀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有不同的阅读视野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答案不求统一。可从成长记忆出发来谈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如现实生活的重压造成父母生活工作的忙碌与孩子的青春叛逆发生冲撞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孩子对父母的不理解乃至情感伤害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父母对孩子的疏离忽略等拉开了心与心的距离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而从文学作品来谈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可谈对父爱或母爱的认知过程等。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98619345"/>
      </p:ext>
    </p:extLst>
  </p:cSld>
  <p:clrMapOvr>
    <a:masterClrMapping/>
  </p:clrMapOvr>
  <p:transition>
    <p:fade thruBlk="1"/>
  </p:transition>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91466"/>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宝</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物</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他的手机响了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是母亲打来的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母亲告诉他医院催着交钱。他说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并叫母亲不要着急。他坐车来到市区一个叫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的古董行。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你们这里收古董吗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顾林低声问正在电脑前忙着的一个男人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他是王经理。你有什么古董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王经理问。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家中有一个宝物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顾林在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岁那年就知道了。宝物是一个瓷瓶。瓷瓶上画着一幅仕女图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人物栩栩如生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呼之欲出。他用手机对着瓷瓶各个角度拍了照片。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顾林把手机上的照片翻给王经理看。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瓷瓶现在在哪里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王经理问</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51121170"/>
      </p:ext>
    </p:extLst>
  </p:cSld>
  <p:clrMapOvr>
    <a:masterClrMapping/>
  </p:clrMapOvr>
  <p:transition>
    <p:fade thruBlk="1"/>
  </p:transition>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不知道是真品还是赝品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王经理自言自语。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应该是真品。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顾林说。他有点心虚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其实他也不知道是真品还是赝品。母亲常对他说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那是你父亲一直为之骄傲的东西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王经理打了一个电话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一个穿着唐装的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多岁的老人从楼上下来。人们都喊他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老教授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他曾是一所名牌大学的教授。顾林把手机送到老教授手里。老教授看到照片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眼睛突然睁大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后陷入深思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后又摇了摇头。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刚才听犬子说瓷瓶在你家里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能方便去看看吗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老教授问。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不妨。去观赏观赏。你不卖也不妨。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老教授说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顾林啊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快点来啊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又催交钱了。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母亲电话再一次打来。他连连说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2920981"/>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分析环境描写的作用。对小说环境描写的分析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也是理解人物形象不可或缺的重要方面。环境描写一般分为自然环境和社会环境两种。环境描写具有如下作用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渲染氛围、烘托人物、推动情节发展、展示时代背景以及深化小说主题。总之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关注人物的介绍评价。作者在描写人物时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常常插入对人物的介绍或评价的话语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其中寄寓了作者的思想与感情倾向。这些话语也是刻画人物形象不可或缺的部分。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38224598"/>
      </p:ext>
    </p:extLst>
  </p:cSld>
  <p:clrMapOvr>
    <a:masterClrMapping/>
  </p:clrMapOvr>
  <p:transition>
    <p:fade thruBlk="1"/>
  </p:transition>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胎骨薄匀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绘画细腻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老教授看到瓷瓶说。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老教授边看边摸。他时而嘴角露出一点微笑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时而蹙眉。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太像了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老教授自言自语。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你认识顾开庭吗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老教授问。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是家父。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他人呢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老教授问。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他住院了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急需要钱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不是这样我还不卖。您怎么知道家父的名字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有过一面之缘。你打算卖多少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老教授沉思片刻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到了古董店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老教授吩咐王经理付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万元现金给顾林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还开了一张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万元的支票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还亲自给他写了个条子。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你怎么有这么多钱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母亲看到几捆钱后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惊奇地问。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5063489"/>
      </p:ext>
    </p:extLst>
  </p:cSld>
  <p:clrMapOvr>
    <a:masterClrMapping/>
  </p:clrMapOvr>
  <p:transition>
    <p:fade thruBlk="1"/>
  </p:transition>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89790"/>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卖了瓷瓶。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他如实说。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也罢。你快去交钱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省得再催。重症病房花钱多。你爸还没醒转过来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这次受苦了。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母亲说时眼里含着泪。那个撞了他之后逃逸的人不知道能不能查出来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顾林安慰母亲。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两天后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父亲醒了过来。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父亲出院后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问瓷瓶卖了多少钱。顾林说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看过瓷瓶后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买家还提到你的名字。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顾林说。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他会认识我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不可能啊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这个瓷瓶的主人在江南啊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离这远着呢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而且又这么多年了。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年底的一天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顾林接到一个陌生的电话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约他到市黄海咖啡馆见面</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82842579"/>
      </p:ext>
    </p:extLst>
  </p:cSld>
  <p:clrMapOvr>
    <a:masterClrMapping/>
  </p:clrMapOvr>
  <p:transition>
    <p:fade thruBlk="1"/>
  </p:transition>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他一见面就认出老教授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陪同他的还有他的儿子王经理。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看到你的瓷瓶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我太喜欢它了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无论是真品还是仿品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我无所谓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看到它亲切啊。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老教授说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你知道你家怎么会有这个瓷瓶的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顾林说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我听母亲说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父亲在江南打工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在一个冬日里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他救了一个落水的孩子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还救了跳到水里救孩子的父亲。天冷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父亲自己差点送了命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这家是开古董店的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就送了这个瓷瓶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听母亲说父亲当时还不愿意要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嫌弃它不能吃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还易碎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人家开古董店的老板正好到江北有事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父亲带着瓷瓶顺便坐着人家雇的船回了家。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你的父亲救了我和他啊。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老教授指着王经理说。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怎么这么巧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顾林笑着感叹。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5865532"/>
      </p:ext>
    </p:extLst>
  </p:cSld>
  <p:clrMapOvr>
    <a:masterClrMapping/>
  </p:clrMapOvr>
  <p:transition>
    <p:fade thruBlk="1"/>
  </p:transition>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其实那天一看到这个瓷瓶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我就感觉是以前送出去的那个瓷瓶。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老教授说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当年我父亲在送瓷瓶之前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找人鉴定过的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说是后人仿造的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知道它并不值钱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可是当时我的家里的日子也不好过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我们还是把它送给你父亲。这些年我们一直愧疚啊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你父亲救了我家两条命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我们却给他一个不值钱的东西。为了这个瓷瓶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我们才在江北开了个分店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就想找到你父亲啊。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原来是仿造的啊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那就不值钱了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顾林说。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不是钱的事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老教授说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我们现在就去见你的父亲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瓷瓶我们也带来了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送出去的东西我们不敢再要回来。这次我找专家鉴定过了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是清代粉彩瓷真品。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那值多少钱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顾林问。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25581733"/>
      </p:ext>
    </p:extLst>
  </p:cSld>
  <p:clrMapOvr>
    <a:masterClrMapping/>
  </p:clrMapOvr>
  <p:transition>
    <p:fade thruBlk="1"/>
  </p:transition>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3958342"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小说以瓷瓶的真正价值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这样结尾有什么作用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请结合全文分析。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从情节上看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结尾与前面关于瓷瓶真伪的悬念紧密照应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使人物形象变得更加饱满。</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从人物塑造上看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丰富了人物性格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突出老教授知恩图报的美好品质。使人物形象变得更加饱满。</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从思想内容上看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赞美了被救者的感恩情怀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弘扬了社会正能量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丰富了作品的主题。</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从艺术效果上看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小说戛然而止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给读者留下想象空间。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明确小说结尾是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亨利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式结尾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意料之外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情理之中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凸显了老教授的知恩图报的品质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小说这样收尾与小说开头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相互呼应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更能够彰显小说主题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可从塑造人物的丰满性角度考虑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这种收束也再现了人性的丰盈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也给读者留下了空白。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7484048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wipe(down)">
                                      <p:cBhvr>
                                        <p:cTn id="1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为枢纽连接人物、安排情节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这样处理有什么作用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一个电话将两人命运连在一起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偶然与必然交错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凸显了战争背景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强化了戏剧性情节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主人公言行主要通过电话聊天呈现出来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便于透露人物心声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使人物形象更真实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电话交流的限制性给小说留下较多空白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丰富了人物与主题的想象空间。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本题考查分析文学作品艺术构思的能力。题干指出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电话</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为枢纽连接人物、安排情节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那么可以先从塑造人物形象、推动情节发展的角度分析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任何一种巧妙构思都是为表现主题服务的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因此也要思考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电话交流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面对面交流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的差异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从而体会其构思之妙。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2867057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小说写的只是战争中的一个小故事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却用了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这样一个大题目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你认为这样处理合适吗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谈谈你的观点。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观点一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合适。</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小故事冠以大题目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对比鲜明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强化了艺术张力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战争是故事发生的契机与悲剧的根源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是小说构思的基础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小说写的虽是爱情故事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但主题却是对战争的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失望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与反思。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观点二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不合适。</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小故事冠以大题目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故作高深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不符合写作的一般原则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小说的艺术感染力源自战争中的爱情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而不是战争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小说情节设置以小人物的坚强与不幸为主干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战争只是引起情节变化的背景。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113536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936885"/>
            <a:ext cx="8128000" cy="371524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做小说阅读题并不困难。总共就是那么几种题型</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多</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做题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多总结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形成自己的答题模板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做题时就</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依据</a:t>
            </a:r>
            <a:r>
              <a:rPr lang="en-US" altLang="zh-CN" sz="2200" dirty="0" smtClean="0">
                <a:solidFill>
                  <a:srgbClr val="000000"/>
                </a:solidFill>
                <a:latin typeface="NEU-BZ-S92"/>
                <a:ea typeface="方正硬笔楷书简体" panose="03000509000000000000" pitchFamily="65" charset="-122"/>
                <a:cs typeface="Times New Roman" panose="02020603050405020304" pitchFamily="18" charset="0"/>
              </a:rPr>
              <a:t>                            </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题目</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往里面套。多做几篇就会有所感觉了。那么</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阅</a:t>
            </a:r>
            <a:r>
              <a:rPr lang="en-US" altLang="zh-CN" sz="2200" dirty="0" smtClean="0">
                <a:solidFill>
                  <a:srgbClr val="000000"/>
                </a:solidFill>
                <a:latin typeface="NEU-BZ-S92"/>
                <a:ea typeface="方正硬笔楷书简体" panose="03000509000000000000" pitchFamily="65" charset="-122"/>
                <a:cs typeface="Times New Roman" panose="02020603050405020304" pitchFamily="18" charset="0"/>
              </a:rPr>
              <a:t>                            </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读</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题究竟怎么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第一遍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略读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确定主旨。这一遍不需要深入到字句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主要目的是把握文章的主旨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可以先弄清每一段的大意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然后归纳总结。第二遍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精读。这一遍要找出与答案相关的句子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一般是议论句、抒情句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画线标出。第三遍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审题后细读。这一遍要确定答案所在的位置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依据画线语句综合回答。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图片 3"/>
          <p:cNvPicPr>
            <a:picLocks noChangeAspect="1"/>
          </p:cNvPicPr>
          <p:nvPr/>
        </p:nvPicPr>
        <p:blipFill>
          <a:blip r:embed="rId2"/>
          <a:stretch>
            <a:fillRect/>
          </a:stretch>
        </p:blipFill>
        <p:spPr>
          <a:xfrm>
            <a:off x="6835421" y="908720"/>
            <a:ext cx="2050182" cy="2591941"/>
          </a:xfrm>
          <a:prstGeom prst="rect">
            <a:avLst/>
          </a:prstGeom>
        </p:spPr>
      </p:pic>
    </p:spTree>
    <p:extLst>
      <p:ext uri="{BB962C8B-B14F-4D97-AF65-F5344CB8AC3E}">
        <p14:creationId xmlns:p14="http://schemas.microsoft.com/office/powerpoint/2010/main" val="4016390424"/>
      </p:ext>
    </p:extLst>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本题考查考生对文学作品进行综合探究的能力。通观全文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是故事发生的背景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背井离乡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孤身一人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才拿起电话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从而有了后面的层层推进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两人也因为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而相识、相恋到最后永别。文章中看似没有正面描写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但其实处处在说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既控诉了战争的残酷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同时也讴歌了人性的美好。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如答不合适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可从小说三要素及小说主旨入手分析。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此类题目虽然有一定的开放性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但答案必须以文本为依据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即不论从何种角度探究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都要基于对文本的准确理解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从文本中提炼观点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切不可空发议论。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5764473"/>
      </p:ext>
    </p:extLst>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91119"/>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玻</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璃</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约好在德巴街路南第十个电杆下会面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去了却没看到他。我决意再等一阵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踅进一家小茶馆里一边吃茶一边盯着电杆。旁边新盖了一家酒店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玻璃装嵌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还未完工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正有人用白粉写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注意玻璃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的字样。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吃过一壶茶后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我回到了家。妻子说王有福来电话了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反复解释他是病了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不能赴约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能否明日上午在德巴街后边的德比街再见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仍是路南第十个电杆下。第二天我赶到德比街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电杆下果然坐着一个老头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额头上包着一块纱布。我说你是王得贵的爹吗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他立即弯下腰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我叫王有福。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我把得贵捎的钱交给他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让给娘好好治病。他看四周没人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就解开裤带将钱装进裤衩上的兜里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我请你去喝烧酒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87550823"/>
      </p:ext>
    </p:extLst>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我谢绝了。他转身往街的西头走去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又回过头来给我鞠了个躬。我问他家离这儿远吗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他说不远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就在德巴街紧南的胡同里。我说从这里过去不是更近吗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老头笑了一下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我不走德巴街。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他不去德巴街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我却要去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昨日那家茶馆不错。走过那家酒店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玻璃墙上却贴出了一张布告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昨天因装修的玻璃上未作标志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致使一过路人误撞受伤。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敬请受伤者速来我店接受我们的歉意并领取赔偿费。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我被酒店此举感动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很快想到王有福是不是撞了玻璃受的伤呢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突然萌生了一个念头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既然肯赔偿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那就是他们理屈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何不去法院上告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趁机索赔更大一笔钱呢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我为我的聪明得意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第二天便给王有福打电话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约他下午到红星饭店边吃边谈。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86662069"/>
      </p:ext>
    </p:extLst>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89790"/>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红星饭店也是玻璃装修。我选择这家饭店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是要证实他是不是真的在酒店撞伤的。他见了我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肿胀的脸上泛了笑容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步履却小心翼翼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到了门口还用手摸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证实是门口了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一倾一倾地摇晃着小脑袋走进来。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我没请你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你倒请我了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一顿饭算什么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我给他倒了一杯酒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他赶忙说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我不敢喝的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你是在德巴街酒店撞伤的吗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那酒店怎么啦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你真的在那儿撞的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老头瓷在那里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似乎要抵赖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但脸色立即赤红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压低了声音说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是在那儿撞的。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一下子人蔫了许多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可怜得像个做错事的孩子</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16814962"/>
      </p:ext>
    </p:extLst>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89790"/>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我不是故意的。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老头急起来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我那日感冒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头晕晕的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接到你的电话出来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经过那里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明明看着没有什么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便撞上了。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你撞伤了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怎么就走了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哗啦一声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我才知道是撞上玻璃了。三个姑娘出来扶我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血流了一脸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把她们倒吓坏了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要给我包扎伤口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我爬起来跑了。我赔不起那玻璃呀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他们到处找你哩。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我已经几天没敢去德巴街了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他们是在街口认人吗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他们贴了布告</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老头哭丧下脸来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在腰里掏钱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问我一块玻璃多少钱。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我嘿嘿笑起来。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不是你给他们赔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是他们要给你赔</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53935906"/>
      </p:ext>
    </p:extLst>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89790"/>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赔我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是赔你。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但你不要接受他们的赔偿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他们能赔多少钱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上法院告他们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索赔的就不是几百元几千元了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老头愣在那里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一条线的眼里极力努出那黑珠来盯我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你大伯是有私心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害怕赔偿才溜掉的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可我也经了一辈子世事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再也不受骗了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没骗你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你去看布告嘛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你不骗我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那酒店也骗我哩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我一去那不是投案自首了吗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你听我说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老头从怀里掏出一卷软沓沓的钱来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放在桌上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你要肯认我是大伯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那我求你把这些钱交给人家。不够的话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让得贵补齐。我不是有意的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真是看着什么也没有的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谁知道就有玻璃。你能答应我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这事不要再给外人说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你答应吗</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76699120"/>
      </p:ext>
    </p:extLst>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老头眼泪花花的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给我又鞠了下躬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扭身离开了饭桌。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我怎么叫他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他也不回头。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他走到玻璃墙边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看着玻璃上有个门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伸手摸了摸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没有玻璃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走了出去。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我坐在那里喝完了一壶酒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一口菜也没吃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从饭馆出来往德巴街去。趁无人理会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我揭下了那张布告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布告继续贴着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只能使他活得不安生。顺街往东走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照相馆的橱窗下又是一堆碎玻璃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经理在大声骂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谁撞的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眼睛瞎了吗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我走出了狭窄的德巴街。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3126178"/>
      </p:ext>
    </p:extLst>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136173"/>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贾平凹的《玻璃》是一篇颇有特色的短篇小说。一方面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小说体现了贾平凹小说对中国传统叙事的精致把控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以精微的叙事、紧密的细节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摹写出一种日常生活的本真状态。另一方面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小说又以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玻璃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为象征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通过对看似消解了个性的人物命运的故事设置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传达出作者对传统价值观与现代文明的深刻思考。小说叙述了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与王有福通过一块被撞烂的玻璃而演绎出的一个小故事。根据情节的演进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小说可大致分为如下几个部分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两次约见王有福在德巴街路南第十个电杆下会面。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谢绝王有福的邀请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却发现一则招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布告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找寻受伤者并致歉、赔偿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萌发趁机索赔念头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约请王有福在红星饭店吃饭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套取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王有福撞坏玻璃真相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2745991"/>
      </p:ext>
    </p:extLst>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268760"/>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王有福给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一卷钱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交还店家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流泪鞠躬致谢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并恳求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别对外人说。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揭下布告回家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发现照相馆橱窗下一堆碎玻璃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经理在大声骂撞坏玻璃的人。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782028502"/>
              </p:ext>
            </p:extLst>
          </p:nvPr>
        </p:nvGraphicFramePr>
        <p:xfrm>
          <a:off x="508000" y="3429000"/>
          <a:ext cx="8128000" cy="2178223"/>
        </p:xfrm>
        <a:graphic>
          <a:graphicData uri="http://schemas.openxmlformats.org/presentationml/2006/ole">
            <mc:AlternateContent xmlns:mc="http://schemas.openxmlformats.org/markup-compatibility/2006">
              <mc:Choice xmlns:v="urn:schemas-microsoft-com:vml" Requires="v">
                <p:oleObj spid="_x0000_s4140" name="文档" r:id="rId12" imgW="3839157" imgH="1029064" progId="Word.Document.12">
                  <p:embed/>
                </p:oleObj>
              </mc:Choice>
              <mc:Fallback>
                <p:oleObj name="文档" r:id="rId12" imgW="3839157" imgH="1029064" progId="Word.Document.12">
                  <p:embed/>
                  <p:pic>
                    <p:nvPicPr>
                      <p:cNvPr id="0" name=""/>
                      <p:cNvPicPr/>
                      <p:nvPr/>
                    </p:nvPicPr>
                    <p:blipFill>
                      <a:blip r:embed="rId13"/>
                      <a:stretch>
                        <a:fillRect/>
                      </a:stretch>
                    </p:blipFill>
                    <p:spPr>
                      <a:xfrm>
                        <a:off x="508000" y="3429000"/>
                        <a:ext cx="8128000" cy="2178223"/>
                      </a:xfrm>
                      <a:prstGeom prst="rect">
                        <a:avLst/>
                      </a:prstGeom>
                    </p:spPr>
                  </p:pic>
                </p:oleObj>
              </mc:Fallback>
            </mc:AlternateContent>
          </a:graphicData>
        </a:graphic>
      </p:graphicFrame>
    </p:spTree>
    <p:extLst>
      <p:ext uri="{BB962C8B-B14F-4D97-AF65-F5344CB8AC3E}">
        <p14:creationId xmlns:p14="http://schemas.microsoft.com/office/powerpoint/2010/main" val="3610192184"/>
      </p:ext>
    </p:extLst>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下列对小说相关内容和艺术特色的分析鉴赏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约好在德巴街路南第十个电杆下会面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是对地下斗争题材影视作品的模仿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为后文悬念丛生的情节作出铺垫。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发现王有福正是受伤的路人后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劝他到法院上告酒店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寻求更多赔偿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不仅热心帮助朋友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也有打官司的经验。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王有福不情愿承认自己误撞酒店玻璃受伤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主要是因为妻子有病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家庭生活很困难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害怕酒店追究责任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让他赔偿损失。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经过照相馆时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见经理面对碎玻璃大骂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这一细节暗示此地这类纠纷不少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王有福担心的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投案自首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之事是经常发生的。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玻璃墙伤人事件的背后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交织着伦理观念、法治观念、诚信意识等不同理念的矛盾、困惑与冲突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是转型期中国社会的一面镜子。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30330888"/>
      </p:ext>
    </p:extLst>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495243"/>
            <a:ext cx="8128000" cy="412151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对于答案的整理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就更不用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了。我的经验是这样的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NEU-BZ-S92"/>
                <a:ea typeface="方正硬笔楷书简体" panose="03000509000000000000" pitchFamily="65" charset="-122"/>
                <a:cs typeface="Times New Roman" panose="02020603050405020304" pitchFamily="18" charset="0"/>
              </a:rPr>
              <a:t/>
            </a:r>
            <a:br>
              <a:rPr lang="en-US" altLang="zh-CN" sz="2200" dirty="0">
                <a:solidFill>
                  <a:srgbClr val="000000"/>
                </a:solidFill>
                <a:latin typeface="NEU-BZ-S92"/>
                <a:ea typeface="方正硬笔楷书简体" panose="03000509000000000000" pitchFamily="65" charset="-122"/>
                <a:cs typeface="Times New Roman" panose="02020603050405020304" pitchFamily="18" charset="0"/>
              </a:rPr>
            </a:b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第一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还原。对于考查内容类的题目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解题时要注意是结合某一句段还是结合全文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要注意对原文的引用。而对于赏析句子类的题目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要注意这些句子所用的比喻、比拟、象征等等各类手法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也要先还原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明确把什么比喻成什么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把什么比拟成什么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或者什么象征了什么等等。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第二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拆原文。先圈出题干中的关键字词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然后回到原文找出与这些关键词有关的语句。这些语句往往也会用到某些修辞手法或者抒情、议论之类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因此要将这些句子拆分重组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形成自己的语言来作答。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29637004"/>
      </p:ext>
    </p:extLst>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不给分。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回答三项或三项以上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不给分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本题考查概括作品主题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赏析作品的内涵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领悟作品的艺术魅力的能力。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约好在德巴街路南第十个电杆下会面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是故事情节的简单叙述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对地下斗争题材影视作品的模仿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无根据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为后文悬念丛生的情节作出铺垫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也属无中生有。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也有打官司的经验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属于无中生有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劝他到法院上告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是基于常识而不是经验。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纠纷不少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经常发生的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这一细节表明王有福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撞玻璃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事件不是孤例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增加了故事的真实性和可信度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使得故事情节更加完整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更具喜剧效果。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2356852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明确题干要求。辨析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艺术特色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就小说而言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是指情节结构、小说主旨、小说形象等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艺术特色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则指修辞手法、表现手法、描写手法、篇章结构等。其次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要将选项内容逐一与小说内容相互比对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以辨析两者之间的差异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确定正误。再次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要对概括的内容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辨析时间、地点、人物、场景、动作等要素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以此判定正误。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7009464"/>
      </p:ext>
    </p:extLst>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9111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在小说中的主要作用是什么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讲述故事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小说故事是由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叙述出来的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真实可信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推进情节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是事件的参与者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的提议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情节得以发展变化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衬托人物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小说主人公王有福的性格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的存在而更加鲜明。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本题考查小说的人物设置及其作用。可结合小说中第一人称人物的一般作用及相关文本作答。回答小说中次要人物的作用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应注意以下几点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一是明晰次要人物的人称、地位、出场等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如本题中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作为第一人称有现场感、参与感、真实感、体验感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二是要明确次要人物的四种作用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一是人物在小说情节方面的作用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对情节的推动作用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二是对小说形象的烘托作用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王有福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的衬托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三是对小说主题的揭示作用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如借助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可更好地理解小说主题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四是对内容的强化作用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的叙述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丰富了小说的内容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且真实可信。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8422918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小说第一人称人物的作用一般有下面几种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故事的叙述者和见证者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贯串全文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作为串联众多人物与情节的线索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推动故事情节的发展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与身边的人物形成对比。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5274493"/>
      </p:ext>
    </p:extLst>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884774"/>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小说中的王有福有哪些性格特点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性情谦卑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甚至有点窝囊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见了晚辈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也弯腰鞠躬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说话谦和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胆小怕事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有些狡黠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撞了玻璃偷偷溜掉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别人问起也不敢承认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有点固执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但不失本分善良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怀疑酒店诚意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承认自己责任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不愿借机发财。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本题考查对小说人物性格的分析鉴赏能力。分析鉴赏小说中人物的性格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应结合小说情节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分析该人物的所作所为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进而分析其所思所想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由外而内地逐层揭示其性格特点</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0733948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是否状告酒店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与王有福的态度不同。你更认同谁的态度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谈谈你的观点。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观点一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认同王有福的态度。</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王有福受伤与酒店管理有关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但他是有行为能力的成年人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应负一定责任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王有福害怕赔偿溜走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逃避责任在先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索赔的理由不够正当充分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王有福害怕被骗而拒绝索赔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在当时情况下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未尝不是理性的选择。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观点二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的态度。</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酒店失误导致王有福受伤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要求赔偿正当合理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王有福放弃赔偿是担心被骗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说明他缺乏法律意识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更应进行法律启蒙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王有福式的宽容是对不良行为的纵容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有害无益。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4443640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本题考查对作品进行个性化阅读和有创意的解读的能力。评价小说中人物的做法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不能简单地肯定或者否定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应该结合文本阐述理由。只要观点明确、理由充分、论述合理即可视为正确。该题可从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结合王有福和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的心理活动辩证分析。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9691604"/>
      </p:ext>
    </p:extLst>
  </p:cSld>
  <p:clrMapOvr>
    <a:masterClrMapping/>
  </p:clrMapOvr>
  <p:transition>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125782"/>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马</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兰</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花</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大清早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马兰花从蔬菜批发市场接了满满一车菜回来。车子还没扎稳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邻摊卖水果的三孬就凑过来说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兰花姐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卖咸菜的麻婶出事了。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马兰花一惊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出啥事啦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三孬说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前天晚上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麻婶收摊回家后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突发脑溢血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幸亏被邻居发现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送到医院里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听说现在还在抢救呢。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马兰花想起来了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难怪昨天就没看见麻婶摆摊卖咸菜。三孬又说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前天上午麻婶接咸菜钱不够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不是借了你六百块钱吗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听说麻婶的女儿从上海赶过来了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你最好还是抽空跟她说说去。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23489446"/>
      </p:ext>
    </p:extLst>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89790"/>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整整一个上午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马兰花都提不起精神来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不时地瞅着菜摊旁边的那块空地发呆。以前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麻婶就在那里摆摊卖咸菜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不忙的时候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就和马兰花说说话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聊聊天。有时买菜的人多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马兰花忙不过来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不用招呼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麻婶就会主动过来帮个忙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跑出租车的男人进了菜摊。马兰花就把麻婶的事跟她男人说了。男人说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我开车陪你去趟医院吧。一来看看麻婶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二来把麻婶借钱的事跟她女儿说说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免得日后有麻烦。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马兰花就从三孬的水果摊上买了一大兜水果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坐着男人的车去了医院。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麻婶已转入重症监护室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还没有脱离生命危险。门口的长椅上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麻婶的女儿哭得眼泪一把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鼻涕一把。马兰花安慰了一番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放下水果就出了医院。男人撵上来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不满地对马兰花说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我碰你好几次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你咋不提麻婶借钱的事</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96228401"/>
      </p:ext>
    </p:extLst>
  </p:cSld>
  <p:clrMapOvr>
    <a:masterClrMapping/>
  </p:clrMapOvr>
  <p:transition>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你也不看看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那是提钱的时候吗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你现在不提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万一麻婶救不过来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你找谁要去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马兰花火了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你咋尽往坏处想啊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你就肯定麻婶救不过来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你就肯定人家会赖咱那六百块钱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啥人啊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男人铁青了脸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怒气冲冲地上了车。一路上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男人把车开得飞快。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有消息传来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麻婶没能救过来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昨天她女儿火化了麻婶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带着骨灰连夜飞回了上海。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男人知道后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特意赶过来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冲着马兰花吼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麻婶的女儿还你了吗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老子就没见过你这么傻的女人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男人离开时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一脚踢翻一只菜篓子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红艳艳的西红柿滚了一地。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马兰花的眼泪在眼眶里打转转。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5632141"/>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第三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巧赏析。考查意义、作用、效果等的题目本质上都是赏析题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解答时要从结构、手法、情感主旨三方面考虑。首先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结构上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如作为线索贯串全文、设置悬念、开篇点题、铺垫伏笔、承上启下、呼应开头、总结全文、卒章显志等等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手法上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要掌握常见手法的作用或效果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如比喻、拟人、对比、衬托、象征、抑扬结合等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情感主旨上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要注意题目要求分析的是作者的情感还是文中人物的情感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以及某些文章所寄托的对读者的期盼、希望、警示、告诫等。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清华大学　曲晨菲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54380186"/>
      </p:ext>
    </p:extLst>
  </p:cSld>
  <p:clrMapOvr>
    <a:masterClrMapping/>
  </p:clrMapOvr>
  <p:transition>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91119"/>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男人耿耿于怀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有事没事就把六百块钱的事挂在嘴边。马兰花只当没听见。一天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正吃着饭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男人又拿六百块钱说事了。男人说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咱都进城好几年了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住的房子还是租来的。你倒好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拿六百块钱打了水漂儿。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马兰花终于憋不住了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眼里含着泪说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你有完没完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不就六百块钱吗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就当麻婶是我干妈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我孝敬了干妈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男人一撂碗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拂袖而去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把屋门摔得山响。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日子水一样流淌。转眼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一个月过去。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马兰花卖完菜回到家。一进门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就看见男人系着围裙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做了香喷喷的一桌饭菜。马兰花呆了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诧异地说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日头从西边出来啦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上小学二年级的女儿嘴快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是有位阿姨给你寄来了钱和信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爸爸高兴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说是要犒劳你的。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马兰花看着男人说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到底咋回事</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3374256"/>
      </p:ext>
    </p:extLst>
  </p:cSld>
  <p:clrMapOvr>
    <a:masterClrMapping/>
  </p:clrMapOvr>
  <p:transition>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91119"/>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男人挠挠头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嘿嘿一笑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是麻婶的女儿从上海寄来的。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信里都说了些啥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男人从抽屉里取出一张汇款单和一封信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你自己看嘛。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马兰花接过信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就着灯光看起来。信中写道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兰花姐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实在是对不起了。母亲去世后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我没来得及整理她的东西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就大包小包地运回上海了。前几天清理母亲的遗物时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我意外地发现了一个小本本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上面记着她借你六百块钱的事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还有借钱的日期。根据时间推断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我敢肯定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母亲没有还这笔钱。本来母亲在医院时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你还送了一兜水果过来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可你就是没提母亲借钱的事。还好我曾经和母亲到你家串过门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记着地址。不然麻烦可就大了。汇去一千元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多出来的四百块算是对大姐的一点心意吧。还有一事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我听母亲说过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大姐一家住的那房子还是租来的。母亲走了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房子我用不上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一时半会儿也卖不了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大姐如果不嫌弃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就搬过去住吧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就当帮我看房子了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钥匙我随后寄去。</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27564515"/>
      </p:ext>
    </p:extLst>
  </p:cSld>
  <p:clrMapOvr>
    <a:masterClrMapping/>
  </p:clrMapOvr>
  <p:transition>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矩形 11"/>
          <p:cNvSpPr>
            <a:spLocks noChangeAspect="1"/>
          </p:cNvSpPr>
          <p:nvPr/>
        </p:nvSpPr>
        <p:spPr>
          <a:xfrm>
            <a:off x="508000" y="991119"/>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马兰花读着信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读出满眼的泪水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《马兰花》是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黔台杯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小小说大奖赛的获奖作品。小说叙述了一个平民视角下的普通故事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在市场卖菜的马兰花借给麻婶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但麻婶还未还钱就因病去世了。这让开出租车的丈夫十分不满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有事没事就把六百块挂在嘴边。但是麻婶的女儿回到上海后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却从母亲的遗物中发现母亲借钱并未偿还的事实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主动偿还了欠款。小说在极其简单的日常生活故事中成功地刻画了马兰花的形象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歌颂了普通人善良质朴的美好品德。小说篇幅虽短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但情节安排巧妙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人物描写细腻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语言简洁明快。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4254770892"/>
              </p:ext>
            </p:extLst>
          </p:nvPr>
        </p:nvGraphicFramePr>
        <p:xfrm>
          <a:off x="929278" y="5237905"/>
          <a:ext cx="8128000" cy="1287439"/>
        </p:xfrm>
        <a:graphic>
          <a:graphicData uri="http://schemas.openxmlformats.org/presentationml/2006/ole">
            <mc:AlternateContent xmlns:mc="http://schemas.openxmlformats.org/markup-compatibility/2006">
              <mc:Choice xmlns:v="urn:schemas-microsoft-com:vml" Requires="v">
                <p:oleObj spid="_x0000_s5162" name="文档" r:id="rId12" imgW="3839157" imgH="608509" progId="Word.Document.12">
                  <p:embed/>
                </p:oleObj>
              </mc:Choice>
              <mc:Fallback>
                <p:oleObj name="文档" r:id="rId12" imgW="3839157" imgH="608509" progId="Word.Document.12">
                  <p:embed/>
                  <p:pic>
                    <p:nvPicPr>
                      <p:cNvPr id="0" name=""/>
                      <p:cNvPicPr/>
                      <p:nvPr/>
                    </p:nvPicPr>
                    <p:blipFill>
                      <a:blip r:embed="rId13"/>
                      <a:stretch>
                        <a:fillRect/>
                      </a:stretch>
                    </p:blipFill>
                    <p:spPr>
                      <a:xfrm>
                        <a:off x="929278" y="5237905"/>
                        <a:ext cx="8128000" cy="1287439"/>
                      </a:xfrm>
                      <a:prstGeom prst="rect">
                        <a:avLst/>
                      </a:prstGeom>
                    </p:spPr>
                  </p:pic>
                </p:oleObj>
              </mc:Fallback>
            </mc:AlternateContent>
          </a:graphicData>
        </a:graphic>
      </p:graphicFrame>
    </p:spTree>
    <p:extLst>
      <p:ext uri="{BB962C8B-B14F-4D97-AF65-F5344CB8AC3E}">
        <p14:creationId xmlns:p14="http://schemas.microsoft.com/office/powerpoint/2010/main" val="4132211735"/>
      </p:ext>
    </p:extLst>
  </p:cSld>
  <p:clrMapOvr>
    <a:masterClrMapping/>
  </p:clrMapOvr>
  <p:transition>
    <p:fade thruBlk="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91119"/>
            <a:ext cx="8240464"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下列对这篇小说思想内容与艺术特色的分析和鉴赏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马兰花刚从市场接菜回来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三孬就急忙告诉她麻婶生病住院的事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还鼓动她到医院向麻婶女儿要钱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说明三孬好嚼舌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是个搬弄是非的人。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马兰花的丈夫因为六百元钱就耿耿于怀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收到一千元的汇款单后又主动为妻子做饭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这些细节惟妙惟肖地写出了这个人物的世故圆滑、反复无常。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小说以麻婶女儿来信作为结局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既在意料之外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又在情理之中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不仅呼应了故事留下的悬念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还巧妙地造成了情节的逆转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颇具艺术匠心。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小说注重于细微处写人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从上海来信中可以看出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麻婶的女儿是一个通情达理的人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又是一个精明的人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她内心深处很不愿意欠别人的情。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22321360"/>
      </p:ext>
    </p:extLst>
  </p:cSld>
  <p:clrMapOvr>
    <a:masterClrMapping/>
  </p:clrMapOvr>
  <p:transition>
    <p:fade thruBlk="1"/>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发生在马兰花与麻婶两家之间的故事温馨动人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其中也蕴含着作者对当下社会伦理道德和人际关系的忧虑与反思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这是小说的深刻之处。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不给分。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8203737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894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本题考查鉴赏小说的思想内容与艺术特色的能力。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说明三孬好嚼舌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是个搬弄是非的人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原文只叙述马兰花接菜回来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三孬就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凑过来说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只是通报提醒马兰花这样一件事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故认定三孬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好嚼舌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是个搬弄是非的人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于文无据。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写出了这个人物的世故圆滑、反复无常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从原文看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丈夫收到一千元汇款单后主动为妻子做饭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主要还是觉得自己误解了麻婶母女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也有愧于妻子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所以才用做饭这件事来表达自己的歉意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并非反复无常的表现。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又是一个精明的人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她内心深处很不愿意欠别人的情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麻婶的女儿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虽然仅在医院中出现了一次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整体形象模糊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但她是小说情节中的关键人物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透过她写给马兰花的信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映现出她的性格特征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知恩图报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通情达理。但推断出她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是一个精明的人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她内心深处很不愿意欠别人的情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则意味着麻婶的女儿精于计算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实际上贬低了麻婶女儿的形象。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64014393"/>
      </p:ext>
    </p:extLst>
  </p:cSld>
  <p:clrMapOvr>
    <a:masterClrMapping/>
  </p:clrMapOvr>
  <p:transition>
    <p:fade thruBlk="1"/>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小说有明暗两条线索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分别是什么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这样处理有什么好处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明线是马兰花一家为借款而引发的冲突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暗线是麻婶母女的还款过程。第二问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设置麻婶母女还款这一暗线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虽然着墨不多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但仍可展现她们的品质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丰富小说的主题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明暗线索交织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使小说情节更为集中紧凑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突出了主人公的形象。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7765124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分析作品结构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概括作品主题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侧重从故事线索角度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认识小说线索的明暗区别及作用。线索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是贯串在小说情节发展中的脉络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它的主要作用在于把显示人物性格发展、揭示主题意义的各个事件联系成一个艺术整体。《马兰花》虽不足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却设置了明暗两条线索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明线马兰花一家为借款而引发的冲突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是小说的主要线索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暗线是麻婶母女的还款过程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是小说的次要线索。麻婶母女还款的过程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是通过三孬的话及上海来信的方式间接叙述的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虽然文章对麻婶与她女儿着墨不多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但她们母女的勤劳、与人为善、诚实待人、知恩图报等品质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却已经通过马兰花在听说麻婶生病住院后的回忆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麻婶女儿写给马兰花的信中展现出来。正是由于这条线索的存在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大大丰富了小说的思想主题。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07098125"/>
      </p:ext>
    </p:extLst>
  </p:cSld>
  <p:clrMapOvr>
    <a:masterClrMapping/>
  </p:clrMapOvr>
  <p:transition>
    <p:fade thruBlk="1"/>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小说在刻画马兰花这个形象时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突出了她的哪些性格特征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朴实善良。听说麻婶的不幸后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不时发呆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并及时到医院探视。</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善解人意。见麻婶女儿伤心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便不再提借钱的事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丈夫对她不满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她尽量忍让。</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做人有原则。尽管挣钱不易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但不为钱伤害情义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丈夫言行过分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她会据理力争。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7479174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鉴赏作品的文学形象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应紧扣马兰花主要的性格特征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首先是她的朴实善良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当她从三孬那里听说麻婶生病住院后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中午买了一些水果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与丈夫一起到医院探望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这都说明她富有同情心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有着中国劳动妇女的传统美德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善解人意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六百元钱对于这个贫寒的家庭来说不是小数目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所以她理解丈夫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但看到麻婶的女儿十分伤心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就没有提借钱的事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这说明她是一个心地善良、肯为别人着想的人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做人有原则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虽然她靠辛苦的体力劳动谋生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挣钱不易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但决不为区区六百元就做出伤害情义的事情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宁愿自己吃亏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也决不做让自己良心不安的事。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30768718"/>
      </p:ext>
    </p:extLst>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889570185"/>
              </p:ext>
            </p:extLst>
          </p:nvPr>
        </p:nvGraphicFramePr>
        <p:xfrm>
          <a:off x="508000" y="640741"/>
          <a:ext cx="8128000" cy="6319235"/>
        </p:xfrm>
        <a:graphic>
          <a:graphicData uri="http://schemas.openxmlformats.org/presentationml/2006/ole">
            <mc:AlternateContent xmlns:mc="http://schemas.openxmlformats.org/markup-compatibility/2006">
              <mc:Choice xmlns:v="urn:schemas-microsoft-com:vml" Requires="v">
                <p:oleObj spid="_x0000_s1073" name="文档" r:id="rId4" imgW="3945030" imgH="3066307" progId="Word.Document.12">
                  <p:embed/>
                </p:oleObj>
              </mc:Choice>
              <mc:Fallback>
                <p:oleObj name="文档" r:id="rId4" imgW="3945030" imgH="3066307" progId="Word.Document.12">
                  <p:embed/>
                  <p:pic>
                    <p:nvPicPr>
                      <p:cNvPr id="0" name=""/>
                      <p:cNvPicPr/>
                      <p:nvPr/>
                    </p:nvPicPr>
                    <p:blipFill>
                      <a:blip r:embed="rId5"/>
                      <a:stretch>
                        <a:fillRect/>
                      </a:stretch>
                    </p:blipFill>
                    <p:spPr>
                      <a:xfrm>
                        <a:off x="508000" y="640741"/>
                        <a:ext cx="8128000" cy="6319235"/>
                      </a:xfrm>
                      <a:prstGeom prst="rect">
                        <a:avLst/>
                      </a:prstGeom>
                    </p:spPr>
                  </p:pic>
                </p:oleObj>
              </mc:Fallback>
            </mc:AlternateContent>
          </a:graphicData>
        </a:graphic>
      </p:graphicFrame>
    </p:spTree>
    <p:extLst>
      <p:ext uri="{BB962C8B-B14F-4D97-AF65-F5344CB8AC3E}">
        <p14:creationId xmlns:p14="http://schemas.microsoft.com/office/powerpoint/2010/main" val="1706326583"/>
      </p:ext>
    </p:extLst>
  </p:cSld>
  <p:clrMapOvr>
    <a:masterClrMapping/>
  </p:clrMapOvr>
  <p:transition>
    <p:fade thruBlk="1"/>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小说三次写马兰花流泪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每次流泪的表现都不同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心情也不一样。请结合小说内容进行具体分析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并说明这样写有什么效果。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具体分析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第一次是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眼泪在眼眶里打转转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强忍泪水的背后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是受到丈夫指责后的委屈和隐忍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第二次是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眼里含着泪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含着泪水的背后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是对丈夫不明人情事理、斤斤计较的气愤和不满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最后一次是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满眼的泪水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满眼泪水的背后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是对麻婶去世的惋惜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对麻婶女儿知恩图报的感激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以及对丈夫终于不再唠叨埋怨的释然。说明效果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三次描写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层层递进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丰富了马兰花的人物形象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凸显了小说的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人间自有真情在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2096612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258369"/>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对作品进行个性化阅读和有创意的解读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是对文学作品的综合探究。就本题而言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三次流泪都不相同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眼泪在眼眶里打转转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眼里含着泪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满眼的泪水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每次流泪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心情都不一样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第一次流泪时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在眼眶里打转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这说明马兰花是在压抑着自己的情绪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第二次流泪时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含着泪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说明她已经无法压抑了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马兰花是善良的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与人为善的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但面对丈夫不明人情事理、斤斤计较时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她也会表达自己的气愤与不满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第三次流泪时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满眼的泪水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说明她久被压抑的情绪终于爆发了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让马兰花感动的是麻婶的女儿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她不仅还了钱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还多给了四百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甚至把房子也让给马兰花住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知恩图报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让马兰花也进一步体会到了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好人有好报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这对她也是一种安慰与鼓励</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82057409"/>
      </p:ext>
    </p:extLst>
  </p:cSld>
  <p:clrMapOvr>
    <a:masterClrMapping/>
  </p:clrMapOvr>
  <p:transition>
    <p:fade thruBlk="1"/>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2494171"/>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三次流泪产生的艺术效果各不相同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含着泪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第三次是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满眼的泪水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一次比一次表现强烈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说明马兰花的情绪也在不断变化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正是在这种层层递进的过程中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马兰花朴实善良、与人为善、做人有原则的美好形象逐渐丰满起来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人间自有真情在的主题也得到了充分表现。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5327195"/>
      </p:ext>
    </p:extLst>
  </p:cSld>
  <p:clrMapOvr>
    <a:masterClrMapping/>
  </p:clrMapOvr>
  <p:transition>
    <p:fade thruBlk="1"/>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4" name="圆角矩形 13">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991119"/>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从本质上讲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小说属于叙事文学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叙述有关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就是要研究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小说说了些什么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小说是如何说的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小说为何如此说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而不那样说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2278900498"/>
              </p:ext>
            </p:extLst>
          </p:nvPr>
        </p:nvGraphicFramePr>
        <p:xfrm>
          <a:off x="508000" y="2229295"/>
          <a:ext cx="8128000" cy="4789714"/>
        </p:xfrm>
        <a:graphic>
          <a:graphicData uri="http://schemas.openxmlformats.org/presentationml/2006/ole">
            <mc:AlternateContent xmlns:mc="http://schemas.openxmlformats.org/markup-compatibility/2006">
              <mc:Choice xmlns:v="urn:schemas-microsoft-com:vml" Requires="v">
                <p:oleObj spid="_x0000_s6183" name="文档" r:id="rId12" imgW="3910819" imgH="2304771" progId="Word.Document.12">
                  <p:embed/>
                </p:oleObj>
              </mc:Choice>
              <mc:Fallback>
                <p:oleObj name="文档" r:id="rId12" imgW="3910819" imgH="2304771" progId="Word.Document.12">
                  <p:embed/>
                  <p:pic>
                    <p:nvPicPr>
                      <p:cNvPr id="0" name=""/>
                      <p:cNvPicPr/>
                      <p:nvPr/>
                    </p:nvPicPr>
                    <p:blipFill>
                      <a:blip r:embed="rId13"/>
                      <a:stretch>
                        <a:fillRect/>
                      </a:stretch>
                    </p:blipFill>
                    <p:spPr>
                      <a:xfrm>
                        <a:off x="508000" y="2229295"/>
                        <a:ext cx="8128000" cy="4789714"/>
                      </a:xfrm>
                      <a:prstGeom prst="rect">
                        <a:avLst/>
                      </a:prstGeom>
                    </p:spPr>
                  </p:pic>
                </p:oleObj>
              </mc:Fallback>
            </mc:AlternateContent>
          </a:graphicData>
        </a:graphic>
      </p:graphicFrame>
    </p:spTree>
    <p:extLst>
      <p:ext uri="{BB962C8B-B14F-4D97-AF65-F5344CB8AC3E}">
        <p14:creationId xmlns:p14="http://schemas.microsoft.com/office/powerpoint/2010/main" val="3167572914"/>
      </p:ext>
    </p:extLst>
  </p:cSld>
  <p:clrMapOvr>
    <a:masterClrMapping/>
  </p:clrMapOvr>
  <p:transition>
    <p:fade thruBlk="1"/>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4" name="圆角矩形 13">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407297783"/>
              </p:ext>
            </p:extLst>
          </p:nvPr>
        </p:nvGraphicFramePr>
        <p:xfrm>
          <a:off x="508000" y="1268760"/>
          <a:ext cx="8128000" cy="4934857"/>
        </p:xfrm>
        <a:graphic>
          <a:graphicData uri="http://schemas.openxmlformats.org/presentationml/2006/ole">
            <mc:AlternateContent xmlns:mc="http://schemas.openxmlformats.org/markup-compatibility/2006">
              <mc:Choice xmlns:v="urn:schemas-microsoft-com:vml" Requires="v">
                <p:oleObj spid="_x0000_s7207" name="文档" r:id="rId12" imgW="3910819" imgH="2374264" progId="Word.Document.12">
                  <p:embed/>
                </p:oleObj>
              </mc:Choice>
              <mc:Fallback>
                <p:oleObj name="文档" r:id="rId12" imgW="3910819" imgH="2374264" progId="Word.Document.12">
                  <p:embed/>
                  <p:pic>
                    <p:nvPicPr>
                      <p:cNvPr id="0" name=""/>
                      <p:cNvPicPr/>
                      <p:nvPr/>
                    </p:nvPicPr>
                    <p:blipFill>
                      <a:blip r:embed="rId13"/>
                      <a:stretch>
                        <a:fillRect/>
                      </a:stretch>
                    </p:blipFill>
                    <p:spPr>
                      <a:xfrm>
                        <a:off x="508000" y="1268760"/>
                        <a:ext cx="8128000" cy="4934857"/>
                      </a:xfrm>
                      <a:prstGeom prst="rect">
                        <a:avLst/>
                      </a:prstGeom>
                    </p:spPr>
                  </p:pic>
                </p:oleObj>
              </mc:Fallback>
            </mc:AlternateContent>
          </a:graphicData>
        </a:graphic>
      </p:graphicFrame>
    </p:spTree>
    <p:extLst>
      <p:ext uri="{BB962C8B-B14F-4D97-AF65-F5344CB8AC3E}">
        <p14:creationId xmlns:p14="http://schemas.microsoft.com/office/powerpoint/2010/main" val="3150280615"/>
      </p:ext>
    </p:extLst>
  </p:cSld>
  <p:clrMapOvr>
    <a:masterClrMapping/>
  </p:clrMapOvr>
  <p:transition>
    <p:fade thruBlk="1"/>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4" name="圆角矩形 13">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967741495"/>
              </p:ext>
            </p:extLst>
          </p:nvPr>
        </p:nvGraphicFramePr>
        <p:xfrm>
          <a:off x="508000" y="2167247"/>
          <a:ext cx="8128000" cy="2777506"/>
        </p:xfrm>
        <a:graphic>
          <a:graphicData uri="http://schemas.openxmlformats.org/presentationml/2006/ole">
            <mc:AlternateContent xmlns:mc="http://schemas.openxmlformats.org/markup-compatibility/2006">
              <mc:Choice xmlns:v="urn:schemas-microsoft-com:vml" Requires="v">
                <p:oleObj spid="_x0000_s8231" name="文档" r:id="rId12" imgW="3910819" imgH="1336558" progId="Word.Document.12">
                  <p:embed/>
                </p:oleObj>
              </mc:Choice>
              <mc:Fallback>
                <p:oleObj name="文档" r:id="rId12" imgW="3910819" imgH="1336558" progId="Word.Document.12">
                  <p:embed/>
                  <p:pic>
                    <p:nvPicPr>
                      <p:cNvPr id="0" name=""/>
                      <p:cNvPicPr/>
                      <p:nvPr/>
                    </p:nvPicPr>
                    <p:blipFill>
                      <a:blip r:embed="rId13"/>
                      <a:stretch>
                        <a:fillRect/>
                      </a:stretch>
                    </p:blipFill>
                    <p:spPr>
                      <a:xfrm>
                        <a:off x="508000" y="2167247"/>
                        <a:ext cx="8128000" cy="2777506"/>
                      </a:xfrm>
                      <a:prstGeom prst="rect">
                        <a:avLst/>
                      </a:prstGeom>
                    </p:spPr>
                  </p:pic>
                </p:oleObj>
              </mc:Fallback>
            </mc:AlternateContent>
          </a:graphicData>
        </a:graphic>
      </p:graphicFrame>
    </p:spTree>
    <p:extLst>
      <p:ext uri="{BB962C8B-B14F-4D97-AF65-F5344CB8AC3E}">
        <p14:creationId xmlns:p14="http://schemas.microsoft.com/office/powerpoint/2010/main" val="3950214880"/>
      </p:ext>
    </p:extLst>
  </p:cSld>
  <p:clrMapOvr>
    <a:masterClrMapping/>
  </p:clrMapOvr>
  <p:transition>
    <p:fade thruBlk="1"/>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4" name="圆角矩形 13">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981516533"/>
              </p:ext>
            </p:extLst>
          </p:nvPr>
        </p:nvGraphicFramePr>
        <p:xfrm>
          <a:off x="508000" y="1120711"/>
          <a:ext cx="8128000" cy="5558311"/>
        </p:xfrm>
        <a:graphic>
          <a:graphicData uri="http://schemas.openxmlformats.org/presentationml/2006/ole">
            <mc:AlternateContent xmlns:mc="http://schemas.openxmlformats.org/markup-compatibility/2006">
              <mc:Choice xmlns:v="urn:schemas-microsoft-com:vml" Requires="v">
                <p:oleObj spid="_x0000_s9255" name="文档" r:id="rId12" imgW="3910819" imgH="2674197" progId="Word.Document.12">
                  <p:embed/>
                </p:oleObj>
              </mc:Choice>
              <mc:Fallback>
                <p:oleObj name="文档" r:id="rId12" imgW="3910819" imgH="2674197" progId="Word.Document.12">
                  <p:embed/>
                  <p:pic>
                    <p:nvPicPr>
                      <p:cNvPr id="0" name=""/>
                      <p:cNvPicPr/>
                      <p:nvPr/>
                    </p:nvPicPr>
                    <p:blipFill>
                      <a:blip r:embed="rId13"/>
                      <a:stretch>
                        <a:fillRect/>
                      </a:stretch>
                    </p:blipFill>
                    <p:spPr>
                      <a:xfrm>
                        <a:off x="508000" y="1120711"/>
                        <a:ext cx="8128000" cy="5558311"/>
                      </a:xfrm>
                      <a:prstGeom prst="rect">
                        <a:avLst/>
                      </a:prstGeom>
                    </p:spPr>
                  </p:pic>
                </p:oleObj>
              </mc:Fallback>
            </mc:AlternateContent>
          </a:graphicData>
        </a:graphic>
      </p:graphicFrame>
    </p:spTree>
    <p:extLst>
      <p:ext uri="{BB962C8B-B14F-4D97-AF65-F5344CB8AC3E}">
        <p14:creationId xmlns:p14="http://schemas.microsoft.com/office/powerpoint/2010/main" val="120804122"/>
      </p:ext>
    </p:extLst>
  </p:cSld>
  <p:clrMapOvr>
    <a:masterClrMapping/>
  </p:clrMapOvr>
  <p:transition>
    <p:fade thruBlk="1"/>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4" name="圆角矩形 13">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576385137"/>
              </p:ext>
            </p:extLst>
          </p:nvPr>
        </p:nvGraphicFramePr>
        <p:xfrm>
          <a:off x="508000" y="2347027"/>
          <a:ext cx="8128000" cy="2417947"/>
        </p:xfrm>
        <a:graphic>
          <a:graphicData uri="http://schemas.openxmlformats.org/presentationml/2006/ole">
            <mc:AlternateContent xmlns:mc="http://schemas.openxmlformats.org/markup-compatibility/2006">
              <mc:Choice xmlns:v="urn:schemas-microsoft-com:vml" Requires="v">
                <p:oleObj spid="_x0000_s10278" name="文档" r:id="rId12" imgW="3910819" imgH="1163368" progId="Word.Document.12">
                  <p:embed/>
                </p:oleObj>
              </mc:Choice>
              <mc:Fallback>
                <p:oleObj name="文档" r:id="rId12" imgW="3910819" imgH="1163368" progId="Word.Document.12">
                  <p:embed/>
                  <p:pic>
                    <p:nvPicPr>
                      <p:cNvPr id="0" name=""/>
                      <p:cNvPicPr/>
                      <p:nvPr/>
                    </p:nvPicPr>
                    <p:blipFill>
                      <a:blip r:embed="rId13"/>
                      <a:stretch>
                        <a:fillRect/>
                      </a:stretch>
                    </p:blipFill>
                    <p:spPr>
                      <a:xfrm>
                        <a:off x="508000" y="2347027"/>
                        <a:ext cx="8128000" cy="2417947"/>
                      </a:xfrm>
                      <a:prstGeom prst="rect">
                        <a:avLst/>
                      </a:prstGeom>
                    </p:spPr>
                  </p:pic>
                </p:oleObj>
              </mc:Fallback>
            </mc:AlternateContent>
          </a:graphicData>
        </a:graphic>
      </p:graphicFrame>
    </p:spTree>
    <p:extLst>
      <p:ext uri="{BB962C8B-B14F-4D97-AF65-F5344CB8AC3E}">
        <p14:creationId xmlns:p14="http://schemas.microsoft.com/office/powerpoint/2010/main" val="4163267413"/>
      </p:ext>
    </p:extLst>
  </p:cSld>
  <p:clrMapOvr>
    <a:masterClrMapping/>
  </p:clrMapOvr>
  <p:transition>
    <p:fade thruBlk="1"/>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4" name="圆角矩形 13">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136384939"/>
              </p:ext>
            </p:extLst>
          </p:nvPr>
        </p:nvGraphicFramePr>
        <p:xfrm>
          <a:off x="508000" y="1400673"/>
          <a:ext cx="8128000" cy="4310654"/>
        </p:xfrm>
        <a:graphic>
          <a:graphicData uri="http://schemas.openxmlformats.org/presentationml/2006/ole">
            <mc:AlternateContent xmlns:mc="http://schemas.openxmlformats.org/markup-compatibility/2006">
              <mc:Choice xmlns:v="urn:schemas-microsoft-com:vml" Requires="v">
                <p:oleObj spid="_x0000_s11302" name="文档" r:id="rId12" imgW="3896774" imgH="2066409" progId="Word.Document.12">
                  <p:embed/>
                </p:oleObj>
              </mc:Choice>
              <mc:Fallback>
                <p:oleObj name="文档" r:id="rId12" imgW="3896774" imgH="2066409" progId="Word.Document.12">
                  <p:embed/>
                  <p:pic>
                    <p:nvPicPr>
                      <p:cNvPr id="0" name=""/>
                      <p:cNvPicPr/>
                      <p:nvPr/>
                    </p:nvPicPr>
                    <p:blipFill>
                      <a:blip r:embed="rId13"/>
                      <a:stretch>
                        <a:fillRect/>
                      </a:stretch>
                    </p:blipFill>
                    <p:spPr>
                      <a:xfrm>
                        <a:off x="508000" y="1400673"/>
                        <a:ext cx="8128000" cy="4310654"/>
                      </a:xfrm>
                      <a:prstGeom prst="rect">
                        <a:avLst/>
                      </a:prstGeom>
                    </p:spPr>
                  </p:pic>
                </p:oleObj>
              </mc:Fallback>
            </mc:AlternateContent>
          </a:graphicData>
        </a:graphic>
      </p:graphicFrame>
    </p:spTree>
    <p:extLst>
      <p:ext uri="{BB962C8B-B14F-4D97-AF65-F5344CB8AC3E}">
        <p14:creationId xmlns:p14="http://schemas.microsoft.com/office/powerpoint/2010/main" val="3313354183"/>
      </p:ext>
    </p:extLst>
  </p:cSld>
  <p:clrMapOvr>
    <a:masterClrMapping/>
  </p:clrMapOvr>
  <p:transition>
    <p:fade thruBlk="1"/>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4" name="圆角矩形 13">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732713093"/>
              </p:ext>
            </p:extLst>
          </p:nvPr>
        </p:nvGraphicFramePr>
        <p:xfrm>
          <a:off x="508000" y="1761549"/>
          <a:ext cx="8128000" cy="3588901"/>
        </p:xfrm>
        <a:graphic>
          <a:graphicData uri="http://schemas.openxmlformats.org/presentationml/2006/ole">
            <mc:AlternateContent xmlns:mc="http://schemas.openxmlformats.org/markup-compatibility/2006">
              <mc:Choice xmlns:v="urn:schemas-microsoft-com:vml" Requires="v">
                <p:oleObj spid="_x0000_s12326" name="文档" r:id="rId12" imgW="3896774" imgH="1720387" progId="Word.Document.12">
                  <p:embed/>
                </p:oleObj>
              </mc:Choice>
              <mc:Fallback>
                <p:oleObj name="文档" r:id="rId12" imgW="3896774" imgH="1720387" progId="Word.Document.12">
                  <p:embed/>
                  <p:pic>
                    <p:nvPicPr>
                      <p:cNvPr id="0" name=""/>
                      <p:cNvPicPr/>
                      <p:nvPr/>
                    </p:nvPicPr>
                    <p:blipFill>
                      <a:blip r:embed="rId13"/>
                      <a:stretch>
                        <a:fillRect/>
                      </a:stretch>
                    </p:blipFill>
                    <p:spPr>
                      <a:xfrm>
                        <a:off x="508000" y="1761549"/>
                        <a:ext cx="8128000" cy="3588901"/>
                      </a:xfrm>
                      <a:prstGeom prst="rect">
                        <a:avLst/>
                      </a:prstGeom>
                    </p:spPr>
                  </p:pic>
                </p:oleObj>
              </mc:Fallback>
            </mc:AlternateContent>
          </a:graphicData>
        </a:graphic>
      </p:graphicFrame>
    </p:spTree>
    <p:extLst>
      <p:ext uri="{BB962C8B-B14F-4D97-AF65-F5344CB8AC3E}">
        <p14:creationId xmlns:p14="http://schemas.microsoft.com/office/powerpoint/2010/main" val="2474252548"/>
      </p:ext>
    </p:extLst>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405601557"/>
              </p:ext>
            </p:extLst>
          </p:nvPr>
        </p:nvGraphicFramePr>
        <p:xfrm>
          <a:off x="508000" y="661523"/>
          <a:ext cx="8128000" cy="6319235"/>
        </p:xfrm>
        <a:graphic>
          <a:graphicData uri="http://schemas.openxmlformats.org/presentationml/2006/ole">
            <mc:AlternateContent xmlns:mc="http://schemas.openxmlformats.org/markup-compatibility/2006">
              <mc:Choice xmlns:v="urn:schemas-microsoft-com:vml" Requires="v">
                <p:oleObj spid="_x0000_s2097" name="文档" r:id="rId4" imgW="3945030" imgH="3066307" progId="Word.Document.12">
                  <p:embed/>
                </p:oleObj>
              </mc:Choice>
              <mc:Fallback>
                <p:oleObj name="文档" r:id="rId4" imgW="3945030" imgH="3066307" progId="Word.Document.12">
                  <p:embed/>
                  <p:pic>
                    <p:nvPicPr>
                      <p:cNvPr id="0" name=""/>
                      <p:cNvPicPr/>
                      <p:nvPr/>
                    </p:nvPicPr>
                    <p:blipFill>
                      <a:blip r:embed="rId5"/>
                      <a:stretch>
                        <a:fillRect/>
                      </a:stretch>
                    </p:blipFill>
                    <p:spPr>
                      <a:xfrm>
                        <a:off x="508000" y="661523"/>
                        <a:ext cx="8128000" cy="6319235"/>
                      </a:xfrm>
                      <a:prstGeom prst="rect">
                        <a:avLst/>
                      </a:prstGeom>
                    </p:spPr>
                  </p:pic>
                </p:oleObj>
              </mc:Fallback>
            </mc:AlternateContent>
          </a:graphicData>
        </a:graphic>
      </p:graphicFrame>
    </p:spTree>
    <p:extLst>
      <p:ext uri="{BB962C8B-B14F-4D97-AF65-F5344CB8AC3E}">
        <p14:creationId xmlns:p14="http://schemas.microsoft.com/office/powerpoint/2010/main" val="1603686802"/>
      </p:ext>
    </p:extLst>
  </p:cSld>
  <p:clrMapOvr>
    <a:masterClrMapping/>
  </p:clrMapOvr>
  <p:transition>
    <p:fade thruBlk="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文学作品阅读要确立三种意识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一是文体意识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从文体切入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抓住特点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分类赏析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二是语境意识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题文对照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划定区域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整合答案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三是梳理意识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即从结构层面去梳理文本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整体感知内容。上述三种意识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是突破文学作品阅读瓶颈的撒手锏。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3700130"/>
      </p:ext>
    </p:extLst>
  </p:cSld>
  <p:clrMapOvr>
    <a:masterClrMapping/>
  </p:clrMapOvr>
  <p:transition>
    <p:fade thruBlk="1"/>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497936"/>
            <a:ext cx="8128000" cy="411612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原文见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P48)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小说在刻画马兰花这个形象时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突出了她的哪些性格特征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原文见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P48)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小说三次写马兰花流泪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每次流泪的表现都不同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心情也不一样。请结合小说内容进行具体分析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并说明这样写有什么效果。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题目要求分析性格特征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但若只是分析性格特征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则无疑会束缚自己的视野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让自己的答案显现出明显的片面性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必须适度外延而至形象的其他方面。就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其考查的对象是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小说三次写马兰花流泪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考生就要根据这一提示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迅速找到这三次流泪的具体位置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明确流泪的背景。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5869318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down)">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91119"/>
            <a:ext cx="8128000" cy="531985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四审</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析答题要领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一审明文本的有效区间。高考试题设问具有很强的科学性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试题能有效准确地引导考生关注其应该关注的阅读有效区间。有的有明确的阅读有效区间、明确问题的对象所在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更多的则靠暗示。二审答题的思维走势。即借助既有高考真题和相关模拟试题的前期演练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考生会与高考试题达成一种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默契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这种默契常常有助于考场答题。三审答案的构件特点。高考试题要确保具有可操作性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这注定试题切入角度的有限性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即问题要小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便于考生思考作答。于是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就会出现一道试题多个问题的现象。考生在审题时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倘若不能辨明问题的个数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给以全面观照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给以有序安排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结果自然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糟糕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。四审作答的语言形式。简述题的语言要具有一定的概括性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应尽量避免使用描述性语言。在相对讲究概括性的前提下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我们还要注意作答的语言形式。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0180782"/>
      </p:ext>
    </p:extLst>
  </p:cSld>
  <p:clrMapOvr>
    <a:masterClrMapping/>
  </p:clrMapOvr>
  <p:transition>
    <p:fade thruBlk="1"/>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塾师老汪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老汪在开封上过七年学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也算有学问了。老汪瘦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留个分头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穿上长衫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像个读书人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但老汪嘴笨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又有些结巴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并不适合教书。也许他肚子里有东西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但像茶壶里煮饺子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倒不出来。头几年教私塾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每到一家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教不到三个月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就被人辞退了。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你有学问吗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老汪红着脸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拿纸笔来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我给你做一篇述论。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咋说不出来呢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老汪叹息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我跟你说不清楚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躁人之辞多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吉人之辞寡。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但不管辞之多寡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学堂上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《论语》中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四海困穷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天禄永终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哪有翻来覆去讲十天还讲不清楚的道理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自己讲不清楚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动不动还跟学生急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啥叫朽木不可雕呢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圣人指的就是你们。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8055205"/>
      </p:ext>
    </p:extLst>
  </p:cSld>
  <p:clrMapOvr>
    <a:masterClrMapping/>
  </p:clrMapOvr>
  <p:transition>
    <p:fade thruBlk="1"/>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四处流落七八年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老汪终于在镇上落下了脚。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老汪的私塾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设在东家老范的牛屋。老汪亲题了一块匾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种桃书屋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挂在牛屋的门楣上。老范自家设私塾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允许别家孩子来随听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不用交束脩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自带干粮就行了。十里八乡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便有许多孩子来随听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由于老汪讲文讲不清楚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徒儿们十有八个与他作对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何况十有八个本也没想听学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只是借此躲开家中活计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图个安逸罢了。但老汪是个认真的人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便平添了许多烦恼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往往讲着讲着就不讲了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我讲你们也不懂。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如讲到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有朋自远方来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不亦乐乎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徒儿们以为远道来了朋友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孔子高兴。而老汪说高兴个啥呀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恰恰是圣人伤了心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如果身边有朋友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心里的话都说完了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远道来个人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不是添堵吗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恰恰是身边没朋友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才把这个远道来的人当朋友呢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这个远道来的人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是不是朋友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还两说着呢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只不过借着这话儿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拐着弯骂人罢了。徒儿们都说孔子不是东西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老汪一个人伤心地流下了眼泪。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25246243"/>
      </p:ext>
    </p:extLst>
  </p:cSld>
  <p:clrMapOvr>
    <a:masterClrMapping/>
  </p:clrMapOvr>
  <p:transition>
    <p:fade thruBlk="1"/>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老汪教学之余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有个癖好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每月两次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阴历十五和三十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中午时分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爱一个人四处乱走。拽开大步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一路走去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见人也不打招呼。有时顺着大路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有时在野地里。夏天走出一头汗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冬天也走出一头汗。大家一开始觉得他是乱走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但月月如此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年年如此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也就不是乱走了。十五或三十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偶尔刮大风下大雨不能走了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老汪会被憋得满头青筋。一天中午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东家老范从各村起租子回来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老汪身披褂子正要出门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两人在门口碰上了。老范想起今天是阴历十五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便拦住老汪问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这一年一年的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到底走个啥呢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没法给你说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说也说不清。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这年端午节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老范招待老汪吃饭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吃着吃着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又说到走上。老汪喝多了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趴到桌角上哭着说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总想一个人。半个月积得憋得慌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走走散散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也就好了。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这下老范明白了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怕不是你爹吧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当年供你上学不容易。</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7081543"/>
      </p:ext>
    </p:extLst>
  </p:cSld>
  <p:clrMapOvr>
    <a:masterClrMapping/>
  </p:clrMapOvr>
  <p:transition>
    <p:fade thruBlk="1"/>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老汪哭着摇头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不会是他。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如果是活着的人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找谁一趟不就完了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老汪摇头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找不得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找不得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当年就是因为个找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我差点丢了命。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老范心里一惊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不再问了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大中午的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野地里不干净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别碰着无常。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老汪摇头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缘溪行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忘路之远近。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碰到无常也不怕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他要让我走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我就跟他走了。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老汪的老婆叫银瓶。银瓶不识字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但跟老汪一起张罗私塾。老汪嘴笨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银瓶嘴却能说。但她说的不是学堂的事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尽是些东邻西舍的闲话。嘴像刮风似的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想起什么说什么。人劝老汪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你是有学问的人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你老婆那个嘴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你也劝劝。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老汪一声叹息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一个人说正经话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说得不对可以劝他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一个人胡言乱语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何劝之有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17222275"/>
      </p:ext>
    </p:extLst>
  </p:cSld>
  <p:clrMapOvr>
    <a:masterClrMapping/>
  </p:clrMapOvr>
  <p:transition>
    <p:fade thruBlk="1"/>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银瓶除了嘴能说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还爱占人便宜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不占便宜就觉得吃亏。逛一趟集市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买人几棵葱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非拿人两头蒜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买人二尺布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非搭两绺线。夏秋两季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爱到地里拾庄稼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碰到谁家还没收的庄稼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也顺手牵羊捋上两把。从学堂出南门离东家老范的地亩最近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所以捋拿老范的庄稼最多。一次老范到后院牲口棚看牲口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管家老季跟了过来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把老汪辞了吧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老汪教书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娃儿们都听不懂。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不懂才教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懂还教个啥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不为老汪。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为他老婆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爱偷庄稼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老范挥挥手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娘们儿家。</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1174279"/>
      </p:ext>
    </p:extLst>
  </p:cSld>
  <p:clrMapOvr>
    <a:masterClrMapping/>
  </p:clrMapOvr>
  <p:transition>
    <p:fade thruBlk="1"/>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贼就贼吧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我五十顷地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还养不起一个贼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这话被喂牲口的老宋听到了。老宋也有一个娃跟着老汪学《论语》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老宋便把这话又学给了老汪。没想到老汪潸然泪下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啥叫有朋自远方来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这就叫有朋自远方来。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选自刘震云《一句顶一万句》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36674919"/>
      </p:ext>
    </p:extLst>
  </p:cSld>
  <p:clrMapOvr>
    <a:masterClrMapping/>
  </p:clrMapOvr>
  <p:transition>
    <p:fade thruBlk="1"/>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《塾师老汪》节选自刘震云的长篇小说《一句顶一万句》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标题为命题者自拟。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《一句顶一万句》荣获茅盾文学奖。在其三十余万字的篇幅里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出现了百多个人物形象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而每个人物背后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似乎也都隐伏着另外的故事。塾师老汪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就是那百多个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次要人物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中的一个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杨百顺十几岁时曾在他的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种桃书屋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随听。节选部分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以老汪的三次哭为线索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将老汪的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无人可说话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的精神孤独描写得淋漓尽致。具体内容如下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老汪教私塾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因木讷多次被辞退。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老汪开种桃书屋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多次与徒儿冲突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平添烦恼。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老汪每月两次要四处乱走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因为没法说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说不清楚。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老范招待老汪喝酒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老汪一诉衷肠。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老汪妻子银瓶占便宜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老汪认为她不可救药。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老范拒绝辞退老汪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被老汪引为知己。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15893201"/>
      </p:ext>
    </p:extLst>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268760"/>
            <a:ext cx="8128000" cy="456124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天</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嚣</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像浪一样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梗着头向钢架房冲撞。钢架房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便发疟疾般地一阵阵战栗、摇晃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像是随时都要散架。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难忍难挨的渴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使人的思想退化得十分简单、十分原始。欲望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分解成最简单的元素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只要有一杯水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哪怕半杯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一口也好哇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空气失去了气体的性质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像液体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厚重而凝滞。粉尘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被风化成的极细极小的砂粒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从昏天黑地的旷野钻入小屋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在人的五脏六腑间自由遨游。它无情地和人体争夺着仅有的一点水分</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3026669"/>
      </p:ext>
    </p:extLst>
  </p:cSld>
  <p:clrMapOvr>
    <a:masterClrMapping/>
  </p:clrMapOvr>
  <p:transition>
    <p:fade thruBlk="1"/>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4"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7"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8"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9"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10"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1"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32727"/>
            <a:ext cx="228780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986479166"/>
              </p:ext>
            </p:extLst>
          </p:nvPr>
        </p:nvGraphicFramePr>
        <p:xfrm>
          <a:off x="508000" y="2378686"/>
          <a:ext cx="8128000" cy="2850514"/>
        </p:xfrm>
        <a:graphic>
          <a:graphicData uri="http://schemas.openxmlformats.org/presentationml/2006/ole">
            <mc:AlternateContent xmlns:mc="http://schemas.openxmlformats.org/markup-compatibility/2006">
              <mc:Choice xmlns:v="urn:schemas-microsoft-com:vml" Requires="v">
                <p:oleObj spid="_x0000_s13345" name="文档" r:id="rId13" imgW="3839157" imgH="1345920" progId="Word.Document.12">
                  <p:embed/>
                </p:oleObj>
              </mc:Choice>
              <mc:Fallback>
                <p:oleObj name="文档" r:id="rId13" imgW="3839157" imgH="1345920" progId="Word.Document.12">
                  <p:embed/>
                  <p:pic>
                    <p:nvPicPr>
                      <p:cNvPr id="0" name=""/>
                      <p:cNvPicPr/>
                      <p:nvPr/>
                    </p:nvPicPr>
                    <p:blipFill>
                      <a:blip r:embed="rId14"/>
                      <a:stretch>
                        <a:fillRect/>
                      </a:stretch>
                    </p:blipFill>
                    <p:spPr>
                      <a:xfrm>
                        <a:off x="508000" y="2378686"/>
                        <a:ext cx="8128000" cy="2850514"/>
                      </a:xfrm>
                      <a:prstGeom prst="rect">
                        <a:avLst/>
                      </a:prstGeom>
                    </p:spPr>
                  </p:pic>
                </p:oleObj>
              </mc:Fallback>
            </mc:AlternateContent>
          </a:graphicData>
        </a:graphic>
      </p:graphicFrame>
    </p:spTree>
    <p:extLst>
      <p:ext uri="{BB962C8B-B14F-4D97-AF65-F5344CB8AC3E}">
        <p14:creationId xmlns:p14="http://schemas.microsoft.com/office/powerpoint/2010/main" val="1841615815"/>
      </p:ext>
    </p:extLst>
  </p:cSld>
  <p:clrMapOvr>
    <a:masterClrMapping/>
  </p:clrMapOvr>
  <p:transition>
    <p:fade thruBlk="1"/>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2638"/>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下列对本文相关内容和艺术特色的分析和鉴赏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本文擅长以经典文句的使用来表现人物性格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如老汪翻来覆去讲不清楚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四海困穷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天禄永终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就说明了作为乡村塾师的他迂腐无能。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文中老汪每月两次的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乱走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令人备感困惑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直到端午节老汪酒后吐真言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暴露内心秘密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总想一个人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才真相大白。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本文在人物关系的参照之中塑造老汪的形象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如他对学生、银瓶及老范等不同的人就有不同的言谈、态度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很好地表现了他的个性。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本文以白话口语为主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又掺入了方言和文言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读来别有风味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这样的语言既契合老汪的身份和生活环境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也暗合他的尴尬处境</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14459047"/>
      </p:ext>
    </p:extLst>
  </p:cSld>
  <p:clrMapOvr>
    <a:masterClrMapping/>
  </p:clrMapOvr>
  <p:transition>
    <p:fade thruBlk="1"/>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本文虽只是选段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但故事情节相对完整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作者以简约沉稳的白描手法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生动地塑造了人物群像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展开了一幅北方村镇的风俗画卷。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不给分。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结合前文可知老汪是个有学问的人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老汪嘴笨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又有些结巴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并不适合教书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所以问题讲不清楚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迂腐无能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并没有真相大白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文章最终也没有交代清楚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生动地塑造了人物群像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展开了一幅北方村镇的风俗画卷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文中没有关于村镇风俗的描写。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一是整体感知文本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宏观把握内容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二是梳理文本结构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分析文章框架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理清段落层次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三是确立位置意识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聚焦文章开头、收束、过渡等位置的语段或语句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明晰其不同的作用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四是明确答题角度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树立从内容与表达两个层面解答的意识。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0602028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076"/>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结构是指文学作品中作者思路的层现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包括文体的确定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线索的设置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写作重点、材料安排等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具体要素则有作品的段落、层次、开头、收束、过渡、照应等因素。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小说结构。首先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传统小说是以时空为本的线性情节结构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具体有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波峰式模式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即由开端、发展、高潮、结局等组成的模式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一波三折式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情节出现摇摆、反复、回旋等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亨利手法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意料之外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情理之中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留白式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余味绵长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发人深思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另外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尚有首尾呼应式、倒叙式、戛然而止式等。其次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现代小说结构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则有三种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铺垫延迟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作者竭力给故事、人物、心理的紧张设置障碍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环环相扣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实现小说的张力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剖析生活的横断面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将时空浓缩到一个小小的点上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在精巧的结构中展开漫长的时间和立体的无限空间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按照心理时序而展开的意识流结构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让人物的意识在超时间的空间里任意往来。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9606047"/>
      </p:ext>
    </p:extLst>
  </p:cSld>
  <p:clrMapOvr>
    <a:masterClrMapping/>
  </p:clrMapOvr>
  <p:transition>
    <p:fade thruBlk="1"/>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小说开头的作用。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悬念式开头。开头提出疑问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然后在行文过程中或结尾才回答疑问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造成悬念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引出下文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引起读者的思考。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写景式开头。开头写景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交代故事发生的环境、渲染气氛、烘托人物心情。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直切式开头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即小说直接切入场景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不拖泥带水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直接将读者置于故事情节之中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现场感与参与感强烈。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小说结局的作用。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出人意料的结局。</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从结构安排看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它使平淡的故事情节陡然生出波澜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产生震撼人心的力量。</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从表现手法上看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与前文的伏笔相照应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使人觉得又在情理之中。如《项链》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直到结尾才点出项链是假的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但前面已有伏笔。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1065389"/>
      </p:ext>
    </p:extLst>
  </p:cSld>
  <p:clrMapOvr>
    <a:masterClrMapping/>
  </p:clrMapOvr>
  <p:transition>
    <p:fade thruBlk="1"/>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令人伤感的悲剧结局。</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从主题上看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能更好地深化主题。如《药》在华、夏两家上坟的情节中结束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揭示了辛亥革命的不彻底性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没有充分发动群众。</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从表现人物性格看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能更好地塑造人物性格。如《药》写华小栓的死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凸显了群众的愚昧。</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从表达效果看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这种结局令人感动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令人回味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引人思考。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令人喜悦的大团圆结局。</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从表达效果上看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小说的喜剧结局给读者留下了广阔的想象空间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耐人寻味。</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从阅读者的情感体验看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喜剧性的结尾与主人公、作者的意愿构成和谐的一体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给人以欣慰、愉悦之感。</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从主题上看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这样的结局凸显出的美好人性符合大众对审美的追求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容易引起读者的共鸣。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戛然而止的结局。给读者留下广阔的想象空间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引人深思。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19574007"/>
      </p:ext>
    </p:extLst>
  </p:cSld>
  <p:clrMapOvr>
    <a:masterClrMapping/>
  </p:clrMapOvr>
  <p:transition>
    <p:fade thruBlk="1"/>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小说线索的作用。小说线索的作用一般有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勾连故事情节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推动故事发展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展示人物轨迹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助力人物性格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揭示小说主题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表现形象意义。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设置悬念的作用。一是在文本的开头设置悬念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在引领下文的同时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引起读者兴趣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二是在文末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有意料之外、情理之中之效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三是在矛盾处设置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则有勾连情节、深化内容的作用。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5012379"/>
      </p:ext>
    </p:extLst>
  </p:cSld>
  <p:clrMapOvr>
    <a:masterClrMapping/>
  </p:clrMapOvr>
  <p:transition>
    <p:fade thruBlk="1"/>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文学作品的主题就是作品通过对现实生活的描绘和艺术形象的塑造所表现出来的中心思想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它是作品的灵魂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是文学作品的感染力所在。它包括对作品主旨的提炼与抽取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对作品情感基调的体察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对作者创作意图的揣摩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对作品主题的归纳等。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小说的主题就是小说通过对现实生活的描绘和艺术形象的塑造所表现出来的中心思想。它是小说的灵魂。也就是作者要告诉人们的最主要的意思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包含了作者的思想观点和写作意图。小说表达主题的方式有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一是以小说主要人物的性格特点、道德风貌、品格等揭示人性中的真善美和假丑恶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二是以小见大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用故事的形式针砭时弊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三是通过寓言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寄寓人生哲理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常用象征手法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四是虚构生活经历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反映人物生存状态和心理状态。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2970102"/>
      </p:ext>
    </p:extLst>
  </p:cSld>
  <p:clrMapOvr>
    <a:masterClrMapping/>
  </p:clrMapOvr>
  <p:transition>
    <p:fade thruBlk="1"/>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6"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概括主题的途径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一是从作品中的主要人物的性格特点、道德风貌、品格等揭示人性中的真善美和假丑恶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二是用意境、场景、故事等抒发感悟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寄寓哲理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借助寓言、想象、虚拟等手段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反映人物的生存状态与心理状态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三是从标题的作用角度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设置悬念。标题就是小说的线索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为塑造和突出人物形象服务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推动情节的发展或推动了故事情节的转折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化解了人物矛盾冲突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一语双关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对主题的表现起画龙点睛的作用。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设题角度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就小说而言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其格式为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小说通过描绘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故事情节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刻画了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赞美、批判、揭示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983008"/>
      </p:ext>
    </p:extLst>
  </p:cSld>
  <p:clrMapOvr>
    <a:masterClrMapping/>
  </p:clrMapOvr>
  <p:transition>
    <p:fade thruBlk="1"/>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78004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光荣的</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事情</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吐温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记得有一次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身边分文不剩了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但在天黑前又急需三美元。我茫然不知所措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到哪里去弄钱呢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我沿着街道徘徊了整整一小时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也想不出一点儿办法来。后来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我走进爱伯特旅馆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找个地方坐了下来。这时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一只狗朝我走来。这真是一只逗人喜爱的小东西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我抚摸着它那缎子般光滑的脑袋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就像久别重逢的老朋友一样。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过了一会儿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密尔将军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一位民族英雄穿着蓝色和金色相间的制服走了过来。这时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他突然停了下来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看着这只狗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眼睛里流露出喜爱的神情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看得出来他也迷上了这只漂亮的畜生。将军情不自禁地走上前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轻轻地摸着这只狗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这是一只很好的狗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多逗人喜爱啊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你愿意卖吗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2032326"/>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8"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他躺着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喉头有梗阻感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他怀疑粉尘已经在食道结成硬块。会不会引起别的疾病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比如矽肺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但他懒得想下去。疾病的威胁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似乎已退得十分遥远。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他闭上眼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调整头部姿势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让左耳朵不受任何阻碍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他左耳听力比右耳强。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风声。丝毫没有减弱的趋势。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他仍然充满希望地倾听。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基地首长一定牵挂着这支小试验队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但无能为力。远隔一百公里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运水车不能出动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直升机无法起飞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在狂虐的大自然面前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人暂时还只能居于屈从的地位。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他不想再费劲去听了。目前最明智的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也许就是进入半昏迷状态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减少消耗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最大限度地保存体力。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这间屋子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便沉入无生命状态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29508977"/>
      </p:ext>
    </p:extLst>
  </p:cSld>
  <p:clrMapOvr>
    <a:masterClrMapping/>
  </p:clrMapOvr>
  <p:transition>
    <p:fade thruBlk="1"/>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5892"/>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我爽快地回答说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当然可以。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卖多少钱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我回答。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将军大吃一惊说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只卖三美元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这可不是一只平常的狗。它至少值五十美元。你大概不懂行情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我不想占你的便宜。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我还是回答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只卖三美元。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那么好吧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既然你坚持这个价钱。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将军说着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高兴地递给我三美元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然后带着狗一直向楼上走去。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约莫十来分钟光景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一位相貌温和的中年绅士走了过来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四下里东张西望。我对他说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你是在找狗吗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他焦急的脸上露出一线希望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顿时松了一口气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连续回答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您看见啦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一分钟前它还在这里。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它跟着一位将军走了。如果您需要我帮忙的话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我可以试一试。</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4270975"/>
      </p:ext>
    </p:extLst>
  </p:cSld>
  <p:clrMapOvr>
    <a:masterClrMapping/>
  </p:clrMapOvr>
  <p:transition>
    <p:fade thruBlk="1"/>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他连连向我道谢。毫无疑问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我不费吹灰之力就能把它找回来。我暗示他不要舍不得一点儿钱作为酬谢。他明白了我的意思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满脸笑容地说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他又问我要多少。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他惊讶地望着我说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这算不了什么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即使给您十美元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我也心甘情愿。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我只要这些就够了。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我二话没说就上了楼。人们一定会说我傻吧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怎么多一分钱也不要。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我向旅馆服务台打听到了将军房间的号码。当我走进房间时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将军正在非常高兴地给狗梳理着。我说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真对不起。我要把这只狗带回去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他吃了一惊说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带回去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这是我的狗了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你已经卖给了我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价钱可是你出的</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31646959"/>
      </p:ext>
    </p:extLst>
  </p:cSld>
  <p:clrMapOvr>
    <a:masterClrMapping/>
  </p:clrMapOvr>
  <p:transition>
    <p:fade thruBlk="1"/>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一点儿不错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但我必须带它回去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因为有个人在找它。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是这只狗的主人。这不是我的狗。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将军更惊奇了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不知道说什么才好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半晌才说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你的意思是你把别人的狗给卖了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我知道这不是我的狗。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你为什么要卖呢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你真问得稀奇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是因为你要买它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我才卖给你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是你自己出钱买这只狗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这你不能否认吧。我既没有要卖它的意思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也没有说要卖它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我甚至连想也没想过要卖它呢</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将军打断了我的话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这真是我生平遇到的最稀罕的事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你是说你卖的这只狗不属于你</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36701333"/>
      </p:ext>
    </p:extLst>
  </p:cSld>
  <p:clrMapOvr>
    <a:masterClrMapping/>
  </p:clrMapOvr>
  <p:transition>
    <p:fade thruBlk="1"/>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我不等他继续说下去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便说道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你自己说这只狗可以值五十美元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我只要了三美元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还有什么不公平的吗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你提出多付些钱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事实上我只要三美元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这你不否认吧。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我并不是非要这只狗不可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事实上是你自己根本就没有狗。你明白我的意思吗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请别再费口舌了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你不能回避这个事实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买卖是非常公平、非常合理的。但是因为这不是我自己的狗。因此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争论下去也是白搭。我必须把它带走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因为有个人在找它。我在这个问题上没有选择的余地。你懂了吗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如果你处在我这个位置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假如你卖了一条本不属于你的狗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将军连连挥手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不要说这一大堆令人迷惑的辞令了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你把它带走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让我休息一下吧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22139238"/>
      </p:ext>
    </p:extLst>
  </p:cSld>
  <p:clrMapOvr>
    <a:masterClrMapping/>
  </p:clrMapOvr>
  <p:transition>
    <p:fade thruBlk="1"/>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我还给了他三美元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把狗带到楼下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交给了狗的主人。我得到三美元作为酬谢。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我心满意足地走出去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因为我做了一件正大光明的事。我绝不会用那卖狗的三美元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因为狗不是我的。但从狗的主人那里得到的三美元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那才真正属于我的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因为那是我赚来的。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67846850"/>
      </p:ext>
    </p:extLst>
  </p:cSld>
  <p:clrMapOvr>
    <a:masterClrMapping/>
  </p:clrMapOvr>
  <p:transition>
    <p:fade thruBlk="1"/>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卖狗要三美元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酬谢费也要三美元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有什么作用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请结合文章内容简要分析。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分析作品体裁的基本特征和主要表现手法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。回答此类问题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首先要明确文章运用了什么表现手法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然后再结合具体内容加以分析。从文章内容看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是为我们设置了悬念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为什么只要三美元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这就吸引了我们继续往下读。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卖狗要三美元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酬谢费也要三美元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实际上是为读者设置了悬念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为什么只要三美元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从而引起读者的阅读兴趣。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259986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剖析结构四步走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整体感知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梳理层次。整体感知全文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应逐段弄清文章的段意、层意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这样方能理清思路。第二步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圈点勾画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锁定关键。即在阅读过程中要特别关注文章的开头、结尾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锁定中心句、过渡句、起始句、收束句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从而简明扼要地概括出本段的段意。第三步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把握小说结构特点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看故事情节的变化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看人物情感变化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看人物性格变化等。第四步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规范组织答案。内容上要讲清时间、地点、人物、事件等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形式上要运用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等表示次序的词语。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0753236"/>
      </p:ext>
    </p:extLst>
  </p:cSld>
  <p:clrMapOvr>
    <a:masterClrMapping/>
  </p:clrMapOvr>
  <p:transition>
    <p:fade thruBlk="1"/>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91119"/>
            <a:ext cx="8128000" cy="537377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隐</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身</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人</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晚上。父子俩吃晚饭的时间。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男孩因情绪上的低落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比平日里显得更加顽劣。他故意将整勺子的米饭撒在饭桌上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蜷着手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伸出舌头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直接去饭桌上舔舐。像一条小狗。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好好吃饭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男孩不予理会。伸着舌头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继续去舔饭桌上的米粒。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你这样做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就不是一个乖孩子了。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男孩愣住了。那声音有些异样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像动画片里某个卡通人物在说话。那声音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并不是从父亲的嘴巴里发出来的。因为听到第一句话后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他翻着眼睛正在看父亲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见父亲的嘴巴一动未动。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29807931"/>
      </p:ext>
    </p:extLst>
  </p:cSld>
  <p:clrMapOvr>
    <a:masterClrMapping/>
  </p:clrMapOvr>
  <p:transition>
    <p:fade thruBlk="1"/>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谁在说话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男孩问。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谁在说话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他的父亲也这样问。嘴巴奇怪地扭动了一下。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上床之前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男孩无数次听到了那个声音在同他说话。那个奇怪的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貌似卡通人物发出的声音。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你该吃个苹果吧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要注意营养搭配。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你看电视不要离得那么近好不好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这样对眼睛不好。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你洗脚了吗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小屁屁洗了吗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每听过一句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男孩便会问他的父亲一句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他在说话。他刚刚又在和我说话。你难道没听到吗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他的父亲却每次都在摇头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并显得很吃惊的样子。他以为男孩在说胡话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摸了摸男孩的额头。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2688550"/>
      </p:ext>
    </p:extLst>
  </p:cSld>
  <p:clrMapOvr>
    <a:masterClrMapping/>
  </p:clrMapOvr>
  <p:transition>
    <p:fade thruBlk="1"/>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7"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8"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9" action="ppaction://hlinksldjump"/>
          </p:cNvPr>
          <p:cNvSpPr/>
          <p:nvPr/>
        </p:nvSpPr>
        <p:spPr>
          <a:xfrm>
            <a:off x="3188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958342"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这多么奇怪。男孩想。这就像父亲曾对他讲过的一个故事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只有聪慧的孩子才可以听到精灵在说话。那是孩子独享的权利。那天晚上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男孩比任何时候都要显得乖巧。他饭后吃了一个苹果。只看了一会儿电视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便主动把遥控板让给了他的父亲。这多么出色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只是躺到床上之后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男孩睁着大大的眼睛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有些忐忑地对他的父亲说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我觉得那个和我说话的人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是我妈妈</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只有我妈妈才对我说过那样的话</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怎么会呢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你是不是又想她了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男孩点头。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父亲摸了一下男孩的脸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想了想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有些伤感地说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那好吧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我们睡吧。看我在梦里会不会遇到你妈妈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如果遇到了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我就问一问她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问她是不是偷偷回来了。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8150003"/>
      </p:ext>
    </p:extLst>
  </p:cSld>
  <p:clrMapOvr>
    <a:masterClrMapping/>
  </p:clrMapOvr>
  <p:transition>
    <p:fade thruBlk="1"/>
  </p:transition>
  <p:timing>
    <p:tnLst>
      <p:par>
        <p:cTn id="1" dur="indefinite" restart="never" nodeType="tmRoot"/>
      </p:par>
    </p:tnLst>
  </p:timing>
</p:sld>
</file>

<file path=ppt/theme/theme1.xml><?xml version="1.0" encoding="utf-8"?>
<a:theme xmlns:a="http://schemas.openxmlformats.org/drawingml/2006/main" name="总复习全优设计模板">
  <a:themeElements>
    <a:clrScheme name="行云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高考高手模板.potx" id="{6EC66CC6-40A1-4B4F-8447-5A80EDE77EB4}" vid="{AD94AD44-D5C9-417C-AFBB-ED38CDD4294B}"/>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高考高手模板</Template>
  <TotalTime>137</TotalTime>
  <Words>46118</Words>
  <Application>Microsoft Office PowerPoint</Application>
  <PresentationFormat>全屏显示(4:3)</PresentationFormat>
  <Paragraphs>3701</Paragraphs>
  <Slides>274</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274</vt:i4>
      </vt:variant>
    </vt:vector>
  </HeadingPairs>
  <TitlesOfParts>
    <vt:vector size="288" baseType="lpstr">
      <vt:lpstr>Adobe 黑体 Std R</vt:lpstr>
      <vt:lpstr>NEU-BZ-S92</vt:lpstr>
      <vt:lpstr>方正书宋_GBK</vt:lpstr>
      <vt:lpstr>方正宋黑_GBK</vt:lpstr>
      <vt:lpstr>方正硬笔楷书简体</vt:lpstr>
      <vt:lpstr>仿宋</vt:lpstr>
      <vt:lpstr>黑体</vt:lpstr>
      <vt:lpstr>楷体</vt:lpstr>
      <vt:lpstr>宋体</vt:lpstr>
      <vt:lpstr>Arial</vt:lpstr>
      <vt:lpstr>Calibri</vt:lpstr>
      <vt:lpstr>Times New Roman</vt:lpstr>
      <vt:lpstr>总复习全优设计模板</vt:lpstr>
      <vt:lpstr>文档</vt:lpstr>
      <vt:lpstr>专题二  文学类文本阅读</vt:lpstr>
      <vt:lpstr>一、小说阅读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2017-06-15T06:40:16Z</dcterms:created>
  <dcterms:modified xsi:type="dcterms:W3CDTF">2017-06-17T06:07:48Z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