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4" r:id="rId2"/>
    <p:sldId id="276" r:id="rId3"/>
    <p:sldId id="277" r:id="rId4"/>
    <p:sldId id="278" r:id="rId5"/>
    <p:sldId id="279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C5BC"/>
    <a:srgbClr val="17E9D0"/>
    <a:srgbClr val="FF00FF"/>
    <a:srgbClr val="0000FF"/>
    <a:srgbClr val="6F9824"/>
    <a:srgbClr val="8C361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616" y="-13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3179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6478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3459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7977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9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39" descr="구름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95838" y="179388"/>
            <a:ext cx="68262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40" descr="구름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5825" y="503238"/>
            <a:ext cx="1042988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61764" y="1259175"/>
            <a:ext cx="8820472" cy="2169825"/>
          </a:xfrm>
          <a:prstGeom prst="rect">
            <a:avLst/>
          </a:prstGeom>
          <a:solidFill>
            <a:schemeClr val="bg1">
              <a:alpha val="81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</a:rPr>
              <a:t>口语交际：</a:t>
            </a:r>
            <a:r>
              <a:rPr lang="zh-CN" altLang="en-US" sz="6600" b="1" dirty="0">
                <a:ln w="17780" cmpd="sng">
                  <a:noFill/>
                  <a:prstDash val="solid"/>
                  <a:miter lim="800000"/>
                </a:ln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我们做朋友</a:t>
            </a:r>
            <a:endParaRPr lang="en-US" altLang="zh-CN" sz="32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n w="17780" cmpd="sng">
                  <a:noFill/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人教版</a:t>
            </a:r>
            <a:r>
              <a:rPr lang="en-US" altLang="zh-CN" sz="2400" dirty="0" smtClean="0">
                <a:ln w="17780" cmpd="sng">
                  <a:noFill/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400" dirty="0" smtClean="0">
                <a:ln w="17780" cmpd="sng">
                  <a:noFill/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楷体" pitchFamily="49" charset="-122"/>
                <a:ea typeface="楷体" pitchFamily="49" charset="-122"/>
              </a:rPr>
              <a:t>一年级上册</a:t>
            </a:r>
            <a:endParaRPr lang="zh-CN" altLang="en-US" sz="2400" dirty="0">
              <a:ln w="17780" cmpd="sng">
                <a:noFill/>
                <a:prstDash val="solid"/>
                <a:miter lim="800000"/>
              </a:ln>
              <a:solidFill>
                <a:schemeClr val="tx1"/>
              </a:solidFill>
              <a:effectLst>
                <a:outerShdw blurRad="50800" algn="tl" rotWithShape="0">
                  <a:srgbClr val="000000"/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-33522" y="4148500"/>
            <a:ext cx="9177522" cy="0"/>
          </a:xfrm>
          <a:prstGeom prst="line">
            <a:avLst/>
          </a:prstGeom>
          <a:ln w="38100"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121095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99592" y="1196752"/>
            <a:ext cx="2682094" cy="792088"/>
            <a:chOff x="1187624" y="1484784"/>
            <a:chExt cx="2682094" cy="792088"/>
          </a:xfrm>
        </p:grpSpPr>
        <p:grpSp>
          <p:nvGrpSpPr>
            <p:cNvPr id="2" name="组合 1"/>
            <p:cNvGrpSpPr/>
            <p:nvPr/>
          </p:nvGrpSpPr>
          <p:grpSpPr>
            <a:xfrm>
              <a:off x="1187624" y="2201337"/>
              <a:ext cx="2682094" cy="75535"/>
              <a:chOff x="1568988" y="4862104"/>
              <a:chExt cx="6662148" cy="151069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1568988" y="4862104"/>
                <a:ext cx="906414" cy="151069"/>
              </a:xfrm>
              <a:prstGeom prst="parallelogram">
                <a:avLst>
                  <a:gd name="adj" fmla="val 140840"/>
                </a:avLst>
              </a:prstGeom>
            </p:spPr>
            <p:style>
              <a:lnRef idx="2">
                <a:schemeClr val="accen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6" name="平行四边形 5"/>
              <p:cNvSpPr/>
              <p:nvPr/>
            </p:nvSpPr>
            <p:spPr>
              <a:xfrm>
                <a:off x="2528277" y="4862104"/>
                <a:ext cx="906414" cy="151069"/>
              </a:xfrm>
              <a:prstGeom prst="parallelogram">
                <a:avLst>
                  <a:gd name="adj" fmla="val 140840"/>
                </a:avLst>
              </a:prstGeom>
            </p:spPr>
            <p:style>
              <a:lnRef idx="2">
                <a:schemeClr val="accent3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7" name="平行四边形 6"/>
              <p:cNvSpPr/>
              <p:nvPr/>
            </p:nvSpPr>
            <p:spPr>
              <a:xfrm>
                <a:off x="3487566" y="4862104"/>
                <a:ext cx="906414" cy="151069"/>
              </a:xfrm>
              <a:prstGeom prst="parallelogram">
                <a:avLst>
                  <a:gd name="adj" fmla="val 140840"/>
                </a:avLst>
              </a:prstGeom>
            </p:spPr>
            <p:style>
              <a:lnRef idx="2">
                <a:schemeClr val="accent4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8" name="平行四边形 7"/>
              <p:cNvSpPr/>
              <p:nvPr/>
            </p:nvSpPr>
            <p:spPr>
              <a:xfrm>
                <a:off x="4446855" y="4862104"/>
                <a:ext cx="906414" cy="151069"/>
              </a:xfrm>
              <a:prstGeom prst="parallelogram">
                <a:avLst>
                  <a:gd name="adj" fmla="val 140840"/>
                </a:avLst>
              </a:prstGeom>
            </p:spPr>
            <p:style>
              <a:lnRef idx="2">
                <a:schemeClr val="accent5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5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5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9" name="平行四边形 8"/>
              <p:cNvSpPr/>
              <p:nvPr/>
            </p:nvSpPr>
            <p:spPr>
              <a:xfrm>
                <a:off x="5406144" y="4862104"/>
                <a:ext cx="906414" cy="151069"/>
              </a:xfrm>
              <a:prstGeom prst="parallelogram">
                <a:avLst>
                  <a:gd name="adj" fmla="val 140840"/>
                </a:avLst>
              </a:prstGeom>
            </p:spPr>
            <p:style>
              <a:lnRef idx="2">
                <a:schemeClr val="accent6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6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6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0" name="平行四边形 9"/>
              <p:cNvSpPr/>
              <p:nvPr/>
            </p:nvSpPr>
            <p:spPr>
              <a:xfrm>
                <a:off x="6365433" y="4862104"/>
                <a:ext cx="906414" cy="151069"/>
              </a:xfrm>
              <a:prstGeom prst="parallelogram">
                <a:avLst>
                  <a:gd name="adj" fmla="val 140840"/>
                </a:avLst>
              </a:prstGeom>
            </p:spPr>
            <p:style>
              <a:lnRef idx="2">
                <a:schemeClr val="accen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1" name="平行四边形 10"/>
              <p:cNvSpPr/>
              <p:nvPr/>
            </p:nvSpPr>
            <p:spPr>
              <a:xfrm>
                <a:off x="7324722" y="4862104"/>
                <a:ext cx="906414" cy="151069"/>
              </a:xfrm>
              <a:prstGeom prst="parallelogram">
                <a:avLst>
                  <a:gd name="adj" fmla="val 140840"/>
                </a:avLst>
              </a:prstGeom>
            </p:spPr>
            <p:style>
              <a:lnRef idx="2">
                <a:schemeClr val="accent3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</p:grpSp>
        <p:sp>
          <p:nvSpPr>
            <p:cNvPr id="4" name="矩形 3"/>
            <p:cNvSpPr/>
            <p:nvPr/>
          </p:nvSpPr>
          <p:spPr>
            <a:xfrm>
              <a:off x="1547664" y="1484784"/>
              <a:ext cx="20313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rgbClr val="6F9824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华文琥珀" pitchFamily="2" charset="-122"/>
                  <a:ea typeface="华文琥珀" pitchFamily="2" charset="-122"/>
                </a:rPr>
                <a:t>交际内容</a:t>
              </a:r>
            </a:p>
          </p:txBody>
        </p:sp>
      </p:grpSp>
      <p:sp>
        <p:nvSpPr>
          <p:cNvPr id="13" name="矩形 12"/>
          <p:cNvSpPr/>
          <p:nvPr/>
        </p:nvSpPr>
        <p:spPr>
          <a:xfrm>
            <a:off x="1619672" y="2549803"/>
            <a:ext cx="65527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2788">
              <a:lnSpc>
                <a:spcPct val="150000"/>
              </a:lnSpc>
            </a:pPr>
            <a:r>
              <a:rPr lang="zh-CN" altLang="en-US" sz="2800" b="1" dirty="0"/>
              <a:t>本次口语交际的话题是</a:t>
            </a:r>
            <a:r>
              <a:rPr lang="zh-CN" altLang="en-US" sz="2800" b="1" dirty="0" smtClean="0"/>
              <a:t>“我们做朋友”</a:t>
            </a:r>
            <a:r>
              <a:rPr lang="zh-CN" altLang="en-US" sz="2800" b="1" dirty="0"/>
              <a:t>，要求向还不太熟悉的同学做个</a:t>
            </a:r>
            <a:r>
              <a:rPr lang="zh-CN" altLang="en-US" sz="2800" b="1" dirty="0" smtClean="0"/>
              <a:t>自我介绍</a:t>
            </a:r>
            <a:r>
              <a:rPr lang="zh-CN" altLang="en-US" sz="2800" b="1" dirty="0"/>
              <a:t>，跟他们聊聊天，成为新朋友。</a:t>
            </a:r>
          </a:p>
        </p:txBody>
      </p:sp>
    </p:spTree>
    <p:extLst>
      <p:ext uri="{BB962C8B-B14F-4D97-AF65-F5344CB8AC3E}">
        <p14:creationId xmlns:p14="http://schemas.microsoft.com/office/powerpoint/2010/main" xmlns="" val="1177868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99592" y="1196752"/>
            <a:ext cx="2682094" cy="792088"/>
            <a:chOff x="1187624" y="1484784"/>
            <a:chExt cx="2682094" cy="792088"/>
          </a:xfrm>
        </p:grpSpPr>
        <p:grpSp>
          <p:nvGrpSpPr>
            <p:cNvPr id="2" name="组合 1"/>
            <p:cNvGrpSpPr/>
            <p:nvPr/>
          </p:nvGrpSpPr>
          <p:grpSpPr>
            <a:xfrm>
              <a:off x="1187624" y="2201337"/>
              <a:ext cx="2682094" cy="75535"/>
              <a:chOff x="1568988" y="4862104"/>
              <a:chExt cx="6662148" cy="151069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1568988" y="4862104"/>
                <a:ext cx="906414" cy="151069"/>
              </a:xfrm>
              <a:prstGeom prst="parallelogram">
                <a:avLst>
                  <a:gd name="adj" fmla="val 140840"/>
                </a:avLst>
              </a:prstGeom>
            </p:spPr>
            <p:style>
              <a:lnRef idx="2">
                <a:schemeClr val="accen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6" name="平行四边形 5"/>
              <p:cNvSpPr/>
              <p:nvPr/>
            </p:nvSpPr>
            <p:spPr>
              <a:xfrm>
                <a:off x="2528277" y="4862104"/>
                <a:ext cx="906414" cy="151069"/>
              </a:xfrm>
              <a:prstGeom prst="parallelogram">
                <a:avLst>
                  <a:gd name="adj" fmla="val 140840"/>
                </a:avLst>
              </a:prstGeom>
            </p:spPr>
            <p:style>
              <a:lnRef idx="2">
                <a:schemeClr val="accent3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7" name="平行四边形 6"/>
              <p:cNvSpPr/>
              <p:nvPr/>
            </p:nvSpPr>
            <p:spPr>
              <a:xfrm>
                <a:off x="3487566" y="4862104"/>
                <a:ext cx="906414" cy="151069"/>
              </a:xfrm>
              <a:prstGeom prst="parallelogram">
                <a:avLst>
                  <a:gd name="adj" fmla="val 140840"/>
                </a:avLst>
              </a:prstGeom>
            </p:spPr>
            <p:style>
              <a:lnRef idx="2">
                <a:schemeClr val="accent4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8" name="平行四边形 7"/>
              <p:cNvSpPr/>
              <p:nvPr/>
            </p:nvSpPr>
            <p:spPr>
              <a:xfrm>
                <a:off x="4446855" y="4862104"/>
                <a:ext cx="906414" cy="151069"/>
              </a:xfrm>
              <a:prstGeom prst="parallelogram">
                <a:avLst>
                  <a:gd name="adj" fmla="val 140840"/>
                </a:avLst>
              </a:prstGeom>
            </p:spPr>
            <p:style>
              <a:lnRef idx="2">
                <a:schemeClr val="accent5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5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5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9" name="平行四边形 8"/>
              <p:cNvSpPr/>
              <p:nvPr/>
            </p:nvSpPr>
            <p:spPr>
              <a:xfrm>
                <a:off x="5406144" y="4862104"/>
                <a:ext cx="906414" cy="151069"/>
              </a:xfrm>
              <a:prstGeom prst="parallelogram">
                <a:avLst>
                  <a:gd name="adj" fmla="val 140840"/>
                </a:avLst>
              </a:prstGeom>
            </p:spPr>
            <p:style>
              <a:lnRef idx="2">
                <a:schemeClr val="accent6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6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6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0" name="平行四边形 9"/>
              <p:cNvSpPr/>
              <p:nvPr/>
            </p:nvSpPr>
            <p:spPr>
              <a:xfrm>
                <a:off x="6365433" y="4862104"/>
                <a:ext cx="906414" cy="151069"/>
              </a:xfrm>
              <a:prstGeom prst="parallelogram">
                <a:avLst>
                  <a:gd name="adj" fmla="val 140840"/>
                </a:avLst>
              </a:prstGeom>
            </p:spPr>
            <p:style>
              <a:lnRef idx="2">
                <a:schemeClr val="accen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1" name="平行四边形 10"/>
              <p:cNvSpPr/>
              <p:nvPr/>
            </p:nvSpPr>
            <p:spPr>
              <a:xfrm>
                <a:off x="7324722" y="4862104"/>
                <a:ext cx="906414" cy="151069"/>
              </a:xfrm>
              <a:prstGeom prst="parallelogram">
                <a:avLst>
                  <a:gd name="adj" fmla="val 140840"/>
                </a:avLst>
              </a:prstGeom>
            </p:spPr>
            <p:style>
              <a:lnRef idx="2">
                <a:schemeClr val="accent3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</p:grpSp>
        <p:sp>
          <p:nvSpPr>
            <p:cNvPr id="4" name="矩形 3"/>
            <p:cNvSpPr/>
            <p:nvPr/>
          </p:nvSpPr>
          <p:spPr>
            <a:xfrm>
              <a:off x="1547664" y="1484784"/>
              <a:ext cx="20313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>
                  <a:ln w="19050">
                    <a:solidFill>
                      <a:srgbClr val="1F497D">
                        <a:tint val="1000"/>
                      </a:srgbClr>
                    </a:solidFill>
                    <a:prstDash val="solid"/>
                  </a:ln>
                  <a:solidFill>
                    <a:srgbClr val="6F9824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华文琥珀" pitchFamily="2" charset="-122"/>
                  <a:ea typeface="华文琥珀" pitchFamily="2" charset="-122"/>
                </a:rPr>
                <a:t>交际方法</a:t>
              </a:r>
            </a:p>
          </p:txBody>
        </p:sp>
      </p:grpSp>
      <p:sp>
        <p:nvSpPr>
          <p:cNvPr id="13" name="矩形 12"/>
          <p:cNvSpPr/>
          <p:nvPr/>
        </p:nvSpPr>
        <p:spPr>
          <a:xfrm>
            <a:off x="827584" y="2236143"/>
            <a:ext cx="7560840" cy="33530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3050" indent="-273050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</a:rPr>
              <a:t>1. </a:t>
            </a:r>
            <a:r>
              <a:rPr lang="zh-CN" altLang="en-US" sz="2400" b="1" dirty="0">
                <a:solidFill>
                  <a:prstClr val="black"/>
                </a:solidFill>
              </a:rPr>
              <a:t>找个合适的同学，或者面向全班同学</a:t>
            </a:r>
            <a:r>
              <a:rPr lang="zh-CN" altLang="en-US" sz="2400" b="1" dirty="0" smtClean="0">
                <a:solidFill>
                  <a:prstClr val="black"/>
                </a:solidFill>
              </a:rPr>
              <a:t>，做</a:t>
            </a:r>
            <a:r>
              <a:rPr lang="zh-CN" altLang="en-US" sz="2400" b="1" dirty="0">
                <a:solidFill>
                  <a:prstClr val="black"/>
                </a:solidFill>
              </a:rPr>
              <a:t>个自我介绍，内容包括自己的姓名</a:t>
            </a:r>
            <a:r>
              <a:rPr lang="zh-CN" altLang="en-US" sz="2400" b="1" dirty="0" smtClean="0">
                <a:solidFill>
                  <a:prstClr val="black"/>
                </a:solidFill>
              </a:rPr>
              <a:t>、年龄</a:t>
            </a:r>
            <a:r>
              <a:rPr lang="zh-CN" altLang="en-US" sz="2400" b="1" dirty="0">
                <a:solidFill>
                  <a:prstClr val="black"/>
                </a:solidFill>
              </a:rPr>
              <a:t>、特长、性格特点等。</a:t>
            </a:r>
          </a:p>
          <a:p>
            <a:pPr marL="273050" indent="-273050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</a:rPr>
              <a:t>2. </a:t>
            </a:r>
            <a:r>
              <a:rPr lang="zh-CN" altLang="en-US" sz="2400" b="1" dirty="0">
                <a:solidFill>
                  <a:prstClr val="black"/>
                </a:solidFill>
              </a:rPr>
              <a:t>询问他人的基本情况，加深了解</a:t>
            </a:r>
            <a:r>
              <a:rPr lang="zh-CN" altLang="en-US" sz="2400" b="1" dirty="0" smtClean="0">
                <a:solidFill>
                  <a:prstClr val="black"/>
                </a:solidFill>
              </a:rPr>
              <a:t>。</a:t>
            </a:r>
            <a:endParaRPr lang="en-US" altLang="zh-CN" sz="2400" b="1" dirty="0" smtClean="0">
              <a:solidFill>
                <a:prstClr val="black"/>
              </a:solidFill>
            </a:endParaRPr>
          </a:p>
          <a:p>
            <a:pPr marL="273050" indent="-273050">
              <a:lnSpc>
                <a:spcPct val="15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</a:rPr>
              <a:t>3</a:t>
            </a:r>
            <a:r>
              <a:rPr lang="en-US" altLang="zh-CN" sz="2400" b="1" dirty="0">
                <a:solidFill>
                  <a:prstClr val="black"/>
                </a:solidFill>
              </a:rPr>
              <a:t>. </a:t>
            </a:r>
            <a:r>
              <a:rPr lang="zh-CN" altLang="en-US" sz="2400" b="1" dirty="0">
                <a:solidFill>
                  <a:prstClr val="black"/>
                </a:solidFill>
              </a:rPr>
              <a:t>说话时要看着对方的眼睛，注意</a:t>
            </a:r>
            <a:r>
              <a:rPr lang="zh-CN" altLang="en-US" sz="2400" b="1" dirty="0" smtClean="0">
                <a:solidFill>
                  <a:prstClr val="black"/>
                </a:solidFill>
              </a:rPr>
              <a:t>口齿清晰</a:t>
            </a:r>
            <a:r>
              <a:rPr lang="zh-CN" altLang="en-US" sz="2400" b="1" dirty="0">
                <a:solidFill>
                  <a:prstClr val="black"/>
                </a:solidFill>
              </a:rPr>
              <a:t>，声音洪亮，让别人能听懂你</a:t>
            </a:r>
            <a:r>
              <a:rPr lang="zh-CN" altLang="en-US" sz="2400" b="1" dirty="0" smtClean="0">
                <a:solidFill>
                  <a:prstClr val="black"/>
                </a:solidFill>
              </a:rPr>
              <a:t>要表达</a:t>
            </a:r>
            <a:r>
              <a:rPr lang="zh-CN" altLang="en-US" sz="2400" b="1" dirty="0">
                <a:solidFill>
                  <a:prstClr val="black"/>
                </a:solidFill>
              </a:rPr>
              <a:t>的意思；别人讲话时，要保持</a:t>
            </a:r>
            <a:r>
              <a:rPr lang="zh-CN" altLang="en-US" sz="2400" b="1" dirty="0" smtClean="0">
                <a:solidFill>
                  <a:prstClr val="black"/>
                </a:solidFill>
              </a:rPr>
              <a:t>安静</a:t>
            </a:r>
            <a:r>
              <a:rPr lang="zh-CN" altLang="en-US" sz="2400" b="1" dirty="0">
                <a:solidFill>
                  <a:prstClr val="black"/>
                </a:solidFill>
              </a:rPr>
              <a:t>，用心倾听。</a:t>
            </a:r>
          </a:p>
        </p:txBody>
      </p:sp>
    </p:spTree>
    <p:extLst>
      <p:ext uri="{BB962C8B-B14F-4D97-AF65-F5344CB8AC3E}">
        <p14:creationId xmlns:p14="http://schemas.microsoft.com/office/powerpoint/2010/main" xmlns="" val="2414654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99592" y="1196752"/>
            <a:ext cx="2682094" cy="792088"/>
            <a:chOff x="1187624" y="1484784"/>
            <a:chExt cx="2682094" cy="792088"/>
          </a:xfrm>
        </p:grpSpPr>
        <p:grpSp>
          <p:nvGrpSpPr>
            <p:cNvPr id="2" name="组合 1"/>
            <p:cNvGrpSpPr/>
            <p:nvPr/>
          </p:nvGrpSpPr>
          <p:grpSpPr>
            <a:xfrm>
              <a:off x="1187624" y="2201337"/>
              <a:ext cx="2682094" cy="75535"/>
              <a:chOff x="1568988" y="4862104"/>
              <a:chExt cx="6662148" cy="151069"/>
            </a:xfrm>
          </p:grpSpPr>
          <p:sp>
            <p:nvSpPr>
              <p:cNvPr id="5" name="平行四边形 4"/>
              <p:cNvSpPr/>
              <p:nvPr/>
            </p:nvSpPr>
            <p:spPr>
              <a:xfrm>
                <a:off x="1568988" y="4862104"/>
                <a:ext cx="906414" cy="151069"/>
              </a:xfrm>
              <a:prstGeom prst="parallelogram">
                <a:avLst>
                  <a:gd name="adj" fmla="val 140840"/>
                </a:avLst>
              </a:prstGeom>
            </p:spPr>
            <p:style>
              <a:lnRef idx="2">
                <a:schemeClr val="accen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6" name="平行四边形 5"/>
              <p:cNvSpPr/>
              <p:nvPr/>
            </p:nvSpPr>
            <p:spPr>
              <a:xfrm>
                <a:off x="2528277" y="4862104"/>
                <a:ext cx="906414" cy="151069"/>
              </a:xfrm>
              <a:prstGeom prst="parallelogram">
                <a:avLst>
                  <a:gd name="adj" fmla="val 140840"/>
                </a:avLst>
              </a:prstGeom>
            </p:spPr>
            <p:style>
              <a:lnRef idx="2">
                <a:schemeClr val="accent3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7" name="平行四边形 6"/>
              <p:cNvSpPr/>
              <p:nvPr/>
            </p:nvSpPr>
            <p:spPr>
              <a:xfrm>
                <a:off x="3487566" y="4862104"/>
                <a:ext cx="906414" cy="151069"/>
              </a:xfrm>
              <a:prstGeom prst="parallelogram">
                <a:avLst>
                  <a:gd name="adj" fmla="val 140840"/>
                </a:avLst>
              </a:prstGeom>
            </p:spPr>
            <p:style>
              <a:lnRef idx="2">
                <a:schemeClr val="accent4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8" name="平行四边形 7"/>
              <p:cNvSpPr/>
              <p:nvPr/>
            </p:nvSpPr>
            <p:spPr>
              <a:xfrm>
                <a:off x="4446855" y="4862104"/>
                <a:ext cx="906414" cy="151069"/>
              </a:xfrm>
              <a:prstGeom prst="parallelogram">
                <a:avLst>
                  <a:gd name="adj" fmla="val 140840"/>
                </a:avLst>
              </a:prstGeom>
            </p:spPr>
            <p:style>
              <a:lnRef idx="2">
                <a:schemeClr val="accent5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5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5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9" name="平行四边形 8"/>
              <p:cNvSpPr/>
              <p:nvPr/>
            </p:nvSpPr>
            <p:spPr>
              <a:xfrm>
                <a:off x="5406144" y="4862104"/>
                <a:ext cx="906414" cy="151069"/>
              </a:xfrm>
              <a:prstGeom prst="parallelogram">
                <a:avLst>
                  <a:gd name="adj" fmla="val 140840"/>
                </a:avLst>
              </a:prstGeom>
            </p:spPr>
            <p:style>
              <a:lnRef idx="2">
                <a:schemeClr val="accent6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6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6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0" name="平行四边形 9"/>
              <p:cNvSpPr/>
              <p:nvPr/>
            </p:nvSpPr>
            <p:spPr>
              <a:xfrm>
                <a:off x="6365433" y="4862104"/>
                <a:ext cx="906414" cy="151069"/>
              </a:xfrm>
              <a:prstGeom prst="parallelogram">
                <a:avLst>
                  <a:gd name="adj" fmla="val 140840"/>
                </a:avLst>
              </a:prstGeom>
            </p:spPr>
            <p:style>
              <a:lnRef idx="2">
                <a:schemeClr val="accen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1" name="平行四边形 10"/>
              <p:cNvSpPr/>
              <p:nvPr/>
            </p:nvSpPr>
            <p:spPr>
              <a:xfrm>
                <a:off x="7324722" y="4862104"/>
                <a:ext cx="906414" cy="151069"/>
              </a:xfrm>
              <a:prstGeom prst="parallelogram">
                <a:avLst>
                  <a:gd name="adj" fmla="val 140840"/>
                </a:avLst>
              </a:prstGeom>
            </p:spPr>
            <p:style>
              <a:lnRef idx="2">
                <a:schemeClr val="accent3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</p:grpSp>
        <p:sp>
          <p:nvSpPr>
            <p:cNvPr id="4" name="矩形 3"/>
            <p:cNvSpPr/>
            <p:nvPr/>
          </p:nvSpPr>
          <p:spPr>
            <a:xfrm>
              <a:off x="1547664" y="1484784"/>
              <a:ext cx="20313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>
                  <a:ln w="19050">
                    <a:solidFill>
                      <a:srgbClr val="1F497D">
                        <a:tint val="1000"/>
                      </a:srgbClr>
                    </a:solidFill>
                    <a:prstDash val="solid"/>
                  </a:ln>
                  <a:solidFill>
                    <a:srgbClr val="6F9824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华文琥珀" pitchFamily="2" charset="-122"/>
                  <a:ea typeface="华文琥珀" pitchFamily="2" charset="-122"/>
                </a:rPr>
                <a:t>交际范例</a:t>
              </a:r>
            </a:p>
          </p:txBody>
        </p:sp>
      </p:grpSp>
      <p:sp>
        <p:nvSpPr>
          <p:cNvPr id="13" name="矩形 12"/>
          <p:cNvSpPr/>
          <p:nvPr/>
        </p:nvSpPr>
        <p:spPr>
          <a:xfrm>
            <a:off x="899592" y="2085136"/>
            <a:ext cx="7560840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300" b="1" dirty="0">
                <a:solidFill>
                  <a:srgbClr val="C00000"/>
                </a:solidFill>
                <a:latin typeface="FZSHK--GBK1-0"/>
              </a:rPr>
              <a:t>黄艺文：</a:t>
            </a:r>
            <a:r>
              <a:rPr lang="zh-CN" altLang="en-US" sz="2300" b="1" dirty="0">
                <a:solidFill>
                  <a:srgbClr val="000000"/>
                </a:solidFill>
                <a:latin typeface="FZKTK--GBK1-0"/>
              </a:rPr>
              <a:t>大家好，我叫黄艺文，</a:t>
            </a:r>
            <a:r>
              <a:rPr lang="zh-CN" altLang="en-US" sz="2300" b="1" dirty="0" smtClean="0">
                <a:solidFill>
                  <a:srgbClr val="000000"/>
                </a:solidFill>
                <a:latin typeface="FZKTK--GBK1-0"/>
              </a:rPr>
              <a:t>今年</a:t>
            </a:r>
            <a:r>
              <a:rPr lang="zh-CN" altLang="en-US" sz="2300" b="1" dirty="0">
                <a:solidFill>
                  <a:srgbClr val="000000"/>
                </a:solidFill>
                <a:latin typeface="FZKTK--GBK1-0"/>
              </a:rPr>
              <a:t>六岁半了。我是一个善良可爱的小</a:t>
            </a:r>
            <a:r>
              <a:rPr lang="zh-CN" altLang="en-US" sz="2300" b="1" dirty="0" smtClean="0">
                <a:solidFill>
                  <a:srgbClr val="000000"/>
                </a:solidFill>
                <a:latin typeface="FZKTK--GBK1-0"/>
              </a:rPr>
              <a:t>女孩</a:t>
            </a:r>
            <a:r>
              <a:rPr lang="zh-CN" altLang="en-US" sz="2300" b="1" dirty="0">
                <a:solidFill>
                  <a:srgbClr val="000000"/>
                </a:solidFill>
                <a:latin typeface="FZKTK--GBK1-0"/>
              </a:rPr>
              <a:t>，乐于帮助别人。我喜欢画画、做手工</a:t>
            </a:r>
            <a:r>
              <a:rPr lang="zh-CN" altLang="en-US" sz="2300" b="1" dirty="0" smtClean="0">
                <a:solidFill>
                  <a:srgbClr val="000000"/>
                </a:solidFill>
                <a:latin typeface="FZKTK--GBK1-0"/>
              </a:rPr>
              <a:t>、下围棋</a:t>
            </a:r>
            <a:r>
              <a:rPr lang="zh-CN" altLang="en-US" sz="2300" b="1" dirty="0">
                <a:solidFill>
                  <a:srgbClr val="000000"/>
                </a:solidFill>
                <a:latin typeface="FZKTK--GBK1-0"/>
              </a:rPr>
              <a:t>。我的梦想是长大了当一个</a:t>
            </a:r>
            <a:r>
              <a:rPr lang="zh-CN" altLang="en-US" sz="2300" b="1" dirty="0" smtClean="0">
                <a:solidFill>
                  <a:srgbClr val="000000"/>
                </a:solidFill>
                <a:latin typeface="FZKTK--GBK1-0"/>
              </a:rPr>
              <a:t>围棋高手</a:t>
            </a:r>
            <a:r>
              <a:rPr lang="zh-CN" altLang="en-US" sz="2300" b="1" dirty="0">
                <a:solidFill>
                  <a:srgbClr val="000000"/>
                </a:solidFill>
                <a:latin typeface="FZKTK--GBK1-0"/>
              </a:rPr>
              <a:t>，为国争光。希望能和大家做朋友。</a:t>
            </a:r>
          </a:p>
          <a:p>
            <a:pPr>
              <a:lnSpc>
                <a:spcPct val="150000"/>
              </a:lnSpc>
            </a:pPr>
            <a:r>
              <a:rPr lang="zh-CN" altLang="en-US" sz="2300" b="1" dirty="0">
                <a:solidFill>
                  <a:srgbClr val="7030A0"/>
                </a:solidFill>
                <a:latin typeface="FZSHK--GBK1-0"/>
              </a:rPr>
              <a:t>刘方正：</a:t>
            </a:r>
            <a:r>
              <a:rPr lang="zh-CN" altLang="en-US" sz="2300" b="1" dirty="0">
                <a:solidFill>
                  <a:srgbClr val="000000"/>
                </a:solidFill>
                <a:latin typeface="FZKTK--GBK1-0"/>
              </a:rPr>
              <a:t>我叫刘方正，爸爸妈妈</a:t>
            </a:r>
            <a:r>
              <a:rPr lang="zh-CN" altLang="en-US" sz="2300" b="1" dirty="0" smtClean="0">
                <a:solidFill>
                  <a:srgbClr val="000000"/>
                </a:solidFill>
                <a:latin typeface="FZKTK--GBK1-0"/>
              </a:rPr>
              <a:t>希望</a:t>
            </a:r>
            <a:r>
              <a:rPr lang="zh-CN" altLang="en-US" sz="2300" b="1" dirty="0">
                <a:solidFill>
                  <a:srgbClr val="000000"/>
                </a:solidFill>
                <a:latin typeface="FZKTK--GBK1-0"/>
              </a:rPr>
              <a:t>我能成为一个正直的人。我今年六</a:t>
            </a:r>
            <a:r>
              <a:rPr lang="zh-CN" altLang="en-US" sz="2300" b="1" dirty="0" smtClean="0">
                <a:solidFill>
                  <a:srgbClr val="000000"/>
                </a:solidFill>
                <a:latin typeface="FZKTK--GBK1-0"/>
              </a:rPr>
              <a:t>岁了</a:t>
            </a:r>
            <a:r>
              <a:rPr lang="zh-CN" altLang="en-US" sz="2300" b="1" dirty="0">
                <a:solidFill>
                  <a:srgbClr val="000000"/>
                </a:solidFill>
                <a:latin typeface="FZKTK--GBK1-0"/>
              </a:rPr>
              <a:t>，因为吃饭挑食，所以长得瘦瘦的。</a:t>
            </a:r>
          </a:p>
          <a:p>
            <a:pPr>
              <a:lnSpc>
                <a:spcPct val="150000"/>
              </a:lnSpc>
            </a:pPr>
            <a:r>
              <a:rPr lang="zh-CN" altLang="en-US" sz="2300" b="1" dirty="0">
                <a:solidFill>
                  <a:srgbClr val="000000"/>
                </a:solidFill>
                <a:latin typeface="FZKTK--GBK1-0"/>
              </a:rPr>
              <a:t>我活泼好动，喜欢打篮球、画画，更</a:t>
            </a:r>
            <a:r>
              <a:rPr lang="zh-CN" altLang="en-US" sz="2300" b="1" dirty="0" smtClean="0">
                <a:solidFill>
                  <a:srgbClr val="000000"/>
                </a:solidFill>
                <a:latin typeface="FZKTK--GBK1-0"/>
              </a:rPr>
              <a:t>喜欢</a:t>
            </a:r>
            <a:r>
              <a:rPr lang="zh-CN" altLang="en-US" sz="2300" b="1" dirty="0">
                <a:solidFill>
                  <a:srgbClr val="000000"/>
                </a:solidFill>
                <a:latin typeface="FZKTK--GBK1-0"/>
              </a:rPr>
              <a:t>养小动物。希望你们能喜欢我。</a:t>
            </a:r>
            <a:r>
              <a:rPr lang="zh-CN" altLang="en-US" sz="2300" b="1" dirty="0">
                <a:solidFill>
                  <a:srgbClr val="000000"/>
                </a:solidFill>
                <a:latin typeface="FZSSK--GBK1-0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xmlns="" val="2569262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899592" y="1916832"/>
            <a:ext cx="756084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FF"/>
                </a:solidFill>
                <a:latin typeface="FZSHK--GBK1-0"/>
              </a:rPr>
              <a:t>王雅鸣</a:t>
            </a:r>
            <a:r>
              <a:rPr lang="zh-CN" altLang="en-US" sz="2400" b="1" dirty="0">
                <a:solidFill>
                  <a:srgbClr val="FF00FF"/>
                </a:solidFill>
                <a:latin typeface="FZSHK--GBK1-0"/>
              </a:rPr>
              <a:t>：</a:t>
            </a:r>
            <a:r>
              <a:rPr lang="zh-CN" altLang="en-US" sz="2400" b="1" dirty="0">
                <a:solidFill>
                  <a:srgbClr val="000000"/>
                </a:solidFill>
                <a:latin typeface="FZKTK--GBK1-0"/>
              </a:rPr>
              <a:t>我叫王雅鸣，今年七岁</a:t>
            </a:r>
            <a:r>
              <a:rPr lang="zh-CN" altLang="en-US" sz="2400" b="1" dirty="0" smtClean="0">
                <a:solidFill>
                  <a:srgbClr val="000000"/>
                </a:solidFill>
                <a:latin typeface="FZKTK--GBK1-0"/>
              </a:rPr>
              <a:t>，很</a:t>
            </a:r>
            <a:r>
              <a:rPr lang="zh-CN" altLang="en-US" sz="2400" b="1" dirty="0">
                <a:solidFill>
                  <a:srgbClr val="000000"/>
                </a:solidFill>
                <a:latin typeface="FZKTK--GBK1-0"/>
              </a:rPr>
              <a:t>高兴和大家一起学习。我喜欢海绵</a:t>
            </a:r>
            <a:r>
              <a:rPr lang="zh-CN" altLang="en-US" sz="2400" b="1" dirty="0" smtClean="0">
                <a:solidFill>
                  <a:srgbClr val="000000"/>
                </a:solidFill>
                <a:latin typeface="FZKTK--GBK1-0"/>
              </a:rPr>
              <a:t>宝宝</a:t>
            </a:r>
            <a:r>
              <a:rPr lang="zh-CN" altLang="en-US" sz="2400" b="1" dirty="0">
                <a:solidFill>
                  <a:srgbClr val="000000"/>
                </a:solidFill>
                <a:latin typeface="FZKTK--GBK1-0"/>
              </a:rPr>
              <a:t>和喜羊羊，因为他们可爱又真诚。</a:t>
            </a:r>
            <a:r>
              <a:rPr lang="zh-CN" altLang="en-US" sz="2400" b="1" dirty="0" smtClean="0">
                <a:solidFill>
                  <a:srgbClr val="000000"/>
                </a:solidFill>
                <a:latin typeface="FZKTK--GBK1-0"/>
              </a:rPr>
              <a:t>我希望</a:t>
            </a:r>
            <a:r>
              <a:rPr lang="zh-CN" altLang="en-US" sz="2400" b="1" dirty="0">
                <a:solidFill>
                  <a:srgbClr val="000000"/>
                </a:solidFill>
                <a:latin typeface="FZKTK--GBK1-0"/>
              </a:rPr>
              <a:t>能像他们那样，成为你们的好朋友。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BC5BC"/>
                </a:solidFill>
                <a:latin typeface="FZSHK--GBK1-0"/>
              </a:rPr>
              <a:t>孙海茗：</a:t>
            </a:r>
            <a:r>
              <a:rPr lang="zh-CN" altLang="en-US" sz="2400" b="1" dirty="0">
                <a:solidFill>
                  <a:srgbClr val="000000"/>
                </a:solidFill>
                <a:latin typeface="FZKTK--GBK1-0"/>
              </a:rPr>
              <a:t>大家好，我叫孙海茗，</a:t>
            </a:r>
            <a:r>
              <a:rPr lang="zh-CN" altLang="en-US" sz="2400" b="1" dirty="0" smtClean="0">
                <a:solidFill>
                  <a:srgbClr val="000000"/>
                </a:solidFill>
                <a:latin typeface="FZKTK--GBK1-0"/>
              </a:rPr>
              <a:t>爸爸</a:t>
            </a:r>
            <a:r>
              <a:rPr lang="zh-CN" altLang="en-US" sz="2400" b="1" dirty="0">
                <a:solidFill>
                  <a:srgbClr val="000000"/>
                </a:solidFill>
                <a:latin typeface="FZKTK--GBK1-0"/>
              </a:rPr>
              <a:t>妈妈希望我好好学习，将来拥有</a:t>
            </a:r>
            <a:r>
              <a:rPr lang="zh-CN" altLang="en-US" sz="2400" b="1" dirty="0" smtClean="0">
                <a:solidFill>
                  <a:srgbClr val="000000"/>
                </a:solidFill>
                <a:latin typeface="FZKTK--GBK1-0"/>
              </a:rPr>
              <a:t>大海一样</a:t>
            </a:r>
            <a:r>
              <a:rPr lang="zh-CN" altLang="en-US" sz="2400" b="1" dirty="0">
                <a:solidFill>
                  <a:srgbClr val="000000"/>
                </a:solidFill>
                <a:latin typeface="FZKTK--GBK1-0"/>
              </a:rPr>
              <a:t>博大的胸怀，像茗茶一样有品味</a:t>
            </a:r>
            <a:r>
              <a:rPr lang="zh-CN" altLang="en-US" sz="2400" b="1" dirty="0" smtClean="0">
                <a:solidFill>
                  <a:srgbClr val="000000"/>
                </a:solidFill>
                <a:latin typeface="FZKTK--GBK1-0"/>
              </a:rPr>
              <a:t>有内涵</a:t>
            </a:r>
            <a:r>
              <a:rPr lang="zh-CN" altLang="en-US" sz="2400" b="1" dirty="0">
                <a:solidFill>
                  <a:srgbClr val="000000"/>
                </a:solidFill>
                <a:latin typeface="FZKTK--GBK1-0"/>
              </a:rPr>
              <a:t>。我一定会好好学习的！希望</a:t>
            </a:r>
            <a:r>
              <a:rPr lang="zh-CN" altLang="en-US" sz="2400" b="1" dirty="0" smtClean="0">
                <a:solidFill>
                  <a:srgbClr val="000000"/>
                </a:solidFill>
                <a:latin typeface="FZKTK--GBK1-0"/>
              </a:rPr>
              <a:t>能和大家</a:t>
            </a:r>
            <a:r>
              <a:rPr lang="zh-CN" altLang="en-US" sz="2400" b="1" dirty="0">
                <a:solidFill>
                  <a:srgbClr val="000000"/>
                </a:solidFill>
                <a:latin typeface="FZKTK--GBK1-0"/>
              </a:rPr>
              <a:t>成为朋友。</a:t>
            </a:r>
            <a:endParaRPr lang="zh-CN" altLang="en-US" sz="2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9391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370</TotalTime>
  <Words>342</Words>
  <Application>Microsoft Office PowerPoint</Application>
  <PresentationFormat>全屏显示(4:3)</PresentationFormat>
  <Paragraphs>14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2_Office 主题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lbx777</cp:lastModifiedBy>
  <cp:revision>37</cp:revision>
  <dcterms:created xsi:type="dcterms:W3CDTF">2016-06-30T08:45:07Z</dcterms:created>
  <dcterms:modified xsi:type="dcterms:W3CDTF">2017-08-23T16:52:35Z</dcterms:modified>
</cp:coreProperties>
</file>