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74" r:id="rId2"/>
    <p:sldId id="318" r:id="rId3"/>
    <p:sldId id="263" r:id="rId4"/>
    <p:sldId id="264" r:id="rId5"/>
    <p:sldId id="267" r:id="rId6"/>
    <p:sldId id="293" r:id="rId7"/>
    <p:sldId id="268" r:id="rId8"/>
    <p:sldId id="319" r:id="rId9"/>
    <p:sldId id="295" r:id="rId10"/>
    <p:sldId id="296" r:id="rId11"/>
    <p:sldId id="297" r:id="rId12"/>
    <p:sldId id="298" r:id="rId13"/>
    <p:sldId id="299" r:id="rId14"/>
    <p:sldId id="265" r:id="rId15"/>
    <p:sldId id="300" r:id="rId16"/>
    <p:sldId id="301" r:id="rId17"/>
    <p:sldId id="320" r:id="rId18"/>
    <p:sldId id="266" r:id="rId19"/>
    <p:sldId id="321" r:id="rId20"/>
    <p:sldId id="322" r:id="rId21"/>
    <p:sldId id="269" r:id="rId22"/>
    <p:sldId id="283" r:id="rId23"/>
    <p:sldId id="323" r:id="rId24"/>
    <p:sldId id="270" r:id="rId25"/>
    <p:sldId id="307" r:id="rId26"/>
    <p:sldId id="308" r:id="rId27"/>
    <p:sldId id="324" r:id="rId28"/>
    <p:sldId id="309" r:id="rId29"/>
    <p:sldId id="310" r:id="rId30"/>
    <p:sldId id="311" r:id="rId31"/>
    <p:sldId id="317" r:id="rId32"/>
    <p:sldId id="271" r:id="rId33"/>
    <p:sldId id="312" r:id="rId34"/>
    <p:sldId id="313" r:id="rId35"/>
    <p:sldId id="314" r:id="rId36"/>
    <p:sldId id="325" r:id="rId37"/>
    <p:sldId id="326" r:id="rId38"/>
    <p:sldId id="305" r:id="rId39"/>
    <p:sldId id="327" r:id="rId40"/>
    <p:sldId id="328" r:id="rId41"/>
    <p:sldId id="30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4.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4.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南州六月荔枝丹</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slide" Target="slide22.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2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2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41.xml"/><Relationship Id="rId4" Type="http://schemas.openxmlformats.org/officeDocument/2006/relationships/slide" Target="slide38.xml"/></Relationships>
</file>

<file path=ppt/slides/_rels/slide2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slide" Target="slide41.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2.xml"/></Relationships>
</file>

<file path=ppt/slides/_rels/slide3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2.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4.xml"/><Relationship Id="rId4" Type="http://schemas.openxmlformats.org/officeDocument/2006/relationships/slide" Target="slide32.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奇异的自然</a:t>
            </a:r>
          </a:p>
        </p:txBody>
      </p:sp>
    </p:spTree>
    <p:extLst>
      <p:ext uri="{BB962C8B-B14F-4D97-AF65-F5344CB8AC3E}">
        <p14:creationId xmlns:p14="http://schemas.microsoft.com/office/powerpoint/2010/main" xmlns=""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浸渍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用液体泡。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在民间流传的固定语句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用简单通俗的话反映出深刻的道理。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幅员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领土面积。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自然界的创造者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牛角尖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比喻无法解决的问题或不值得研究的小问题。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因地制宜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根据不同地区的具体情况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规定适宜的办法。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蜕化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生物体在进化过程中某一部分器官变小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构造简化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功能减退甚至完全消失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泛指事物由优变劣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由好变坏。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虫类脱皮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借指事物向坏的方面变化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多指腐化堕落。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退化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的原因有很多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最主要的原因是人们长时间的不合理利用甚至是掠夺式利用。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战争年代叛徒变节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和平时期一些人走向腐败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其根源都在于思想道德上的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蜕化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53761" y="389409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77800" y="509620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表示时间、数量、程度、范围上的延伸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表示由于上文所说的动作、情况的程度很深而形成的结果。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表示下文是上述原因所形成的结果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多指不好的结果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学校铁道实训基地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成为我省</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全国领先的学生铁路实践教学和面向社会开展铁路科普文化教育的特色平台。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急救车两次到达现场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但老人拒绝上车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坚持要等肇事者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因伤势过重不幸身亡。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932040" y="35677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7362" y="47692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1374352"/>
      </p:ext>
    </p:extLst>
  </p:cSld>
  <p:clrMapOvr>
    <a:masterClrMapping/>
  </p:clrMapOvr>
  <mc:AlternateContent xmlns:mc="http://schemas.openxmlformats.org/markup-compatibility/2006">
    <mc:Choice xmlns:p14="http://schemas.microsoft.com/office/powerpoint/2010/main" xmlns="" Requires="p14">
      <p:transition spd="slow" p14:dur="11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不了了之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一了百了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不了了之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该办的事情没有办完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放在一边不去管它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就算完事。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一了百了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由于主要的事情了结了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其余的事情也跟着了结。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这个事千万不能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不了了之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必须以事实为基础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以法律为准绳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公开公正地处理。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公开旅游成本价并不是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一了百了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各地的旅游监管部门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依然要对各旅游景区加大监管力度。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5462" y="33851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35231" y="419116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56792"/>
            <a:ext cx="8128000" cy="450732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【目标一】学习先主后次、由表及里、从实到虚的说明顺序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文章开头引用白居易的《荔枝图序》有什么作用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初步介绍荔枝的形态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依次展开说明。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本文主要介绍了哪些内容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荔枝的果实、产地分布、古代讲荔枝的专著、荔枝的生长习性和生长的地区限制以及因地制宜、发展荔枝生产的建议。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本文是如何安排说明顺序的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课文主要介绍荔枝的生态特征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次要介绍生产情况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总体是按由实到虚的顺序写的。在介绍果实时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又根据它的结构特点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按照由外到内、由表及里的空间顺序写作。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704" y="2420888"/>
            <a:ext cx="829029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3609020"/>
            <a:ext cx="829029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797152"/>
            <a:ext cx="8290295" cy="1266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荔枝的花、荔枝的贮运从内容上说不属于荔枝的果实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为什么把它们放到写荔枝果实的部分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花与果实分不开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有花才有果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荔枝的贮运主要是为了保持荔枝肉的鲜美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与果实关系密切。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51520" y="3570898"/>
            <a:ext cx="8290295" cy="10102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904201"/>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【目标二】分析本文的说明方法及语言特点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本文是一篇科学小品文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具有较强的科学性和文学性。试分析本文语言的科学性和文学性是怎样来表现的。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严密、准确、简洁的说明性语言。</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确数、约数的运用。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举例子、下定义、配图表、作比较等说明方法的使用。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引用古诗文、史料、故事。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运用描写、打比方等说明方法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使表达生动形象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凸显文采。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3528" y="3195958"/>
            <a:ext cx="8290295" cy="20118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530534"/>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第三段到第五段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分别说明了荔枝的颜色、形状和大小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在写法上有什么相同和不同的地方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先写通常的情况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再写特殊的情况。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主要用了引用说明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主要是用术语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如蒂、果肩、果顶、缝合线等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作通俗的解释说明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主要通过数字说明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引用有关的著作为依据来说明。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0925" y="3195960"/>
            <a:ext cx="8290295" cy="1605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84613145"/>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文中有关荔枝的产地、书谱、习性、生长北限和建议的部分是次要内容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将文章后面的次要内容删掉行不行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本题主要分析文章后面内容的作用。可从结构、内容等角度分析。对一篇文章而言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不管是主要内容还是次要内容都是必要的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从内容角度讲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本文说明介绍荔枝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后面内容也与荔枝有关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并且能直接体现作者的写作意图。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14153" y="3212976"/>
            <a:ext cx="8290295"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不行。我们首先要理清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与整篇文章的关系。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是就其在表达一篇文章的主旨时所起的作用的大小、重轻而言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而不是指对一篇文章是否有必要而言。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不等于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对一篇文章而言都是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就本篇课文来谈。本文是讲荔枝的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因此有关荔枝的知识都应作介绍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而不能只介绍其果实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这样内容才全面。另外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从作者的写作意图考虑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作者不仅把有关荔枝的知识介绍给了读者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而且提出了大力发展荔枝生产、逐步满足广大人民的生活需要的建议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体现了作者写作意图的另一个重要方面。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综上所述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后面的次要部分是不能删掉的。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4812678"/>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南州六月荔枝丹</a:t>
            </a:r>
            <a:endParaRPr lang="zh-CN" altLang="zh-CN" dirty="0"/>
          </a:p>
        </p:txBody>
      </p:sp>
    </p:spTree>
    <p:extLst>
      <p:ext uri="{BB962C8B-B14F-4D97-AF65-F5344CB8AC3E}">
        <p14:creationId xmlns:p14="http://schemas.microsoft.com/office/powerpoint/2010/main" xmlns="" val="555571539"/>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文章多处引用了白居易的文字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既有肯定之意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也指出了它的不足和错误。你如何看待作者对白居易的文字的评价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观点不唯一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只要自圆其说即可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但应注意结合文章内容分析。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指出白居易的文字的不足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体现了作者严谨的科学态度。白居易的诗中说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壳如红缯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作者说这是白居易的比喻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缯是丝织物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光亮滑润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而其实荔枝壳是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的。白居易说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膜如紫绡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作者指出是白居易把壳内壁的花纹误作膜的花纹了。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我们不应苛求古人。白居易生活在唐代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当时植物分类学尚不发达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他能用比喻的方法形象地描述荔枝的形态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已经难能可贵了。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704" y="2420888"/>
            <a:ext cx="829029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5704" y="3273092"/>
            <a:ext cx="8290295" cy="29642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83109762"/>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N24.eps" descr="id:2147492234;FounderCES"/>
          <p:cNvPicPr/>
          <p:nvPr/>
        </p:nvPicPr>
        <p:blipFill>
          <a:blip r:embed="rId6" cstate="print"/>
          <a:stretch>
            <a:fillRect/>
          </a:stretch>
        </p:blipFill>
        <p:spPr>
          <a:xfrm>
            <a:off x="1367269" y="1484784"/>
            <a:ext cx="6301075" cy="4838543"/>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5679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综合运用多种表达方式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本文以说明为主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综合运用多种表达方式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使说明的内容更丰富多彩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语言表述更生动活泼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同时又保持了所介绍知识的准确性、科学性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值得学习、体会。写作中常用的表达方式有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交代事件发生、发展的过程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交代人物的经历和事迹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交代事物发展变化的情况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为议论提供依据。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使读者产生如见其人、如闻其声、如历其事、如临其境的感觉。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在议论文中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为了使论点正确、鲜明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在记叙类文体中起点题或画龙点睛的作用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在说明文中为了介绍各种知识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讲明各种道理。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起到传达感情的作用。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在说明文中起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教人以用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在记叙类文体中起到介绍背景、人物经历、环境方位、物体功能的作用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在议论文中起到交代情况、背景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援用论据或解释概念的作用。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综合运用多种表达方式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服从文体、服从主旨、增强效果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4813132"/>
      </p:ext>
    </p:extLst>
  </p:cSld>
  <p:clrMapOvr>
    <a:masterClrMapping/>
  </p:clrMapOvr>
  <mc:AlternateContent xmlns:mc="http://schemas.openxmlformats.org/markup-compatibility/2006">
    <mc:Choice xmlns:p14="http://schemas.microsoft.com/office/powerpoint/2010/main" xmlns=""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点破银花玉雪香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贾祖璋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正当早春余寒犹烈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白玉兰花就热热闹闹地开起来了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满树琼瑶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随风飘香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使刚刚苏醒的春天充满了勃勃生机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故其又有应春花、玉堂春之称。明代画家、诗人沈周对它赞誉备至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翠条多力引风长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点破银花玉雪香。韵友自知人意好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隔帘轻解白霓裳。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白玉兰深得世人青睐。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2339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白玉兰属木兰科落叶乔木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树干高大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米至</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米不等。枝条稀疏、粗壮、修长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一枝一花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且皆着于枝梢。花有九瓣围成圆形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枝头上缀满白色小酒杯。它先花后叶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花落从蒂中抽叶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特异他花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。《广群芳谱》载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玉兰花九瓣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色白微碧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香味似兰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花期因地域不同而有差异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在昆明</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月便开花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到广州需</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月才绽放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上海、北京这些地方开花要到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月间了。花期长则</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短则</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天。白玉兰以树大花繁称奇逞胜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巨大的树冠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可以笼盖一庭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花朵开放时节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如雪丘玉峰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成林成片的白玉兰花开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玉城雪岭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白云伏地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其势令人叹为观止。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N24A.eps" descr="id:2147492263;FounderCES"/>
          <p:cNvPicPr/>
          <p:nvPr/>
        </p:nvPicPr>
        <p:blipFill>
          <a:blip r:embed="rId6" cstate="print"/>
          <a:stretch>
            <a:fillRect/>
          </a:stretch>
        </p:blipFill>
        <p:spPr>
          <a:xfrm>
            <a:off x="2051720" y="1412776"/>
            <a:ext cx="4445408" cy="2960698"/>
          </a:xfrm>
          <a:prstGeom prst="rect">
            <a:avLst/>
          </a:prstGeom>
        </p:spPr>
      </p:pic>
      <p:sp>
        <p:nvSpPr>
          <p:cNvPr id="2" name="矩形 1"/>
          <p:cNvSpPr>
            <a:spLocks noChangeAspect="1"/>
          </p:cNvSpPr>
          <p:nvPr/>
        </p:nvSpPr>
        <p:spPr>
          <a:xfrm>
            <a:off x="508000" y="436510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白玉兰原产长江流域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栽种的历史可追溯到</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年以前的唐代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后引种到我国南方和北方地区。性喜向阳、湿润之地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适宜于中性或偏酸土壤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栽种地域范围较广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作为名贵观赏树种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现已被引种到世界各国。因其大而美丽的花朵在欧美广泛流传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美国成立了专门的玉兰学会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已经培育了丰富多彩的园艺品种。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白玉兰除作为观赏植物备受人们推崇之外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还有许多重要的用途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具有实用价值。一方面它可以净化我们的生存环境。它抗烟吸尘力很强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是一位拒腐自洁的勇士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玉兰树周边</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米以内的空气可以达到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天然氧吧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的清洁水平。另一方面它的树皮、树叶和花朵可提制芳香浸膏。花朵中含有木兰花碱、生物碱、望春花素等十来种成分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具有祛风散寒通窍、宣肺通鼻的功效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可治疗头痛、鼻塞、急慢性鼻炎、细菌性皮炎等症。而其果实则可榨取工业用油。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889795"/>
      </p:ext>
    </p:extLst>
  </p:cSld>
  <p:clrMapOvr>
    <a:masterClrMapping/>
  </p:clrMapOvr>
  <p:transition spd="slow">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白玉兰之美倾倒无数的文人墨客。其花易开易落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开放时繁华浓艳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谢落时亦动人魂魄。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微风吹万舞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好雨尽千妆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一番风雨可使银妆尽卸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但数日晴和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又新蕾尽放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独占风情。因花形大而肥硕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诗人们比之为美人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婉丽白净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自塑风姿。其中最典型的是明代文徵明的七律《玉兰》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绰约新妆玉有辉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素娥千队雪成围。我知姑射真仙子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天遣霓裳试羽衣。影落空阶初月冷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香生别院晚风微。玉环飞燕元相敌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笑比江梅不恨肥。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5851374"/>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历代诗人、画家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都喜欢以玉兰为题咏之画之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更注重其内在的气质品性。明末王孙朱耷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在亡国后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决意不与清廷相媚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或僧或道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保持独立的人格。他画的白玉兰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往往有自洁之警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不肯丧其气节。他此类题材的画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以寒春为背景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寥寥几根劲挺的枝条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花形的线条苦拙而有棱角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狞厉不屈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花色银白如雪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一扫柔媚丰腴的旧制。他的题画诗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语含讥讽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体现一种狂傲之态。如《题画玉兰》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是笔摇春思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平明梦作花。判官把不定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金马落谁家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玉兰花未开时似笔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绽放时似笔生花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形象、贴切而联想丰富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可是看卷子的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到底让谁高中金榜呢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因汉代取士有金马门和玉堂殿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而玉兰花的画上常被人题为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玉堂春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设典极为自然。这题画诗分明在讥讽社会的不公和一些文人对高官厚禄的渴求。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9133074"/>
      </p:ext>
    </p:extLst>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05597149"/>
              </p:ext>
            </p:extLst>
          </p:nvPr>
        </p:nvGraphicFramePr>
        <p:xfrm>
          <a:off x="508000" y="1565248"/>
          <a:ext cx="8128000" cy="4456040"/>
        </p:xfrm>
        <a:graphic>
          <a:graphicData uri="http://schemas.openxmlformats.org/presentationml/2006/ole">
            <p:oleObj spid="_x0000_s1077" name="文档" r:id="rId3" imgW="3998962" imgH="2191603"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齐白石也爱画玉兰花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他觉得画春天的花卉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配搭一株大玉兰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才更显出欣欣向荣的景象。他</a:t>
            </a:r>
            <a:r>
              <a:rPr lang="en-US" altLang="zh-CN" sz="22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岁时画的一幅《玉兰、海棠、牡丹》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玉兰高耸直上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伸出画外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树前是牡丹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树后为海棠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红花绿叶衬着一树洁白的玉兰花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满幅生机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耐看极了。因玉兰花瓣厚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老人用秃笔蘸淡墨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画出花瓣厚重的质感。特别是花萼上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有细茸毛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一般画家表达不出来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老人用湿墨来画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湿墨向外洇出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便表达出萼上细毛的感觉。齐白石的玉兰花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是他人格的外现。在他享誉京城时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谢绝了到清宫去当御用画家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他力辞汉奸、高官上门来买画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并不去领取日本人分配给他的烤火煤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表现了一位志士的贞节操守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令人仰视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7894446"/>
      </p:ext>
    </p:extLst>
  </p:cSld>
  <p:clrMapOvr>
    <a:masterClrMapping/>
  </p:clrMapOvr>
  <p:transition spd="slow">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白玉兰深得世人青睐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试作概括说明。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因其具有观赏价值、实用价值和文化审美价值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或因其具有观赏性、实用性和内在气质品性美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第二、三段说明了白玉兰具有哪些方面的特征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两段能否互换位置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树高、冠大、花繁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先花后叶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花期因地而异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栽种历史悠久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适种范围广。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不能互换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这两段是按照从具体到抽象、从原因到结果的逻辑顺序来介绍白玉兰的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符合人们认知事物的一般规律。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57052" y="2520836"/>
            <a:ext cx="8290295" cy="814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5705" y="4163050"/>
            <a:ext cx="8290295" cy="17862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5352949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复兴</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我第一次吃荔枝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岁的时候。那是十几年前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我刚从北大荒回到北京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家中只有孤零零的老母。站在荔枝摊前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我脚挪不动步。那时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北京很少见到这种南国水果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时令一过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不消几日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再想买就买不到了。想想活到</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居然没有尝过荔枝的滋味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再想想母亲快</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也从来没有吃过荔枝呢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虽然一斤要好几元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但我咬咬牙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还是掏出钱买上了一斤。那时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我刚在郊区谋上中学老师的职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衣袋里正有当月</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元半的工资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硬邦邦的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鼓起几分胆气。我想让母亲尝尝鲜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她一定会高兴的。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06.eps" descr="id:2147492277;FounderCES"/>
          <p:cNvPicPr/>
          <p:nvPr/>
        </p:nvPicPr>
        <p:blipFill>
          <a:blip r:embed="rId6" cstate="print"/>
          <a:stretch>
            <a:fillRect/>
          </a:stretch>
        </p:blipFill>
        <p:spPr>
          <a:xfrm>
            <a:off x="6300192" y="1139145"/>
            <a:ext cx="1800200" cy="2177987"/>
          </a:xfrm>
          <a:prstGeom prst="rect">
            <a:avLst/>
          </a:prstGeom>
        </p:spPr>
      </p:pic>
    </p:spTree>
    <p:extLst>
      <p:ext uri="{BB962C8B-B14F-4D97-AF65-F5344CB8AC3E}">
        <p14:creationId xmlns:p14="http://schemas.microsoft.com/office/powerpoint/2010/main" xmlns="" val="288165922"/>
      </p:ext>
    </p:extLst>
  </p:cSld>
  <p:clrMapOvr>
    <a:masterClrMapping/>
  </p:clrMapOvr>
  <p:transition spd="slow">
    <p:strips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还没容我从书包里掏出荔枝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母亲先端出一盘沙果。这是一种比海棠大不了多少的小果子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居然每个都长着疤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有的还烂了皮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只是让母亲一一剜去了疤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洗得干干净净。每个沙果都显得晶光透亮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沾着晶莹的水珠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果皮上红的纹络显得格外清晰。不知老人家洗了几遍才洗成这般模样。我知道这一定是母亲买的处理水果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每斤顶多</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分或者</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角。居家过日子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老人就这样一辈子过来了。不知怎么搞的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我一时竟不敢掏出荔枝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生怕母亲骂我大手大脚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毕竟这是那一年里我买的最昂贵的东西了。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我拿了一个沙果塞进嘴里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连声说真好吃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又明知故问多少钱一斤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然后不住口说真便宜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母亲知道那是我在安慰她而已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但这样的把戏每次依然让她高兴。趁着她高兴的劲儿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我掏出荔枝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今儿我给您也买了好东西。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母亲一见荔枝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脸立刻沉了下来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你财主了怎么着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这么贵的东西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我打断母亲的话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这么贵的东西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不兴咱们尝尝鲜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母亲扑哧一声笑了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筋脉突兀的手不停地抚摸着荔枝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然后用小拇指甲盖划破荔枝皮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小心翼翼地剥开皮又不让皮掉下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手心托着荔枝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像是托着一只刚刚啄破蛋壳的小鸡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那样爱怜地望着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舍不得吞下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嘴里不住地对我说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你说它是怎么长的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怎么红皮里就长着这么白的肉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毕竟是第一次吃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毕竟是好吃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母亲竟像孩子一样高兴。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正巧有位老师带着几个学生突然到我家做客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望着桌上那两盘水果感到有些奇怪。也是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一盘沙果伤痕累累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一盘荔枝玲珑剔透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对比过于鲜明。说实话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自尊心与虚荣心齐头并进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我觉得自己仿佛是那盘丑小鸭般的沙果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真恨不得变戏法一样把它一下子变走。母亲端上茶来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笑吟吟地顺手把沙果端走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那般不经意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然后回过头对客人说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快尝尝荔枝吧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说得那般自然、妥帖。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母亲很喜欢吃荔枝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但是她舍不得吃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每次都把大个的荔枝给我吃。以后每年的夏天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不管荔枝多贵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我总要买上一两斤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让母亲尝尝鲜。荔枝成了我家一年一度的保留节目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一直延续到三年前母亲去世。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母亲去世前是夏天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正赶上荔枝刚上市。我买了好多新鲜的荔枝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皮薄核小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鲜红的皮一剥掉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白中泛青的肉蒙着一层细细的水珠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仿佛跑了多远的路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累得张着一张张汗津津的小脸。是啊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它们整整跑了一年的长路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才又和我们阔别重逢。我感到慰藉的是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母亲临终前一天还吃到了水灵灵的荔枝。我一直认为这是天命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是母亲善良忠厚一生的报偿。如果荔枝晚几天上市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我迟几天才买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那该是何等的遗憾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会让我产生多少无法弥补的痛楚。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我错了。自从家里添了小孙子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母亲便把原来给儿子的爱分给孙子一部分。我忽略了身旁小馋猫的存在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他再不用熬到</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岁才能尝到荔枝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他还不懂得什么叫珍贵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什么叫舍不得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只知道想吃便张开嘴巴。母亲去世很久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我才知道母亲临终前一直舍不得吃一颗荔枝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都给了她心爱的太馋嘴的小孙子吃了。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荔枝依旧年年红。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794406"/>
      </p:ext>
    </p:extLst>
  </p:cSld>
  <p:clrMapOvr>
    <a:masterClrMapping/>
  </p:clrMapOvr>
  <p:transition spd="slow">
    <p:split orient="vert"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本文以荔枝为线索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写了母亲与荔枝的几件小事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赞扬了母亲对儿孙的爱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同时也表达了作者对母亲恩情的念念不忘。文章描写十分细腻感人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写的虽是生活小事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但是浸透在每个词语、句子中的却是天地间的至爱亲情。一颗鲜红的荔枝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恍若思念的长线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一头牵着肖复兴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一头牵着他的母亲。有了思念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肖复兴的生命便像荔枝般鲜活。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2442717"/>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杨贵妃喜啖荔枝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唐玄宗为博红颜一笑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劳民伤财。唐代杜牧诗云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长安回望绣成堆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山顶千门次第开。一骑红尘妃子笑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无人知是荔枝来。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昼夜奔腾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有毒虫猛兽之害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宋蔡襄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颠坑仆谷相枕藉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惊尘溅血流千载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。为了满足封建统治者个人口腹之好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竟如此劳民伤财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唐玄宗也算得上一代明君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开元盛世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但如此奢侈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安史之乱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埋下祸根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最终杨贵妃被缢死马嵬坡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唐王朝从此一蹶不振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走上灭亡之路。晚唐诗人李商隐《咏史》说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历览前贤国与家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成由勤俭败由奢。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前事不忘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后事之师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我们应该以史为鉴。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痛苦与快乐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奢侈与俭朴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以史为鉴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strips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23936"/>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贾祖璋原先是位小学教师。</a:t>
            </a: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他从报上看到商务印书馆要招收一批剥制动植物标本的工人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便急忙赶到上海报考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结果以第一名的优异成绩被该馆录取。旧上海是个花花世界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不少青年人迷恋于洋场里的熙熙攘攘、霓虹灯的五彩缤纷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而且剥制动植物标本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在一般人眼里是不值一顾、低人一等的工作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可年轻的贾祖璋却爱上了这个职业。他爱惜光阴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悉心读书写作。那时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商务印书馆有个植物园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由一位工人管理。贾祖璋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毛遂自荐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搬进去和工人住在一起。植物园里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人只有两个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而花草树木却有千百种。有人问他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住在园里不感到寂寞吗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他笑笑回答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我喜欢安静。不妨碍别人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别人也不妨碍我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何况还有这许多花草做伴。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他一边当工人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一边精心观察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积累了大量创作素材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并参考日文资料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编著了《鸟类研究》《普通鸟类》《世界禽鸟物语》等书。和别人合撰的六十万字巨著《中国植物图鉴》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也是在这时开始准备的。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299466"/>
      </p:ext>
    </p:extLst>
  </p:cSld>
  <p:clrMapOvr>
    <a:masterClrMapping/>
  </p:clrMapOvr>
  <p:transition spd="slow">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身处逆境的贾祖璋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虽说心情无奈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但又不愿意虚度年华、浪费时光。他只身到野外的稻田、菜园、果园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观察植物生长、昆虫活动和鸟类繁衍的动态。同时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还大量阅读当时所能找到的科学和农技书籍。从</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1976</a:t>
            </a:r>
            <a:r>
              <a:rPr lang="zh-CN" altLang="zh-CN" sz="2200" dirty="0">
                <a:solidFill>
                  <a:srgbClr val="000000"/>
                </a:solidFill>
                <a:latin typeface="Times New Roman" panose="02020603050405020304" pitchFamily="18" charset="0"/>
                <a:cs typeface="Times New Roman" panose="02020603050405020304" pitchFamily="18" charset="0"/>
              </a:rPr>
              <a:t>年的六年间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共写了</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本读书笔记。后整理出版了《生物学碎锦》一书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《南州六月荔枝丹》是其中一篇。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32613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兴趣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寂寞与辉煌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积累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6243503"/>
      </p:ext>
    </p:extLst>
  </p:cSld>
  <p:clrMapOvr>
    <a:masterClrMapping/>
  </p:clrMapOvr>
  <p:transition spd="slow">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贾祖璋因为热爱工作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并耐得住寂寞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最终写出一部部科普著作。可见兴趣对一个人的重要性。请你写一段不少于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的看法或理解。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是最好的老师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隐藏着人生的钥匙。但这并不意味着你的人生将因此而打开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将因此获得无尽的精彩。怀揣着兴趣的钥匙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我们也要与毅力的风帆、反思的牛虻、无惧的火种同行。唯有经泪泉的浸灌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血海的洗礼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我们的人生才得以明艳惊世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韧性十足。倘空有兴趣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就如赵括的纸上谈兵不知变通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让几十万赵军成为刀下亡魂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稚拙的学画者无法涂出一个饱含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毕加索的诡谲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拉斐尓的圣洁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的蓊郁之空。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N05.eps" descr="id:2147492167;FounderCES"/>
          <p:cNvPicPr/>
          <p:nvPr/>
        </p:nvPicPr>
        <p:blipFill>
          <a:blip r:embed="rId5" cstate="print"/>
          <a:stretch>
            <a:fillRect/>
          </a:stretch>
        </p:blipFill>
        <p:spPr>
          <a:xfrm>
            <a:off x="3419872" y="1412775"/>
            <a:ext cx="1728192" cy="2559235"/>
          </a:xfrm>
          <a:prstGeom prst="rect">
            <a:avLst/>
          </a:prstGeom>
        </p:spPr>
      </p:pic>
      <p:sp>
        <p:nvSpPr>
          <p:cNvPr id="3" name="矩形 2"/>
          <p:cNvSpPr>
            <a:spLocks noChangeAspect="1"/>
          </p:cNvSpPr>
          <p:nvPr/>
        </p:nvSpPr>
        <p:spPr>
          <a:xfrm>
            <a:off x="508000" y="3933056"/>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贾祖璋</a:t>
            </a:r>
            <a:r>
              <a:rPr lang="en-US" altLang="zh-CN" sz="2200" dirty="0">
                <a:solidFill>
                  <a:srgbClr val="000000"/>
                </a:solidFill>
                <a:latin typeface="Times New Roman" panose="02020603050405020304" pitchFamily="18" charset="0"/>
                <a:cs typeface="Times New Roman" panose="02020603050405020304" pitchFamily="18" charset="0"/>
              </a:rPr>
              <a:t>(1901—1988),</a:t>
            </a:r>
            <a:r>
              <a:rPr lang="zh-CN" altLang="zh-CN" sz="2200" dirty="0">
                <a:solidFill>
                  <a:srgbClr val="000000"/>
                </a:solidFill>
                <a:latin typeface="Times New Roman" panose="02020603050405020304" pitchFamily="18" charset="0"/>
                <a:cs typeface="Times New Roman" panose="02020603050405020304" pitchFamily="18" charset="0"/>
              </a:rPr>
              <a:t>浙江海宁人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我国近现代著名的科普作家、编辑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科学小品的先驱和开拓者之一。他自幼热爱大自然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喜爱花鸟鱼虫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年代开始写作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长达</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余载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他面向社会大众和青少年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写下了数百万字的科普作品。主要著作有《中国植物图鉴》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我国最早的一部现代鸟类学著作《鸟类概论》以及科普作品《鸟与文学》《鸟类研究》等。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南州六月荔枝丹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是明朝陈辉《荔枝》诗中的句子。此标题内涵丰富。荔枝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产地南州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泛指我国南部地区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成熟的季节是六月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公历七月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鲜果的色彩绚丽如丹。诗句突出了荔枝的主要特点、产地、成熟期及鲜明的色泽。用这句诗作标题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既能激发人们丰富的想象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又富有文学气息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同文章本身的语言风格是一致的。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科学小品是介绍科学知识的文艺性说明文。其特点是借助某些文学写作手法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以通俗有趣的写法介绍科学知识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既有很强的科学性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又有一定的文学情趣。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4482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434221898"/>
              </p:ext>
            </p:extLst>
          </p:nvPr>
        </p:nvGraphicFramePr>
        <p:xfrm>
          <a:off x="508000" y="2398992"/>
          <a:ext cx="8128000" cy="3406272"/>
        </p:xfrm>
        <a:graphic>
          <a:graphicData uri="http://schemas.openxmlformats.org/presentationml/2006/ole">
            <p:oleObj spid="_x0000_s7186" name="文档" r:id="rId6" imgW="3893528" imgH="16318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over dir="rd"/>
      </p:transition>
    </mc:Choice>
    <mc:Fallback>
      <p:transition spd="slow">
        <p:cover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08682208"/>
              </p:ext>
            </p:extLst>
          </p:nvPr>
        </p:nvGraphicFramePr>
        <p:xfrm>
          <a:off x="508000" y="1618060"/>
          <a:ext cx="8128000" cy="4907284"/>
        </p:xfrm>
        <a:graphic>
          <a:graphicData uri="http://schemas.openxmlformats.org/presentationml/2006/ole">
            <p:oleObj spid="_x0000_s28677" name="文档" r:id="rId6" imgW="3893887" imgH="2350717" progId="Word.Document.12">
              <p:embed/>
            </p:oleObj>
          </a:graphicData>
        </a:graphic>
      </p:graphicFrame>
    </p:spTree>
    <p:extLst>
      <p:ext uri="{BB962C8B-B14F-4D97-AF65-F5344CB8AC3E}">
        <p14:creationId xmlns:p14="http://schemas.microsoft.com/office/powerpoint/2010/main" xmlns="" val="1601349963"/>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567415494"/>
              </p:ext>
            </p:extLst>
          </p:nvPr>
        </p:nvGraphicFramePr>
        <p:xfrm>
          <a:off x="508000" y="2375563"/>
          <a:ext cx="8128000" cy="3224971"/>
        </p:xfrm>
        <a:graphic>
          <a:graphicData uri="http://schemas.openxmlformats.org/presentationml/2006/ole">
            <p:oleObj spid="_x0000_s27660" name="文档" r:id="rId6" imgW="3837032" imgH="1522746"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110</TotalTime>
  <Words>4719</Words>
  <Application>Microsoft Office PowerPoint</Application>
  <PresentationFormat>全屏显示(4:3)</PresentationFormat>
  <Paragraphs>238</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测控设计模板14新</vt:lpstr>
      <vt:lpstr>文档</vt:lpstr>
      <vt:lpstr>奇异的自然</vt:lpstr>
      <vt:lpstr>南州六月荔枝丹</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2017-11-07T07:47:53Z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