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2"/>
    <p:sldId id="256" r:id="rId3"/>
    <p:sldId id="304" r:id="rId4"/>
    <p:sldId id="280" r:id="rId5"/>
    <p:sldId id="312" r:id="rId6"/>
    <p:sldId id="313" r:id="rId7"/>
    <p:sldId id="314" r:id="rId8"/>
    <p:sldId id="299" r:id="rId9"/>
    <p:sldId id="298" r:id="rId10"/>
    <p:sldId id="300" r:id="rId11"/>
    <p:sldId id="311" r:id="rId12"/>
    <p:sldId id="31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4A347-CC75-4A16-BCDB-A48609600993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30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习近平爷爷寄语：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021570" cy="1753870"/>
          </a:xfrm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只有劳动的人生才称得上幸福的人生。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劳动是艰辛的，艰难困苦、玉汝于成，没有艰辛就不是真正的劳作，我们要勇于在艰苦的劳动中净化灵魂、磨炼意志、坚定信念。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55420" y="3637280"/>
            <a:ext cx="76568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老师寄语：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0" y="4817745"/>
            <a:ext cx="1083754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只有人的劳动才是神圣的</a:t>
            </a:r>
            <a:r>
              <a:rPr lang="en-US" altLang="zh-CN" sz="3600" b="1">
                <a:solidFill>
                  <a:srgbClr val="FF0000"/>
                </a:solidFill>
              </a:rPr>
              <a:t>,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劳动是一切知识的源泉</a:t>
            </a:r>
            <a:r>
              <a:rPr lang="en-US" altLang="zh-CN" sz="3600" b="1">
                <a:solidFill>
                  <a:srgbClr val="FF0000"/>
                </a:solidFill>
              </a:rPr>
              <a:t>,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但愿我们在座的每一位用劳动去创造，在劳动中享受</a:t>
            </a:r>
            <a:r>
              <a:rPr lang="en-US" altLang="zh-CN" sz="3600" b="1">
                <a:solidFill>
                  <a:srgbClr val="FF0000"/>
                </a:solidFill>
              </a:rPr>
              <a:t>!</a:t>
            </a:r>
            <a:r>
              <a:rPr lang="zh-CN" altLang="en-US" sz="3600" b="1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  <p:bldP spid="4" grpId="2"/>
      <p:bldP spid="5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作业：悟，与诗人同感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base">
              <a:lnSpc>
                <a:spcPct val="150000"/>
              </a:lnSpc>
              <a:buNone/>
            </a:pPr>
            <a:r>
              <a:rPr lang="zh-CN" altLang="en-US" sz="3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中华民族有热爱劳动的优良传统。读了这首诗歌，谈谈你对劳动有怎样的认识？作为新时代的青年，我们又该树立怎样的劳动观呢？</a:t>
            </a:r>
          </a:p>
          <a:p>
            <a:pPr marL="0" indent="0" algn="ctr" fontAlgn="base">
              <a:lnSpc>
                <a:spcPct val="150000"/>
              </a:lnSpc>
              <a:buNone/>
            </a:pPr>
            <a:r>
              <a:rPr lang="zh-CN" altLang="en-US" sz="3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请写一篇</a:t>
            </a:r>
            <a:r>
              <a:rPr lang="en-US" altLang="zh-CN" sz="3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800</a:t>
            </a:r>
            <a:r>
              <a:rPr lang="zh-CN" altLang="en-US" sz="3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字的议论文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2400" y="11633200"/>
            <a:ext cx="355600" cy="3175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体会本课切中要害、深入浅出的说理特点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学习这篇文章的表达方式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品味本文的语言特点。找出文中典型的语句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归纳其特点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尝试从表达目的、听众的感受角度品评其表达效果。阅读时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还要注意思考</a:t>
            </a:r>
            <a:r>
              <a:rPr lang="en-US" altLang="zh-CN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理解这篇文章的针对性和现实意义。</a:t>
            </a: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2.</a:t>
            </a:r>
            <a:r>
              <a:rPr lang="zh-CN" altLang="zh-CN" sz="100" dirty="0" smtClean="0">
                <a:solidFill>
                  <a:schemeClr val="bg1"/>
                </a:solidFill>
              </a:rPr>
              <a:t>只有</a:t>
            </a:r>
            <a:r>
              <a:rPr lang="zh-CN" altLang="zh-CN" sz="100" dirty="0">
                <a:solidFill>
                  <a:schemeClr val="bg1"/>
                </a:solidFill>
              </a:rPr>
              <a:t>懂得舍与得，才不会被利禄牵扯而过度奔波劳累；一个人只要能够自得其乐，即使有所失也不会为此不快乐；一个人只要拥有高深的道德修养，即使没有官位也能内心平静轻松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文本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中不断提到</a:t>
            </a:r>
            <a:r>
              <a:rPr lang="en-US" altLang="zh-CN" sz="1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大自然</a:t>
            </a:r>
            <a:r>
              <a:rPr lang="en-US" altLang="zh-CN" sz="100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，在充满了诗情画意的大自然面前，在可爱温顺的小动物面前，素芭没有任何交流的障碍，她甚至能比常人更为轻易地表达自己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100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作者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用了几乎两章的篇幅，把素芭放置到比社会环境温暖得多的自然环境中，在这里，素芭不仅是美好的，还有着无言的快乐。侧面的烘托让素芭的形象更为动人。</a:t>
            </a:r>
          </a:p>
          <a:p>
            <a:r>
              <a:rPr lang="en-US" altLang="zh-CN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反面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的衬托同样是塑造素芭形象的一个手段。素芭身边的人们可以用话语交流，他们是一群极为普通的劳作者，包括帕勒达帕，可是他们对素芭的表现却显得极为冷漠和麻木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100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素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芭在他们身上看不到关心，找不到温暖。在小说的第五章，父母打算用欺骗的手段把素芭嫁到加尔各答，而且“没有作任何安慰”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100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整个</a:t>
            </a:r>
            <a:r>
              <a:rPr lang="zh-CN" altLang="en-US" sz="100" dirty="0">
                <a:solidFill>
                  <a:schemeClr val="bg1"/>
                </a:solidFill>
                <a:latin typeface="宋体" panose="02010600030101010101" pitchFamily="2" charset="-122"/>
              </a:rPr>
              <a:t>事件的过程中，素芭只有独自流泪伤心，得不到任何关心，唯一的所谓的好友帕勒达帕只是专心致志地钓鱼，丝毫没有离愁别绪，反倒是漫不经心地证实了这个噩耗，给了素芭更大的打击</a:t>
            </a:r>
            <a:r>
              <a:rPr lang="zh-CN" altLang="en-US" sz="1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100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r>
              <a:rPr lang="en-US" altLang="ja-JP" sz="1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 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诗人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运用浪漫主义的表现手法，热情地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赞颂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云雀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在诗人的笔下，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云雀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是欢乐、光明、美丽的象征。作者运用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比喻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、对比等修辞手法，对</a:t>
            </a:r>
            <a:r>
              <a:rPr lang="zh-CN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云雀</a:t>
            </a:r>
            <a:r>
              <a:rPr lang="ja-JP" altLang="en-US" sz="1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加以描绘</a:t>
            </a:r>
            <a:r>
              <a:rPr lang="ja-JP" altLang="en-US" sz="1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ja-JP" sz="1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9.</a:t>
            </a:r>
            <a:r>
              <a:rPr lang="zh-CN" altLang="zh-CN" sz="100" dirty="0" smtClean="0">
                <a:solidFill>
                  <a:schemeClr val="bg1"/>
                </a:solidFill>
              </a:rPr>
              <a:t>在</a:t>
            </a:r>
            <a:r>
              <a:rPr lang="zh-CN" altLang="zh-CN" sz="100" dirty="0">
                <a:solidFill>
                  <a:schemeClr val="bg1"/>
                </a:solidFill>
              </a:rPr>
              <a:t>中国特色社会主义新时代，只有坚持和加强党的全面领导，才能真正落实以人民为中心的发展思想，建设现代化经济体系，健全人民当家作主的制度体系，推动社会主义文化繁荣兴盛，保障和改善民生，加强和创新社会治理，加快生态文明体制改革，正确认识和应对复杂的</a:t>
            </a:r>
            <a:r>
              <a:rPr lang="zh-CN" altLang="zh-CN" sz="100" dirty="0" smtClean="0">
                <a:solidFill>
                  <a:schemeClr val="bg1"/>
                </a:solidFill>
              </a:rPr>
              <a:t>国际局势</a:t>
            </a:r>
            <a:endParaRPr lang="en-US" altLang="zh-CN" sz="100" dirty="0" smtClean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660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58054" y="4364382"/>
            <a:ext cx="268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南宋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727" y="1640890"/>
            <a:ext cx="5486876" cy="2353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45" y="1419860"/>
            <a:ext cx="6027420" cy="401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125" y="162560"/>
            <a:ext cx="6480175" cy="1059815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大声朗读，整体感知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00" y="1599565"/>
            <a:ext cx="11885295" cy="5017135"/>
          </a:xfrm>
        </p:spPr>
        <p:txBody>
          <a:bodyPr>
            <a:normAutofit fontScale="77500" lnSpcReduction="10000"/>
          </a:bodyPr>
          <a:lstStyle/>
          <a:p>
            <a:pPr marL="0" indent="0" algn="ctr"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插秧歌</a:t>
            </a:r>
            <a:endParaRPr lang="en-US" altLang="zh-CN" sz="4000" b="1">
              <a:latin typeface="黑体" panose="02010609060101010101" pitchFamily="49" charset="-122"/>
              <a:ea typeface="黑体" pitchFamily="49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600">
                <a:solidFill>
                  <a:srgbClr val="184B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抛秧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solidFill>
                  <a:srgbClr val="184B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妇</a:t>
            </a:r>
            <a:r>
              <a:rPr lang="en-US" altLang="zh-CN" sz="46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接，小</a:t>
            </a:r>
            <a:r>
              <a:rPr lang="zh-CN" altLang="en-US" sz="4600">
                <a:solidFill>
                  <a:srgbClr val="184B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拔秧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4600">
                <a:solidFill>
                  <a:srgbClr val="184B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插。</a:t>
            </a:r>
            <a:endParaRPr lang="zh-CN" altLang="en-US" sz="4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笠是兜</a:t>
            </a:r>
            <a:r>
              <a:rPr lang="zh-CN" altLang="en-US" sz="4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鍪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latin typeface="微软雅黑" panose="020B0503020204020204" pitchFamily="34" charset="-122"/>
                <a:ea typeface="微软雅黑" panose="020B0503020204020204" pitchFamily="34" charset="-122"/>
              </a:rPr>
              <a:t>móu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蓑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latin typeface="微软雅黑" panose="020B0503020204020204" pitchFamily="34" charset="-122"/>
                <a:ea typeface="微软雅黑" panose="020B0503020204020204" pitchFamily="34" charset="-122"/>
              </a:rPr>
              <a:t>suō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）是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，雨从头上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湿到</a:t>
            </a:r>
            <a:r>
              <a:rPr lang="zh-CN" altLang="en-US" sz="47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胛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jiǎ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唤渠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）餐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歇半</a:t>
            </a:r>
            <a:r>
              <a:rPr lang="zh-CN" altLang="en-US" sz="40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霎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shà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），低头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折腰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只不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秧根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未牢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莳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600" err="1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匝（</a:t>
            </a:r>
            <a:r>
              <a:rPr lang="en-US" altLang="zh-CN" sz="460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zā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），照管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鹅儿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雏</a:t>
            </a:r>
            <a:r>
              <a:rPr lang="zh-CN" altLang="en-US" sz="4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鸭</a:t>
            </a:r>
            <a:r>
              <a:rPr lang="zh-CN" altLang="en-US" sz="4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3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6110" y="391795"/>
            <a:ext cx="48310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请概括出诗歌描绘了一幅什么画面？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07385" y="3106420"/>
            <a:ext cx="408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22240" y="3105785"/>
            <a:ext cx="485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99300" y="3106420"/>
            <a:ext cx="403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78595" y="3199130"/>
            <a:ext cx="283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1895" y="4076065"/>
            <a:ext cx="813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   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90945" y="4137660"/>
            <a:ext cx="576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20025" y="4137660"/>
            <a:ext cx="1132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     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69145" y="4137660"/>
            <a:ext cx="3168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7405" y="5032375"/>
            <a:ext cx="3168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49140" y="4946650"/>
            <a:ext cx="3168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6255" y="5018405"/>
            <a:ext cx="283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07325" y="4879975"/>
            <a:ext cx="309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36000" y="4946650"/>
            <a:ext cx="3168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611995" y="4879975"/>
            <a:ext cx="3168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03730" y="5879465"/>
            <a:ext cx="991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    •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393940" y="5879465"/>
            <a:ext cx="7232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•   •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3375" y="1027430"/>
            <a:ext cx="83026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</a:t>
            </a:r>
            <a:r>
              <a:rPr lang="zh-CN" altLang="en-US" sz="2800" b="1"/>
              <a:t>、自由朗读：明确字音，划分节奏，标注重音。</a:t>
            </a:r>
            <a:endParaRPr lang="en-US" altLang="zh-CN" sz="2800" b="1"/>
          </a:p>
          <a:p>
            <a:r>
              <a:rPr lang="en-US" altLang="zh-CN" sz="2800" b="1"/>
              <a:t>2</a:t>
            </a:r>
            <a:r>
              <a:rPr lang="zh-CN" altLang="en-US" sz="2800" b="1"/>
              <a:t>、竞赛朗读，小组点评。</a:t>
            </a:r>
          </a:p>
          <a:p>
            <a:r>
              <a:rPr lang="en-US" altLang="zh-CN" sz="2800" b="1"/>
              <a:t>3</a:t>
            </a:r>
            <a:r>
              <a:rPr lang="zh-CN" altLang="en-US" sz="2800" b="1"/>
              <a:t>、全班齐读，感知内容。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uiExpand="1" build="p"/>
      <p:bldP spid="4" gr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412095" cy="1103630"/>
          </a:xfrm>
        </p:spPr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小组合作，品读诗歌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38200" y="1080135"/>
            <a:ext cx="9207500" cy="539750"/>
          </a:xfrm>
        </p:spPr>
        <p:txBody>
          <a:bodyPr>
            <a:normAutofit fontScale="77500" lnSpcReduction="10000"/>
          </a:bodyPr>
          <a:lstStyle/>
          <a:p>
            <a:pPr marL="0" indent="0">
              <a:buNone/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请展开想象与联想，用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生动形象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的语言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细致描绘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首联呈现的画面？</a:t>
            </a:r>
          </a:p>
          <a:p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70" y="1543685"/>
            <a:ext cx="119437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</a:t>
            </a:r>
            <a:r>
              <a:rPr lang="zh-CN" altLang="en-US" sz="2800"/>
              <a:t>乡村四月闲人少，才了蚕桑又插秧。天色还是灰蒙蒙一片，富贵一家人已经来到田头，他们要赶着把这秧苗插下田呢！开秧门喽！</a:t>
            </a:r>
          </a:p>
          <a:p>
            <a:r>
              <a:rPr lang="zh-CN" altLang="en-US" sz="2800"/>
              <a:t>    二毛在秧苗田里</a:t>
            </a:r>
            <a:r>
              <a:rPr lang="zh-CN" altLang="en-US" sz="2800" b="1">
                <a:solidFill>
                  <a:srgbClr val="FF0000"/>
                </a:solidFill>
              </a:rPr>
              <a:t>拔秧苗</a:t>
            </a:r>
            <a:r>
              <a:rPr lang="zh-CN" altLang="en-US" sz="2800"/>
              <a:t>，只见他俯着身子，左右手同时开工，两手同时握住三四根秧苗，一前一后拔秧苗，等到握不住时，在水田了将秧苗根部的稀泥淘洗干净，再用稻草捆成把，一把接一把，不一会儿，成把的秧苗在他身后排列成堆。</a:t>
            </a:r>
          </a:p>
          <a:p>
            <a:r>
              <a:rPr lang="zh-CN" altLang="en-US" sz="2800"/>
              <a:t>     富贵将拔好的一担担叶绿根白捆扎整齐的秧苗挑起，走向窄窄的田坎。放下重担，两脚立稳，弯腰起身，双手一送</a:t>
            </a:r>
            <a:r>
              <a:rPr lang="zh-CN" altLang="en-US" sz="2800" b="1">
                <a:solidFill>
                  <a:srgbClr val="FF0000"/>
                </a:solidFill>
              </a:rPr>
              <a:t>一抛</a:t>
            </a:r>
            <a:r>
              <a:rPr lang="zh-CN" altLang="en-US" sz="2800"/>
              <a:t>，秧苗在空中飞舞，像烟花灿烂时四处流散的火星，随后是，啪啪，啪、啪的落水声，偶尔的一两把又被直起腰来的家珍稳稳地</a:t>
            </a:r>
            <a:r>
              <a:rPr lang="zh-CN" altLang="en-US" sz="2800" b="1">
                <a:solidFill>
                  <a:srgbClr val="FF0000"/>
                </a:solidFill>
              </a:rPr>
              <a:t>接住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    大毛弯腰弓背立在水田中，左手极熟练地捋着秧株数，右手的几根手指在捏住秧根的一瞬间就把秧苗</a:t>
            </a:r>
            <a:r>
              <a:rPr lang="zh-CN" altLang="en-US" sz="2800" b="1">
                <a:solidFill>
                  <a:srgbClr val="FF0000"/>
                </a:solidFill>
              </a:rPr>
              <a:t>点进</a:t>
            </a:r>
            <a:r>
              <a:rPr lang="zh-CN" altLang="en-US" sz="2800"/>
              <a:t>泥水里。灰白的天空在他们身边熨散开来。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build="p"/>
      <p:bldP spid="5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412095" cy="1103630"/>
          </a:xfrm>
        </p:spPr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小组合作，品读诗歌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38200" y="1308100"/>
            <a:ext cx="10663555" cy="1166495"/>
          </a:xfrm>
        </p:spPr>
        <p:txBody>
          <a:bodyPr>
            <a:norm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颔联用了一个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新奇的比喻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，请找出来，并分析其作用。</a:t>
            </a: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35" y="1960880"/>
            <a:ext cx="119024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</a:t>
            </a:r>
            <a:r>
              <a:rPr lang="en-US" altLang="zh-CN" sz="2800"/>
              <a:t> </a:t>
            </a:r>
            <a:r>
              <a:rPr lang="zh-CN" altLang="en-US" sz="3600"/>
              <a:t>天阴沉下来，之前还是淅淅沥沥的小雨，现在却来得这样迅急，这样粗鲁，富贵一家赶紧走上田坎，把之前准备好的雨具拿出，一个个披着蓑衣，戴上斗笠，感觉像是战场上的士兵，穿上了铁甲，戴上了头盔，即便是这样，雨水还是从头上流到脖颈，从脖颈流到肩膀，打湿了全身，他们依然要跳到田里去插秧。雨虽大，干劲却倍增，可他们把自己当做一个斗士，去感受与天斗的其乐无穷。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build="p"/>
      <p:bldP spid="4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412095" cy="1103630"/>
          </a:xfrm>
        </p:spPr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小组合作，品读诗歌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42950" y="1308735"/>
            <a:ext cx="10587355" cy="1518285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诗人描绘农民的日常劳动及生活场景，善于从日常生活</a:t>
            </a:r>
          </a:p>
          <a:p>
            <a:pPr marL="0" indent="0"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小细节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去领悟生活的内蕴，请从颈联和尾联中找出一</a:t>
            </a:r>
          </a:p>
          <a:p>
            <a:pPr marL="0" indent="0"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个，品味其内涵。</a:t>
            </a: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590" y="2733040"/>
            <a:ext cx="115741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采菱</a:t>
            </a:r>
            <a:r>
              <a:rPr lang="zh-CN" altLang="en-US" sz="2400">
                <a:solidFill>
                  <a:srgbClr val="FF0000"/>
                </a:solidFill>
              </a:rPr>
              <a:t>辛苦</a:t>
            </a:r>
            <a:r>
              <a:rPr lang="zh-CN" altLang="en-US" sz="2400"/>
              <a:t>废犁锄，</a:t>
            </a:r>
            <a:r>
              <a:rPr lang="zh-CN" altLang="en-US" sz="2400">
                <a:solidFill>
                  <a:srgbClr val="FF0000"/>
                </a:solidFill>
              </a:rPr>
              <a:t>血指</a:t>
            </a:r>
            <a:r>
              <a:rPr lang="zh-CN" altLang="en-US" sz="2400"/>
              <a:t>流丹鬼质枯。</a:t>
            </a:r>
            <a:r>
              <a:rPr lang="zh-CN" altLang="en-US" sz="2400">
                <a:solidFill>
                  <a:srgbClr val="FF0000"/>
                </a:solidFill>
              </a:rPr>
              <a:t>无力买田</a:t>
            </a:r>
            <a:r>
              <a:rPr lang="zh-CN" altLang="en-US" sz="2400"/>
              <a:t>聊种水，近来湖面亦</a:t>
            </a:r>
            <a:r>
              <a:rPr lang="zh-CN" altLang="en-US" sz="2400">
                <a:solidFill>
                  <a:srgbClr val="FF0000"/>
                </a:solidFill>
              </a:rPr>
              <a:t>收租</a:t>
            </a:r>
            <a:r>
              <a:rPr lang="zh-CN" altLang="en-US" sz="2400"/>
              <a:t>。</a:t>
            </a:r>
          </a:p>
          <a:p>
            <a:r>
              <a:rPr lang="zh-CN" altLang="en-US" sz="2400"/>
              <a:t>租船满载候开仓，粒粒如珠白似霜。不惜两钏输一斛，尚赢</a:t>
            </a:r>
            <a:r>
              <a:rPr lang="zh-CN" altLang="en-US" sz="2400">
                <a:solidFill>
                  <a:srgbClr val="FF0000"/>
                </a:solidFill>
              </a:rPr>
              <a:t>糠核</a:t>
            </a:r>
            <a:r>
              <a:rPr lang="zh-CN" altLang="en-US" sz="2400"/>
              <a:t>饱儿郎。</a:t>
            </a:r>
          </a:p>
          <a:p>
            <a:r>
              <a:rPr lang="zh-CN" altLang="en-US" sz="2400"/>
              <a:t>昼出耘田夜绩麻，村庄儿女各当家·····</a:t>
            </a:r>
          </a:p>
          <a:p>
            <a:r>
              <a:rPr lang="zh-CN" altLang="en-US" sz="2400"/>
              <a:t>                                                               范成大《四时田园杂兴》</a:t>
            </a:r>
          </a:p>
          <a:p>
            <a:r>
              <a:rPr lang="zh-CN" altLang="en-US" sz="2400"/>
              <a:t>昨夜入城市，归来</a:t>
            </a:r>
            <a:r>
              <a:rPr lang="zh-CN" altLang="en-US" sz="2400">
                <a:solidFill>
                  <a:srgbClr val="FF0000"/>
                </a:solidFill>
              </a:rPr>
              <a:t>泪满襟。</a:t>
            </a:r>
            <a:endParaRPr lang="zh-CN" altLang="en-US" sz="2400"/>
          </a:p>
          <a:p>
            <a:r>
              <a:rPr lang="zh-CN" altLang="en-US" sz="2400"/>
              <a:t>遍身摞起者，不是养蚕人。</a:t>
            </a:r>
          </a:p>
          <a:p>
            <a:r>
              <a:rPr lang="zh-CN" altLang="en-US" sz="2400"/>
              <a:t>                                                              张俞《蚕妇》</a:t>
            </a:r>
          </a:p>
          <a:p>
            <a:r>
              <a:rPr lang="zh-CN" altLang="en-US" sz="2400"/>
              <a:t>春种一粒粟，秋收万颗子。</a:t>
            </a:r>
          </a:p>
          <a:p>
            <a:r>
              <a:rPr lang="zh-CN" altLang="en-US" sz="2400"/>
              <a:t>四海无闲田，</a:t>
            </a:r>
            <a:r>
              <a:rPr lang="zh-CN" altLang="en-US" sz="2400">
                <a:solidFill>
                  <a:srgbClr val="FF0000"/>
                </a:solidFill>
              </a:rPr>
              <a:t>农夫犹饿死</a:t>
            </a:r>
            <a:r>
              <a:rPr lang="zh-CN" altLang="en-US" sz="2400"/>
              <a:t>。</a:t>
            </a:r>
          </a:p>
          <a:p>
            <a:r>
              <a:rPr lang="zh-CN" altLang="en-US" sz="2400"/>
              <a:t>                                                                李绅 《悯农》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uiExpand="1" build="p"/>
      <p:bldP spid="5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412095" cy="1103630"/>
          </a:xfrm>
        </p:spPr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小组合作，品读诗歌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38200" y="1308100"/>
            <a:ext cx="10654030" cy="1919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颈联尾联中的动作行为没有主语，请发挥合理的想象，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补充出主语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，弄清事件关系，以小组为单位，试着演绎这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一唤不答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一唤一答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的情景，感知出答话人的形象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2790" y="3033395"/>
            <a:ext cx="112509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</a:t>
            </a:r>
            <a:r>
              <a:rPr lang="zh-CN" altLang="en-US" sz="2800"/>
              <a:t>不知过了多久，田坎上出现一个急急忙忙的身影，颤颤巍巍的，</a:t>
            </a:r>
          </a:p>
          <a:p>
            <a:r>
              <a:rPr lang="zh-CN" altLang="en-US" sz="2800"/>
              <a:t>是一位七八十岁的老婆婆，脚还没有站稳，就扯着嗓子大喊：</a:t>
            </a:r>
            <a:r>
              <a:rPr lang="en-US" altLang="zh-CN" sz="2800"/>
              <a:t>“</a:t>
            </a:r>
            <a:r>
              <a:rPr lang="zh-CN" altLang="en-US" sz="2800"/>
              <a:t>大</a:t>
            </a:r>
          </a:p>
          <a:p>
            <a:r>
              <a:rPr lang="zh-CN" altLang="en-US" sz="2800"/>
              <a:t>毛二毛，富贵、家珍，回家吃饭啦，趁雨大，歇一会儿啊！</a:t>
            </a:r>
            <a:r>
              <a:rPr lang="en-US" altLang="zh-CN" sz="2800"/>
              <a:t>”</a:t>
            </a:r>
            <a:r>
              <a:rPr lang="zh-CN" altLang="en-US" sz="2800"/>
              <a:t>回应她的</a:t>
            </a:r>
          </a:p>
          <a:p>
            <a:r>
              <a:rPr lang="zh-CN" altLang="en-US" sz="2800"/>
              <a:t>只有他们在雨中半蹲式往后移动的身影，他们依然低头弯腰忙活着，</a:t>
            </a:r>
          </a:p>
          <a:p>
            <a:r>
              <a:rPr lang="zh-CN" altLang="en-US" sz="2800"/>
              <a:t>连抬头说句话的时间都没有，当老婆婆再次喊</a:t>
            </a:r>
            <a:r>
              <a:rPr lang="en-US" altLang="zh-CN" sz="2800"/>
              <a:t>“</a:t>
            </a:r>
            <a:r>
              <a:rPr lang="zh-CN" altLang="en-US" sz="2800"/>
              <a:t>回家吃饭时</a:t>
            </a:r>
            <a:r>
              <a:rPr lang="en-US" altLang="zh-CN" sz="2800"/>
              <a:t>”</a:t>
            </a:r>
            <a:r>
              <a:rPr lang="zh-CN" altLang="en-US" sz="2800"/>
              <a:t>，从水田中央传出富贵急促的声音：</a:t>
            </a:r>
            <a:r>
              <a:rPr lang="en-US" altLang="zh-CN" sz="2800"/>
              <a:t>“</a:t>
            </a:r>
            <a:r>
              <a:rPr lang="zh-CN" altLang="en-US" sz="2800"/>
              <a:t>这块田还没有插完呢，你把早餐放这里，刚刚插好的秧苗还没有长牢，你赶紧回去看管好家里的鹅和鸭，别让他们到田里来践踏秧苗，赶紧回去，赶紧回去啊！</a:t>
            </a:r>
            <a:r>
              <a:rPr lang="en-US" altLang="zh-CN" sz="280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uiExpand="1" build="p"/>
      <p:bldP spid="4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迁移拓展，书写劳动之乐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454150"/>
            <a:ext cx="11038840" cy="4998720"/>
          </a:xfrm>
        </p:spPr>
        <p:txBody>
          <a:bodyPr>
            <a:normAutofit fontScale="90000"/>
          </a:bodyPr>
          <a:lstStyle/>
          <a:p>
            <a:r>
              <a:rPr lang="zh-CN" altLang="en-US" sz="3200" b="1"/>
              <a:t>劳动是亘古不变的主题，</a:t>
            </a:r>
            <a:r>
              <a:rPr lang="en-US" altLang="zh-CN" sz="3200" b="1"/>
              <a:t>“昼出耘田夜绩麻，村庄儿女各当家”</a:t>
            </a:r>
            <a:r>
              <a:rPr lang="zh-CN" altLang="en-US" sz="3200" b="1"/>
              <a:t>，这是范大成笔下的劳动图景；</a:t>
            </a:r>
            <a:r>
              <a:rPr lang="en-US" altLang="zh-CN" sz="3200" b="1"/>
              <a:t>“</a:t>
            </a:r>
            <a:r>
              <a:rPr lang="zh-CN" altLang="en-US" sz="3200" b="1"/>
              <a:t>夙兴夜寐，洒扫庭院</a:t>
            </a:r>
            <a:r>
              <a:rPr lang="en-US" altLang="zh-CN" sz="3200" b="1"/>
              <a:t>”</a:t>
            </a:r>
            <a:r>
              <a:rPr lang="zh-CN" altLang="en-US" sz="3200" b="1"/>
              <a:t>，这是绵延至今的热爱劳动的传统，我们流传至今的诗词歌赋，总有劳动的旋律回响其中。劳动能让我们享受生活的乐趣，让我们的生活繁花似锦、热烈充盈。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生活中，总有一些劳动场面让我们记忆犹新，劳动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中的体验也让我们刻骨铭心，请撷取生活中的某一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劳动，写一首</a:t>
            </a:r>
            <a:r>
              <a:rPr lang="zh-CN" altLang="en-US" sz="7300" b="1">
                <a:solidFill>
                  <a:srgbClr val="FF0000"/>
                </a:solidFill>
              </a:rPr>
              <a:t>小诗</a:t>
            </a:r>
            <a:r>
              <a:rPr lang="zh-CN" altLang="en-US" sz="3600" b="1">
                <a:solidFill>
                  <a:srgbClr val="FF0000"/>
                </a:solidFill>
              </a:rPr>
              <a:t>或者</a:t>
            </a:r>
            <a:r>
              <a:rPr lang="zh-CN" altLang="en-US" sz="6700" b="1">
                <a:solidFill>
                  <a:srgbClr val="FF0000"/>
                </a:solidFill>
              </a:rPr>
              <a:t>五六十字的片段</a:t>
            </a:r>
            <a:r>
              <a:rPr lang="zh-CN" altLang="en-US" sz="4400" b="1">
                <a:solidFill>
                  <a:srgbClr val="FF0000"/>
                </a:solidFill>
              </a:rPr>
              <a:t>，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然后一起分享。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181725" cy="3306445"/>
          </a:xfrm>
          <a:prstGeom prst="rect">
            <a:avLst/>
          </a:prstGeom>
        </p:spPr>
      </p:pic>
      <p:pic>
        <p:nvPicPr>
          <p:cNvPr id="5" name="图片 4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725" y="38100"/>
            <a:ext cx="5594350" cy="6819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3080" y="445770"/>
            <a:ext cx="7498080" cy="2861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堆草垛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喜看稻菽千层浪，而今又忆少年时。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秋风残云偷红日，青山绿水绕竹溪。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稻草人立秋田里，假做士兵听军令。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如椽大笔蒙古现，笑看田里添绿衣。</a:t>
            </a:r>
          </a:p>
        </p:txBody>
      </p:sp>
      <p:pic>
        <p:nvPicPr>
          <p:cNvPr id="7" name="图片 6" descr="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06445"/>
            <a:ext cx="6181725" cy="3550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2605" y="3481070"/>
            <a:ext cx="57645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忆莲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小儿不识莲，初种新田间。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绿芽盼花绿，花绿盼新颜。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黑泥掏白娃，心里乐开花。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故作辞让态，吃着说哎呀。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声声甜欢笑，丝丝总关情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00848632976_1_1"/>
  <p:tag name="KSO_WM_UNIT_TYPE" val="ζ_h_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00848632976_1_1"/>
  <p:tag name="KSO_WM_UNIT_TYPE" val="ζ_h_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00848632976_1_1"/>
  <p:tag name="KSO_WM_UNIT_TYPE" val="ζ_h_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00848632976_1_1"/>
  <p:tag name="KSO_WM_UNIT_TYPE" val="ζ_h_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1807</Words>
  <Application>Microsoft Office PowerPoint</Application>
  <PresentationFormat>宽屏</PresentationFormat>
  <Paragraphs>95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仿宋</vt:lpstr>
      <vt:lpstr>黑体</vt:lpstr>
      <vt:lpstr>华文楷体</vt:lpstr>
      <vt:lpstr>宋体</vt:lpstr>
      <vt:lpstr>微软雅黑</vt:lpstr>
      <vt:lpstr>Arial</vt:lpstr>
      <vt:lpstr>Office 主题​​</vt:lpstr>
      <vt:lpstr>PowerPoint 演示文稿</vt:lpstr>
      <vt:lpstr>PowerPoint 演示文稿</vt:lpstr>
      <vt:lpstr>大声朗读，整体感知</vt:lpstr>
      <vt:lpstr>小组合作，品读诗歌</vt:lpstr>
      <vt:lpstr>小组合作，品读诗歌</vt:lpstr>
      <vt:lpstr>小组合作，品读诗歌</vt:lpstr>
      <vt:lpstr>小组合作，品读诗歌</vt:lpstr>
      <vt:lpstr>迁移拓展，书写劳动之乐</vt:lpstr>
      <vt:lpstr>PowerPoint 演示文稿</vt:lpstr>
      <vt:lpstr>习近平爷爷寄语：</vt:lpstr>
      <vt:lpstr>作业：悟，与诗人同感</vt:lpstr>
      <vt:lpstr>PowerPoint 演示文稿</vt:lpstr>
    </vt:vector>
  </TitlesOfParts>
  <Company>学科网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lenovo</cp:lastModifiedBy>
  <cp:revision>2</cp:revision>
  <cp:lastPrinted>2020-10-10T07:47:59Z</cp:lastPrinted>
  <dcterms:created xsi:type="dcterms:W3CDTF">2020-10-10T07:47:59Z</dcterms:created>
  <dcterms:modified xsi:type="dcterms:W3CDTF">2020-11-05T04:11:10Z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