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0" r:id="rId8"/>
    <p:sldId id="259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tags" Target="tags/tag1.xml" /><Relationship Id="rId3" Type="http://schemas.openxmlformats.org/officeDocument/2006/relationships/slide" Target="slides/slide2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https://baike.so.com/doc/246398-260770.html" TargetMode="Ex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论语十二章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smtClean="0">
                <a:solidFill>
                  <a:schemeClr val="tx1"/>
                </a:solidFill>
              </a:rPr>
              <a:t>《</a:t>
            </a:r>
            <a:r>
              <a:rPr lang="zh-CN" altLang="en-US" b="1" smtClean="0">
                <a:solidFill>
                  <a:schemeClr val="tx1"/>
                </a:solidFill>
              </a:rPr>
              <a:t>论语</a:t>
            </a:r>
            <a:r>
              <a:rPr lang="en-US" altLang="zh-CN" b="1" smtClean="0">
                <a:solidFill>
                  <a:schemeClr val="tx1"/>
                </a:solidFill>
              </a:rPr>
              <a:t>》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92215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548680"/>
            <a:ext cx="8363272" cy="5577483"/>
          </a:xfrm>
        </p:spPr>
        <p:txBody>
          <a:bodyPr/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子曰：“人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而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不仁，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如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礼何？人而不仁，如乐何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？</a:t>
            </a:r>
            <a:r>
              <a:rPr lang="zh-CN" altLang="en-US" smtClean="0">
                <a:latin typeface="华文新魏" pitchFamily="2" charset="-122"/>
                <a:ea typeface="华文新魏" pitchFamily="2" charset="-122"/>
              </a:rPr>
              <a:t>”</a:t>
            </a:r>
            <a:endParaRPr lang="en-US" altLang="zh-CN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而，如果</a:t>
            </a:r>
            <a:endParaRPr lang="en-US" altLang="zh-CN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如礼</a:t>
            </a:r>
            <a:r>
              <a:rPr lang="zh-CN" altLang="en-US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何，怎样对待礼呢？</a:t>
            </a:r>
            <a:endParaRPr lang="en-US" altLang="zh-CN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zh-CN" smtClean="0"/>
              <a:t>孔子</a:t>
            </a:r>
            <a:r>
              <a:rPr lang="zh-CN" altLang="zh-CN"/>
              <a:t>说：“做人如果没有仁德，怎么对待礼仪制度呢？做人如果没有仁德，怎么对待音乐呢？”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7784" y="4797152"/>
            <a:ext cx="6048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孔子就把礼、乐与仁紧紧联系起来，认为没有仁德的人，根本谈不上什么礼、乐的问题。</a:t>
            </a:r>
          </a:p>
        </p:txBody>
      </p:sp>
    </p:spTree>
    <p:extLst>
      <p:ext uri="{BB962C8B-B14F-4D97-AF65-F5344CB8AC3E}">
        <p14:creationId xmlns:p14="http://schemas.microsoft.com/office/powerpoint/2010/main" val="28203140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礼乐制度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西周时期，周天子分封天下，所分封的诸侯国林立，为维护其以周天子为中心的有秩序的统治。周文王的第四个儿子，周武王之弟</a:t>
            </a:r>
            <a:r>
              <a:rPr lang="en-US" altLang="zh-CN"/>
              <a:t>——</a:t>
            </a:r>
            <a:r>
              <a:rPr lang="zh-CN" altLang="en-US"/>
              <a:t>周公旦开始制礼作乐，即周礼。周礼作为各级贵族的政治和生活准则，成为维护宗法制度必不可少的工具。礼乐制度在这一时期，得到非常完善的发展，奠定了中国传统文化的基调</a:t>
            </a:r>
            <a:r>
              <a:rPr lang="zh-CN" altLang="en-US" smtClean="0"/>
              <a:t>。</a:t>
            </a:r>
            <a:endParaRPr lang="en-US" altLang="zh-CN" smtClean="0"/>
          </a:p>
          <a:p>
            <a:r>
              <a:rPr lang="zh-CN" altLang="en-US">
                <a:solidFill>
                  <a:srgbClr val="FF0000"/>
                </a:solidFill>
              </a:rPr>
              <a:t>礼，指各种礼节规范。乐，包括音乐和</a:t>
            </a:r>
            <a:r>
              <a:rPr lang="zh-CN" altLang="en-US" smtClean="0">
                <a:solidFill>
                  <a:srgbClr val="FF0000"/>
                </a:solidFill>
              </a:rPr>
              <a:t>舞蹈</a:t>
            </a:r>
            <a:r>
              <a:rPr lang="zh-CN" altLang="en-US">
                <a:solidFill>
                  <a:srgbClr val="FF0000"/>
                </a:solidFill>
              </a:rPr>
              <a:t>。</a:t>
            </a:r>
            <a:r>
              <a:rPr lang="zh-CN" altLang="en-US" smtClean="0">
                <a:solidFill>
                  <a:srgbClr val="FF0000"/>
                </a:solidFill>
              </a:rPr>
              <a:t>乐</a:t>
            </a:r>
            <a:r>
              <a:rPr lang="zh-CN" altLang="en-US">
                <a:solidFill>
                  <a:srgbClr val="FF0000"/>
                </a:solidFill>
              </a:rPr>
              <a:t>是表达人们思想情感的一种形式，在古代，它也是礼的一部分。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46017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子曰：“朝闻道，夕死可矣。”</a:t>
            </a:r>
            <a:endParaRPr lang="en-US" altLang="zh-CN" b="1" smtClean="0"/>
          </a:p>
          <a:p>
            <a:endParaRPr lang="en-US" altLang="zh-CN"/>
          </a:p>
          <a:p>
            <a:r>
              <a:rPr lang="zh-CN" altLang="en-US" smtClean="0"/>
              <a:t>翻译</a:t>
            </a:r>
            <a:endParaRPr lang="en-US" altLang="zh-CN" smtClean="0"/>
          </a:p>
          <a:p>
            <a:r>
              <a:rPr lang="zh-CN" altLang="zh-CN"/>
              <a:t>孔子说：</a:t>
            </a:r>
            <a:r>
              <a:rPr lang="zh-CN" altLang="zh-CN" smtClean="0"/>
              <a:t>“</a:t>
            </a:r>
            <a:r>
              <a:rPr lang="zh-CN" altLang="en-US"/>
              <a:t>早上明白了仁义之道，晚上为它去死也可以。</a:t>
            </a:r>
            <a:r>
              <a:rPr lang="zh-CN" altLang="zh-CN" smtClean="0"/>
              <a:t>”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395" y="4797152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懂得了仁义的 道理，就应该用自己的一生去实践它，有时为了捍卫之，甚至不惜牺牲自己的生命。</a:t>
            </a:r>
          </a:p>
        </p:txBody>
      </p:sp>
    </p:spTree>
    <p:extLst>
      <p:ext uri="{BB962C8B-B14F-4D97-AF65-F5344CB8AC3E}">
        <p14:creationId xmlns:p14="http://schemas.microsoft.com/office/powerpoint/2010/main" val="29403790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首先</a:t>
            </a:r>
            <a:r>
              <a:rPr lang="zh-CN" altLang="en-US" smtClean="0"/>
              <a:t>，</a:t>
            </a:r>
            <a:r>
              <a:rPr lang="en-US" altLang="zh-CN" smtClean="0"/>
              <a:t>“</a:t>
            </a:r>
            <a:r>
              <a:rPr lang="zh-CN" altLang="en-US" smtClean="0"/>
              <a:t>朝</a:t>
            </a:r>
            <a:r>
              <a:rPr lang="zh-CN" altLang="en-US"/>
              <a:t>闻道，夕死可</a:t>
            </a:r>
            <a:r>
              <a:rPr lang="zh-CN" altLang="en-US" smtClean="0"/>
              <a:t>矣</a:t>
            </a:r>
            <a:r>
              <a:rPr lang="en-US" altLang="zh-CN" smtClean="0"/>
              <a:t>”</a:t>
            </a:r>
            <a:r>
              <a:rPr lang="zh-CN" altLang="en-US" smtClean="0"/>
              <a:t>重在</a:t>
            </a:r>
            <a:r>
              <a:rPr lang="en-US" altLang="zh-CN" smtClean="0"/>
              <a:t>“</a:t>
            </a:r>
            <a:r>
              <a:rPr lang="zh-CN" altLang="en-US" smtClean="0"/>
              <a:t>行</a:t>
            </a:r>
            <a:r>
              <a:rPr lang="en-US" altLang="zh-CN" smtClean="0"/>
              <a:t>”</a:t>
            </a:r>
            <a:r>
              <a:rPr lang="zh-CN" altLang="en-US" smtClean="0"/>
              <a:t>，</a:t>
            </a:r>
            <a:r>
              <a:rPr lang="zh-CN" altLang="en-US"/>
              <a:t>即</a:t>
            </a:r>
            <a:r>
              <a:rPr lang="zh-CN" altLang="en-US" smtClean="0"/>
              <a:t>实践。</a:t>
            </a:r>
            <a:endParaRPr lang="en-US" altLang="zh-CN"/>
          </a:p>
          <a:p>
            <a:r>
              <a:rPr lang="zh-CN" altLang="en-US" smtClean="0"/>
              <a:t>其次</a:t>
            </a:r>
            <a:r>
              <a:rPr lang="zh-CN" altLang="en-US"/>
              <a:t>，</a:t>
            </a:r>
            <a:r>
              <a:rPr lang="en-US" altLang="zh-CN"/>
              <a:t>"</a:t>
            </a:r>
            <a:r>
              <a:rPr lang="zh-CN" altLang="en-US"/>
              <a:t>朝闻道，夕死可矣</a:t>
            </a:r>
            <a:r>
              <a:rPr lang="en-US" altLang="zh-CN"/>
              <a:t>"</a:t>
            </a:r>
            <a:r>
              <a:rPr lang="zh-CN" altLang="en-US"/>
              <a:t>强调牺牲精神</a:t>
            </a:r>
            <a:r>
              <a:rPr lang="zh-CN" altLang="en-US" smtClean="0"/>
              <a:t>。</a:t>
            </a:r>
            <a:endParaRPr lang="en-US" altLang="zh-CN" smtClean="0"/>
          </a:p>
          <a:p>
            <a:endParaRPr lang="en-US" altLang="zh-CN"/>
          </a:p>
          <a:p>
            <a:pPr marL="0" indent="0">
              <a:buNone/>
            </a:pPr>
            <a:r>
              <a:rPr lang="zh-CN" altLang="en-US" smtClean="0">
                <a:solidFill>
                  <a:srgbClr val="FF0000"/>
                </a:solidFill>
              </a:rPr>
              <a:t>孔子</a:t>
            </a:r>
            <a:r>
              <a:rPr lang="zh-CN" altLang="en-US">
                <a:solidFill>
                  <a:srgbClr val="FF0000"/>
                </a:solidFill>
              </a:rPr>
              <a:t>的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杀身以成仁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、孟子的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舍生而取义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正是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朝闻道，夕死可矣</a:t>
            </a:r>
            <a:r>
              <a:rPr lang="en-US" altLang="zh-CN">
                <a:solidFill>
                  <a:srgbClr val="FF0000"/>
                </a:solidFill>
              </a:rPr>
              <a:t>"</a:t>
            </a:r>
            <a:r>
              <a:rPr lang="zh-CN" altLang="en-US">
                <a:solidFill>
                  <a:srgbClr val="FF0000"/>
                </a:solidFill>
              </a:rPr>
              <a:t>一句话的最佳注脚</a:t>
            </a:r>
          </a:p>
        </p:txBody>
      </p:sp>
    </p:spTree>
    <p:extLst>
      <p:ext uri="{BB962C8B-B14F-4D97-AF65-F5344CB8AC3E}">
        <p14:creationId xmlns:p14="http://schemas.microsoft.com/office/powerpoint/2010/main" val="24823367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184" y="692696"/>
            <a:ext cx="8229600" cy="4525963"/>
          </a:xfrm>
        </p:spPr>
        <p:txBody>
          <a:bodyPr/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子曰：“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君子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喻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于义</a:t>
            </a: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小人喻于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利。”</a:t>
            </a:r>
            <a:endParaRPr lang="en-US" altLang="zh-CN" b="1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喻，知晓，明白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en-US" altLang="zh-CN"/>
          </a:p>
          <a:p>
            <a:r>
              <a:rPr lang="zh-CN" altLang="en-US" smtClean="0"/>
              <a:t>翻译：</a:t>
            </a:r>
            <a:endParaRPr lang="en-US" altLang="zh-CN" smtClean="0"/>
          </a:p>
          <a:p>
            <a:r>
              <a:rPr lang="zh-CN" altLang="en-US"/>
              <a:t>君子懂得的是道义，小人懂得的是利益</a:t>
            </a:r>
            <a:r>
              <a:rPr lang="zh-CN" altLang="en-US" smtClean="0"/>
              <a:t>。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568" y="4221088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君子与小人价值指向不同，道德高尚者只需晓以大义，而品质低劣者只能动之以利害。君子于事必辨其是非，小人于事必计其利害。</a:t>
            </a:r>
          </a:p>
        </p:txBody>
      </p:sp>
    </p:spTree>
    <p:extLst>
      <p:ext uri="{BB962C8B-B14F-4D97-AF65-F5344CB8AC3E}">
        <p14:creationId xmlns:p14="http://schemas.microsoft.com/office/powerpoint/2010/main" val="1765243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1932" y="620688"/>
            <a:ext cx="9418468" cy="5688632"/>
          </a:xfrm>
        </p:spPr>
        <p:txBody>
          <a:bodyPr>
            <a:normAutofit/>
          </a:bodyPr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子曰：“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见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贤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思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齐焉</a:t>
            </a: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见不贤而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内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自省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也。”</a:t>
            </a:r>
            <a:endParaRPr lang="en-US" altLang="zh-CN" smtClean="0"/>
          </a:p>
          <a:p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贤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形容词用作名词，贤者，有贤德、有才华的人</a:t>
            </a:r>
            <a:r>
              <a:rPr lang="zh-CN" altLang="en-US" sz="280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280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齐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与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......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看齐</a:t>
            </a:r>
            <a:r>
              <a:rPr lang="zh-CN" altLang="en-US" sz="280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280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焉</a:t>
            </a:r>
            <a:r>
              <a: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80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于之。</a:t>
            </a:r>
            <a:endParaRPr lang="en-US" altLang="zh-CN" sz="280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内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方位名词作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hlinkClick r:id="rId2"/>
              </a:rPr>
              <a:t>状语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，在心里</a:t>
            </a:r>
            <a:r>
              <a:rPr lang="zh-CN" altLang="en-US" sz="280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280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mtClean="0"/>
              <a:t>翻译：</a:t>
            </a:r>
            <a:endParaRPr lang="en-US" altLang="zh-CN" smtClean="0"/>
          </a:p>
          <a:p>
            <a:r>
              <a:rPr lang="zh-CN" altLang="en-US" sz="2600" smtClean="0"/>
              <a:t>孔子</a:t>
            </a:r>
            <a:r>
              <a:rPr lang="zh-CN" altLang="en-US" sz="2600"/>
              <a:t>说</a:t>
            </a:r>
            <a:r>
              <a:rPr lang="en-US" altLang="zh-CN" sz="2600"/>
              <a:t>:"</a:t>
            </a:r>
            <a:r>
              <a:rPr lang="zh-CN" altLang="en-US" sz="2600"/>
              <a:t>看见有德行或才干的人就要想着向他学习，看见没有德行的人，自己的内心就要反省是否有和他一样的错误。</a:t>
            </a:r>
            <a:r>
              <a:rPr lang="en-US" altLang="zh-CN" sz="2600"/>
              <a:t>"</a:t>
            </a:r>
            <a:endParaRPr lang="zh-CN" altLang="en-US" sz="2600"/>
          </a:p>
        </p:txBody>
      </p:sp>
      <p:sp>
        <p:nvSpPr>
          <p:cNvPr id="4" name="矩形 3"/>
          <p:cNvSpPr/>
          <p:nvPr/>
        </p:nvSpPr>
        <p:spPr>
          <a:xfrm>
            <a:off x="2771800" y="4983559"/>
            <a:ext cx="5688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这</a:t>
            </a:r>
            <a:r>
              <a:rPr lang="zh-CN" altLang="en-US" b="1">
                <a:solidFill>
                  <a:srgbClr val="FF0000"/>
                </a:solidFill>
              </a:rPr>
              <a:t>句话不但给人以催人上进的鞭策，也显示了与强者看齐的不服精神与无畏斗志，同时也教人处世做人要低调，时时小心，勿多话语，勿擅行动。</a:t>
            </a:r>
          </a:p>
        </p:txBody>
      </p:sp>
    </p:spTree>
    <p:extLst>
      <p:ext uri="{BB962C8B-B14F-4D97-AF65-F5344CB8AC3E}">
        <p14:creationId xmlns:p14="http://schemas.microsoft.com/office/powerpoint/2010/main" val="15035941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69314"/>
            <a:ext cx="8640960" cy="6192688"/>
          </a:xfrm>
        </p:spPr>
        <p:txBody>
          <a:bodyPr>
            <a:normAutofit/>
          </a:bodyPr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子曰：“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质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胜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文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则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野</a:t>
            </a: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文胜质则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史</a:t>
            </a: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文质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彬彬</a:t>
            </a: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然后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君子。”</a:t>
            </a:r>
            <a:endParaRPr lang="en-US" altLang="zh-CN" b="1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质，质朴，朴实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文，文采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野，粗鄙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史，浮夸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彬彬，配合适当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en-US" altLang="zh-CN"/>
          </a:p>
          <a:p>
            <a:r>
              <a:rPr lang="zh-CN" altLang="zh-CN" smtClean="0"/>
              <a:t>孔子</a:t>
            </a:r>
            <a:r>
              <a:rPr lang="zh-CN" altLang="zh-CN"/>
              <a:t>说：“质朴多于文采就难免显得粗野，文采超过了质朴又难免流于虚浮，文采和质朴完美地结合在一起，这才能成为君子。”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289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补充：</a:t>
            </a:r>
            <a:r>
              <a:rPr lang="zh-CN" altLang="en-US" sz="360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质与文的关系</a:t>
            </a:r>
            <a:endParaRPr lang="zh-CN" altLang="en-US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文</a:t>
            </a:r>
            <a:r>
              <a:rPr lang="zh-CN" altLang="en-US"/>
              <a:t>质不可以相胜，然质之胜文，犹之甘可以受和，白可以受采也。文胜而至于灭质，则其本亡矣。虽有文，将安施乎？然则与其史也，宁野</a:t>
            </a:r>
            <a:r>
              <a:rPr lang="zh-CN" altLang="en-US" smtClean="0"/>
              <a:t>。</a:t>
            </a:r>
            <a:r>
              <a:rPr lang="en-US" altLang="zh-CN" smtClean="0"/>
              <a:t>——</a:t>
            </a:r>
            <a:r>
              <a:rPr lang="zh-CN" altLang="en-US" smtClean="0"/>
              <a:t>杨时</a:t>
            </a:r>
            <a:endParaRPr lang="en-US" altLang="zh-CN" smtClean="0"/>
          </a:p>
          <a:p>
            <a:r>
              <a:rPr lang="zh-CN" altLang="en-US"/>
              <a:t>尊德性而不道问学，谓之野。道问学而不尊德性，谓之史。君子尊德性而道问学，故文质彬彬也</a:t>
            </a:r>
            <a:r>
              <a:rPr lang="zh-CN" altLang="en-US" smtClean="0"/>
              <a:t>。</a:t>
            </a:r>
            <a:r>
              <a:rPr lang="en-US" altLang="zh-CN" smtClean="0"/>
              <a:t>——</a:t>
            </a:r>
            <a:r>
              <a:rPr lang="zh-CN" altLang="en-US" smtClean="0"/>
              <a:t>江谦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064074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2696"/>
            <a:ext cx="8435280" cy="5433467"/>
          </a:xfrm>
        </p:spPr>
        <p:txBody>
          <a:bodyPr>
            <a:normAutofit lnSpcReduction="10000"/>
          </a:bodyPr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曾子曰：“士不可以不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弘毅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，任重而道远。仁以为己任，不亦重乎？死而后己，不亦远乎？”</a:t>
            </a:r>
            <a:endParaRPr lang="en-US" altLang="zh-CN" b="1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弘，广，大，指志向远大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毅，坚强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已，停止</a:t>
            </a:r>
            <a:endParaRPr lang="en-US" altLang="zh-CN" b="1"/>
          </a:p>
          <a:p>
            <a:r>
              <a:rPr lang="zh-CN" altLang="en-US" b="1" smtClean="0"/>
              <a:t>翻译：</a:t>
            </a:r>
            <a:endParaRPr lang="en-US" altLang="zh-CN" b="1" smtClean="0"/>
          </a:p>
          <a:p>
            <a:r>
              <a:rPr lang="zh-CN" altLang="en-US" b="1"/>
              <a:t>士不可不志向远大，意志坚强，</a:t>
            </a:r>
            <a:r>
              <a:rPr lang="zh-CN" altLang="en-US" b="1" smtClean="0"/>
              <a:t>因为</a:t>
            </a:r>
            <a:r>
              <a:rPr lang="zh-CN" altLang="en-US" b="1"/>
              <a:t>他肩负重任，路途</a:t>
            </a:r>
            <a:r>
              <a:rPr lang="zh-CN" altLang="en-US" b="1" smtClean="0"/>
              <a:t>遥远。</a:t>
            </a:r>
            <a:r>
              <a:rPr lang="zh-CN" altLang="en-US" b="1"/>
              <a:t>以实行仁道为已任，不是很重大吗</a:t>
            </a:r>
            <a:r>
              <a:rPr lang="zh-CN" altLang="en-US" b="1" smtClean="0"/>
              <a:t>？</a:t>
            </a:r>
            <a:r>
              <a:rPr lang="zh-CN" altLang="zh-CN" b="1"/>
              <a:t>到死方才停止下来，难道不是遥远吗？</a:t>
            </a: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7898123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620688"/>
            <a:ext cx="8964488" cy="4608512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子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曰：“譬如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为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山，未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成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一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篑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止，吾止也。譬如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平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地，虽覆一篑，进，吾往也。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”</a:t>
            </a:r>
            <a:endParaRPr lang="en-US" altLang="zh-CN" b="1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成，成功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篑，土筐</a:t>
            </a:r>
            <a:endParaRPr lang="en-US" altLang="zh-CN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平，填平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mtClean="0"/>
              <a:t>翻译</a:t>
            </a:r>
            <a:endParaRPr lang="en-US" altLang="zh-CN" smtClean="0"/>
          </a:p>
          <a:p>
            <a:pPr fontAlgn="base"/>
            <a:r>
              <a:rPr lang="zh-CN" altLang="zh-CN"/>
              <a:t>孔子说：“好比堆土成山，只差一筐土就完成了，这时停下来，是我自己要停下来的。又好比平整土地，虽然只倒下一筐土，如果决心继续，还是要自己去干的。”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2483768" y="4941168"/>
            <a:ext cx="52565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其中“止，吾止也”“进，吾往也”是在提醒我们，是否追求仁道、坚持不懈，主动权完全在自己手里，最根本的还是我们自己，与他人毫无关系。</a:t>
            </a:r>
          </a:p>
        </p:txBody>
      </p:sp>
    </p:spTree>
    <p:extLst>
      <p:ext uri="{BB962C8B-B14F-4D97-AF65-F5344CB8AC3E}">
        <p14:creationId xmlns:p14="http://schemas.microsoft.com/office/powerpoint/2010/main" val="2452006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学习目标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/>
              <a:t>1.</a:t>
            </a:r>
            <a:r>
              <a:rPr lang="zh-CN" altLang="zh-CN"/>
              <a:t>能流畅地朗读课文、背诵课文，培养阅读文言文的语感。</a:t>
            </a:r>
            <a:br>
              <a:rPr lang="en-US" altLang="zh-CN"/>
            </a:br>
            <a:r>
              <a:rPr lang="en-US" altLang="zh-CN" smtClean="0"/>
              <a:t>2</a:t>
            </a:r>
            <a:r>
              <a:rPr lang="en-US" altLang="zh-CN"/>
              <a:t>.</a:t>
            </a:r>
            <a:r>
              <a:rPr lang="zh-CN" altLang="zh-CN"/>
              <a:t>学习重点文言词语，能用现代汉语翻译课文。</a:t>
            </a:r>
            <a:br>
              <a:rPr lang="en-US" altLang="zh-CN"/>
            </a:br>
            <a:r>
              <a:rPr lang="en-US" altLang="zh-CN" smtClean="0"/>
              <a:t>3</a:t>
            </a:r>
            <a:r>
              <a:rPr lang="en-US" altLang="zh-CN"/>
              <a:t>.</a:t>
            </a:r>
            <a:r>
              <a:rPr lang="zh-CN" altLang="zh-CN"/>
              <a:t>了解各则语录的内容。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840151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764704"/>
            <a:ext cx="8784976" cy="5328592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3800" b="1" smtClean="0">
                <a:latin typeface="华文新魏" pitchFamily="2" charset="-122"/>
                <a:ea typeface="华文新魏" pitchFamily="2" charset="-122"/>
              </a:rPr>
              <a:t>子曰：“</a:t>
            </a:r>
            <a:r>
              <a:rPr lang="zh-CN" altLang="en-US" sz="3800" b="1">
                <a:latin typeface="华文新魏" pitchFamily="2" charset="-122"/>
                <a:ea typeface="华文新魏" pitchFamily="2" charset="-122"/>
              </a:rPr>
              <a:t>知者不惑，仁者不忧，勇者</a:t>
            </a:r>
            <a:r>
              <a:rPr lang="zh-CN" altLang="en-US" sz="3800" b="1" smtClean="0">
                <a:latin typeface="华文新魏" pitchFamily="2" charset="-122"/>
                <a:ea typeface="华文新魏" pitchFamily="2" charset="-122"/>
              </a:rPr>
              <a:t>不惧。”</a:t>
            </a:r>
            <a:endParaRPr lang="en-US" altLang="zh-CN" sz="3800" b="1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8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知，同“智”</a:t>
            </a:r>
            <a:endParaRPr lang="en-US" altLang="zh-CN"/>
          </a:p>
          <a:p>
            <a:r>
              <a:rPr lang="zh-CN" altLang="en-US" smtClean="0"/>
              <a:t>翻译：</a:t>
            </a:r>
            <a:endParaRPr lang="en-US" altLang="zh-CN" smtClean="0"/>
          </a:p>
          <a:p>
            <a:r>
              <a:rPr lang="zh-CN" altLang="en-US"/>
              <a:t>孔子说：“智慧的人不疑惑，仁德的人不忧愁，勇敢的人不畏惧。</a:t>
            </a:r>
            <a:r>
              <a:rPr lang="zh-CN" altLang="en-US" smtClean="0"/>
              <a:t>”</a:t>
            </a:r>
            <a:endParaRPr lang="en-US" altLang="zh-CN" smtClean="0"/>
          </a:p>
          <a:p>
            <a:r>
              <a:rPr lang="en-US" altLang="zh-CN" sz="30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30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礼记</a:t>
            </a:r>
            <a:r>
              <a:rPr lang="en-US" altLang="zh-CN" sz="30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·</a:t>
            </a:r>
            <a:r>
              <a:rPr lang="zh-CN" altLang="en-US" sz="3000" u="sng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中庸</a:t>
            </a:r>
            <a:r>
              <a:rPr lang="en-US" altLang="zh-CN" sz="30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30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说：“知、仁、勇，三者天下之达德也。”有智慧的人能将事理看得明白透彻，所以不会迷惑。仁者存公心，去私欲，乐天知命，不患得患失，所以不忧虑。有勇气的人不畏惧困难，见义勇为，所以不惧</a:t>
            </a:r>
            <a:r>
              <a:rPr lang="zh-CN" altLang="en-US" sz="300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300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10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古人认为，君子有三种基本品德，那就是仁爱，智慧和勇敢。引申可理解为一个人要是有足够的道德修养，内心足够强大，没有什么能扰乱他平静的心态。</a:t>
            </a:r>
          </a:p>
        </p:txBody>
      </p:sp>
    </p:spTree>
    <p:extLst>
      <p:ext uri="{BB962C8B-B14F-4D97-AF65-F5344CB8AC3E}">
        <p14:creationId xmlns:p14="http://schemas.microsoft.com/office/powerpoint/2010/main" val="17574981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620688"/>
            <a:ext cx="8784976" cy="57606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颜渊问仁。子曰：“克己复礼为仁。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一日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克己复礼，天下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归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仁焉。为仁由己，而由人乎哉？”颜渊曰：“请问其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目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。”子曰：“非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礼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勿视，非礼勿听，非礼勿言，非礼勿动。”颜渊曰：“回虽不敏，请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事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斯语矣。</a:t>
            </a:r>
            <a:r>
              <a:rPr lang="zh-CN" altLang="en-US" sz="2400" b="1" smtClean="0">
                <a:latin typeface="华文新魏" pitchFamily="2" charset="-122"/>
                <a:ea typeface="华文新魏" pitchFamily="2" charset="-122"/>
              </a:rPr>
              <a:t>”</a:t>
            </a:r>
            <a:endParaRPr lang="en-US" altLang="zh-CN" sz="2400" b="1" smtClean="0"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一日，一旦</a:t>
            </a:r>
            <a:endParaRPr lang="en-US" altLang="zh-CN" sz="2400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归，称赞</a:t>
            </a:r>
            <a:endParaRPr lang="en-US" altLang="zh-CN" sz="2400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目，条目</a:t>
            </a:r>
            <a:endParaRPr lang="en-US" altLang="zh-CN" sz="2400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事，实践</a:t>
            </a:r>
            <a:endParaRPr lang="en-US" altLang="zh-CN" sz="2400" b="1"/>
          </a:p>
          <a:p>
            <a:pPr marL="0" indent="0">
              <a:buNone/>
            </a:pPr>
            <a:r>
              <a:rPr lang="zh-CN" altLang="en-US" sz="2400" b="1" smtClean="0"/>
              <a:t>翻译：</a:t>
            </a:r>
            <a:endParaRPr lang="en-US" altLang="zh-CN" sz="2400" b="1"/>
          </a:p>
          <a:p>
            <a:pPr marL="0" indent="0">
              <a:buNone/>
            </a:pPr>
            <a:r>
              <a:rPr lang="zh-CN" altLang="zh-CN" sz="2400" b="1">
                <a:solidFill>
                  <a:srgbClr val="C00000"/>
                </a:solidFill>
              </a:rPr>
              <a:t>颜渊问什么是仁。孔子说：“抑制自己，使言语和行动都走到礼上来，就是仁。一旦做到了这些，天下的人都会称许你有仁德。实行仁德要靠自己，难道是靠别人吗？”颜渊说：“请问实行仁德的具体途径。”孔子说：“不合礼的事不看，不合礼的事不听，不合礼的事不言，不合礼的事不做。”</a:t>
            </a:r>
            <a:r>
              <a:rPr lang="en-US" altLang="zh-CN" sz="2400" b="1">
                <a:solidFill>
                  <a:srgbClr val="C00000"/>
                </a:solidFill>
              </a:rPr>
              <a:t> </a:t>
            </a:r>
            <a:r>
              <a:rPr lang="zh-CN" altLang="zh-CN" sz="2400" b="1">
                <a:solidFill>
                  <a:srgbClr val="C00000"/>
                </a:solidFill>
              </a:rPr>
              <a:t>颜渊说：“我虽然不聪敏，请让我照这些话去做。”</a:t>
            </a:r>
          </a:p>
          <a:p>
            <a:pPr marL="0" indent="0">
              <a:buNone/>
            </a:pP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4584576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仁与礼的关系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/>
              <a:t>礼以仁为基础，以仁来维护。仁是内在的，礼是外在的，二者紧密结合。</a:t>
            </a:r>
          </a:p>
          <a:p>
            <a:r>
              <a:rPr lang="zh-CN" altLang="en-US"/>
              <a:t>这里实际上包括两个方面的内容，一是克己，二是复礼。克己复礼就是通过人们的道德修养自觉地遵守礼的规定。这是孔子思想的核心内容，贯穿于</a:t>
            </a:r>
            <a:r>
              <a:rPr lang="en-US" altLang="zh-CN"/>
              <a:t>《</a:t>
            </a:r>
            <a:r>
              <a:rPr lang="zh-CN" altLang="en-US"/>
              <a:t>论语</a:t>
            </a:r>
            <a:r>
              <a:rPr lang="en-US" altLang="zh-CN"/>
              <a:t>》</a:t>
            </a:r>
            <a:r>
              <a:rPr lang="zh-CN" altLang="en-US"/>
              <a:t>一书的始终</a:t>
            </a:r>
            <a:r>
              <a:rPr lang="zh-CN" altLang="en-US" smtClean="0"/>
              <a:t>。</a:t>
            </a:r>
            <a:endParaRPr lang="en-US" altLang="zh-CN" smtClean="0"/>
          </a:p>
          <a:p>
            <a:r>
              <a:rPr lang="zh-CN" altLang="zh-CN"/>
              <a:t>“仁”的关键是克己复礼，具体是要“视、听、言、动”都符合礼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953256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6512" y="620688"/>
            <a:ext cx="9145016" cy="4752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子贡问曰：“有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一言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而可以终身行之者乎？” 子曰：“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其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恕乎！已所不欲，勿施于人。”</a:t>
            </a:r>
            <a:endParaRPr lang="en-US" altLang="zh-CN" b="1" smtClean="0"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言，一个字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其，大概</a:t>
            </a:r>
            <a:endParaRPr lang="en-US" altLang="zh-CN" b="1" smtClean="0"/>
          </a:p>
          <a:p>
            <a:pPr marL="0" indent="0">
              <a:buNone/>
            </a:pPr>
            <a:r>
              <a:rPr lang="zh-CN" altLang="en-US" sz="2800" smtClean="0"/>
              <a:t>子贡问孔子问道：“有没有一个字可以终身奉行的呢？”</a:t>
            </a:r>
            <a:br>
              <a:rPr lang="zh-CN" altLang="en-US" sz="2800" smtClean="0"/>
            </a:br>
            <a:r>
              <a:rPr lang="zh-CN" altLang="en-US" sz="2800" smtClean="0"/>
              <a:t>孔子回答说：“那就是恕吧！自己不愿意的，不要强加给别人。”</a:t>
            </a:r>
            <a:endParaRPr lang="zh-CN" altLang="en-US" sz="2800" b="1" smtClean="0"/>
          </a:p>
          <a:p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411760" y="4365104"/>
            <a:ext cx="59766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孔子主张“以宽恕之心待人</a:t>
            </a:r>
            <a:r>
              <a:rPr lang="zh-CN" altLang="en-US" sz="240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”。</a:t>
            </a:r>
            <a:r>
              <a:rPr lang="zh-CN" altLang="en-US" sz="24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反映了孔子“仁”的学说的一个方面，也是谈思想品德修养，强调“修己”。</a:t>
            </a:r>
            <a:br>
              <a:rPr lang="zh-CN" altLang="en-US" sz="24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240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我们应该加强自身的修养，要为别人考虑，多站在别人的角度上思考问题，学会体谅别人，尊重别人。</a:t>
            </a:r>
          </a:p>
        </p:txBody>
      </p:sp>
    </p:spTree>
    <p:extLst>
      <p:ext uri="{BB962C8B-B14F-4D97-AF65-F5344CB8AC3E}">
        <p14:creationId xmlns:p14="http://schemas.microsoft.com/office/powerpoint/2010/main" val="18166079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620688"/>
            <a:ext cx="9036496" cy="5472608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子曰：“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小子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何莫学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夫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诗。诗，可以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兴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，可以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观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，可以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群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，可以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怨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。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迩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之事父，远之事君</a:t>
            </a: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;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多识于鸟兽草木之名。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”</a:t>
            </a:r>
            <a:endParaRPr lang="en-US" altLang="zh-CN" b="1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小子，孔子对学生的称呼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夫，那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兴，激发人的感情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观，观察政治的得失、风俗的盛衰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群，提高人际交往能力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怨，讽刺时政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迩，近</a:t>
            </a:r>
            <a:endParaRPr lang="en-US" altLang="zh-CN" smtClean="0">
              <a:solidFill>
                <a:srgbClr val="FF0000"/>
              </a:solidFill>
            </a:endParaRPr>
          </a:p>
          <a:p>
            <a:r>
              <a:rPr lang="zh-CN" altLang="zh-CN" b="1"/>
              <a:t>孔子说：“学生们为什么没有人学诗呢？诗可以激发心志，</a:t>
            </a:r>
            <a:r>
              <a:rPr lang="zh-CN" altLang="zh-CN" b="1" smtClean="0"/>
              <a:t>可以</a:t>
            </a:r>
            <a:r>
              <a:rPr lang="zh-CN" altLang="en-US" b="1" smtClean="0"/>
              <a:t>观察政治的得失</a:t>
            </a:r>
            <a:r>
              <a:rPr lang="zh-CN" altLang="zh-CN" b="1" smtClean="0"/>
              <a:t>，</a:t>
            </a:r>
            <a:r>
              <a:rPr lang="zh-CN" altLang="zh-CN" b="1"/>
              <a:t>可以培养群体观念，可以学得</a:t>
            </a:r>
            <a:r>
              <a:rPr lang="zh-CN" altLang="zh-CN" b="1" smtClean="0"/>
              <a:t>讽刺</a:t>
            </a:r>
            <a:r>
              <a:rPr lang="zh-CN" altLang="en-US" b="1" smtClean="0"/>
              <a:t>时政的技巧</a:t>
            </a:r>
            <a:r>
              <a:rPr lang="zh-CN" altLang="zh-CN" b="1" smtClean="0"/>
              <a:t>。</a:t>
            </a:r>
            <a:r>
              <a:rPr lang="zh-CN" altLang="zh-CN" b="1"/>
              <a:t>近则可以用其中的道理来侍奉父母；远可以用来侍奉君主，还可以多认识鸟兽草木的名称。”</a:t>
            </a:r>
          </a:p>
          <a:p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059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《</a:t>
            </a:r>
            <a:r>
              <a:rPr lang="zh-CN" altLang="en-US" smtClean="0"/>
              <a:t>诗</a:t>
            </a:r>
            <a:r>
              <a:rPr lang="en-US" altLang="zh-CN" smtClean="0"/>
              <a:t>》</a:t>
            </a:r>
            <a:r>
              <a:rPr lang="zh-CN" altLang="en-US" smtClean="0"/>
              <a:t>的作用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124744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mtClean="0"/>
              <a:t>学</a:t>
            </a:r>
            <a:r>
              <a:rPr lang="zh-CN" altLang="en-US"/>
              <a:t>诗的功能</a:t>
            </a:r>
            <a:r>
              <a:rPr lang="en-US" altLang="zh-CN"/>
              <a:t>——</a:t>
            </a:r>
            <a:r>
              <a:rPr lang="zh-CN" altLang="en-US"/>
              <a:t>兴观群怨</a:t>
            </a:r>
            <a:r>
              <a:rPr lang="zh-CN" altLang="en-US" smtClean="0"/>
              <a:t>；</a:t>
            </a:r>
            <a:endParaRPr lang="en-US" altLang="zh-CN" smtClean="0"/>
          </a:p>
          <a:p>
            <a:r>
              <a:rPr lang="zh-CN" altLang="en-US" smtClean="0"/>
              <a:t>目的</a:t>
            </a:r>
            <a:r>
              <a:rPr lang="en-US" altLang="zh-CN"/>
              <a:t>——</a:t>
            </a:r>
            <a:r>
              <a:rPr lang="zh-CN" altLang="en-US"/>
              <a:t>事父事君</a:t>
            </a:r>
            <a:r>
              <a:rPr lang="zh-CN" altLang="en-US" smtClean="0"/>
              <a:t>；</a:t>
            </a:r>
            <a:endParaRPr lang="en-US" altLang="zh-CN" smtClean="0"/>
          </a:p>
          <a:p>
            <a:r>
              <a:rPr lang="zh-CN" altLang="en-US" smtClean="0"/>
              <a:t>实现</a:t>
            </a:r>
            <a:r>
              <a:rPr lang="zh-CN" altLang="en-US"/>
              <a:t>此功能、达到此目的的途径</a:t>
            </a:r>
            <a:r>
              <a:rPr lang="en-US" altLang="zh-CN"/>
              <a:t>——“</a:t>
            </a:r>
            <a:r>
              <a:rPr lang="zh-CN" altLang="en-US"/>
              <a:t>识鸟兽草木之名</a:t>
            </a:r>
            <a:r>
              <a:rPr lang="zh-CN" altLang="en-US" smtClean="0"/>
              <a:t>”。（</a:t>
            </a:r>
            <a:r>
              <a:rPr lang="zh-CN" altLang="en-US" sz="2200" smtClean="0"/>
              <a:t>孔子</a:t>
            </a:r>
            <a:r>
              <a:rPr lang="zh-CN" altLang="en-US" sz="2200"/>
              <a:t>观照自然事物时的一贯态度也能够支持这种解释的合理性：当他提到自然物时，往往将其与人格道德相比，因此形成了“比德”的美学思想</a:t>
            </a:r>
            <a:r>
              <a:rPr lang="zh-CN" altLang="en-US" sz="2200" smtClean="0"/>
              <a:t>。</a:t>
            </a:r>
            <a:r>
              <a:rPr lang="zh-CN" altLang="en-US" sz="2400"/>
              <a:t>）</a:t>
            </a:r>
            <a:endParaRPr lang="en-US" altLang="zh-CN" sz="2200" smtClean="0"/>
          </a:p>
          <a:p>
            <a:r>
              <a:rPr lang="zh-CN" altLang="en-US" smtClean="0"/>
              <a:t>第一，学诗重在“教化”</a:t>
            </a:r>
            <a:endParaRPr lang="en-US" altLang="zh-CN" smtClean="0"/>
          </a:p>
          <a:p>
            <a:r>
              <a:rPr lang="zh-CN" altLang="en-US" smtClean="0"/>
              <a:t>第二，“教化”须以“诗的方式”进行。</a:t>
            </a:r>
            <a:endParaRPr lang="en-US" altLang="zh-CN" smtClean="0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641243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君子的品质</a:t>
            </a:r>
            <a:br>
              <a:rPr lang="en-US" altLang="zh-CN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898776" cy="2836912"/>
          </a:xfrm>
        </p:spPr>
        <p:txBody>
          <a:bodyPr/>
          <a:lstStyle/>
          <a:p>
            <a:r>
              <a:rPr lang="zh-CN" altLang="en-US" smtClean="0"/>
              <a:t>好学</a:t>
            </a:r>
            <a:endParaRPr lang="en-US" altLang="zh-CN" smtClean="0"/>
          </a:p>
          <a:p>
            <a:r>
              <a:rPr lang="zh-CN" altLang="en-US"/>
              <a:t>有牺牲</a:t>
            </a:r>
            <a:r>
              <a:rPr lang="zh-CN" altLang="en-US" smtClean="0"/>
              <a:t>精神</a:t>
            </a:r>
            <a:endParaRPr lang="en-US" altLang="zh-CN" smtClean="0"/>
          </a:p>
          <a:p>
            <a:r>
              <a:rPr lang="zh-CN" altLang="en-US" smtClean="0"/>
              <a:t>追求道义</a:t>
            </a:r>
            <a:endParaRPr lang="en-US" altLang="zh-CN" smtClean="0"/>
          </a:p>
          <a:p>
            <a:r>
              <a:rPr lang="zh-CN" altLang="en-US"/>
              <a:t>自我反省</a:t>
            </a:r>
            <a:endParaRPr lang="en-US" altLang="zh-CN" smtClean="0"/>
          </a:p>
          <a:p>
            <a:r>
              <a:rPr lang="zh-CN" altLang="en-US"/>
              <a:t>文质彬彬</a:t>
            </a:r>
            <a:endParaRPr lang="en-US" altLang="zh-CN" smtClean="0"/>
          </a:p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3812232" cy="3124944"/>
          </a:xfrm>
        </p:spPr>
        <p:txBody>
          <a:bodyPr/>
          <a:lstStyle/>
          <a:p>
            <a:r>
              <a:rPr lang="zh-CN" altLang="en-US" smtClean="0"/>
              <a:t>弘毅</a:t>
            </a:r>
            <a:endParaRPr lang="en-US" altLang="zh-CN" smtClean="0"/>
          </a:p>
          <a:p>
            <a:r>
              <a:rPr lang="zh-CN" altLang="en-US" smtClean="0"/>
              <a:t>坚持不懈</a:t>
            </a:r>
            <a:endParaRPr lang="en-US" altLang="zh-CN" smtClean="0"/>
          </a:p>
          <a:p>
            <a:r>
              <a:rPr lang="zh-CN" altLang="en-US"/>
              <a:t>智仁</a:t>
            </a:r>
            <a:r>
              <a:rPr lang="zh-CN" altLang="en-US" smtClean="0"/>
              <a:t>勇</a:t>
            </a:r>
            <a:endParaRPr lang="en-US" altLang="zh-CN" smtClean="0"/>
          </a:p>
          <a:p>
            <a:r>
              <a:rPr lang="zh-CN" altLang="en-US" smtClean="0"/>
              <a:t>恕</a:t>
            </a:r>
            <a:endParaRPr lang="en-US" altLang="zh-CN" smtClean="0"/>
          </a:p>
          <a:p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251520" y="4149080"/>
            <a:ext cx="828092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实现途径</a:t>
            </a:r>
            <a:br>
              <a:rPr lang="en-US" altLang="zh-CN" smtClean="0"/>
            </a:br>
            <a:endParaRPr lang="zh-CN" altLang="en-US"/>
          </a:p>
        </p:txBody>
      </p:sp>
      <p:sp>
        <p:nvSpPr>
          <p:cNvPr id="7" name="内容占位符 4"/>
          <p:cNvSpPr txBox="1"/>
          <p:nvPr/>
        </p:nvSpPr>
        <p:spPr>
          <a:xfrm>
            <a:off x="2843808" y="4676510"/>
            <a:ext cx="3812232" cy="3124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克己复礼</a:t>
            </a:r>
            <a:endParaRPr lang="en-US" altLang="zh-CN" smtClean="0"/>
          </a:p>
          <a:p>
            <a:r>
              <a:rPr lang="zh-CN" altLang="en-US" smtClean="0"/>
              <a:t>重视</a:t>
            </a:r>
            <a:r>
              <a:rPr lang="en-US" altLang="zh-CN" smtClean="0"/>
              <a:t>《</a:t>
            </a:r>
            <a:r>
              <a:rPr lang="zh-CN" altLang="en-US" smtClean="0"/>
              <a:t>诗经</a:t>
            </a:r>
            <a:r>
              <a:rPr lang="en-US" altLang="zh-CN" smtClean="0"/>
              <a:t>》</a:t>
            </a:r>
            <a:r>
              <a:rPr lang="zh-CN" altLang="en-US" smtClean="0"/>
              <a:t>的重要性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386180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883900" y="11938000"/>
            <a:ext cx="317500" cy="4318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75161833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预习任务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/>
              <a:t>1.</a:t>
            </a:r>
            <a:r>
              <a:rPr lang="zh-CN" altLang="zh-CN"/>
              <a:t>文学常识</a:t>
            </a:r>
          </a:p>
          <a:p>
            <a:r>
              <a:rPr lang="zh-CN" altLang="zh-CN"/>
              <a:t>孔子</a:t>
            </a:r>
            <a:r>
              <a:rPr lang="en-US" altLang="zh-CN"/>
              <a:t>(</a:t>
            </a:r>
            <a:r>
              <a:rPr lang="zh-CN" altLang="zh-CN"/>
              <a:t>公元前</a:t>
            </a:r>
            <a:r>
              <a:rPr lang="en-US" altLang="zh-CN"/>
              <a:t>551--</a:t>
            </a:r>
            <a:r>
              <a:rPr lang="zh-CN" altLang="zh-CN"/>
              <a:t>公元前</a:t>
            </a:r>
            <a:r>
              <a:rPr lang="en-US" altLang="zh-CN"/>
              <a:t>479)</a:t>
            </a:r>
            <a:r>
              <a:rPr lang="zh-CN" altLang="zh-CN"/>
              <a:t>，名</a:t>
            </a:r>
            <a:r>
              <a:rPr lang="en-US" altLang="zh-CN" u="sng"/>
              <a:t>		</a:t>
            </a:r>
            <a:r>
              <a:rPr lang="zh-CN" altLang="zh-CN"/>
              <a:t>，字</a:t>
            </a:r>
            <a:r>
              <a:rPr lang="en-US" altLang="zh-CN" u="sng"/>
              <a:t>		</a:t>
            </a:r>
            <a:r>
              <a:rPr lang="zh-CN" altLang="zh-CN"/>
              <a:t>，</a:t>
            </a:r>
            <a:r>
              <a:rPr lang="en-US" altLang="zh-CN" u="sng"/>
              <a:t>		</a:t>
            </a:r>
            <a:r>
              <a:rPr lang="zh-CN" altLang="zh-CN"/>
              <a:t>末期鲁国陬邑</a:t>
            </a:r>
            <a:r>
              <a:rPr lang="en-US" altLang="zh-CN"/>
              <a:t>(</a:t>
            </a:r>
            <a:r>
              <a:rPr lang="zh-CN" altLang="zh-CN"/>
              <a:t>今山东曲阜市东南</a:t>
            </a:r>
            <a:r>
              <a:rPr lang="en-US" altLang="zh-CN"/>
              <a:t>)</a:t>
            </a:r>
            <a:r>
              <a:rPr lang="zh-CN" altLang="zh-CN"/>
              <a:t>人。孔子是我国古代著名的思想家、教育家、</a:t>
            </a:r>
            <a:r>
              <a:rPr lang="en-US" altLang="zh-CN" u="sng"/>
              <a:t>			</a:t>
            </a:r>
            <a:r>
              <a:rPr lang="zh-CN" altLang="zh-CN"/>
              <a:t>学派创始人。</a:t>
            </a:r>
          </a:p>
          <a:p>
            <a:r>
              <a:rPr lang="zh-CN" altLang="zh-CN"/>
              <a:t>《</a:t>
            </a:r>
            <a:r>
              <a:rPr lang="en-US" altLang="zh-CN" u="sng"/>
              <a:t>			</a:t>
            </a:r>
            <a:r>
              <a:rPr lang="zh-CN" altLang="zh-CN"/>
              <a:t>》，是孔子弟子及再传弟子记录孔子及其弟子言行而编成的语录集，全书共</a:t>
            </a:r>
            <a:r>
              <a:rPr lang="en-US" altLang="zh-CN"/>
              <a:t>20</a:t>
            </a:r>
            <a:r>
              <a:rPr lang="zh-CN" altLang="zh-CN"/>
              <a:t>篇</a:t>
            </a:r>
            <a:r>
              <a:rPr lang="en-US" altLang="zh-CN"/>
              <a:t>492</a:t>
            </a:r>
            <a:r>
              <a:rPr lang="zh-CN" altLang="zh-CN"/>
              <a:t>章，以语录体为主，叙事体为辅，较为集中地体现了孔子及儒家学派的政治主张、伦理思想、道德观念及教育原则等。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685008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2.</a:t>
            </a:r>
            <a:r>
              <a:rPr lang="zh-CN" altLang="en-US" smtClean="0"/>
              <a:t>自己诵读文段，找出自己不理解的词句，并进行标注</a:t>
            </a:r>
            <a:endParaRPr lang="en-US" altLang="zh-CN" smtClean="0"/>
          </a:p>
          <a:p>
            <a:r>
              <a:rPr lang="en-US" altLang="zh-CN" smtClean="0"/>
              <a:t>3.</a:t>
            </a:r>
            <a:r>
              <a:rPr lang="zh-CN" altLang="en-US" smtClean="0"/>
              <a:t>小组合作，将自己画出的难点与同组同学交流，小组长整理本组的难懂字词。准备上课交流。（课前写到留言区）</a:t>
            </a:r>
            <a:endParaRPr lang="en-US" altLang="zh-CN" smtClean="0"/>
          </a:p>
          <a:p>
            <a:r>
              <a:rPr lang="en-US" altLang="zh-CN" smtClean="0"/>
              <a:t>4.</a:t>
            </a:r>
            <a:r>
              <a:rPr lang="zh-CN" altLang="en-US" smtClean="0"/>
              <a:t>自主检测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2619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自主检测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mtClean="0"/>
              <a:t>解释下面标红的字词</a:t>
            </a:r>
            <a:endParaRPr lang="en-US" altLang="zh-CN" smtClean="0"/>
          </a:p>
          <a:p>
            <a:r>
              <a:rPr lang="en-US" altLang="zh-CN" smtClean="0"/>
              <a:t>1.</a:t>
            </a:r>
            <a:r>
              <a:rPr lang="zh-CN" altLang="en-US">
                <a:solidFill>
                  <a:srgbClr val="FF0000"/>
                </a:solidFill>
              </a:rPr>
              <a:t>敏</a:t>
            </a:r>
            <a:r>
              <a:rPr lang="zh-CN" altLang="en-US" smtClean="0"/>
              <a:t>于事而慎于言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就有道而</a:t>
            </a:r>
            <a:r>
              <a:rPr lang="zh-CN" altLang="en-US" smtClean="0">
                <a:solidFill>
                  <a:srgbClr val="FF0000"/>
                </a:solidFill>
              </a:rPr>
              <a:t>正</a:t>
            </a:r>
            <a:r>
              <a:rPr lang="zh-CN" altLang="en-US" smtClean="0"/>
              <a:t>焉</a:t>
            </a:r>
            <a:endParaRPr lang="en-US" altLang="zh-CN" smtClean="0"/>
          </a:p>
          <a:p>
            <a:r>
              <a:rPr lang="en-US" altLang="zh-CN" smtClean="0"/>
              <a:t>3.</a:t>
            </a:r>
            <a:r>
              <a:rPr lang="zh-CN" altLang="en-US"/>
              <a:t>君子</a:t>
            </a:r>
            <a:r>
              <a:rPr lang="zh-CN" altLang="en-US" smtClean="0">
                <a:solidFill>
                  <a:srgbClr val="FF0000"/>
                </a:solidFill>
              </a:rPr>
              <a:t>喻</a:t>
            </a:r>
            <a:r>
              <a:rPr lang="zh-CN" altLang="en-US" smtClean="0"/>
              <a:t>于义</a:t>
            </a:r>
            <a:endParaRPr lang="en-US" altLang="zh-CN" smtClean="0"/>
          </a:p>
          <a:p>
            <a:r>
              <a:rPr lang="en-US" altLang="zh-CN" smtClean="0"/>
              <a:t>4.</a:t>
            </a:r>
            <a:r>
              <a:rPr lang="zh-CN" altLang="en-US" smtClean="0"/>
              <a:t>见</a:t>
            </a:r>
            <a:r>
              <a:rPr lang="zh-CN" altLang="en-US" smtClean="0">
                <a:solidFill>
                  <a:srgbClr val="FF0000"/>
                </a:solidFill>
              </a:rPr>
              <a:t>贤</a:t>
            </a:r>
            <a:r>
              <a:rPr lang="zh-CN" altLang="en-US" smtClean="0"/>
              <a:t>思齐焉</a:t>
            </a:r>
            <a:endParaRPr lang="en-US" altLang="zh-CN" smtClean="0"/>
          </a:p>
          <a:p>
            <a:r>
              <a:rPr lang="en-US" altLang="zh-CN" smtClean="0"/>
              <a:t>5.</a:t>
            </a:r>
            <a:r>
              <a:rPr lang="zh-CN" altLang="en-US" smtClean="0">
                <a:solidFill>
                  <a:srgbClr val="FF0000"/>
                </a:solidFill>
              </a:rPr>
              <a:t>质</a:t>
            </a:r>
            <a:r>
              <a:rPr lang="zh-CN" altLang="en-US" smtClean="0"/>
              <a:t>胜</a:t>
            </a:r>
            <a:r>
              <a:rPr lang="zh-CN" altLang="en-US" smtClean="0">
                <a:solidFill>
                  <a:srgbClr val="FF0000"/>
                </a:solidFill>
              </a:rPr>
              <a:t>文</a:t>
            </a:r>
            <a:r>
              <a:rPr lang="zh-CN" altLang="en-US" smtClean="0"/>
              <a:t>则野</a:t>
            </a:r>
            <a:endParaRPr lang="en-US" altLang="zh-CN" smtClean="0"/>
          </a:p>
          <a:p>
            <a:r>
              <a:rPr lang="en-US" altLang="zh-CN" smtClean="0"/>
              <a:t>6.</a:t>
            </a:r>
            <a:r>
              <a:rPr lang="zh-CN" altLang="en-US" smtClean="0"/>
              <a:t>文质</a:t>
            </a:r>
            <a:r>
              <a:rPr lang="zh-CN" altLang="en-US" smtClean="0">
                <a:solidFill>
                  <a:srgbClr val="FF0000"/>
                </a:solidFill>
              </a:rPr>
              <a:t>彬彬</a:t>
            </a:r>
            <a:endParaRPr lang="en-US" altLang="zh-CN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6016" y="2276872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mtClean="0"/>
              <a:t>7.</a:t>
            </a:r>
            <a:r>
              <a:rPr lang="zh-CN" altLang="en-US" smtClean="0"/>
              <a:t>士不可不</a:t>
            </a:r>
            <a:r>
              <a:rPr lang="zh-CN" altLang="en-US" smtClean="0">
                <a:solidFill>
                  <a:srgbClr val="FF0000"/>
                </a:solidFill>
              </a:rPr>
              <a:t>弘毅</a:t>
            </a:r>
            <a:endParaRPr lang="en-US" altLang="zh-CN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mtClean="0"/>
              <a:t>8.</a:t>
            </a:r>
            <a:r>
              <a:rPr lang="zh-CN" altLang="en-US" smtClean="0"/>
              <a:t>未</a:t>
            </a:r>
            <a:r>
              <a:rPr lang="zh-CN" altLang="en-US" smtClean="0">
                <a:solidFill>
                  <a:srgbClr val="FF0000"/>
                </a:solidFill>
              </a:rPr>
              <a:t>成</a:t>
            </a:r>
            <a:r>
              <a:rPr lang="zh-CN" altLang="en-US" smtClean="0"/>
              <a:t>一篑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9.</a:t>
            </a:r>
            <a:r>
              <a:rPr lang="zh-CN" altLang="en-US" smtClean="0"/>
              <a:t>天下</a:t>
            </a:r>
            <a:r>
              <a:rPr lang="zh-CN" altLang="en-US" smtClean="0">
                <a:solidFill>
                  <a:srgbClr val="FF0000"/>
                </a:solidFill>
              </a:rPr>
              <a:t>归</a:t>
            </a:r>
            <a:r>
              <a:rPr lang="zh-CN" altLang="en-US" smtClean="0"/>
              <a:t>仁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10.</a:t>
            </a:r>
            <a:r>
              <a:rPr lang="zh-CN" altLang="en-US" smtClean="0">
                <a:solidFill>
                  <a:srgbClr val="FF0000"/>
                </a:solidFill>
              </a:rPr>
              <a:t>非礼</a:t>
            </a:r>
            <a:r>
              <a:rPr lang="zh-CN" altLang="en-US" smtClean="0"/>
              <a:t>勿视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11.</a:t>
            </a:r>
            <a:r>
              <a:rPr lang="zh-CN" altLang="en-US" smtClean="0">
                <a:solidFill>
                  <a:srgbClr val="FF0000"/>
                </a:solidFill>
              </a:rPr>
              <a:t>其</a:t>
            </a:r>
            <a:r>
              <a:rPr lang="zh-CN" altLang="en-US" smtClean="0"/>
              <a:t>“</a:t>
            </a:r>
            <a:r>
              <a:rPr lang="zh-CN" altLang="en-US"/>
              <a:t>恕</a:t>
            </a:r>
            <a:r>
              <a:rPr lang="zh-CN" altLang="en-US" smtClean="0"/>
              <a:t>” 乎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 smtClean="0"/>
              <a:t>12.《</a:t>
            </a:r>
            <a:r>
              <a:rPr lang="zh-CN" altLang="en-US" smtClean="0"/>
              <a:t>诗</a:t>
            </a:r>
            <a:r>
              <a:rPr lang="en-US" altLang="zh-CN" smtClean="0"/>
              <a:t>》</a:t>
            </a:r>
            <a:r>
              <a:rPr lang="zh-CN" altLang="en-US" smtClean="0"/>
              <a:t>可以</a:t>
            </a:r>
            <a:r>
              <a:rPr lang="zh-CN" altLang="en-US" smtClean="0">
                <a:solidFill>
                  <a:srgbClr val="FF0000"/>
                </a:solidFill>
              </a:rPr>
              <a:t>兴</a:t>
            </a:r>
            <a:r>
              <a:rPr lang="zh-CN" altLang="en-US" smtClean="0"/>
              <a:t>，可以</a:t>
            </a:r>
            <a:r>
              <a:rPr lang="zh-CN" altLang="en-US" smtClean="0">
                <a:solidFill>
                  <a:srgbClr val="FF0000"/>
                </a:solidFill>
              </a:rPr>
              <a:t>观</a:t>
            </a:r>
            <a:r>
              <a:rPr lang="zh-CN" altLang="en-US" smtClean="0"/>
              <a:t>，可以</a:t>
            </a:r>
            <a:r>
              <a:rPr lang="zh-CN" altLang="en-US" smtClean="0">
                <a:solidFill>
                  <a:srgbClr val="FF0000"/>
                </a:solidFill>
              </a:rPr>
              <a:t>群</a:t>
            </a:r>
            <a:r>
              <a:rPr lang="zh-CN" altLang="en-US" smtClean="0"/>
              <a:t>，可以</a:t>
            </a:r>
            <a:r>
              <a:rPr lang="zh-CN" altLang="en-US" smtClean="0">
                <a:solidFill>
                  <a:srgbClr val="FF0000"/>
                </a:solidFill>
              </a:rPr>
              <a:t>怨</a:t>
            </a:r>
            <a:endParaRPr lang="en-US" altLang="zh-CN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041316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思考提高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这十二章中，孔子提到了哪些君子应具备的品德？你能否进行总结？（自己总结完后小组讨论。）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501554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框 13313"/>
          <p:cNvSpPr txBox="1">
            <a:spLocks noChangeArrowheads="1"/>
          </p:cNvSpPr>
          <p:nvPr/>
        </p:nvSpPr>
        <p:spPr bwMode="auto">
          <a:xfrm>
            <a:off x="93663" y="404664"/>
            <a:ext cx="9099550" cy="923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latinLnBrk="1" hangingPunct="0">
              <a:spcBef>
                <a:spcPct val="30000"/>
              </a:spcBef>
            </a:pPr>
            <a:r>
              <a:rPr lang="en-US" altLang="ko-KR" sz="36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ko-KR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孔子，名</a:t>
            </a:r>
            <a:r>
              <a:rPr lang="ko-KR" altLang="en-US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ko-KR" sz="3600" b="1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ko-KR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，字</a:t>
            </a:r>
            <a:r>
              <a:rPr lang="ko-KR" altLang="en-US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ko-KR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春秋末期</a:t>
            </a:r>
            <a:r>
              <a:rPr lang="ko-KR" altLang="en-US" sz="36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ko-KR" sz="36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ko-KR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家学派创始人</a:t>
            </a:r>
            <a:r>
              <a:rPr lang="ko-KR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，思想核心是</a:t>
            </a:r>
            <a:r>
              <a:rPr lang="ko-KR" altLang="en-US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ko-KR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ko-KR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政治上主张</a:t>
            </a:r>
            <a:r>
              <a:rPr lang="ko-KR" altLang="en-US" sz="3600" b="1" u="sng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ko-KR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，鼓励人们</a:t>
            </a:r>
            <a:r>
              <a:rPr lang="ko-KR" altLang="en-US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ko-KR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，即</a:t>
            </a:r>
            <a:r>
              <a:rPr lang="ko-KR" altLang="en-US" sz="3600" b="1">
                <a:latin typeface="华文中宋" panose="02010600040101010101" pitchFamily="2" charset="-122"/>
                <a:ea typeface="黑体" panose="02010609060101010101" pitchFamily="49" charset="-122"/>
              </a:rPr>
              <a:t>“</a:t>
            </a:r>
            <a:r>
              <a:rPr lang="ko-KR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出来做事</a:t>
            </a:r>
            <a:r>
              <a:rPr lang="ko-KR" altLang="en-US" sz="3600" b="1">
                <a:latin typeface="华文中宋" panose="02010600040101010101" pitchFamily="2" charset="-122"/>
                <a:ea typeface="黑体" panose="02010609060101010101" pitchFamily="49" charset="-122"/>
              </a:rPr>
              <a:t>”</a:t>
            </a:r>
            <a:r>
              <a:rPr lang="ko-KR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。开＿＿＿讲学的风气，传说有</a:t>
            </a:r>
          </a:p>
          <a:p>
            <a:pPr eaLnBrk="0" latinLnBrk="1" hangingPunct="0">
              <a:spcBef>
                <a:spcPct val="30000"/>
              </a:spcBef>
            </a:pPr>
            <a:r>
              <a:rPr lang="ko-KR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弟子</a:t>
            </a:r>
            <a:r>
              <a:rPr lang="ko-KR" altLang="en-US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ko-KR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人，身通六艺者</a:t>
            </a:r>
            <a:r>
              <a:rPr lang="ko-KR" altLang="en-US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ko-KR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人。</a:t>
            </a:r>
          </a:p>
          <a:p>
            <a:pPr eaLnBrk="0" latinLnBrk="1" hangingPunct="0">
              <a:spcBef>
                <a:spcPct val="30000"/>
              </a:spcBef>
            </a:pPr>
            <a:r>
              <a:rPr lang="ko-KR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孔子本人也被历代统治者尊奉为至圣先师</a:t>
            </a:r>
            <a:r>
              <a:rPr lang="ko-KR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ko-KR" sz="3600" b="1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3600" smtClean="0"/>
              <a:t>《</a:t>
            </a:r>
            <a:r>
              <a:rPr lang="en-US" altLang="zh-CN" sz="3600" u="sng"/>
              <a:t>			</a:t>
            </a:r>
            <a:r>
              <a:rPr lang="zh-CN" altLang="zh-CN" sz="3600"/>
              <a:t>》，是孔子弟子及再传弟子记录孔子及其弟子言行而编成的语录集，全书共</a:t>
            </a:r>
            <a:r>
              <a:rPr lang="en-US" altLang="zh-CN" sz="3600"/>
              <a:t>20</a:t>
            </a:r>
            <a:r>
              <a:rPr lang="zh-CN" altLang="zh-CN" sz="3600"/>
              <a:t>篇</a:t>
            </a:r>
            <a:r>
              <a:rPr lang="en-US" altLang="zh-CN" sz="3600"/>
              <a:t>492</a:t>
            </a:r>
            <a:r>
              <a:rPr lang="zh-CN" altLang="zh-CN" sz="3600"/>
              <a:t>章，以语录体为主，叙事体为辅，较为集中地体现了孔子及儒家学派的政治主张、伦理思想、道德观念及教育原则等。</a:t>
            </a:r>
          </a:p>
          <a:p>
            <a:endParaRPr lang="zh-CN" altLang="en-US" sz="3600"/>
          </a:p>
          <a:p>
            <a:pPr eaLnBrk="0" latinLnBrk="1" hangingPunct="0">
              <a:spcBef>
                <a:spcPct val="30000"/>
              </a:spcBef>
            </a:pPr>
            <a:endParaRPr lang="en-US" altLang="ko-KR" sz="3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latinLnBrk="1" hangingPunct="0">
              <a:spcBef>
                <a:spcPct val="30000"/>
              </a:spcBef>
            </a:pPr>
            <a:endParaRPr lang="en-US" altLang="ko-KR" sz="3600" b="1">
              <a:latin typeface="黑体" pitchFamily="49" charset="-122"/>
              <a:ea typeface="黑体" pitchFamily="49" charset="-122"/>
            </a:endParaRPr>
          </a:p>
          <a:p>
            <a:pPr eaLnBrk="0" latinLnBrk="1" hangingPunct="0">
              <a:spcBef>
                <a:spcPct val="30000"/>
              </a:spcBef>
            </a:pPr>
            <a:endParaRPr lang="ko-KR" altLang="en-US" sz="36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315" name="图片 133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1926" y="404664"/>
            <a:ext cx="9144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133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6467" y="411013"/>
            <a:ext cx="1143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133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738" y="908720"/>
            <a:ext cx="1447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133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6888" y="918978"/>
            <a:ext cx="1143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图片 133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7821" y="1490478"/>
            <a:ext cx="1447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133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39126" y="2067828"/>
            <a:ext cx="15144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图片 133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9171" y="2716726"/>
            <a:ext cx="12573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图片 133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08663" y="2780928"/>
            <a:ext cx="2076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文本框 13323"/>
          <p:cNvSpPr txBox="1">
            <a:spLocks noChangeArrowheads="1"/>
          </p:cNvSpPr>
          <p:nvPr/>
        </p:nvSpPr>
        <p:spPr bwMode="auto">
          <a:xfrm>
            <a:off x="5940152" y="1628800"/>
            <a:ext cx="12969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latinLnBrk="1" hangingPunct="0">
              <a:spcBef>
                <a:spcPct val="50000"/>
              </a:spcBef>
            </a:pPr>
            <a:r>
              <a:rPr lang="ko-KR" altLang="en-US" sz="3600" b="1">
                <a:solidFill>
                  <a:srgbClr val="CC0000"/>
                </a:solidFill>
                <a:ea typeface="黑体" panose="02010609060101010101" pitchFamily="49" charset="-122"/>
              </a:rPr>
              <a:t>入世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43608" y="4005064"/>
            <a:ext cx="1938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论语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8043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620688"/>
            <a:ext cx="8507288" cy="5505475"/>
          </a:xfrm>
        </p:spPr>
        <p:txBody>
          <a:bodyPr>
            <a:normAutofit/>
          </a:bodyPr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子曰：“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君子食无求饱，居无求安，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敏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于事而慎于言，就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有道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而</a:t>
            </a: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</a:t>
            </a:r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焉。可谓好学也已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。”</a:t>
            </a:r>
            <a:endParaRPr lang="en-US" altLang="zh-CN" b="1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敏，勤勉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有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道，有品德的人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正，匡正</a:t>
            </a:r>
            <a:endParaRPr lang="en-US" altLang="zh-CN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 smtClean="0"/>
              <a:t>孔子</a:t>
            </a:r>
            <a:r>
              <a:rPr lang="zh-CN" altLang="en-US"/>
              <a:t>说：“</a:t>
            </a:r>
            <a:r>
              <a:rPr lang="zh-CN" altLang="en-US" smtClean="0"/>
              <a:t>君子吃饭不</a:t>
            </a:r>
            <a:r>
              <a:rPr lang="zh-CN" altLang="en-US"/>
              <a:t>追求饱足；居住不追求安逸；对工作勤奋敏捷，说话却谨慎；接近有道德有学问的人并向他学习，纠正自己的缺点，就可以称得上是好学</a:t>
            </a:r>
            <a:r>
              <a:rPr lang="zh-CN" altLang="en-US" smtClean="0"/>
              <a:t>了。”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385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92696"/>
            <a:ext cx="8291264" cy="5145435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b="1" smtClean="0"/>
              <a:t>孔子是不是认为好学的人就要吃不饱，穿不暖呢？</a:t>
            </a:r>
            <a:endParaRPr lang="en-US" altLang="zh-CN" b="1" smtClean="0"/>
          </a:p>
          <a:p>
            <a:r>
              <a:rPr lang="zh-CN" altLang="en-US" sz="3000" b="1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此处有三个层面的理解</a:t>
            </a:r>
            <a:endParaRPr lang="en-US" altLang="zh-CN" sz="3000" b="1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000" b="1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sz="3000" b="1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君子都是安贫乐道的，安贫不是好贫，而是不计较物质，即使物质贫乏也不忘自己的追求，而不是因困窘就放弃精神。孔子还说过一句话：“</a:t>
            </a:r>
            <a:r>
              <a:rPr lang="zh-CN" altLang="en-US" sz="3000" b="1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君子固穷，小人穷斯滥矣</a:t>
            </a:r>
            <a:r>
              <a:rPr lang="zh-CN" altLang="en-US" sz="3000" b="1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。”也是这个意思。</a:t>
            </a:r>
            <a:endParaRPr lang="en-US" altLang="zh-CN" sz="3000" b="1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000" b="1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2.</a:t>
            </a:r>
            <a:r>
              <a:rPr lang="zh-CN" altLang="en-US" sz="3000" b="1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君子对不义之利视若浮云，“</a:t>
            </a:r>
            <a:r>
              <a:rPr lang="zh-CN" altLang="en-US" sz="3000" b="1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不义而富且贵，于我如浮云。</a:t>
            </a:r>
            <a:r>
              <a:rPr lang="zh-CN" altLang="en-US" sz="3000" b="1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”</a:t>
            </a:r>
            <a:endParaRPr lang="en-US" altLang="zh-CN" sz="3000" b="1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000" b="1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3.</a:t>
            </a:r>
            <a:r>
              <a:rPr lang="zh-CN" altLang="en-US" sz="3000" b="1" smtClean="0">
                <a:solidFill>
                  <a:srgbClr val="002060"/>
                </a:solidFill>
                <a:latin typeface="仿宋" pitchFamily="49" charset="-122"/>
                <a:ea typeface="仿宋" pitchFamily="49" charset="-122"/>
              </a:rPr>
              <a:t>重视精神而无暇享受，当君子投入到学习中时，是不会过多的计较吃喝享受的，反过来过多的计较吃喝享受很可能会侵蚀人的意志。</a:t>
            </a:r>
            <a:endParaRPr lang="en-US" altLang="zh-CN" sz="3000" b="1" smtClean="0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  <a:p>
            <a:endParaRPr lang="zh-CN" altLang="en-US" sz="3000" b="1">
              <a:solidFill>
                <a:srgbClr val="002060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3967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144</Paragraphs>
  <Slides>27</Slides>
  <Notes>0</Notes>
  <TotalTime>252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5">
      <vt:lpstr>Arial</vt:lpstr>
      <vt:lpstr>Calibri</vt:lpstr>
      <vt:lpstr>黑体</vt:lpstr>
      <vt:lpstr>华文中宋</vt:lpstr>
      <vt:lpstr>华文新魏</vt:lpstr>
      <vt:lpstr>仿宋</vt:lpstr>
      <vt:lpstr>华文行楷</vt:lpstr>
      <vt:lpstr>Office 主题</vt:lpstr>
      <vt:lpstr>论语十二章</vt:lpstr>
      <vt:lpstr>学习目标</vt:lpstr>
      <vt:lpstr>预习任务</vt:lpstr>
      <vt:lpstr>PowerPoint Presentation</vt:lpstr>
      <vt:lpstr>自主检测</vt:lpstr>
      <vt:lpstr>思考提高</vt:lpstr>
      <vt:lpstr>PowerPoint Presentation</vt:lpstr>
      <vt:lpstr>PowerPoint Presentation</vt:lpstr>
      <vt:lpstr>PowerPoint Presentation</vt:lpstr>
      <vt:lpstr>PowerPoint Presentation</vt:lpstr>
      <vt:lpstr>礼乐制度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补充：质与文的关系</vt:lpstr>
      <vt:lpstr>PowerPoint Presentation</vt:lpstr>
      <vt:lpstr>PowerPoint Presentation</vt:lpstr>
      <vt:lpstr>PowerPoint Presentation</vt:lpstr>
      <vt:lpstr>PowerPoint Presentation</vt:lpstr>
      <vt:lpstr>仁与礼的关系</vt:lpstr>
      <vt:lpstr>PowerPoint Presentation</vt:lpstr>
      <vt:lpstr>PowerPoint Presentation</vt:lpstr>
      <vt:lpstr>《诗》的作用</vt:lpstr>
      <vt:lpstr>君子的品质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论语十二章</dc:title>
  <dc:creator>Lenovo</dc:creator>
  <cp:lastModifiedBy>Lenovo</cp:lastModifiedBy>
  <cp:revision>24</cp:revision>
  <dcterms:created xsi:type="dcterms:W3CDTF">2020-08-15T05:33:44Z</dcterms:created>
  <dcterms:modified xsi:type="dcterms:W3CDTF">2020-08-21T07:25:37Z</dcterms:modified>
</cp:coreProperties>
</file>