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45" r:id="rId2"/>
    <p:sldId id="304" r:id="rId3"/>
    <p:sldId id="307" r:id="rId4"/>
    <p:sldId id="259" r:id="rId5"/>
    <p:sldId id="260" r:id="rId6"/>
    <p:sldId id="328" r:id="rId7"/>
    <p:sldId id="343" r:id="rId8"/>
    <p:sldId id="263" r:id="rId9"/>
    <p:sldId id="264" r:id="rId10"/>
    <p:sldId id="330" r:id="rId11"/>
    <p:sldId id="338" r:id="rId12"/>
    <p:sldId id="339" r:id="rId13"/>
    <p:sldId id="340" r:id="rId14"/>
    <p:sldId id="271" r:id="rId15"/>
    <p:sldId id="341" r:id="rId16"/>
    <p:sldId id="315" r:id="rId17"/>
    <p:sldId id="34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8C957-EDAB-49D1-9F89-CB2F288488EF}" type="datetimeFigureOut">
              <a:rPr lang="zh-CN" altLang="en-US" smtClean="0"/>
              <a:t>2021/3/5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6ECC3-EFB7-4E15-9CCF-DA83CF536F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6ECC3-EFB7-4E15-9CCF-DA83CF536F8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80F3244-9F1F-4CB7-B2C2-30CED3F38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019CE80-FB74-47E4-948E-4651D3773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4F87515-6B65-42D2-A1A0-1F90F3B5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2021/3/5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A03DA3E-1030-4A2A-B87F-D87B5DAB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97F5656-CE43-446D-8524-DCEBAFF7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8246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2021/3/5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AD45840-D2B0-4901-B178-19B6783B1BA9}"/>
              </a:ext>
            </a:extLst>
          </p:cNvPr>
          <p:cNvCxnSpPr>
            <a:cxnSpLocks/>
          </p:cNvCxnSpPr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>
            <a:extLst>
              <a:ext uri="{FF2B5EF4-FFF2-40B4-BE49-F238E27FC236}">
                <a16:creationId xmlns="" xmlns:a16="http://schemas.microsoft.com/office/drawing/2014/main" id="{414C84BC-7BA9-4C68-8C1A-1C2B4FC245CF}"/>
              </a:ext>
            </a:extLst>
          </p:cNvPr>
          <p:cNvSpPr txBox="1"/>
          <p:nvPr userDrawn="1"/>
        </p:nvSpPr>
        <p:spPr>
          <a:xfrm>
            <a:off x="184067" y="308758"/>
            <a:ext cx="620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第三单元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青蒿素：人类征服疾病的一小步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698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pPr/>
              <a:t>2021/3/5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563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8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青蒿素：人类征服疾病的一小步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96335" y="4967785"/>
            <a:ext cx="5363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制作者：高一语文组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12372" y="88214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3.</a:t>
            </a:r>
            <a:r>
              <a:rPr lang="zh-CN" altLang="en-US" dirty="0" smtClean="0"/>
              <a:t> </a:t>
            </a:r>
            <a:r>
              <a:rPr lang="zh-CN" altLang="en-US" dirty="0"/>
              <a:t>　把引用的内</a:t>
            </a:r>
            <a:r>
              <a:rPr lang="zh-CN" altLang="en-US" dirty="0" smtClean="0"/>
              <a:t>容“</a:t>
            </a:r>
            <a:r>
              <a:rPr lang="zh-CN" altLang="en-US" dirty="0"/>
              <a:t>又方，青蒿一握，以水二升渍，绞取汁，尽服之。</a:t>
            </a:r>
            <a:r>
              <a:rPr lang="zh-CN" altLang="en-US" dirty="0" smtClean="0"/>
              <a:t>”删</a:t>
            </a:r>
            <a:r>
              <a:rPr lang="zh-CN" altLang="en-US" dirty="0"/>
              <a:t>掉好不好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78356" y="2243073"/>
            <a:ext cx="9144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原因：不好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0" dirty="0" smtClean="0">
              <a:latin typeface="微软雅黑" pitchFamily="34" charset="-122"/>
              <a:ea typeface="微软雅黑" pitchFamily="34" charset="-122"/>
            </a:endParaRPr>
          </a:p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通过引文，读者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更直观地领悟“渍”“绞”等古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方要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领对研究工作带来的启发，更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形象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地反映传统医书的价值。</a:t>
            </a:r>
          </a:p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② 省去引文，表面上看似简洁，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实则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使语言干瘪不生动，损减了文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章的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说服力。</a:t>
            </a:r>
          </a:p>
        </p:txBody>
      </p:sp>
    </p:spTree>
    <p:extLst>
      <p:ext uri="{BB962C8B-B14F-4D97-AF65-F5344CB8AC3E}">
        <p14:creationId xmlns:p14="http://schemas.microsoft.com/office/powerpoint/2010/main" xmlns="" val="103639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12372" y="882142"/>
            <a:ext cx="9144000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4.</a:t>
            </a:r>
            <a:r>
              <a:rPr lang="zh-CN" altLang="en-US" dirty="0" smtClean="0"/>
              <a:t> </a:t>
            </a:r>
            <a:r>
              <a:rPr lang="zh-CN" altLang="en-US" dirty="0"/>
              <a:t>　发现青蒿素的初期经历了怎样</a:t>
            </a:r>
            <a:r>
              <a:rPr lang="zh-CN" altLang="en-US" dirty="0" smtClean="0"/>
              <a:t>的过</a:t>
            </a:r>
            <a:r>
              <a:rPr lang="zh-CN" altLang="en-US" dirty="0"/>
              <a:t>程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78356" y="2243073"/>
            <a:ext cx="914400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① 研究者做志愿者，尝试提取物。</a:t>
            </a:r>
          </a:p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② 在海南对病人进行临床治疗。</a:t>
            </a:r>
          </a:p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③ 分离提纯抗疟的有效成分。</a:t>
            </a:r>
          </a:p>
        </p:txBody>
      </p:sp>
    </p:spTree>
    <p:extLst>
      <p:ext uri="{BB962C8B-B14F-4D97-AF65-F5344CB8AC3E}">
        <p14:creationId xmlns:p14="http://schemas.microsoft.com/office/powerpoint/2010/main" xmlns="" val="319102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12372" y="882142"/>
            <a:ext cx="9144000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540000"/>
            <a:r>
              <a:rPr lang="en-US" altLang="zh-CN" dirty="0" smtClean="0"/>
              <a:t>5.</a:t>
            </a:r>
            <a:r>
              <a:rPr lang="zh-CN" altLang="en-US" dirty="0" smtClean="0"/>
              <a:t> 　</a:t>
            </a:r>
            <a:r>
              <a:rPr lang="zh-CN" altLang="en-US" dirty="0"/>
              <a:t>作者为什么把“几个报告”和自</a:t>
            </a:r>
            <a:r>
              <a:rPr lang="zh-CN" altLang="en-US" dirty="0" smtClean="0"/>
              <a:t>己的</a:t>
            </a:r>
            <a:r>
              <a:rPr lang="zh-CN" altLang="en-US" dirty="0"/>
              <a:t>报告并提？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78356" y="2243073"/>
            <a:ext cx="914400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谈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及对传播青蒿素的贡献时，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肯定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其他报告引起的“热烈反响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”，不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片面强调题为</a:t>
            </a:r>
            <a:r>
              <a:rPr lang="en-US" altLang="zh-CN" sz="2400" b="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青蒿素的化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学研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究</a:t>
            </a:r>
            <a:r>
              <a:rPr lang="en-US" altLang="zh-CN" sz="2400" b="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的报告，反映了作者谦虚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严谨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的治学态度和实事求是的科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学精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神。</a:t>
            </a:r>
          </a:p>
        </p:txBody>
      </p:sp>
    </p:spTree>
    <p:extLst>
      <p:ext uri="{BB962C8B-B14F-4D97-AF65-F5344CB8AC3E}">
        <p14:creationId xmlns:p14="http://schemas.microsoft.com/office/powerpoint/2010/main" xmlns="" val="158025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12372" y="882142"/>
            <a:ext cx="9144000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540000"/>
            <a:r>
              <a:rPr lang="en-US" altLang="zh-CN" dirty="0" smtClean="0"/>
              <a:t>6.</a:t>
            </a:r>
            <a:r>
              <a:rPr lang="zh-CN" altLang="en-US" dirty="0" smtClean="0"/>
              <a:t> 　</a:t>
            </a:r>
            <a:r>
              <a:rPr lang="zh-CN" altLang="en-US" dirty="0"/>
              <a:t>双氢青蒿素有哪些优势？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78356" y="2243073"/>
            <a:ext cx="9144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双氢青蒿素比青蒿素的效果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大大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提高。</a:t>
            </a:r>
          </a:p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② 双氢青蒿素治疗的病人，复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发率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很低。</a:t>
            </a:r>
          </a:p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③ 在分子中引入羟基，也给发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展新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的青蒿素衍生物创造了更多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的机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会。</a:t>
            </a:r>
          </a:p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④ 可尝试用青蒿素和双氢青蒿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素治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疗其他疾病。</a:t>
            </a:r>
          </a:p>
        </p:txBody>
      </p:sp>
    </p:spTree>
    <p:extLst>
      <p:ext uri="{BB962C8B-B14F-4D97-AF65-F5344CB8AC3E}">
        <p14:creationId xmlns:p14="http://schemas.microsoft.com/office/powerpoint/2010/main" xmlns="" val="125295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350" y="785781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271852" y="924778"/>
            <a:ext cx="1722638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深入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探究</a:t>
            </a:r>
            <a:endParaRPr lang="en-US" altLang="zh-CN" sz="24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None/>
            </a:pP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None/>
            </a:pP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3172" y="2265355"/>
            <a:ext cx="100366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对工作的热情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576000" algn="just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第一部分中，作者写到毕业、工作、脱产学习，“对中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草药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从好奇转化为热衷”。从此，在青蒿素研究的每一个阶段，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作者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都踏踏实实，以严谨认真的态度默默做着烦琐的工作，甚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至亲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身做志愿者，试验药物疗法。这种对工作的热情，对事业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的执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着，对科研的奉献，是科学创新的前提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12372" y="1527605"/>
            <a:ext cx="10138228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1.</a:t>
            </a:r>
            <a:r>
              <a:rPr lang="zh-CN" altLang="en-US" dirty="0"/>
              <a:t>本文体现了作者的哪些情感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864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63172" y="869033"/>
            <a:ext cx="10036628" cy="5561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ts val="33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 对战胜困难取得成就的豪情。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576000" algn="just">
              <a:lnSpc>
                <a:spcPts val="33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研究工作经历了种种困难：太多的中草药需要挑选，青蒿提取的实验结果难以重复，青蒿素的提取方法难以解决，青蒿素药物的效果不尽如人意，青蒿素的普及和传播困难重重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这些都不曾使作者沮丧和退却，反映了她战胜困难的勇气和自信。正因为经历了这么多的困难，作者才充满了成功的自豪之情，不管是文章开头写童年时没想到有一天会被人称颂，还是文末写到的梦想，都是这种自豪之情的直接体现。</a:t>
            </a:r>
          </a:p>
          <a:p>
            <a:pPr indent="576000" algn="just">
              <a:lnSpc>
                <a:spcPts val="33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③ 对团队的感激之情。</a:t>
            </a:r>
          </a:p>
          <a:p>
            <a:pPr indent="576000" algn="just">
              <a:lnSpc>
                <a:spcPts val="33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文章写青蒿素的科研工作时，时时处处不忘提到团队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的作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用，受命伊始有团队，临床试验有团队，普及传播有团队，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衍生物有团队。不仅不忘自己领导的团队，第三部分中，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还写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了“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523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项目”的大团队，文章还多处提及高校院所的作用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。这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体现了实事求是的精神、心底无私的胸怀，表达了作者对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伙伴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的感激之情。</a:t>
            </a:r>
          </a:p>
        </p:txBody>
      </p:sp>
    </p:spTree>
    <p:extLst>
      <p:ext uri="{BB962C8B-B14F-4D97-AF65-F5344CB8AC3E}">
        <p14:creationId xmlns:p14="http://schemas.microsoft.com/office/powerpoint/2010/main" xmlns="" val="233022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5729" y="1390201"/>
            <a:ext cx="111487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用小标题领起各部分内容，简明概括。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除第一部分外，本文用五个小标题，提纲挈领，概括了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青蒿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素从发现到制成药物经过的不同阶段，介绍了中医药学对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人类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作出的贡献。读者借助小标题就能对各部分内容、对全文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一目了然。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② 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采用了“总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总”、由一般到特殊、由个别到一般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等顺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序行文，过渡自然，条理清晰。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第二部分总写发现、提取青蒿素的经过，第三、四、五部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分具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体写研究工作的过程，第六部分总括中医药学的贡献，结构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严谨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。先写青蒿素的研究普及，再写对双氢青蒿素的认识以及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它们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的联合应用，这是一个由一般到特殊的过程，符合对事物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的认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知规律。前五部分写青蒿素的贡献，最后一部分写中医药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学的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贡献，这是由个别到一般的过程，顺理成章，升华了文章内容。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85359" y="664081"/>
            <a:ext cx="10138228" cy="4996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540000"/>
            <a:r>
              <a:rPr lang="en-US" altLang="zh-CN" sz="2000" dirty="0" smtClean="0"/>
              <a:t>2.</a:t>
            </a:r>
            <a:r>
              <a:rPr lang="zh-CN" altLang="en-US" sz="2000" dirty="0"/>
              <a:t>本文在结构上有什么特点？试简要分析。</a:t>
            </a:r>
          </a:p>
        </p:txBody>
      </p:sp>
    </p:spTree>
    <p:extLst>
      <p:ext uri="{BB962C8B-B14F-4D97-AF65-F5344CB8AC3E}">
        <p14:creationId xmlns:p14="http://schemas.microsoft.com/office/powerpoint/2010/main" xmlns="" val="353769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主题归纳</a:t>
            </a:r>
            <a:endParaRPr lang="zh-CN" altLang="en-US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1168" y="1860649"/>
            <a:ext cx="94954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本文通过对青蒿素的发现、临床实验和实际应用的叙写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，表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现了屠呦呦及其团队勇于探索、坚持目标、不畏艰难的科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研精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神，同时也反映了传统中医精华在现代技术条件下，必将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得到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有效利用，造福全人类。</a:t>
            </a:r>
          </a:p>
        </p:txBody>
      </p:sp>
    </p:spTree>
    <p:extLst>
      <p:ext uri="{BB962C8B-B14F-4D97-AF65-F5344CB8AC3E}">
        <p14:creationId xmlns:p14="http://schemas.microsoft.com/office/powerpoint/2010/main" xmlns="" val="99050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6921137C-EC38-4D61-A6C8-C760EEBC6DD5}"/>
              </a:ext>
            </a:extLst>
          </p:cNvPr>
          <p:cNvCxnSpPr>
            <a:cxnSpLocks/>
          </p:cNvCxnSpPr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>
            <a:extLst>
              <a:ext uri="{FF2B5EF4-FFF2-40B4-BE49-F238E27FC236}">
                <a16:creationId xmlns="" xmlns:a16="http://schemas.microsoft.com/office/drawing/2014/main" id="{19AAD6ED-A2F7-40D2-959F-88C7A38CAB68}"/>
              </a:ext>
            </a:extLst>
          </p:cNvPr>
          <p:cNvSpPr txBox="1"/>
          <p:nvPr/>
        </p:nvSpPr>
        <p:spPr>
          <a:xfrm>
            <a:off x="867651" y="4017059"/>
            <a:ext cx="1078287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了解获奖感言的体裁特点，体会其准确严谨、朴素自然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、平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实易懂的语言特色。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把握文章以小标题结构文章的好处，梳理作者及其团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队发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现、应用青蒿素的科研过程。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体会科学家从事科研工作的好奇心、求真精神、团结协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作精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神和创新精神，为了造福社会不达目标不罢休的信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念与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毅力。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235" y="3272474"/>
            <a:ext cx="2583451" cy="684439"/>
            <a:chOff x="466235" y="3272474"/>
            <a:chExt cx="2583451" cy="6844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969DB3D7-3896-489E-A719-52F9C25F79B4}"/>
                </a:ext>
              </a:extLst>
            </p:cNvPr>
            <p:cNvSpPr/>
            <p:nvPr/>
          </p:nvSpPr>
          <p:spPr>
            <a:xfrm>
              <a:off x="1115164" y="3318048"/>
              <a:ext cx="18807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素养目标</a:t>
              </a:r>
              <a:endPara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C22B786C-1EE9-4D51-9C68-F1135DADA5EB}"/>
              </a:ext>
            </a:extLst>
          </p:cNvPr>
          <p:cNvSpPr txBox="1">
            <a:spLocks/>
          </p:cNvSpPr>
          <p:nvPr/>
        </p:nvSpPr>
        <p:spPr bwMode="auto">
          <a:xfrm>
            <a:off x="5023820" y="671515"/>
            <a:ext cx="6626707" cy="19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屠呦呦</a:t>
            </a:r>
            <a:endParaRPr lang="zh-CN" altLang="en-US" sz="6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651" y="503235"/>
            <a:ext cx="4096419" cy="231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919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7635" y="1506259"/>
            <a:ext cx="7876988" cy="4702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ts val="33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屠呦呦，女，药学家，中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国中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医科学院终身研究员兼首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席研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究员，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国家最高科学技术奖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获得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者，诺贝尔生理学或医学奖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获得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。其名字取自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诗经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小雅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中的诗句：“呦呦鹿鸣，食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野之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苹。”</a:t>
            </a:r>
          </a:p>
          <a:p>
            <a:pPr indent="540000" algn="just">
              <a:lnSpc>
                <a:spcPts val="33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1930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年生于浙江宁波。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1951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年考入北京大学医学院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药学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系。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1955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年毕业后一直在中国中医研究院（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2005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年更名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为中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国中医科学院）工作。屠呦呦多年从事中药和中西药结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合研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究，突出贡献是开创性地从中草药中分离出青蒿素应用于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疟疾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治疗。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2015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年，屠呦呦获得诺贝尔生理学或医学奖。她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是首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个获得诺贝尔科学奖项的中国科学家。这也是中国医学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界迄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今为止获得的最高奖项。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2017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年，屠呦呦获得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2016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年度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国家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最高科学技术奖。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2018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年，党中央、国务院授予屠呦呦“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改革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先锋”称号，颁授“改革先锋”奖章。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635" y="832602"/>
            <a:ext cx="2542447" cy="781233"/>
          </a:xfrm>
          <a:prstGeom prst="rect">
            <a:avLst/>
          </a:prstGeom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 bwMode="auto">
          <a:xfrm>
            <a:off x="1113575" y="967869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作者简介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9999" y="1779894"/>
            <a:ext cx="2669319" cy="295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938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09610" y="2234453"/>
            <a:ext cx="9786673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“青蒿素：人类征服疾病的一小步”，以两个并列的名词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作为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标题，将青蒿素的发现置于人类征服疾病的宏大背景中，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简明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扼要地阐明了发现青蒿素的重大意义。“一小步”突出了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其对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人类作出的巨大贡献，满含民族自豪感。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507" y="778812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941447" y="924837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题目解说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48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zh-CN" altLang="en-US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3452" y="1880944"/>
            <a:ext cx="96772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年度拉斯克奖颁奖典礼上，拉斯克基金会将拉斯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克临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床医学研究奖授予屠呦呦，以表彰其在治疗疟疾的青蒿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素研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究中的贡献。这是拉斯克奖设立以来首次颁予中国科学家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。评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审委员会认为，屠呦呦领导的团队将古老的中医疗法转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化为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最强有力的抗疟疾药，使现代技术与传统中医师们留下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的遗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产相结合，将其中最宝贵的内容带入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21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世纪，在全球特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别是发展中国家挽救了数百万人的生命。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文根据屠呦呦在接受拉斯克奖时的演讲及同年发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表于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自然医学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杂志的论文编写而成。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48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资料链接</a:t>
            </a:r>
            <a:endParaRPr lang="zh-CN" altLang="en-US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6299" y="1616780"/>
            <a:ext cx="9282553" cy="4702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青蒿素并不来自青蒿</a:t>
            </a:r>
          </a:p>
          <a:p>
            <a:pPr indent="576000">
              <a:lnSpc>
                <a:spcPts val="33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一种野草叫青蒿，青蒿素的含量微乎其微。提取青蒿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素的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原植物，在植物学上叫“黄花蒿”。青蒿长相和我们涮火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锅吃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的蒿子杆极其相似，叶子很难分别，只是茎杆不是滚圆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光滑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的，而是棱形杆状。另一个分别就是我们吃的蒿子杆有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淡淡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的清香，而青蒿则基本无香气。黄花蒿结籽，细叶羽状，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茎杆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较细，株高一米左右，最关键的是其香气有点类似苦艾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的味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道，但比苦艾好闻。</a:t>
            </a:r>
          </a:p>
          <a:p>
            <a:pPr indent="576000" algn="ctr">
              <a:lnSpc>
                <a:spcPts val="33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“感动中国”屠呦呦颁奖词</a:t>
            </a:r>
          </a:p>
          <a:p>
            <a:pPr indent="576000">
              <a:lnSpc>
                <a:spcPts val="33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2016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年，屠呦呦被评为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2015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年度感动中国人物，评委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会给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她的颁奖辞是：</a:t>
            </a:r>
          </a:p>
          <a:p>
            <a:pPr indent="576000">
              <a:lnSpc>
                <a:spcPts val="33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青蒿一握，水二升，浸渍了千多年，直到你出现。为了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使命，执着于千百次实验，萃取出古老文化的精华，深深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植入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当代世界，帮人类渡过一劫。呦呦鹿鸣，食野之蒿。今有嘉宾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，德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音孔昭。</a:t>
            </a:r>
          </a:p>
        </p:txBody>
      </p:sp>
    </p:spTree>
    <p:extLst>
      <p:ext uri="{BB962C8B-B14F-4D97-AF65-F5344CB8AC3E}">
        <p14:creationId xmlns:p14="http://schemas.microsoft.com/office/powerpoint/2010/main" xmlns="" val="98963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DOCUME~1\jx9048\LOCALS~1\Temp\企业微信截图_1575879905924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8920" y="2206345"/>
            <a:ext cx="725805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64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826" y="788805"/>
            <a:ext cx="2353140" cy="781233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 bwMode="auto">
          <a:xfrm>
            <a:off x="1239228" y="802051"/>
            <a:ext cx="224275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课文探究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2558" y="1641825"/>
            <a:ext cx="836901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从第三段看，哪些因素促成屠呦呦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发现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并提取出青蒿素？</a:t>
            </a:r>
          </a:p>
          <a:p>
            <a:pPr algn="just">
              <a:lnSpc>
                <a:spcPct val="150000"/>
              </a:lnSpc>
            </a:pP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897996" y="2567855"/>
            <a:ext cx="951323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76000" algn="just" eaLnBrk="1" hangingPunct="1">
              <a:lnSpc>
                <a:spcPct val="150000"/>
              </a:lnSpc>
            </a:pPr>
            <a:r>
              <a:rPr lang="zh-CN" altLang="en-US" sz="2000" b="0" dirty="0" smtClean="0"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zh-CN" altLang="en-US" sz="2000" b="0" dirty="0">
                <a:latin typeface="微软雅黑" pitchFamily="34" charset="-122"/>
                <a:ea typeface="微软雅黑" pitchFamily="34" charset="-122"/>
              </a:rPr>
              <a:t>自己热衷于中草药研究。</a:t>
            </a:r>
          </a:p>
          <a:p>
            <a:pPr indent="576000" algn="just" eaLnBrk="1" hangingPunct="1">
              <a:lnSpc>
                <a:spcPct val="150000"/>
              </a:lnSpc>
            </a:pPr>
            <a:r>
              <a:rPr lang="zh-CN" altLang="en-US" sz="2000" b="0" dirty="0">
                <a:latin typeface="微软雅黑" pitchFamily="34" charset="-122"/>
                <a:ea typeface="微软雅黑" pitchFamily="34" charset="-122"/>
              </a:rPr>
              <a:t>② 领悟了有关人体和宇宙的中</a:t>
            </a:r>
            <a:r>
              <a:rPr lang="zh-CN" altLang="en-US" sz="2000" b="0" dirty="0" smtClean="0">
                <a:latin typeface="微软雅黑" pitchFamily="34" charset="-122"/>
                <a:ea typeface="微软雅黑" pitchFamily="34" charset="-122"/>
              </a:rPr>
              <a:t>国传</a:t>
            </a:r>
            <a:r>
              <a:rPr lang="zh-CN" altLang="en-US" sz="2000" b="0" dirty="0">
                <a:latin typeface="微软雅黑" pitchFamily="34" charset="-122"/>
                <a:ea typeface="微软雅黑" pitchFamily="34" charset="-122"/>
              </a:rPr>
              <a:t>统哲学思想。</a:t>
            </a:r>
          </a:p>
          <a:p>
            <a:pPr indent="576000" algn="just" eaLnBrk="1" hangingPunct="1">
              <a:lnSpc>
                <a:spcPct val="150000"/>
              </a:lnSpc>
            </a:pPr>
            <a:r>
              <a:rPr lang="zh-CN" altLang="en-US" sz="2000" b="0" dirty="0">
                <a:latin typeface="微软雅黑" pitchFamily="34" charset="-122"/>
                <a:ea typeface="微软雅黑" pitchFamily="34" charset="-122"/>
              </a:rPr>
              <a:t>③ 运用现代科学和技术，继承和</a:t>
            </a:r>
            <a:r>
              <a:rPr lang="zh-CN" altLang="en-US" sz="2000" b="0" dirty="0" smtClean="0">
                <a:latin typeface="微软雅黑" pitchFamily="34" charset="-122"/>
                <a:ea typeface="微软雅黑" pitchFamily="34" charset="-122"/>
              </a:rPr>
              <a:t>发扬</a:t>
            </a:r>
            <a:r>
              <a:rPr lang="zh-CN" altLang="en-US" sz="2000" b="0" dirty="0">
                <a:latin typeface="微软雅黑" pitchFamily="34" charset="-122"/>
                <a:ea typeface="微软雅黑" pitchFamily="34" charset="-122"/>
              </a:rPr>
              <a:t>中国传统医药学的精髓。</a:t>
            </a:r>
          </a:p>
        </p:txBody>
      </p:sp>
    </p:spTree>
    <p:extLst>
      <p:ext uri="{BB962C8B-B14F-4D97-AF65-F5344CB8AC3E}">
        <p14:creationId xmlns:p14="http://schemas.microsoft.com/office/powerpoint/2010/main" xmlns="" val="302147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0070" y="973539"/>
            <a:ext cx="1074849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什么先写研究工作的背景而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接写研究工作的过程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1570" y="1979053"/>
            <a:ext cx="1070865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① 写疟疾重新肆虐，突出研究工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作的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使命感。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② 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写“</a:t>
            </a:r>
            <a:r>
              <a:rPr lang="en-US" altLang="zh-CN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523 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项目”和中医研究院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的任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命，突出了国家规划和院所领导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的作用。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③ 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强调团队的作用，不独自贪功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，客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观公正。</a:t>
            </a:r>
          </a:p>
          <a:p>
            <a:pPr algn="just">
              <a:lnSpc>
                <a:spcPct val="150000"/>
              </a:lnSpc>
            </a:pPr>
            <a:endParaRPr lang="zh-CN" altLang="en-US" sz="24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147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4441</TotalTime>
  <Words>1626</Words>
  <Application>Microsoft Office PowerPoint</Application>
  <PresentationFormat>自定义</PresentationFormat>
  <Paragraphs>64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226</cp:revision>
  <dcterms:created xsi:type="dcterms:W3CDTF">2018-05-18T09:56:38Z</dcterms:created>
  <dcterms:modified xsi:type="dcterms:W3CDTF">2021-03-05T07:07:09Z</dcterms:modified>
</cp:coreProperties>
</file>