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74" r:id="rId2"/>
    <p:sldId id="318" r:id="rId3"/>
    <p:sldId id="263" r:id="rId4"/>
    <p:sldId id="264" r:id="rId5"/>
    <p:sldId id="267" r:id="rId6"/>
    <p:sldId id="293" r:id="rId7"/>
    <p:sldId id="268" r:id="rId8"/>
    <p:sldId id="295" r:id="rId9"/>
    <p:sldId id="296" r:id="rId10"/>
    <p:sldId id="297" r:id="rId11"/>
    <p:sldId id="298" r:id="rId12"/>
    <p:sldId id="299" r:id="rId13"/>
    <p:sldId id="265" r:id="rId14"/>
    <p:sldId id="300" r:id="rId15"/>
    <p:sldId id="301" r:id="rId16"/>
    <p:sldId id="266" r:id="rId17"/>
    <p:sldId id="321" r:id="rId18"/>
    <p:sldId id="322" r:id="rId19"/>
    <p:sldId id="269" r:id="rId20"/>
    <p:sldId id="283" r:id="rId21"/>
    <p:sldId id="323" r:id="rId22"/>
    <p:sldId id="270" r:id="rId23"/>
    <p:sldId id="307" r:id="rId24"/>
    <p:sldId id="308" r:id="rId25"/>
    <p:sldId id="324" r:id="rId26"/>
    <p:sldId id="309" r:id="rId27"/>
    <p:sldId id="271" r:id="rId28"/>
    <p:sldId id="312" r:id="rId29"/>
    <p:sldId id="313" r:id="rId30"/>
    <p:sldId id="314" r:id="rId31"/>
    <p:sldId id="325" r:id="rId32"/>
    <p:sldId id="326" r:id="rId33"/>
    <p:sldId id="329" r:id="rId34"/>
    <p:sldId id="305" r:id="rId35"/>
    <p:sldId id="327" r:id="rId36"/>
    <p:sldId id="328" r:id="rId37"/>
    <p:sldId id="306" r:id="rId38"/>
    <p:sldId id="330" r:id="rId39"/>
    <p:sldId id="331"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6" d="100"/>
          <a:sy n="46" d="100"/>
        </p:scale>
        <p:origin x="-114"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4.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4.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1.png"/><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3.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景泰蓝的制作</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4.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4.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4.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4.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4.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4.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slide" Target="slide37.xml"/><Relationship Id="rId4" Type="http://schemas.openxmlformats.org/officeDocument/2006/relationships/slide" Target="slide34.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4.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4.xml"/></Relationships>
</file>

<file path=ppt/slides/_rels/slide3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4.xml"/></Relationships>
</file>

<file path=ppt/slides/_rels/slide3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4.xml"/></Relationships>
</file>

<file path=ppt/slides/_rels/slide3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37.xml"/><Relationship Id="rId4" Type="http://schemas.openxmlformats.org/officeDocument/2006/relationships/slide" Target="slide34.xml"/></Relationships>
</file>

<file path=ppt/slides/_rels/slide3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5.xml"/><Relationship Id="rId5" Type="http://schemas.openxmlformats.org/officeDocument/2006/relationships/slide" Target="slide22.xml"/><Relationship Id="rId4" Type="http://schemas.openxmlformats.org/officeDocument/2006/relationships/slide" Target="slide27.xml"/></Relationships>
</file>

<file path=ppt/slides/_rels/slide3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5.xml"/><Relationship Id="rId5" Type="http://schemas.openxmlformats.org/officeDocument/2006/relationships/slide" Target="slide22.xml"/><Relationship Id="rId4" Type="http://schemas.openxmlformats.org/officeDocument/2006/relationships/slide" Target="slide27.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5.xml"/><Relationship Id="rId5" Type="http://schemas.openxmlformats.org/officeDocument/2006/relationships/slide" Target="slide22.xml"/><Relationship Id="rId4" Type="http://schemas.openxmlformats.org/officeDocument/2006/relationships/slide" Target="slide27.xml"/></Relationships>
</file>

<file path=ppt/slides/_rels/slide3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5.xml"/><Relationship Id="rId5" Type="http://schemas.openxmlformats.org/officeDocument/2006/relationships/slide" Target="slide22.xml"/><Relationship Id="rId4" Type="http://schemas.openxmlformats.org/officeDocument/2006/relationships/slide" Target="slide27.xml"/></Relationships>
</file>

<file path=ppt/slides/_rels/slide3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5.xml"/><Relationship Id="rId5" Type="http://schemas.openxmlformats.org/officeDocument/2006/relationships/slide" Target="slide22.xml"/><Relationship Id="rId4" Type="http://schemas.openxmlformats.org/officeDocument/2006/relationships/slide" Target="slide27.xml"/></Relationships>
</file>

<file path=ppt/slides/_rels/slide3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4.xml"/><Relationship Id="rId1" Type="http://schemas.openxmlformats.org/officeDocument/2006/relationships/slideLayout" Target="../slideLayouts/slideLayout5.xml"/><Relationship Id="rId5" Type="http://schemas.openxmlformats.org/officeDocument/2006/relationships/slide" Target="slide22.xml"/><Relationship Id="rId4" Type="http://schemas.openxmlformats.org/officeDocument/2006/relationships/slide" Target="slide2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7.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7.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美丽的创造</a:t>
            </a:r>
          </a:p>
        </p:txBody>
      </p:sp>
    </p:spTree>
    <p:extLst>
      <p:ext uri="{BB962C8B-B14F-4D97-AF65-F5344CB8AC3E}">
        <p14:creationId xmlns:p14="http://schemas.microsoft.com/office/powerpoint/2010/main" xmlns=""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接合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连接使合在一块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人或事物发生密切联系。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a:t>
            </a:r>
            <a:r>
              <a:rPr lang="en-US" altLang="zh-CN" sz="2200" dirty="0">
                <a:solidFill>
                  <a:srgbClr val="000000"/>
                </a:solidFill>
                <a:latin typeface="Times New Roman" panose="02020603050405020304" pitchFamily="18" charset="0"/>
                <a:cs typeface="Times New Roman" panose="02020603050405020304" pitchFamily="18" charset="0"/>
              </a:rPr>
              <a:t>CORONA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工业开发出了一种新方法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通过对铝合金材料进行独特的表面处理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可使其与树脂牢固</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接合</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我们要把集中学习和个人自学</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结合</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在全区迅速掀起学习宣传贯彻十八届五中全会精神的热潮。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702094" y="378904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77007" y="418803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37019275"/>
      </p:ext>
    </p:extLst>
  </p:cSld>
  <p:clrMapOvr>
    <a:masterClrMapping/>
  </p:clrMapOvr>
  <mc:AlternateContent xmlns:mc="http://schemas.openxmlformats.org/markup-compatibility/2006">
    <mc:Choice xmlns:p14="http://schemas.microsoft.com/office/powerpoint/2010/main" xmlns="" Requires="p14">
      <p:transition spd="slow" p14:dur="11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功夫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专指时间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既可以是占用的时间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也可以是空闲的时间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更倾向于指本领造诣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或专指武术。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近两日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万名网友评医院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活动在泉城市民中口耳相传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深得民心。仅仅一天多的</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投票数量就已破万。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以立法形式禁止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啃老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是一种立法进步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但立法禁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啃老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功夫</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还是要下在立法外。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386821" y="377802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92009" y="458112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31374352"/>
      </p:ext>
    </p:extLst>
  </p:cSld>
  <p:clrMapOvr>
    <a:masterClrMapping/>
  </p:clrMapOvr>
  <mc:AlternateContent xmlns:mc="http://schemas.openxmlformats.org/markup-compatibility/2006">
    <mc:Choice xmlns:p14="http://schemas.microsoft.com/office/powerpoint/2010/main" xmlns="" Requires="p14">
      <p:transition spd="slow" p14:dur="11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推陈出新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吐故纳新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推陈出新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去掉旧事物的糟粕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取其精华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并使它向新的方向发展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多指继承文化遗产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吐故纳新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本指人体呼吸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吐出二氧化碳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吸进新鲜空气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现多用来比喻扬弃旧的、不好的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吸进新的、好的。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只有不断</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推陈出新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才能够将阻碍社会经济发展的问题解决掉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确保我们国家的持续性发展。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如果没有退市制度做保障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许多具有活力的中小企业将难以在市场上获得融资空间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市场也难以做到</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吐故纳新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627784" y="395658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48064" y="515719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9070858"/>
      </p:ext>
    </p:extLst>
  </p:cSld>
  <p:clrMapOvr>
    <a:masterClrMapping/>
  </p:clrMapOvr>
  <mc:AlternateContent xmlns:mc="http://schemas.openxmlformats.org/markup-compatibility/2006">
    <mc:Choice xmlns:p14="http://schemas.microsoft.com/office/powerpoint/2010/main" xmlns="" Requires="p14">
      <p:transition spd="slow" p14:dur="11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879378"/>
            <a:ext cx="8128000" cy="370986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【目标一】理清文章的说明顺序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领会文章的写作思路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本文是按怎样的顺序说明的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按景泰蓝的制作过程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以先后顺序进行说明。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通读课文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简要概括景泰蓝的制作有哪些工序。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掐丝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镀金。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文章是怎样自始至终扣住景泰蓝的制作过程中手工操作这一特点的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每道工序都有提示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。文章开头点明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手工艺品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结尾再强调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全部工作是手工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37396" y="2708920"/>
            <a:ext cx="8283075"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2925" y="3524847"/>
            <a:ext cx="8283075"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9" y="4736160"/>
            <a:ext cx="8283075" cy="8530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70904"/>
            <a:ext cx="8128000" cy="452239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【目标二】明确文章所用的说明方法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赏析其语言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领悟其内涵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本文在语言上有什么特色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介绍各道工序的时候采用了大量术语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一是准确使用科学术语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二是遣词造句准确严谨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三是使用平实的口语。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采用术语避免外行话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使语言精练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彰显文章名目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使读者易于把握。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本文主要运用了哪些说明方法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诠释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景泰蓝、点蓝等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掐丝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六道工序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圆盘子、花瓶的胎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叶子像括号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掐丝与刺绣、缂丝、象牙雕刻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67544" y="2816932"/>
            <a:ext cx="8283075" cy="15481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833156"/>
            <a:ext cx="8283075" cy="12601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02594063"/>
      </p:ext>
    </p:extLst>
  </p:cSld>
  <p:clrMapOvr>
    <a:masterClrMapping/>
  </p:clrMapOvr>
  <mc:AlternateContent xmlns:mc="http://schemas.openxmlformats.org/markup-compatibility/2006">
    <mc:Choice xmlns:p14="http://schemas.microsoft.com/office/powerpoint/2010/main" xmlns="" Requires="p14">
      <p:transition spd="slow" p14:dur="20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同是景泰蓝制作过程中的工序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作者为什么详写掐丝、点蓝两道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而略写其他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这样安排给我们怎样的启示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掐丝、点蓝是最复杂、最精细、最体现手工制作的特点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决定质量的关键工序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又不为人们所熟知。</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选材的详略可依据认识的特点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81195" y="3357976"/>
            <a:ext cx="8283075" cy="13671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0753053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文章第六段中说线条画一般是繁笔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其中包含着怎样的科学道理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原文中有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这里头有道理可说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由此可确定所含道理应在后文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只需对有关内容进行筛选概括即可。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包含着三条科学道理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景泰蓝要涂上色料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铜丝粘在上面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涂色料就有了界限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景泰蓝内里是铜胎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表面是涂上的色料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铜胎和色料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膨胀率不相同。要是色料的面积占得宽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烧过以后冷却的时候就会裂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一件器物的表面要经过几道打磨的手续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打磨的时候着力重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容易使色料剥落。现在在表面粘上繁笔的铜丝图画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实际上就是把表面分成无数小块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小块面积小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无论热胀冷缩都比较细微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又比较禁得起外力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因而就不至于破裂、剥落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。三条科学道理列述之后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作者以文艺常识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内容决定形式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是制作方法和物理决定了景泰蓝掐丝的形式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9797" y="2132855"/>
            <a:ext cx="8283075" cy="8530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537" y="2985934"/>
            <a:ext cx="8283075" cy="36114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06748"/>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景泰蓝是我国著名的传统工艺品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深得海内外人士的喜爱。我国历史悠久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文化灿烂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有着许多民间传统艺术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但现在有许多散落在民间的艺术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如说唱、雕塑、绘画、鼓舞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正在慢慢衰败或消失。造成这些现象的原因是什么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如何让这些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传承下去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这道题涉及的范围较广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不必对这些民间传统工艺的失传作出专业的回答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只要有自己的理解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能够自圆其说即可。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从民间艺术自身来看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这些衰败或消失的艺术大多缺乏传承体系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在现代文明的冲击下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逐渐失去市场进而消亡。许多依靠口头和行为传承的各种技艺、习俗、礼仪等文化遗产也在不断消失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许多民族民间艺术属独门绝技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口传心授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往往因人而存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人绝艺亡。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30462" y="3440016"/>
            <a:ext cx="8283075" cy="8530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3722" y="4293095"/>
            <a:ext cx="8283075" cy="20272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04812678"/>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从外部体制来看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缺乏整体收藏是造成民间艺术衰败的重要原因。人们往往关注物质文化遗产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用大力气修复可视可触的文物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并将它们收入博物馆永久保存。而非物质文化遗产则缺乏专业研究人员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缺乏专项保护经费支持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致使民间艺术的抢救、保护、研究、利用处于一种自生自灭的状态。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来之于民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用之于民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要让民间艺术重新在老百姓血液中流动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需要各界共同协作。保护我们的传统文化和艺术是政府的一项职责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要投入人力、物力和财力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要真正提到议事日程上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作为教育下一代人的基地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学校更担负着传承我们文化传统的神圣职责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在教育孩子的时候要积极发挥自身的作用。另外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民间艺术的流传也要打破旧有模式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要解放思想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慷慨地流传下去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真正的文化不仅仅属于某个家族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更应该属于整个民族。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3109762"/>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8" name="N12.eps" descr="id:2147492610;FounderCES"/>
          <p:cNvPicPr/>
          <p:nvPr/>
        </p:nvPicPr>
        <p:blipFill>
          <a:blip r:embed="rId6" cstate="print"/>
          <a:stretch>
            <a:fillRect/>
          </a:stretch>
        </p:blipFill>
        <p:spPr>
          <a:xfrm>
            <a:off x="1361499" y="1844824"/>
            <a:ext cx="6120680" cy="3976911"/>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景泰蓝的制作</a:t>
            </a:r>
            <a:endParaRPr lang="zh-CN" altLang="zh-CN" dirty="0"/>
          </a:p>
        </p:txBody>
      </p:sp>
    </p:spTree>
    <p:extLst>
      <p:ext uri="{BB962C8B-B14F-4D97-AF65-F5344CB8AC3E}">
        <p14:creationId xmlns:p14="http://schemas.microsoft.com/office/powerpoint/2010/main" xmlns="" val="555571539"/>
      </p:ext>
    </p:extLst>
  </p:cSld>
  <p:clrMapOvr>
    <a:masterClrMapping/>
  </p:clrMapOvr>
  <p:transition spd="slow">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277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《景泰蓝的制作》一文写作过程中有详有略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这样安排使文章收到了很好的说明效果。那么文中是如何做到详略得当的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依据文体。应用文一般要求文字简约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言简意赅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能说清问题就行。记叙文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重描写、抒情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常常细致入微。说明文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要给人清晰具体的印象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要求尽可能详细。很显然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文章的繁简和文体密切相关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文体直接制约着文章的篇幅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也就限制了文字的多寡。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依据结构。作文常讲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文似看山不喜平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就是详略的变化。我们常讲文章结构要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头尾小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说的是开头和结尾文字要简明扼要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虎头豹尾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主体部分要写得丰满壮实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具体详尽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猪肚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。这是对文章结构的基本要求。当然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即使是主体部分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也不平均使用力量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要有详有略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7266785"/>
      </p:ext>
    </p:extLst>
  </p:cSld>
  <p:clrMapOvr>
    <a:masterClrMapping/>
  </p:clrMapOvr>
  <mc:AlternateContent xmlns:mc="http://schemas.openxmlformats.org/markup-compatibility/2006">
    <mc:Choice xmlns:p14="http://schemas.microsoft.com/office/powerpoint/2010/main" xmlns="" Requires="p14">
      <p:transition spd="slow" p14:dur="1300">
        <p:cover dir="lu"/>
      </p:transition>
    </mc:Choice>
    <mc:Fallback>
      <p:transition spd="slow">
        <p:cover dir="l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每课一法</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9761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依据内容。人物和事件是叙事作品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中最积极、最活跃的因素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可塑性很大。人物依赖事件生存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而人物的活动又推动事件的发展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人物的性格通过事件的发展得以丰满和完善。两者密不可分。在笔墨的分配上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一般原则是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主要人物、主要情节详写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次要人物、次要情节则略写。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依据主题。一般说来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与中心思想关系密切、最能表现中心的重点材料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就应不惜笔墨详写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与表现中心有关、不写它会使情节不完整或者前后不连贯的次要材料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则应惜墨如金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甚至一笔带过。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4813132"/>
      </p:ext>
    </p:extLst>
  </p:cSld>
  <p:clrMapOvr>
    <a:masterClrMapping/>
  </p:clrMapOvr>
  <mc:AlternateContent xmlns:mc="http://schemas.openxmlformats.org/markup-compatibility/2006">
    <mc:Choice xmlns:p14="http://schemas.microsoft.com/office/powerpoint/2010/main" xmlns=""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景德镇手工制瓷工艺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我国非常重视非物质文化遗产的保护</a:t>
            </a:r>
            <a:r>
              <a:rPr lang="en-US" altLang="zh-CN" sz="2200" dirty="0">
                <a:solidFill>
                  <a:srgbClr val="000000"/>
                </a:solidFill>
                <a:latin typeface="Times New Roman" panose="02020603050405020304" pitchFamily="18" charset="0"/>
                <a:cs typeface="Times New Roman" panose="02020603050405020304" pitchFamily="18" charset="0"/>
              </a:rPr>
              <a:t>,2006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景德镇手工制瓷工艺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经过国务院批准列入第一批国家级非物质文化遗产名录。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景德镇手工制瓷工艺专业化程度强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行业分工极其细致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最主要的包括拉坯、利坯、画坯、施釉和烧窑等。拉坯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是成型的最初阶段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也是器物的雏形制作。它是将制备好的泥料放在坯车上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用轮制成型方法制成具有一定形状和尺寸的坯件。利坯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。它是将经过印坯工艺后的粗厚不平、规格不齐的粗坯经过两次旋削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使之厚度适当、表里一致。施釉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刹合坯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。它是在器坯内外上一层玻璃质釉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使之光润。其方法有蘸、浇、吹、荡、涂等。画青花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。它是用青花料在坯胎上绘画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打青花箍或写青花字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最后上釉烧成。烧窑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是成瓷的最后一道关键工作。它是将装有成坯的匣钵按窑位置放在窑床上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用松柴或槎柴烧至约</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采取先氧化焰后还原焰的方法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分溜火、紧火、净火三个阶段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用一天一夜</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把匣钵内的坯胎烧成瓷胎。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599166"/>
      </p:ext>
    </p:extLst>
  </p:cSld>
  <p:clrMapOvr>
    <a:masterClrMapping/>
  </p:clrMapOvr>
  <p:transition spd="slow">
    <p:cover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61145"/>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景德镇手工制瓷工艺中重要的成型工序在宋代已初步建立。瓷业内部分工日益细化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普遍采用拉坯、印坯、利坯、修足、蘸釉、荡釉等技艺制作瓷坯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再采用匣钵仰烧、垫钵覆烧、支圈覆烧等技法进行装烧。到元代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又发明了瓷石加高岭土的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二元配方法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及青花釉下彩绘技术。明、清两代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景德镇制瓷业进一步发展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共计一坯之力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过手七十二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方克成器。其中微细节目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尚不能尽也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制瓷手工技艺体系基本完善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采矿等每道工序都简化到不能再简化的程度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炼泥的只管炼泥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拉坯的只管拉坯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彩绘者也是画者画而不染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染者染而不画。如此明细分工提高了制瓷效率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各方面都有身怀绝技的能工巧匠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景德镇手工制瓷业已突破过去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发展至新高。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9654496"/>
      </p:ext>
    </p:extLst>
  </p:cSld>
  <p:clrMapOvr>
    <a:masterClrMapping/>
  </p:clrMapOvr>
  <p:transition spd="slow">
    <p:cover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景德镇手工制瓷工艺在汇集全国各地名窑技艺的基础上形成自己的特色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并自成体系。其行业分工之细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专业化强度之高是器物加工、编织等手工行业所无法比拟的。</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从御窑厂来说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其生产组织分工相当完备</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具备了制坯行业的各种作坊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有舂碓陶土的作坊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有制作大小圆、琢器坯胎的作坊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有制匣钵的作坊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还有各种辅助性的作坊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如泥水作、大木作、船木作、铁作等。</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许多局部操作大都由专业性很强的工匠担任。同时将烧、做两行集中在厂内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设御窑若干座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形成了一个门类齐全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无所不及的大型手工作坊。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景德镇手工制瓷工艺及生产体系不愧为中国陶瓷业中的杰出代表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它是中华民族传统文化的重要组成部分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同时也是我国与东西方各民族经济、文化交流的重要纽带。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SOSO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百科《景德镇瓷器》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889795"/>
      </p:ext>
    </p:extLst>
  </p:cSld>
  <p:clrMapOvr>
    <a:masterClrMapping/>
  </p:clrMapOvr>
  <p:transition spd="slow">
    <p:pull dir="l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3536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景德镇手工制瓷工艺最核心的工序有哪些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拉坯、利坯、画坯、施釉和烧窑等。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文中画线句采用了不同的说明方法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请指出其中的一种并分析它所起的作用。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举例子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以御窑厂为例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具体准确地说明了景德镇手工制瓷工艺行业分工之细、专业化强度之高是其他手工行业所无法比拟的。</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分类别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分门别类介绍御窑厂制坯的各种作坊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条理分明。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537396" y="2578874"/>
            <a:ext cx="8283075"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8000" y="3814026"/>
            <a:ext cx="8283075" cy="17752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9585137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61145"/>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青瓷之美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马未都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颜色上升为艺术的表现手段是古人在不自觉中完成的。当古人发现瓷器不仅仅是使用的器皿时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艺术的魅力就从中闪现了出来。在自然的混沌中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一缕青翠常使人赏心悦目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这种觉醒就是青瓷艺术的先驱。所有青瓷的前身都是古人无可奈何之事。釉料的含铁量决定青釉的颜色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呈色条件长时间为工匠琢磨不定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陷于苦恼。在大量的日复一日的重复劳作中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机会一次又一次地偶然出现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等待聪明的智者捕捉。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中国古代辛勤的窑工们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就是那不知名的智者。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cover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N13.eps" descr="id:2147492646;FounderCES"/>
          <p:cNvPicPr/>
          <p:nvPr/>
        </p:nvPicPr>
        <p:blipFill>
          <a:blip r:embed="rId6" cstate="print"/>
          <a:stretch>
            <a:fillRect/>
          </a:stretch>
        </p:blipFill>
        <p:spPr>
          <a:xfrm>
            <a:off x="3120674" y="1412776"/>
            <a:ext cx="2099398" cy="2839168"/>
          </a:xfrm>
          <a:prstGeom prst="rect">
            <a:avLst/>
          </a:prstGeom>
        </p:spPr>
      </p:pic>
      <p:sp>
        <p:nvSpPr>
          <p:cNvPr id="3" name="矩形 2"/>
          <p:cNvSpPr>
            <a:spLocks noChangeAspect="1"/>
          </p:cNvSpPr>
          <p:nvPr/>
        </p:nvSpPr>
        <p:spPr>
          <a:xfrm>
            <a:off x="508000" y="4250301"/>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我们今天已深知青瓷的魅力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也知长江南、黄河北青瓷的各个名窑。越州窑、龙泉窑、耀州窑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都在漫长的历史长河中曾经称雄一方。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越州窑在唐代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南青北白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的局面中撑住半壁江山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而宋元龙泉窑以其肥、腴、艳由中国南部的大山中源源不断地走出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至于耀州窑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夹杂着西北人粗犷的性格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深沉而不事张扬。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6285405"/>
      </p:ext>
    </p:extLst>
  </p:cSld>
  <p:clrMapOvr>
    <a:masterClrMapping/>
  </p:clrMapOvr>
  <p:transition spd="slow">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青瓷的重要性在于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她是中国陶瓷发展史的必由之路。她是陶瓷的青春期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散发着青春的气息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洋溢着来自于内部的诱惑。她使陶瓷充满了表现力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使表现力充满了张力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使张力充满了诱惑力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使诱惑力变成了市场的魅力。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这个魅力市场在唐至两宋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统领江山。从科学意义上讲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宋代五大名窑除定窑外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汝、官、哥、钧都属青瓷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只是青出于蓝而胜于蓝。还有那个相传千年的秘色瓷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仅名称就能演绎一部神奇的故事。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0672945"/>
      </p:ext>
    </p:extLst>
  </p:cSld>
  <p:clrMapOvr>
    <a:masterClrMapping/>
  </p:clrMapOvr>
  <p:transition spd="slow">
    <p:cover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649252473"/>
              </p:ext>
            </p:extLst>
          </p:nvPr>
        </p:nvGraphicFramePr>
        <p:xfrm>
          <a:off x="508000" y="1297106"/>
          <a:ext cx="8128000" cy="5156230"/>
        </p:xfrm>
        <a:graphic>
          <a:graphicData uri="http://schemas.openxmlformats.org/presentationml/2006/ole">
            <p:oleObj spid="_x0000_s1080" name="文档" r:id="rId3" imgW="3998962" imgH="2537550"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blinds/>
      </p:transition>
    </mc:Choice>
    <mc:Fallback>
      <p:transition spd="slow">
        <p:blind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950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深沉、优雅、含蓄是青瓷美学的境界。这样高的陶瓷美学境界在今天看来仍是不可企及的高度。单用一个色彩作为表现手段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青瓷在古往今来的各色瓷器中无疑是魁首。从唐代起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文人骚客极尽能事描绘她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清人蓝浦在《景德镇陶录》转引《爱日堂抄》云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自古陶重青品。晋曰缥瓷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唐曰千峰翠色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柴周曰雨过天青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吴越曰秘色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其后宋器虽具诸色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而汝瓷在宋烧者淡青色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官窑、哥窑以粉青为上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东窑、龙泉其色皆青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至明而秘色始绝。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青色是生命力的表现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自然属性的生命力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从萌芽到结果都是在青色中完成。古人有意识地追求青色恐怕也是基于这一层考虑。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回首青瓷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我们忽然希望能够回到宋朝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生活在宋朝。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瓷器的装饰手段很多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刻画工艺是瓷器制作出现得最迟但是成长最快的装饰手段。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8163433"/>
      </p:ext>
    </p:extLst>
  </p:cSld>
  <p:clrMapOvr>
    <a:masterClrMapping/>
  </p:clrMapOvr>
  <p:transition spd="slow">
    <p:strips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越州窑。最早的刻画上溯到早期青瓷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记录文字当为首创。后来成熟的越州窑以细竹签精心刻画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纤巧细致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江南水乡的灵秀跃然瓷上。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饶州窑。宋代的饶州窑工不谙笔墨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刀法却透着娴熟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在薄如卵壳的胎体下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操刀游刃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无论人物花卉、翎毛走兽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都令人叹为观止。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龙泉窑。厚重的胎体成为窑工大显身手的场地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粗枝大叶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飞龙在天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罩上肥厚丰腴的瓷釉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含蓄地表达了文化的意图。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定州窑。白瓷动刀一开始显然是追求金属錾花效果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陶瓷的发展也得益于金属器的制作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以易碎的陶瓷乔装不易碎的金属器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定州白瓷当为第一。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3794406"/>
      </p:ext>
    </p:extLst>
  </p:cSld>
  <p:clrMapOvr>
    <a:masterClrMapping/>
  </p:clrMapOvr>
  <p:transition spd="slow">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耀州窑。耀州地处西北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民风粗犷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所刻瓷器也是刀刀犀利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干净利索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从不拖泥带水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看过西北人刀削面的操作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才能顿悟。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磁州窑。最为复杂的现象出现于广袤的华北大地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北宋时期的政治中心区域。今天所能看到的磁州窑系统纷杂的瓷器中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刀笔并重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风骚各领。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摘自《茶当酒集》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52442717"/>
      </p:ext>
    </p:extLst>
  </p:cSld>
  <p:clrMapOvr>
    <a:masterClrMapping/>
  </p:clrMapOvr>
  <p:transition spd="slow">
    <p:split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文章从青瓷的产生、青瓷的重要性、青瓷的魅力、青瓷的美学特点、青瓷的装饰手段等方面介绍了青瓷的有关知识。在回首青瓷的过程中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作者又一一点评了各个名窑瓷器的特点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点评恰当中肯。文章语言简洁、流畅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字里行间充满了对我国古代辛勤智慧的窑工们的赞美之情。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2438156"/>
      </p:ext>
    </p:extLst>
  </p:cSld>
  <p:clrMapOvr>
    <a:masterClrMapping/>
  </p:clrMapOvr>
  <p:transition spd="slow">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69619"/>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景泰蓝的制作要经过制胎、掐丝、点蓝、烧蓝、打磨、镀金这六道工序。每道工序都有其特点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有着精细的操作要求。景泰蓝的制作要求极为严格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用料的讲究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手工工作的精细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工序的繁复都达到了手工操作的极致。其中蕴含着人类对美的追求和创造性思维。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做任何事都要循序渐进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精品的形成需要不断地锤炼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严谨是一种科学的态度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科学的创造过程是审美的追求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5104476"/>
      </p:ext>
    </p:extLst>
  </p:cSld>
  <p:clrMapOvr>
    <a:masterClrMapping/>
  </p:clrMapOvr>
  <p:transition spd="slow">
    <p:check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6213"/>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弘扬传统工艺文化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景泰蓝是我国特有的传统工艺品之一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已被列入非物质文化遗产名录。叶圣陶先生饱含对民族传统手工艺的深情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详细地说明了景泰蓝的制作过程和方法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字里行间充满了对手工工艺人的精湛技艺、劳动和智慧的赞扬。我们也可以品读出作者对民族工艺品的欣赏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以及弘扬民族文化的强烈愿望。现在我们民族的许多传统手工艺术正在慢慢衰败或消失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一些传统行当也在逐渐消亡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保护这些非物质文化遗产是摆在我们现代人面前的一项重要任务。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责任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文化与爱国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保护文化遗产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把根留住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299466"/>
      </p:ext>
    </p:extLst>
  </p:cSld>
  <p:clrMapOvr>
    <a:masterClrMapping/>
  </p:clrMapOvr>
  <p:transition spd="slow">
    <p:split dir="in"/>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0" name="矩形 9">
            <a:hlinkClick r:id="rId3"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叶圣陶老人的遗嘱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全文不过</a:t>
            </a:r>
            <a:r>
              <a:rPr lang="en-US" altLang="zh-CN" sz="2200" dirty="0">
                <a:solidFill>
                  <a:srgbClr val="000000"/>
                </a:solidFill>
                <a:latin typeface="Times New Roman" panose="02020603050405020304" pitchFamily="18" charset="0"/>
                <a:cs typeface="Times New Roman" panose="02020603050405020304" pitchFamily="18" charset="0"/>
              </a:rPr>
              <a:t>130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然而却写了三次。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第一次写于老人重病之时的</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老人嘱咐家人丧事从俭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在《人民日报》自费登个广告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告知相识的人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说我跟他们永别了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第二次是在</a:t>
            </a:r>
            <a:r>
              <a:rPr lang="en-US" altLang="zh-CN" sz="2200" dirty="0">
                <a:solidFill>
                  <a:srgbClr val="000000"/>
                </a:solidFill>
                <a:latin typeface="Times New Roman" panose="02020603050405020304" pitchFamily="18" charset="0"/>
                <a:cs typeface="Times New Roman" panose="02020603050405020304" pitchFamily="18" charset="0"/>
              </a:rPr>
              <a:t>1980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老人补写遗嘱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非但不要开追悼会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别的什么会也不要开。像我这样一个平凡人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为我开无论什么会都是不适宜的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第三次是在</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老人再次补充遗嘱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表示要将自己的遗体捐献给医学院校。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北京医院按照老人的遗愿将老人的遗体做了解剖。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短短遗嘱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数年而成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再三增补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发人深思。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谦卑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简朴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奉献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6243503"/>
      </p:ext>
    </p:extLst>
  </p:cSld>
  <p:clrMapOvr>
    <a:masterClrMapping/>
  </p:clrMapOvr>
  <p:transition spd="slow">
    <p:pull dir="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写作过程中做到详略得当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不仅能使文章重点突出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还能给读者留下深刻的印象。请借鉴这种方法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字的说明文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可选择你熟悉的某种事物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介绍一下这一事物的制作过程。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9534728"/>
      </p:ext>
    </p:extLst>
  </p:cSld>
  <p:clrMapOvr>
    <a:masterClrMapping/>
  </p:clrMapOvr>
  <p:transition spd="slow">
    <p:cover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950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锦州什锦小菜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锦州小菜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形状多姿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味道鲜美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堪称色、形、味俱佳。有淡绿的芹菜、浅绿的豇豆和芸豆、深绿的小黄瓜、浓绿的油椒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有杏黄的姜丝、金黄的苤蓝片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有褐色的地梨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有紫色的小茄子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还有雪白的杏仁。正好是十样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因之名为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什锦小菜的制作有以下三道工序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清理和整形。各种原料都要在洗净之后进行清理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豇豆要除去根部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小黄瓜要摘去花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芹菜要切去根和梢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油椒要掰去尾端的柄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剥掉椒内的隔膜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苤蓝要削去外皮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杏仁除皮和用热水烫过后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再捞入凉水中浸泡三天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以消除苦涩和微毒。除小黄瓜、油椒、茄子、地梨、杏仁按原形使用外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其他的要进行整形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甚至均需按规格切成菱形、条形、花刀形。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8083275"/>
      </p:ext>
    </p:extLst>
  </p:cSld>
  <p:clrMapOvr>
    <a:masterClrMapping/>
  </p:clrMapOvr>
  <p:transition spd="slow">
    <p:pull dir="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11" name="矩形 10">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腌渍。将处理好的原料用适当浓度的盐水腌渍。鉴于原料质地的差异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腌渍的时间也不尽相同。小黄瓜、芸豆、芹菜浸泡七天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苤蓝、茄子、豇豆浸泡十天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油椒浸泡十五天。其余三种原料不必浸泡。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装篓。把种种腌渍好的原料按数量的比例装入小菜篓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再注满虾油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随即封盖。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名扬中外的什锦小菜就算制成了。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53825671"/>
      </p:ext>
    </p:extLst>
  </p:cSld>
  <p:clrMapOvr>
    <a:masterClrMapping/>
  </p:clrMapOvr>
  <p:transition spd="slow">
    <p:pull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《景泰蓝的制作》写于</a:t>
            </a: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1954</a:t>
            </a:r>
            <a:r>
              <a:rPr lang="zh-CN" altLang="zh-CN" sz="2200" dirty="0">
                <a:solidFill>
                  <a:srgbClr val="000000"/>
                </a:solidFill>
                <a:latin typeface="Times New Roman" panose="02020603050405020304" pitchFamily="18" charset="0"/>
                <a:cs typeface="Times New Roman" panose="02020603050405020304" pitchFamily="18" charset="0"/>
              </a:rPr>
              <a:t>年中共中央批准了加快私营工业的公私合营</a:t>
            </a: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cs typeface="Times New Roman" panose="02020603050405020304" pitchFamily="18" charset="0"/>
              </a:rPr>
              <a:t>年提出了建立关于农业和手工业的社会主义改造的初步基础。一个轰轰烈烈的社会主义改造高潮即将到来。在这种形势下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作者去参观了位于崇文门外的北京市手工业公司实验工厂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深入工厂车间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一道工序一道工序地往下看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一边听工人讲解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在必要的地方加上必要的说明。回来后写下了这篇《景泰蓝的制作》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忠实地记录了合作化以前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纯手工生产景泰蓝的工艺流程。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dir="l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N11.eps" descr="id:2147492536;FounderCES"/>
          <p:cNvPicPr/>
          <p:nvPr/>
        </p:nvPicPr>
        <p:blipFill>
          <a:blip r:embed="rId5" cstate="print"/>
          <a:stretch>
            <a:fillRect/>
          </a:stretch>
        </p:blipFill>
        <p:spPr>
          <a:xfrm>
            <a:off x="3072756" y="1340768"/>
            <a:ext cx="2291332" cy="3194350"/>
          </a:xfrm>
          <a:prstGeom prst="rect">
            <a:avLst/>
          </a:prstGeom>
        </p:spPr>
      </p:pic>
      <p:sp>
        <p:nvSpPr>
          <p:cNvPr id="2" name="矩形 1"/>
          <p:cNvSpPr>
            <a:spLocks noChangeAspect="1"/>
          </p:cNvSpPr>
          <p:nvPr/>
        </p:nvSpPr>
        <p:spPr>
          <a:xfrm>
            <a:off x="508000" y="4581128"/>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叶圣陶</a:t>
            </a:r>
            <a:r>
              <a:rPr lang="en-US" altLang="zh-CN" sz="2200" dirty="0">
                <a:solidFill>
                  <a:srgbClr val="000000"/>
                </a:solidFill>
                <a:latin typeface="Times New Roman" panose="02020603050405020304" pitchFamily="18" charset="0"/>
                <a:cs typeface="Times New Roman" panose="02020603050405020304" pitchFamily="18" charset="0"/>
              </a:rPr>
              <a:t>(1894—1988),</a:t>
            </a:r>
            <a:r>
              <a:rPr lang="zh-CN" altLang="zh-CN" sz="2200" dirty="0">
                <a:solidFill>
                  <a:srgbClr val="000000"/>
                </a:solidFill>
                <a:latin typeface="Times New Roman" panose="02020603050405020304" pitchFamily="18" charset="0"/>
                <a:cs typeface="Times New Roman" panose="02020603050405020304" pitchFamily="18" charset="0"/>
              </a:rPr>
              <a:t>原名叶绍钧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江苏苏州人。现代著名作家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教育家。其创作涉及童话、散文、小说等领域。他写作态度严肃认真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风格朴素自然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语言洗练优美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优秀的语言艺术家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之称。其代表作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童话《稻草人》《古代英雄的石像》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短篇小说《夜》《多收了三五斗》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长篇小说《倪焕之》。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8876198"/>
      </p:ext>
    </p:extLst>
  </p:cSld>
  <p:clrMapOvr>
    <a:masterClrMapping/>
  </p:clrMapOvr>
  <p:transition spd="slow">
    <p:cover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N26.eps" descr="id:2147492543;FounderCES"/>
          <p:cNvPicPr/>
          <p:nvPr/>
        </p:nvPicPr>
        <p:blipFill>
          <a:blip r:embed="rId5" cstate="print"/>
          <a:stretch>
            <a:fillRect/>
          </a:stretch>
        </p:blipFill>
        <p:spPr>
          <a:xfrm>
            <a:off x="2411760" y="1412776"/>
            <a:ext cx="3273579" cy="2932403"/>
          </a:xfrm>
          <a:prstGeom prst="rect">
            <a:avLst/>
          </a:prstGeom>
        </p:spPr>
      </p:pic>
      <p:sp>
        <p:nvSpPr>
          <p:cNvPr id="2" name="矩形 1"/>
          <p:cNvSpPr>
            <a:spLocks noChangeAspect="1"/>
          </p:cNvSpPr>
          <p:nvPr/>
        </p:nvSpPr>
        <p:spPr>
          <a:xfrm>
            <a:off x="508000" y="4368535"/>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景泰蓝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铜胎掐丝珐琅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是一种瓷铜结合的独特工艺品。其制作既运用了青铜和瓷器工艺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又融入了传统手工绘画和雕刻技艺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堪称中国传统工艺的集大成者。景泰蓝的制造历史可追溯到元朝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明景泰年间广泛流行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因当时多用蓝色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景泰蓝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。清代以后远销国外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品种有碗、瓶、盘、烟具、台灯、糖罐、奖杯等。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7287694"/>
      </p:ext>
    </p:extLst>
  </p:cSld>
  <p:clrMapOvr>
    <a:masterClrMapping/>
  </p:clrMapOvr>
  <p:transition spd="slow">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307717"/>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8" name="对象 7"/>
          <p:cNvGraphicFramePr>
            <a:graphicFrameLocks noChangeAspect="1"/>
          </p:cNvGraphicFramePr>
          <p:nvPr>
            <p:extLst>
              <p:ext uri="{D42A27DB-BD31-4B8C-83A1-F6EECF244321}">
                <p14:modId xmlns:p14="http://schemas.microsoft.com/office/powerpoint/2010/main" xmlns="" val="1112619687"/>
              </p:ext>
            </p:extLst>
          </p:nvPr>
        </p:nvGraphicFramePr>
        <p:xfrm>
          <a:off x="508000" y="1725143"/>
          <a:ext cx="8128000" cy="5520281"/>
        </p:xfrm>
        <a:graphic>
          <a:graphicData uri="http://schemas.openxmlformats.org/presentationml/2006/ole">
            <p:oleObj spid="_x0000_s7189" name="文档" r:id="rId6" imgW="3893887" imgH="2644107"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pull dir="ld"/>
      </p:transition>
    </mc:Choice>
    <mc:Fallback>
      <p:transition spd="slow">
        <p:pull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844824"/>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9287304"/>
              </p:ext>
            </p:extLst>
          </p:nvPr>
        </p:nvGraphicFramePr>
        <p:xfrm>
          <a:off x="508000" y="2420888"/>
          <a:ext cx="8128000" cy="3800579"/>
        </p:xfrm>
        <a:graphic>
          <a:graphicData uri="http://schemas.openxmlformats.org/presentationml/2006/ole">
            <p:oleObj spid="_x0000_s27663" name="文档" r:id="rId6" imgW="3893887" imgH="1821176" progId="Word.Document.12">
              <p:embed/>
            </p:oleObj>
          </a:graphicData>
        </a:graphic>
      </p:graphicFrame>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blinds/>
      </p:transition>
    </mc:Choice>
    <mc:Fallback>
      <p:transition spd="slow">
        <p:blind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869054"/>
            <a:ext cx="8128000" cy="37201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瓶颈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比喻事情进行中容易发生阻碍的关键环节。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驱遣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驱使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改良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去掉事物的个别缺点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使更适合要求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恰如其分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办事或说话正合分寸。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疏疏朗朗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稀疏清晰的样子。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半斤八两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旧制一斤合十六两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半斤等于八两。比喻彼此一样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不相上下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多含贬义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各有千秋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各有各的存在的价值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各有所长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各有特色。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1391600"/>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119</TotalTime>
  <Words>4620</Words>
  <Application>Microsoft Office PowerPoint</Application>
  <PresentationFormat>全屏显示(4:3)</PresentationFormat>
  <Paragraphs>244</Paragraphs>
  <Slides>39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测控设计模板14新</vt:lpstr>
      <vt:lpstr>文档</vt:lpstr>
      <vt:lpstr>美丽的创造</vt:lpstr>
      <vt:lpstr>景泰蓝的制作</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2015-04-23T00:36:31Z</dcterms:created>
  <dcterms:modified xsi:type="dcterms:W3CDTF">2017-11-07T07:48:50Z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