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ms-office.legacyDiagramTex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3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06/relationships/legacyDocTextInfo" Target="legacyDocTextInfo.bin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1196752"/>
            <a:ext cx="7772400" cy="1470025"/>
          </a:xfrm>
        </p:spPr>
        <p:txBody>
          <a:bodyPr>
            <a:noAutofit/>
          </a:bodyPr>
          <a:lstStyle/>
          <a:p>
            <a:r>
              <a:rPr lang="zh-CN" altLang="en-US" sz="9600" b="1" dirty="0" smtClean="0"/>
              <a:t>白杨礼赞</a:t>
            </a:r>
            <a:endParaRPr lang="zh-CN" altLang="en-US" sz="96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508104" y="3886200"/>
            <a:ext cx="2264296" cy="1752600"/>
          </a:xfrm>
        </p:spPr>
        <p:txBody>
          <a:bodyPr>
            <a:norm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茅盾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8864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1.</a:t>
            </a:r>
            <a:r>
              <a:rPr lang="zh-CN" altLang="en-US" sz="3600" b="1" dirty="0" smtClean="0"/>
              <a:t>细读全文，看看文中哪些句子和段落是直接对“白杨”进行“礼赞”的？</a:t>
            </a:r>
            <a:endParaRPr lang="zh-CN" altLang="en-US" sz="3600" b="1" dirty="0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51520" y="1484784"/>
            <a:ext cx="7920038" cy="41148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n-cs"/>
              </a:rPr>
              <a:t>第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n-cs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n-cs"/>
              </a:rPr>
              <a:t>段：白杨树实在是不平凡的，我赞美白杨树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n-cs"/>
              </a:rPr>
              <a:t>! 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第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段：那就是白杨树，西北极普通的一种树，然而实在是不平凡的一种树。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cs typeface="+mn-cs"/>
              </a:rPr>
              <a:t> 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n-cs"/>
              </a:rPr>
              <a:t>第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n-cs"/>
              </a:rPr>
              <a:t>6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n-cs"/>
              </a:rPr>
              <a:t>段：这就是白杨树，西北极普通的一种树，然而决不是平凡的树。 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第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8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段：白杨树实在是不平凡的，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……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我赞美白杨树，就因为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…… 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n-cs"/>
              </a:rPr>
              <a:t>第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n-cs"/>
              </a:rPr>
              <a:t>9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n-cs"/>
              </a:rPr>
              <a:t>段：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n-cs"/>
              </a:rPr>
              <a:t>……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n-cs"/>
              </a:rPr>
              <a:t>我要高声赞美白杨树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n-cs"/>
              </a:rPr>
              <a:t>!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cs typeface="+mn-cs"/>
              </a:rPr>
              <a:t>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4" name="AutoShape 7"/>
          <p:cNvSpPr>
            <a:spLocks/>
          </p:cNvSpPr>
          <p:nvPr/>
        </p:nvSpPr>
        <p:spPr bwMode="auto">
          <a:xfrm>
            <a:off x="8172400" y="1700808"/>
            <a:ext cx="144463" cy="3311525"/>
          </a:xfrm>
          <a:prstGeom prst="rightBrace">
            <a:avLst>
              <a:gd name="adj1" fmla="val 191025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WordArt 8"/>
          <p:cNvSpPr>
            <a:spLocks noChangeArrowheads="1" noChangeShapeType="1"/>
          </p:cNvSpPr>
          <p:nvPr/>
        </p:nvSpPr>
        <p:spPr bwMode="auto">
          <a:xfrm rot="5400000">
            <a:off x="7464722" y="3200574"/>
            <a:ext cx="2233613" cy="5302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scene3d>
              <a:camera prst="legacyPerspectiveFront">
                <a:rot lat="20639999" lon="20699999" rev="0"/>
              </a:camera>
              <a:lightRig rig="legacyNormal3" dir="l"/>
            </a:scene3d>
            <a:sp3d extrusionH="201600" prstMaterial="legacyPlastic">
              <a:extrusionClr>
                <a:srgbClr val="FF9966"/>
              </a:extrusionClr>
            </a:sp3d>
          </a:bodyPr>
          <a:lstStyle/>
          <a:p>
            <a:pPr algn="ctr" fontAlgn="auto"/>
            <a:r>
              <a:rPr lang="zh-CN" altLang="en-US" sz="3600" b="1" spc="-180" normalizeH="1" dirty="0">
                <a:ln w="9525" cmpd="sng">
                  <a:round/>
                  <a:headEnd/>
                  <a:tailEnd/>
                </a:ln>
                <a:solidFill>
                  <a:srgbClr val="CC0000"/>
                </a:solidFill>
                <a:latin typeface="+mn-ea"/>
              </a:rPr>
              <a:t>首尾照应</a:t>
            </a:r>
          </a:p>
        </p:txBody>
      </p:sp>
      <p:sp>
        <p:nvSpPr>
          <p:cNvPr id="6" name="WordArt 4"/>
          <p:cNvSpPr>
            <a:spLocks noChangeArrowheads="1" noChangeShapeType="1"/>
          </p:cNvSpPr>
          <p:nvPr/>
        </p:nvSpPr>
        <p:spPr bwMode="auto">
          <a:xfrm>
            <a:off x="179512" y="5733256"/>
            <a:ext cx="2880122" cy="8636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 cmpd="sng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latin typeface="+mn-ea"/>
              </a:rPr>
              <a:t>“不平凡</a:t>
            </a:r>
            <a:r>
              <a:rPr lang="zh-CN" altLang="en-US" sz="3600" b="1" kern="10" dirty="0">
                <a:ln w="12700" cmpd="sng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>
                      <a:alpha val="67000"/>
                    </a:srgbClr>
                  </a:outerShdw>
                </a:effectLst>
                <a:latin typeface="宋体"/>
                <a:ea typeface="宋体"/>
              </a:rPr>
              <a:t>”</a:t>
            </a: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581400" y="5445224"/>
            <a:ext cx="5562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990099"/>
                </a:solidFill>
                <a:latin typeface="+mn-ea"/>
              </a:rPr>
              <a:t>是作者抒发赞美</a:t>
            </a:r>
            <a:r>
              <a:rPr lang="zh-CN" altLang="en-US" sz="3600" b="1" dirty="0" smtClean="0">
                <a:solidFill>
                  <a:srgbClr val="990099"/>
                </a:solidFill>
                <a:latin typeface="+mn-ea"/>
              </a:rPr>
              <a:t>的原因，</a:t>
            </a:r>
            <a:r>
              <a:rPr lang="zh-CN" altLang="en-US" sz="3600" b="1" dirty="0">
                <a:solidFill>
                  <a:srgbClr val="990099"/>
                </a:solidFill>
                <a:latin typeface="+mn-ea"/>
              </a:rPr>
              <a:t>也是结构文章的线索。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4080A-7CAC-45C1-8FF0-3755FEB4B26E}" type="slidenum">
              <a:rPr lang="zh-CN" altLang="zh-CN"/>
              <a:pPr/>
              <a:t>11</a:t>
            </a:fld>
            <a:endParaRPr lang="zh-CN" altLang="zh-CN"/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3048000" y="5638800"/>
            <a:ext cx="388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400" b="1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13317" name="Picture 5" descr="NA01441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5517232"/>
            <a:ext cx="1066800" cy="9906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0" y="1916832"/>
            <a:ext cx="899001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+mn-ea"/>
              </a:rPr>
              <a:t>第一部分（</a:t>
            </a:r>
            <a:r>
              <a:rPr lang="en-US" sz="3200" b="1" dirty="0">
                <a:latin typeface="+mn-ea"/>
              </a:rPr>
              <a:t>1</a:t>
            </a:r>
            <a:r>
              <a:rPr lang="zh-CN" altLang="en-US" sz="3200" b="1" dirty="0">
                <a:latin typeface="+mn-ea"/>
              </a:rPr>
              <a:t>段）    直抒胸臆，点明题旨。</a:t>
            </a:r>
          </a:p>
          <a:p>
            <a:r>
              <a:rPr lang="zh-CN" altLang="en-US" sz="3200" b="1" dirty="0">
                <a:latin typeface="+mn-ea"/>
              </a:rPr>
              <a:t>第二部分（</a:t>
            </a:r>
            <a:r>
              <a:rPr lang="en-US" sz="3200" b="1" dirty="0">
                <a:latin typeface="+mn-ea"/>
              </a:rPr>
              <a:t>2--4</a:t>
            </a:r>
            <a:r>
              <a:rPr lang="zh-CN" altLang="en-US" sz="3200" b="1" dirty="0">
                <a:latin typeface="+mn-ea"/>
              </a:rPr>
              <a:t>段）展示背景，突出主体。</a:t>
            </a:r>
          </a:p>
          <a:p>
            <a:r>
              <a:rPr lang="zh-CN" altLang="en-US" sz="3200" b="1" dirty="0">
                <a:latin typeface="+mn-ea"/>
              </a:rPr>
              <a:t>第三部分（</a:t>
            </a:r>
            <a:r>
              <a:rPr lang="en-US" sz="3200" b="1" dirty="0">
                <a:latin typeface="+mn-ea"/>
              </a:rPr>
              <a:t>5--6</a:t>
            </a:r>
            <a:r>
              <a:rPr lang="zh-CN" altLang="en-US" sz="3200" b="1" dirty="0">
                <a:latin typeface="+mn-ea"/>
              </a:rPr>
              <a:t>段）具体描绘，倾情赞美。</a:t>
            </a:r>
          </a:p>
          <a:p>
            <a:r>
              <a:rPr lang="zh-CN" altLang="en-US" sz="3200" b="1" dirty="0">
                <a:latin typeface="+mn-ea"/>
              </a:rPr>
              <a:t>第四部分（</a:t>
            </a:r>
            <a:r>
              <a:rPr lang="en-US" sz="3200" b="1" dirty="0">
                <a:latin typeface="+mn-ea"/>
              </a:rPr>
              <a:t>7--8</a:t>
            </a:r>
            <a:r>
              <a:rPr lang="zh-CN" altLang="en-US" sz="3200" b="1" dirty="0">
                <a:latin typeface="+mn-ea"/>
              </a:rPr>
              <a:t>段）揭象征意，点明主题。</a:t>
            </a:r>
          </a:p>
          <a:p>
            <a:r>
              <a:rPr lang="zh-CN" altLang="en-US" sz="3200" b="1" dirty="0">
                <a:latin typeface="+mn-ea"/>
              </a:rPr>
              <a:t>第五部分（</a:t>
            </a:r>
            <a:r>
              <a:rPr lang="en-US" sz="3200" b="1" dirty="0">
                <a:latin typeface="+mn-ea"/>
              </a:rPr>
              <a:t>9</a:t>
            </a:r>
            <a:r>
              <a:rPr lang="zh-CN" altLang="en-US" sz="3200" b="1" dirty="0">
                <a:latin typeface="+mn-ea"/>
              </a:rPr>
              <a:t>段）     照应开头，深化中心。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3528" y="404664"/>
            <a:ext cx="3816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、段落划分：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34AEE-1BE3-4783-B963-930A1466B01B}" type="slidenum">
              <a:rPr lang="zh-CN" altLang="zh-CN"/>
              <a:pPr/>
              <a:t>12</a:t>
            </a:fld>
            <a:endParaRPr lang="zh-CN" altLang="zh-CN"/>
          </a:p>
        </p:txBody>
      </p:sp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323850" y="1341438"/>
            <a:ext cx="8351838" cy="1135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marL="457200" indent="-457200">
              <a:lnSpc>
                <a:spcPct val="130000"/>
              </a:lnSpc>
              <a:buFont typeface="Arial" pitchFamily="34" charset="0"/>
              <a:buAutoNum type="arabicPlain"/>
            </a:pPr>
            <a:r>
              <a:rPr lang="zh-CN" sz="2800" b="1" dirty="0">
                <a:latin typeface="+mn-ea"/>
              </a:rPr>
              <a:t>茅盾笔下的白杨树是一种怎样的树？</a:t>
            </a:r>
          </a:p>
          <a:p>
            <a:pPr marL="457200" indent="-457200">
              <a:lnSpc>
                <a:spcPct val="130000"/>
              </a:lnSpc>
            </a:pPr>
            <a:r>
              <a:rPr lang="zh-CN" sz="2800" b="1" dirty="0">
                <a:latin typeface="+mn-ea"/>
              </a:rPr>
              <a:t>用“白杨树是</a:t>
            </a:r>
            <a:r>
              <a:rPr lang="zh-CN" sz="2800" b="1" u="sng" dirty="0">
                <a:latin typeface="+mn-ea"/>
              </a:rPr>
              <a:t>               </a:t>
            </a:r>
            <a:r>
              <a:rPr lang="zh-CN" sz="2800" b="1" dirty="0">
                <a:latin typeface="+mn-ea"/>
              </a:rPr>
              <a:t>的树”的句式表达。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79388" y="4397375"/>
            <a:ext cx="180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zh-CN" altLang="zh-CN" sz="2800" b="1">
              <a:latin typeface="Garamond" pitchFamily="18" charset="0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377825" y="5233988"/>
            <a:ext cx="1809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zh-CN" altLang="zh-CN">
              <a:latin typeface="Garamond" pitchFamily="18" charset="0"/>
            </a:endParaRP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79388" y="5192713"/>
            <a:ext cx="1809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endParaRPr lang="zh-CN" altLang="zh-CN" sz="2800" b="1">
              <a:latin typeface="Garamond" pitchFamily="18" charset="0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468313" y="2708275"/>
            <a:ext cx="8081962" cy="219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b="1" dirty="0">
                <a:latin typeface="Garamond" pitchFamily="18" charset="0"/>
              </a:rPr>
              <a:t>            </a:t>
            </a:r>
            <a:r>
              <a:rPr lang="en-US" altLang="zh-CN" sz="2800" b="1" dirty="0" smtClean="0">
                <a:latin typeface="Garamond" pitchFamily="18" charset="0"/>
              </a:rPr>
              <a:t>   </a:t>
            </a:r>
            <a:r>
              <a:rPr lang="zh-CN" sz="2600" b="1" dirty="0" smtClean="0">
                <a:solidFill>
                  <a:schemeClr val="tx2"/>
                </a:solidFill>
                <a:latin typeface="+mn-ea"/>
              </a:rPr>
              <a:t>白</a:t>
            </a:r>
            <a:r>
              <a:rPr lang="zh-CN" sz="2600" b="1" dirty="0">
                <a:solidFill>
                  <a:schemeClr val="tx2"/>
                </a:solidFill>
                <a:latin typeface="+mn-ea"/>
              </a:rPr>
              <a:t>杨树是</a:t>
            </a:r>
            <a:r>
              <a:rPr lang="zh-CN" sz="2600" b="1" dirty="0">
                <a:latin typeface="+mn-ea"/>
              </a:rPr>
              <a:t>倔强挺立</a:t>
            </a:r>
            <a:r>
              <a:rPr lang="zh-CN" sz="2600" b="1" dirty="0">
                <a:solidFill>
                  <a:schemeClr val="tx2"/>
                </a:solidFill>
                <a:latin typeface="+mn-ea"/>
              </a:rPr>
              <a:t>的树。</a:t>
            </a:r>
          </a:p>
          <a:p>
            <a:pPr>
              <a:lnSpc>
                <a:spcPct val="130000"/>
              </a:lnSpc>
            </a:pPr>
            <a:r>
              <a:rPr lang="zh-CN" sz="2600" b="1" dirty="0">
                <a:solidFill>
                  <a:schemeClr val="tx2"/>
                </a:solidFill>
                <a:latin typeface="+mn-ea"/>
              </a:rPr>
              <a:t>          白杨树是</a:t>
            </a:r>
            <a:r>
              <a:rPr lang="zh-CN" sz="2600" b="1" dirty="0">
                <a:latin typeface="+mn-ea"/>
              </a:rPr>
              <a:t>不折不挠、对抗西北风</a:t>
            </a:r>
            <a:r>
              <a:rPr lang="zh-CN" sz="2600" b="1" dirty="0">
                <a:solidFill>
                  <a:schemeClr val="tx2"/>
                </a:solidFill>
                <a:latin typeface="+mn-ea"/>
              </a:rPr>
              <a:t>的树。</a:t>
            </a:r>
          </a:p>
          <a:p>
            <a:pPr>
              <a:lnSpc>
                <a:spcPct val="130000"/>
              </a:lnSpc>
            </a:pPr>
            <a:r>
              <a:rPr lang="zh-CN" sz="2600" b="1" dirty="0">
                <a:solidFill>
                  <a:schemeClr val="tx2"/>
                </a:solidFill>
                <a:latin typeface="+mn-ea"/>
              </a:rPr>
              <a:t>          白杨树是</a:t>
            </a:r>
            <a:r>
              <a:rPr lang="zh-CN" sz="2600" b="1" dirty="0">
                <a:latin typeface="+mn-ea"/>
              </a:rPr>
              <a:t>力争上游</a:t>
            </a:r>
            <a:r>
              <a:rPr lang="zh-CN" sz="2600" b="1" dirty="0">
                <a:solidFill>
                  <a:schemeClr val="tx2"/>
                </a:solidFill>
                <a:latin typeface="+mn-ea"/>
              </a:rPr>
              <a:t>的树。</a:t>
            </a:r>
          </a:p>
          <a:p>
            <a:pPr>
              <a:lnSpc>
                <a:spcPct val="130000"/>
              </a:lnSpc>
            </a:pPr>
            <a:r>
              <a:rPr lang="zh-CN" sz="2600" b="1" dirty="0">
                <a:solidFill>
                  <a:schemeClr val="tx2"/>
                </a:solidFill>
                <a:latin typeface="+mn-ea"/>
              </a:rPr>
              <a:t>          白杨树是</a:t>
            </a:r>
            <a:r>
              <a:rPr lang="zh-CN" sz="2600" b="1" dirty="0">
                <a:latin typeface="+mn-ea"/>
              </a:rPr>
              <a:t>朴质、严肃、坚强不屈</a:t>
            </a:r>
            <a:r>
              <a:rPr lang="zh-CN" sz="2600" b="1" dirty="0">
                <a:solidFill>
                  <a:schemeClr val="tx2"/>
                </a:solidFill>
                <a:latin typeface="+mn-ea"/>
              </a:rPr>
              <a:t>的树。</a:t>
            </a:r>
          </a:p>
        </p:txBody>
      </p:sp>
      <p:sp>
        <p:nvSpPr>
          <p:cNvPr id="15367" name="AutoShape 7"/>
          <p:cNvSpPr>
            <a:spLocks noChangeArrowheads="1"/>
          </p:cNvSpPr>
          <p:nvPr/>
        </p:nvSpPr>
        <p:spPr bwMode="auto">
          <a:xfrm>
            <a:off x="2627313" y="476250"/>
            <a:ext cx="3024187" cy="576263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sz="3600" b="1" dirty="0">
                <a:solidFill>
                  <a:srgbClr val="FF0000"/>
                </a:solidFill>
              </a:rPr>
              <a:t>自学指导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E57EC-DFA1-494E-ACC2-08A684DB3695}" type="slidenum">
              <a:rPr lang="zh-CN" altLang="zh-CN"/>
              <a:pPr/>
              <a:t>13</a:t>
            </a:fld>
            <a:endParaRPr lang="zh-CN" altLang="zh-CN"/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179512" y="1628800"/>
            <a:ext cx="8507413" cy="3936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indent="298450">
              <a:lnSpc>
                <a:spcPct val="130000"/>
              </a:lnSpc>
            </a:pPr>
            <a:r>
              <a:rPr lang="zh-CN" altLang="zh-CN" sz="2800" b="1" dirty="0">
                <a:latin typeface="+mn-ea"/>
              </a:rPr>
              <a:t>1  </a:t>
            </a:r>
            <a:r>
              <a:rPr lang="zh-CN" sz="2800" b="1" dirty="0">
                <a:latin typeface="+mn-ea"/>
              </a:rPr>
              <a:t>白杨树的种种特征，可用文中的一句话来概括。</a:t>
            </a:r>
          </a:p>
          <a:p>
            <a:pPr indent="298450">
              <a:lnSpc>
                <a:spcPct val="130000"/>
              </a:lnSpc>
            </a:pPr>
            <a:r>
              <a:rPr lang="zh-CN" sz="2800" b="1" dirty="0">
                <a:latin typeface="+mn-ea"/>
              </a:rPr>
              <a:t>    </a:t>
            </a:r>
            <a:r>
              <a:rPr lang="zh-CN" sz="2800" b="1" dirty="0">
                <a:solidFill>
                  <a:srgbClr val="FF0000"/>
                </a:solidFill>
                <a:latin typeface="+mn-ea"/>
              </a:rPr>
              <a:t>白杨树是不平凡的树。 </a:t>
            </a:r>
          </a:p>
          <a:p>
            <a:pPr indent="298450">
              <a:lnSpc>
                <a:spcPct val="130000"/>
              </a:lnSpc>
            </a:pPr>
            <a:r>
              <a:rPr lang="zh-CN" altLang="zh-CN" sz="2800" b="1" dirty="0">
                <a:latin typeface="+mn-ea"/>
              </a:rPr>
              <a:t>2  “</a:t>
            </a:r>
            <a:r>
              <a:rPr lang="zh-CN" sz="2800" b="1" dirty="0">
                <a:latin typeface="+mn-ea"/>
              </a:rPr>
              <a:t>白杨树是不平凡的树。”文中反复出现这句话，白杨树的“不平凡”又具体表现在哪些方面呢？ </a:t>
            </a:r>
          </a:p>
          <a:p>
            <a:pPr indent="298450">
              <a:lnSpc>
                <a:spcPct val="130000"/>
              </a:lnSpc>
            </a:pPr>
            <a:r>
              <a:rPr lang="zh-CN" sz="2800" b="1" dirty="0">
                <a:solidFill>
                  <a:srgbClr val="FF0000"/>
                </a:solidFill>
                <a:latin typeface="+mn-ea"/>
              </a:rPr>
              <a:t>   </a:t>
            </a:r>
            <a:r>
              <a:rPr lang="en-US" altLang="zh-CN" sz="2800" b="1" dirty="0" smtClean="0">
                <a:solidFill>
                  <a:srgbClr val="FF0000"/>
                </a:solidFill>
                <a:latin typeface="+mn-ea"/>
              </a:rPr>
              <a:t>  </a:t>
            </a:r>
            <a:r>
              <a:rPr lang="zh-CN" sz="2800" b="1" dirty="0" smtClean="0">
                <a:solidFill>
                  <a:srgbClr val="FF0000"/>
                </a:solidFill>
                <a:latin typeface="+mn-ea"/>
              </a:rPr>
              <a:t>生</a:t>
            </a:r>
            <a:r>
              <a:rPr lang="zh-CN" sz="2800" b="1" dirty="0">
                <a:solidFill>
                  <a:srgbClr val="FF0000"/>
                </a:solidFill>
                <a:latin typeface="+mn-ea"/>
              </a:rPr>
              <a:t>长环境的不平凡</a:t>
            </a:r>
          </a:p>
          <a:p>
            <a:pPr indent="298450">
              <a:lnSpc>
                <a:spcPct val="130000"/>
              </a:lnSpc>
            </a:pPr>
            <a:r>
              <a:rPr lang="zh-CN" sz="2800" b="1" dirty="0">
                <a:solidFill>
                  <a:srgbClr val="FF0000"/>
                </a:solidFill>
                <a:latin typeface="+mn-ea"/>
              </a:rPr>
              <a:t>     外部形象的不平凡</a:t>
            </a:r>
          </a:p>
          <a:p>
            <a:pPr indent="298450">
              <a:lnSpc>
                <a:spcPct val="130000"/>
              </a:lnSpc>
            </a:pPr>
            <a:r>
              <a:rPr lang="zh-CN" sz="2800" b="1" dirty="0">
                <a:solidFill>
                  <a:srgbClr val="FF0000"/>
                </a:solidFill>
                <a:latin typeface="+mn-ea"/>
              </a:rPr>
              <a:t>     内在气质的不平凡</a:t>
            </a:r>
          </a:p>
        </p:txBody>
      </p:sp>
      <p:sp>
        <p:nvSpPr>
          <p:cNvPr id="16387" name="AutoShape 3"/>
          <p:cNvSpPr>
            <a:spLocks noChangeArrowheads="1"/>
          </p:cNvSpPr>
          <p:nvPr/>
        </p:nvSpPr>
        <p:spPr bwMode="auto">
          <a:xfrm>
            <a:off x="2555875" y="188913"/>
            <a:ext cx="3024188" cy="576262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sz="3600" b="1" dirty="0">
                <a:solidFill>
                  <a:srgbClr val="FF0000"/>
                </a:solidFill>
              </a:rPr>
              <a:t>互动交流一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12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1C01AB-B9B5-4855-8AB2-A1E4E25FB6D2}" type="slidenum">
              <a:rPr lang="zh-CN" altLang="zh-CN"/>
              <a:pPr/>
              <a:t>14</a:t>
            </a:fld>
            <a:endParaRPr lang="zh-CN" altLang="zh-CN"/>
          </a:p>
        </p:txBody>
      </p:sp>
      <p:pic>
        <p:nvPicPr>
          <p:cNvPr id="17410" name="Picture 2" descr="黄土高原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83063"/>
            <a:ext cx="3565525" cy="267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038" y="0"/>
            <a:ext cx="268605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u=2688218972,2821453377&amp;gp=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625" y="4221163"/>
            <a:ext cx="3635375" cy="263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50825" y="6165850"/>
            <a:ext cx="22685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3200" b="1">
                <a:solidFill>
                  <a:srgbClr val="FF0000"/>
                </a:solidFill>
              </a:rPr>
              <a:t>高原风景图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3563938" y="0"/>
            <a:ext cx="31670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3200" b="1">
                <a:solidFill>
                  <a:srgbClr val="FF0000"/>
                </a:solidFill>
              </a:rPr>
              <a:t>白杨特写图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6516688" y="6165850"/>
            <a:ext cx="23764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sz="3200" b="1">
                <a:solidFill>
                  <a:srgbClr val="FF0000"/>
                </a:solidFill>
              </a:rPr>
              <a:t>物人联想图</a:t>
            </a:r>
          </a:p>
        </p:txBody>
      </p:sp>
      <p:sp>
        <p:nvSpPr>
          <p:cNvPr id="17416" name="AutoShape 8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748713" y="6381750"/>
            <a:ext cx="395287" cy="476250"/>
          </a:xfrm>
          <a:prstGeom prst="actionButtonHome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17417" name="Diagram 9"/>
          <p:cNvGraphicFramePr>
            <a:graphicFrameLocks/>
          </p:cNvGraphicFramePr>
          <p:nvPr/>
        </p:nvGraphicFramePr>
        <p:xfrm>
          <a:off x="539750" y="333375"/>
          <a:ext cx="8604250" cy="7278688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A30124-C318-41BE-928C-7C35D97431C4}" type="slidenum">
              <a:rPr lang="zh-CN" altLang="zh-CN"/>
              <a:pPr/>
              <a:t>15</a:t>
            </a:fld>
            <a:endParaRPr lang="zh-CN" altLang="zh-CN"/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908720"/>
            <a:ext cx="8640762" cy="514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indent="276225">
              <a:lnSpc>
                <a:spcPct val="130000"/>
              </a:lnSpc>
            </a:pPr>
            <a:r>
              <a:rPr lang="zh-CN" altLang="zh-CN" sz="2500" b="1" dirty="0">
                <a:latin typeface="+mn-ea"/>
              </a:rPr>
              <a:t>1  </a:t>
            </a:r>
            <a:r>
              <a:rPr lang="zh-CN" sz="2500" b="1" dirty="0">
                <a:latin typeface="+mn-ea"/>
              </a:rPr>
              <a:t>这篇课文仅仅是在礼赞白杨树吗？你凭什么知道的？请找出有关的语句。 </a:t>
            </a:r>
          </a:p>
          <a:p>
            <a:pPr indent="276225">
              <a:lnSpc>
                <a:spcPct val="130000"/>
              </a:lnSpc>
            </a:pPr>
            <a:r>
              <a:rPr lang="zh-CN" sz="2600" b="1" dirty="0">
                <a:solidFill>
                  <a:schemeClr val="tx2"/>
                </a:solidFill>
                <a:latin typeface="+mn-ea"/>
              </a:rPr>
              <a:t> </a:t>
            </a:r>
            <a:r>
              <a:rPr lang="zh-CN" sz="2600" b="1" dirty="0">
                <a:solidFill>
                  <a:srgbClr val="FF0000"/>
                </a:solidFill>
                <a:latin typeface="+mn-ea"/>
              </a:rPr>
              <a:t>“那是力争上游的一种树”。 </a:t>
            </a:r>
          </a:p>
          <a:p>
            <a:pPr indent="276225">
              <a:lnSpc>
                <a:spcPct val="130000"/>
              </a:lnSpc>
            </a:pPr>
            <a:r>
              <a:rPr lang="zh-CN" sz="2600" b="1" dirty="0">
                <a:solidFill>
                  <a:srgbClr val="0000CC"/>
                </a:solidFill>
                <a:latin typeface="+mn-ea"/>
              </a:rPr>
              <a:t>（树本无所谓力争上游，可见是在写人。）</a:t>
            </a:r>
            <a:r>
              <a:rPr lang="zh-CN" sz="2500" b="1" dirty="0">
                <a:solidFill>
                  <a:srgbClr val="0000CC"/>
                </a:solidFill>
                <a:latin typeface="+mn-ea"/>
              </a:rPr>
              <a:t> </a:t>
            </a:r>
            <a:r>
              <a:rPr lang="zh-CN" sz="2500" b="1" dirty="0">
                <a:latin typeface="+mn-ea"/>
              </a:rPr>
              <a:t/>
            </a:r>
            <a:br>
              <a:rPr lang="zh-CN" sz="2500" b="1" dirty="0">
                <a:latin typeface="+mn-ea"/>
              </a:rPr>
            </a:br>
            <a:endParaRPr lang="zh-CN" sz="2500" b="1" dirty="0">
              <a:latin typeface="+mn-ea"/>
            </a:endParaRPr>
          </a:p>
          <a:p>
            <a:pPr indent="276225">
              <a:lnSpc>
                <a:spcPct val="130000"/>
              </a:lnSpc>
            </a:pPr>
            <a:r>
              <a:rPr lang="zh-CN" sz="2500" b="1" dirty="0">
                <a:latin typeface="+mn-ea"/>
              </a:rPr>
              <a:t> </a:t>
            </a:r>
            <a:r>
              <a:rPr lang="zh-CN" sz="2600" b="1" dirty="0">
                <a:solidFill>
                  <a:srgbClr val="FF0000"/>
                </a:solidFill>
                <a:latin typeface="+mn-ea"/>
              </a:rPr>
              <a:t>“难道你就觉得他只是树？</a:t>
            </a:r>
            <a:r>
              <a:rPr lang="zh-CN" altLang="zh-CN" sz="2600" b="1" dirty="0">
                <a:solidFill>
                  <a:srgbClr val="FF0000"/>
                </a:solidFill>
                <a:latin typeface="+mn-ea"/>
              </a:rPr>
              <a:t>……</a:t>
            </a:r>
            <a:r>
              <a:rPr lang="zh-CN" sz="2600" b="1" dirty="0">
                <a:solidFill>
                  <a:srgbClr val="FF0000"/>
                </a:solidFill>
                <a:latin typeface="+mn-ea"/>
              </a:rPr>
              <a:t>用血写出新中国历史的那种精神和意志？”</a:t>
            </a:r>
          </a:p>
          <a:p>
            <a:pPr indent="276225">
              <a:lnSpc>
                <a:spcPct val="130000"/>
              </a:lnSpc>
            </a:pPr>
            <a:r>
              <a:rPr lang="zh-CN" altLang="zh-CN" sz="2500" b="1" dirty="0">
                <a:latin typeface="+mn-ea"/>
              </a:rPr>
              <a:t>2  </a:t>
            </a:r>
            <a:r>
              <a:rPr lang="zh-CN" sz="2500" b="1" dirty="0">
                <a:latin typeface="+mn-ea"/>
              </a:rPr>
              <a:t>第一个反问句改成陈述句怎么改？</a:t>
            </a:r>
          </a:p>
          <a:p>
            <a:pPr indent="276225">
              <a:lnSpc>
                <a:spcPct val="130000"/>
              </a:lnSpc>
            </a:pPr>
            <a:r>
              <a:rPr lang="zh-CN" sz="2600" b="1" dirty="0">
                <a:solidFill>
                  <a:schemeClr val="tx2"/>
                </a:solidFill>
                <a:latin typeface="+mn-ea"/>
              </a:rPr>
              <a:t>  </a:t>
            </a:r>
            <a:r>
              <a:rPr lang="zh-CN" sz="2600" b="1" dirty="0">
                <a:solidFill>
                  <a:srgbClr val="FF0000"/>
                </a:solidFill>
                <a:latin typeface="+mn-ea"/>
              </a:rPr>
              <a:t>“你不应该觉得他只是树。”</a:t>
            </a:r>
            <a:r>
              <a:rPr lang="zh-CN" sz="2500" b="1" dirty="0">
                <a:solidFill>
                  <a:srgbClr val="FF0000"/>
                </a:solidFill>
                <a:latin typeface="+mn-ea"/>
              </a:rPr>
              <a:t>  </a:t>
            </a:r>
          </a:p>
          <a:p>
            <a:pPr indent="276225">
              <a:lnSpc>
                <a:spcPct val="130000"/>
              </a:lnSpc>
            </a:pPr>
            <a:endParaRPr lang="zh-CN" altLang="zh-CN" sz="25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435" name="AutoShape 3"/>
          <p:cNvSpPr>
            <a:spLocks noChangeArrowheads="1"/>
          </p:cNvSpPr>
          <p:nvPr/>
        </p:nvSpPr>
        <p:spPr bwMode="auto">
          <a:xfrm>
            <a:off x="2555875" y="188913"/>
            <a:ext cx="3024188" cy="576262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sz="3600" b="1" dirty="0">
                <a:solidFill>
                  <a:srgbClr val="FF0000"/>
                </a:solidFill>
              </a:rPr>
              <a:t>互动交流二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4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4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4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3ECDA7-0299-4C0C-988E-4F819A0220C0}" type="slidenum">
              <a:rPr lang="zh-CN" altLang="zh-CN"/>
              <a:pPr/>
              <a:t>16</a:t>
            </a:fld>
            <a:endParaRPr lang="zh-CN" altLang="zh-CN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251520" y="1445062"/>
            <a:ext cx="8640763" cy="4575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indent="276225">
              <a:lnSpc>
                <a:spcPct val="130000"/>
              </a:lnSpc>
            </a:pPr>
            <a:r>
              <a:rPr lang="zh-CN" altLang="zh-CN" sz="2800" b="1" dirty="0">
                <a:latin typeface="+mn-ea"/>
              </a:rPr>
              <a:t>3  </a:t>
            </a:r>
            <a:r>
              <a:rPr lang="zh-CN" sz="2800" b="1" dirty="0">
                <a:latin typeface="+mn-ea"/>
              </a:rPr>
              <a:t>作者写这篇课文真正的目的是什么？</a:t>
            </a:r>
          </a:p>
          <a:p>
            <a:pPr indent="276225">
              <a:lnSpc>
                <a:spcPct val="130000"/>
              </a:lnSpc>
            </a:pPr>
            <a:r>
              <a:rPr lang="zh-CN" sz="2800" b="1" dirty="0">
                <a:solidFill>
                  <a:srgbClr val="FF0000"/>
                </a:solidFill>
                <a:latin typeface="+mn-ea"/>
              </a:rPr>
              <a:t>   借赞美白杨树来表达对北方抗日军民的崇敬和赞美。</a:t>
            </a:r>
          </a:p>
          <a:p>
            <a:pPr indent="276225">
              <a:lnSpc>
                <a:spcPct val="130000"/>
              </a:lnSpc>
            </a:pPr>
            <a:r>
              <a:rPr lang="zh-CN" altLang="zh-CN" sz="2800" b="1" dirty="0">
                <a:latin typeface="+mn-ea"/>
              </a:rPr>
              <a:t>4  </a:t>
            </a:r>
            <a:r>
              <a:rPr lang="zh-CN" sz="2800" b="1" dirty="0">
                <a:latin typeface="+mn-ea"/>
              </a:rPr>
              <a:t>那他为什么不直接赞美北方抗日军民呢？</a:t>
            </a:r>
          </a:p>
          <a:p>
            <a:pPr indent="276225">
              <a:lnSpc>
                <a:spcPct val="130000"/>
              </a:lnSpc>
            </a:pPr>
            <a:r>
              <a:rPr lang="zh-CN" sz="2800" b="1" dirty="0">
                <a:solidFill>
                  <a:schemeClr val="tx2"/>
                </a:solidFill>
                <a:latin typeface="+mn-ea"/>
              </a:rPr>
              <a:t>   </a:t>
            </a:r>
            <a:r>
              <a:rPr lang="zh-CN" sz="2800" b="1" dirty="0" smtClean="0">
                <a:solidFill>
                  <a:srgbClr val="FF0000"/>
                </a:solidFill>
                <a:latin typeface="+mn-ea"/>
              </a:rPr>
              <a:t>由</a:t>
            </a:r>
            <a:r>
              <a:rPr lang="zh-CN" sz="2800" b="1" dirty="0">
                <a:solidFill>
                  <a:srgbClr val="FF0000"/>
                </a:solidFill>
                <a:latin typeface="+mn-ea"/>
              </a:rPr>
              <a:t>于当时作者生活在国民党统治区，没有言论自由，不能直抒胸臆，所以采用含蓄的象征手法来表达自己的思想感情，热情歌颂共产党领导下的抗日军民和中华民族英勇不屈的斗争精神。</a:t>
            </a:r>
          </a:p>
        </p:txBody>
      </p:sp>
      <p:sp>
        <p:nvSpPr>
          <p:cNvPr id="19459" name="AutoShape 3"/>
          <p:cNvSpPr>
            <a:spLocks noChangeArrowheads="1"/>
          </p:cNvSpPr>
          <p:nvPr/>
        </p:nvSpPr>
        <p:spPr bwMode="auto">
          <a:xfrm>
            <a:off x="2555875" y="188913"/>
            <a:ext cx="3024188" cy="576262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sz="3600" b="1" dirty="0">
                <a:solidFill>
                  <a:srgbClr val="FF0000"/>
                </a:solidFill>
              </a:rPr>
              <a:t>互动交流三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B3369-CA19-43C4-9C2D-DC7067736E9B}" type="slidenum">
              <a:rPr lang="zh-CN" altLang="zh-CN"/>
              <a:pPr/>
              <a:t>17</a:t>
            </a:fld>
            <a:endParaRPr lang="zh-CN" altLang="zh-CN"/>
          </a:p>
        </p:txBody>
      </p:sp>
      <p:pic>
        <p:nvPicPr>
          <p:cNvPr id="20482" name="内容占位符 10" descr="133309855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92725" y="0"/>
            <a:ext cx="5008563" cy="6858000"/>
          </a:xfrm>
          <a:ln/>
        </p:spPr>
      </p:pic>
      <p:sp>
        <p:nvSpPr>
          <p:cNvPr id="20483" name="日期占位符 3"/>
          <p:cNvSpPr txBox="1">
            <a:spLocks noGrp="1"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41931B62-B36B-45BD-BC9B-CAED3105D0ED}" type="datetime1">
              <a:rPr lang="en-US" altLang="zh-CN" sz="1200">
                <a:solidFill>
                  <a:srgbClr val="FFFFFF"/>
                </a:solidFill>
                <a:latin typeface="Calibri" pitchFamily="34" charset="0"/>
              </a:rPr>
              <a:pPr/>
              <a:t>9/29/2016</a:t>
            </a:fld>
            <a:endParaRPr lang="zh-CN" altLang="zh-CN" sz="12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484" name="页脚占位符 4"/>
          <p:cNvSpPr txBox="1">
            <a:spLocks noGrp="1" noChangeArrowheads="1"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zh-CN" sz="1200">
                <a:solidFill>
                  <a:srgbClr val="FFFFFF"/>
                </a:solidFill>
                <a:latin typeface="Calibri" pitchFamily="34" charset="0"/>
              </a:rPr>
              <a:t>桐城市黄岗初中：舒林</a:t>
            </a:r>
          </a:p>
        </p:txBody>
      </p:sp>
      <p:sp>
        <p:nvSpPr>
          <p:cNvPr id="20485" name="灯片编号占位符 5"/>
          <p:cNvSpPr txBox="1">
            <a:spLocks noGrp="1"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1601E5F6-4E3F-4D80-A024-429343734CC2}" type="slidenum">
              <a:rPr lang="zh-CN" altLang="zh-CN" sz="1200">
                <a:solidFill>
                  <a:srgbClr val="FFFFFF"/>
                </a:solidFill>
                <a:latin typeface="Calibri" pitchFamily="34" charset="0"/>
              </a:rPr>
              <a:pPr algn="r"/>
              <a:t>17</a:t>
            </a:fld>
            <a:endParaRPr lang="zh-CN" altLang="zh-CN" sz="1200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0486" name="燕尾形箭头 11"/>
          <p:cNvSpPr>
            <a:spLocks noChangeArrowheads="1"/>
          </p:cNvSpPr>
          <p:nvPr/>
        </p:nvSpPr>
        <p:spPr bwMode="auto">
          <a:xfrm>
            <a:off x="4211638" y="3573463"/>
            <a:ext cx="1000125" cy="642937"/>
          </a:xfrm>
          <a:prstGeom prst="notchedRightArrow">
            <a:avLst>
              <a:gd name="adj1" fmla="val 50000"/>
              <a:gd name="adj2" fmla="val 50001"/>
            </a:avLst>
          </a:prstGeom>
          <a:solidFill>
            <a:schemeClr val="accent1"/>
          </a:solidFill>
          <a:ln w="25400" cmpd="sng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itchFamily="34" charset="0"/>
            </a:endParaRPr>
          </a:p>
        </p:txBody>
      </p:sp>
      <p:pic>
        <p:nvPicPr>
          <p:cNvPr id="20487" name="Picture 7" descr="图片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11188" y="0"/>
            <a:ext cx="4895851" cy="68580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13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F21DEC-5E3A-453F-B077-68C1A7C8FADE}" type="slidenum">
              <a:rPr lang="zh-CN" altLang="zh-CN"/>
              <a:pPr/>
              <a:t>18</a:t>
            </a:fld>
            <a:endParaRPr lang="zh-CN" altLang="zh-CN"/>
          </a:p>
        </p:txBody>
      </p:sp>
      <p:pic>
        <p:nvPicPr>
          <p:cNvPr id="21506" name="Picture 2" descr="TI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4" descr="PH02946J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000625"/>
            <a:ext cx="2786063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7"/>
          <p:cNvSpPr txBox="1">
            <a:spLocks noChangeArrowheads="1"/>
          </p:cNvSpPr>
          <p:nvPr/>
        </p:nvSpPr>
        <p:spPr bwMode="auto">
          <a:xfrm>
            <a:off x="1905000" y="1676400"/>
            <a:ext cx="5943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sz="4000" b="1" dirty="0">
                <a:solidFill>
                  <a:srgbClr val="FF0000"/>
                </a:solidFill>
                <a:latin typeface="+mn-ea"/>
              </a:rPr>
              <a:t>白杨树的象征意义是什么？</a:t>
            </a:r>
          </a:p>
        </p:txBody>
      </p:sp>
      <p:sp>
        <p:nvSpPr>
          <p:cNvPr id="21509" name="Oval 8"/>
          <p:cNvSpPr>
            <a:spLocks noChangeArrowheads="1"/>
          </p:cNvSpPr>
          <p:nvPr/>
        </p:nvSpPr>
        <p:spPr bwMode="auto">
          <a:xfrm>
            <a:off x="609600" y="2514600"/>
            <a:ext cx="1828800" cy="1676400"/>
          </a:xfrm>
          <a:prstGeom prst="ellipse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sz="40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农民</a:t>
            </a:r>
          </a:p>
        </p:txBody>
      </p:sp>
      <p:sp>
        <p:nvSpPr>
          <p:cNvPr id="21510" name="Oval 9"/>
          <p:cNvSpPr>
            <a:spLocks noChangeArrowheads="1"/>
          </p:cNvSpPr>
          <p:nvPr/>
        </p:nvSpPr>
        <p:spPr bwMode="auto">
          <a:xfrm>
            <a:off x="3581400" y="2514600"/>
            <a:ext cx="1828800" cy="1676400"/>
          </a:xfrm>
          <a:prstGeom prst="ellipse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sz="40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哨兵</a:t>
            </a:r>
          </a:p>
        </p:txBody>
      </p:sp>
      <p:sp>
        <p:nvSpPr>
          <p:cNvPr id="21511" name="Oval 10"/>
          <p:cNvSpPr>
            <a:spLocks noChangeArrowheads="1"/>
          </p:cNvSpPr>
          <p:nvPr/>
        </p:nvSpPr>
        <p:spPr bwMode="auto">
          <a:xfrm>
            <a:off x="6400800" y="2514600"/>
            <a:ext cx="1828800" cy="1676400"/>
          </a:xfrm>
          <a:prstGeom prst="ellipse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sz="400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精神</a:t>
            </a:r>
          </a:p>
        </p:txBody>
      </p:sp>
      <p:sp>
        <p:nvSpPr>
          <p:cNvPr id="21512" name="Text Box 11"/>
          <p:cNvSpPr txBox="1">
            <a:spLocks noChangeArrowheads="1"/>
          </p:cNvSpPr>
          <p:nvPr/>
        </p:nvSpPr>
        <p:spPr bwMode="auto">
          <a:xfrm>
            <a:off x="1295400" y="4343400"/>
            <a:ext cx="7162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sz="3600" b="1" dirty="0">
                <a:latin typeface="+mn-ea"/>
              </a:rPr>
              <a:t>这种手法称为托物言志。</a:t>
            </a:r>
          </a:p>
        </p:txBody>
      </p:sp>
      <p:pic>
        <p:nvPicPr>
          <p:cNvPr id="21513" name="图片 11" descr="W0200906243168203179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13" y="5000625"/>
            <a:ext cx="250031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图片 12" descr="2009051723504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25" y="4999038"/>
            <a:ext cx="3571875" cy="185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nimBg="1" autoUpdateAnimBg="0"/>
      <p:bldP spid="21510" grpId="0" animBg="1" autoUpdateAnimBg="0"/>
      <p:bldP spid="21511" grpId="0" animBg="1" autoUpdateAnimBg="0"/>
      <p:bldP spid="21512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9C959-DF8C-4692-8A2F-29A1D89964F6}" type="slidenum">
              <a:rPr lang="zh-CN" altLang="zh-CN"/>
              <a:pPr/>
              <a:t>19</a:t>
            </a:fld>
            <a:endParaRPr lang="zh-CN" altLang="zh-CN"/>
          </a:p>
        </p:txBody>
      </p:sp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250825" y="1916113"/>
            <a:ext cx="864235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zh-CN" sz="2800" b="1" dirty="0">
                <a:latin typeface="Garamond" pitchFamily="18" charset="0"/>
              </a:rPr>
              <a:t>        </a:t>
            </a:r>
            <a:r>
              <a:rPr lang="zh-CN" sz="2800" dirty="0">
                <a:latin typeface="+mn-ea"/>
              </a:rPr>
              <a:t>这篇课文通过对白杨树的</a:t>
            </a:r>
            <a:r>
              <a:rPr lang="zh-CN" sz="3000" b="1" dirty="0">
                <a:solidFill>
                  <a:srgbClr val="FF0000"/>
                </a:solidFill>
                <a:latin typeface="+mn-ea"/>
              </a:rPr>
              <a:t>崇敬、赞美</a:t>
            </a:r>
            <a:r>
              <a:rPr lang="zh-CN" sz="2800" dirty="0">
                <a:latin typeface="+mn-ea"/>
              </a:rPr>
              <a:t>，歌颂了中国共产党领导下的</a:t>
            </a:r>
            <a:r>
              <a:rPr lang="zh-CN" sz="3000" b="1" dirty="0">
                <a:solidFill>
                  <a:srgbClr val="FF0000"/>
                </a:solidFill>
                <a:latin typeface="+mn-ea"/>
              </a:rPr>
              <a:t>抗日军民</a:t>
            </a:r>
            <a:r>
              <a:rPr lang="zh-CN" sz="2800" dirty="0">
                <a:latin typeface="+mn-ea"/>
              </a:rPr>
              <a:t>和整个中华民族的</a:t>
            </a:r>
            <a:r>
              <a:rPr lang="zh-CN" sz="3000" b="1" dirty="0">
                <a:solidFill>
                  <a:srgbClr val="FF0000"/>
                </a:solidFill>
                <a:latin typeface="+mn-ea"/>
              </a:rPr>
              <a:t>紧密团结、力求上进、坚强不屈</a:t>
            </a:r>
            <a:r>
              <a:rPr lang="zh-CN" sz="2800" dirty="0">
                <a:latin typeface="+mn-ea"/>
              </a:rPr>
              <a:t>的革命精神和斗争意志。</a:t>
            </a:r>
            <a:r>
              <a:rPr lang="zh-CN" sz="2800" dirty="0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22531" name="AutoShape 3"/>
          <p:cNvSpPr>
            <a:spLocks noChangeArrowheads="1"/>
          </p:cNvSpPr>
          <p:nvPr/>
        </p:nvSpPr>
        <p:spPr bwMode="auto">
          <a:xfrm>
            <a:off x="2627784" y="548680"/>
            <a:ext cx="3024187" cy="5762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sz="3600" b="1" dirty="0">
                <a:solidFill>
                  <a:srgbClr val="FF0000"/>
                </a:solidFill>
              </a:rPr>
              <a:t>课堂小结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solidFill>
                  <a:srgbClr val="FF0000"/>
                </a:solidFill>
              </a:rPr>
              <a:t>导入新课：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树是大自然中一道美丽的风景，为历代文人墨客所歌咏。我们欣赏过白居易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杨柳枝词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中“一树春风千万枝，嫩于金色软于丝”的柳韵，瞻仰过郑板桥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竹石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中“千磨万击还坚劲，任尔东西南北风”的竹姿，也遥望过王安石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梅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中“墙角数枝梅，凌寒独自开”的梅影。这节课我们将到西北高原走一走，看看白杨树的勃发英姿。 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6A392-D66A-478B-8E4C-EC2207B20770}" type="slidenum">
              <a:rPr lang="zh-CN" altLang="zh-CN"/>
              <a:pPr/>
              <a:t>20</a:t>
            </a:fld>
            <a:endParaRPr lang="zh-CN" altLang="zh-CN"/>
          </a:p>
        </p:txBody>
      </p:sp>
      <p:sp>
        <p:nvSpPr>
          <p:cNvPr id="23554" name="Rectangle 2"/>
          <p:cNvSpPr>
            <a:spLocks noGrp="1" noRot="1" noChangeArrowheads="1"/>
          </p:cNvSpPr>
          <p:nvPr>
            <p:ph type="body" idx="1"/>
          </p:nvPr>
        </p:nvSpPr>
        <p:spPr>
          <a:xfrm>
            <a:off x="395288" y="1557338"/>
            <a:ext cx="8424862" cy="4498975"/>
          </a:xfrm>
        </p:spPr>
        <p:txBody>
          <a:bodyPr/>
          <a:lstStyle/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zh-CN" altLang="zh-CN" sz="2800" b="1" dirty="0">
                <a:latin typeface="+mn-ea"/>
              </a:rPr>
              <a:t>1  </a:t>
            </a:r>
            <a:r>
              <a:rPr lang="zh-CN" sz="2800" b="1" dirty="0">
                <a:latin typeface="+mn-ea"/>
              </a:rPr>
              <a:t>抄写词语；</a:t>
            </a:r>
          </a:p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zh-CN" altLang="zh-CN" sz="2800" b="1" dirty="0">
                <a:latin typeface="+mn-ea"/>
              </a:rPr>
              <a:t>2  </a:t>
            </a:r>
            <a:r>
              <a:rPr lang="zh-CN" sz="2800" b="1" dirty="0">
                <a:latin typeface="+mn-ea"/>
              </a:rPr>
              <a:t>背诵课文第</a:t>
            </a:r>
            <a:r>
              <a:rPr lang="zh-CN" altLang="zh-CN" sz="2800" b="1" dirty="0">
                <a:latin typeface="+mn-ea"/>
              </a:rPr>
              <a:t>7</a:t>
            </a:r>
            <a:r>
              <a:rPr lang="zh-CN" sz="2800" b="1" dirty="0">
                <a:latin typeface="+mn-ea"/>
              </a:rPr>
              <a:t>节；</a:t>
            </a:r>
          </a:p>
          <a:p>
            <a:pPr>
              <a:lnSpc>
                <a:spcPct val="130000"/>
              </a:lnSpc>
              <a:buFont typeface="Wingdings" pitchFamily="2" charset="2"/>
              <a:buNone/>
            </a:pPr>
            <a:r>
              <a:rPr lang="zh-CN" altLang="zh-CN" sz="2800" b="1" dirty="0">
                <a:latin typeface="+mn-ea"/>
              </a:rPr>
              <a:t>3  </a:t>
            </a:r>
            <a:r>
              <a:rPr lang="zh-CN" sz="2800" b="1" dirty="0">
                <a:latin typeface="+mn-ea"/>
              </a:rPr>
              <a:t>深读课文，体会作者揭示白杨树象征意义的写法。</a:t>
            </a:r>
          </a:p>
        </p:txBody>
      </p:sp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1258888" y="549275"/>
            <a:ext cx="5472112" cy="647700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457200" indent="-457200" algn="ctr"/>
            <a:r>
              <a:rPr lang="zh-CN" sz="3200" b="1" dirty="0">
                <a:solidFill>
                  <a:srgbClr val="FF0000"/>
                </a:solidFill>
              </a:rPr>
              <a:t>布置作业和预习作业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A2626-ED35-418F-98EA-C1E78E843DBD}" type="slidenum">
              <a:rPr lang="zh-CN" altLang="zh-CN"/>
              <a:pPr/>
              <a:t>3</a:t>
            </a:fld>
            <a:endParaRPr lang="zh-CN" altLang="zh-CN"/>
          </a:p>
        </p:txBody>
      </p:sp>
      <p:pic>
        <p:nvPicPr>
          <p:cNvPr id="9218" name="Picture 2" descr="ti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4"/>
          <p:cNvSpPr txBox="1">
            <a:spLocks noChangeArrowheads="1"/>
          </p:cNvSpPr>
          <p:nvPr/>
        </p:nvSpPr>
        <p:spPr bwMode="auto">
          <a:xfrm>
            <a:off x="3810000" y="39624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>
                <a:latin typeface="Times New Roman" pitchFamily="18" charset="0"/>
              </a:rPr>
              <a:t>1896—1981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04800" y="1447800"/>
            <a:ext cx="8802688" cy="4910138"/>
            <a:chOff x="0" y="0"/>
            <a:chExt cx="5545" cy="3093"/>
          </a:xfrm>
        </p:grpSpPr>
        <p:sp>
          <p:nvSpPr>
            <p:cNvPr id="9221" name="Rectangle 6"/>
            <p:cNvSpPr>
              <a:spLocks noChangeArrowheads="1"/>
            </p:cNvSpPr>
            <p:nvPr/>
          </p:nvSpPr>
          <p:spPr bwMode="auto">
            <a:xfrm>
              <a:off x="3600" y="1392"/>
              <a:ext cx="1728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400" dirty="0">
                  <a:latin typeface="Times New Roman" pitchFamily="18" charset="0"/>
                </a:rPr>
                <a:t>        </a:t>
              </a:r>
              <a:r>
                <a:rPr lang="zh-CN" altLang="en-US" sz="2400" dirty="0">
                  <a:latin typeface="+mn-ea"/>
                </a:rPr>
                <a:t>茅盾是我国现代进步文化的先驱</a:t>
              </a:r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0" y="0"/>
              <a:ext cx="5545" cy="3093"/>
              <a:chOff x="0" y="0"/>
              <a:chExt cx="5545" cy="3093"/>
            </a:xfrm>
          </p:grpSpPr>
          <p:sp>
            <p:nvSpPr>
              <p:cNvPr id="9223" name="Text Box 8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824" cy="19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2400" dirty="0">
                    <a:latin typeface="Times New Roman" pitchFamily="18" charset="0"/>
                  </a:rPr>
                  <a:t>        </a:t>
                </a:r>
                <a:r>
                  <a:rPr lang="zh-CN" altLang="en-US" sz="2400" u="sng" dirty="0">
                    <a:latin typeface="+mn-ea"/>
                  </a:rPr>
                  <a:t>茅盾原名沈德鸿，字雁冰</a:t>
                </a:r>
                <a:r>
                  <a:rPr lang="zh-CN" altLang="en-US" sz="2400" dirty="0">
                    <a:latin typeface="+mn-ea"/>
                  </a:rPr>
                  <a:t>，１８９６年７月４日生于</a:t>
                </a:r>
                <a:r>
                  <a:rPr lang="zh-CN" altLang="en-US" sz="2400" u="sng" dirty="0">
                    <a:latin typeface="+mn-ea"/>
                  </a:rPr>
                  <a:t>浙江桐乡</a:t>
                </a:r>
                <a:r>
                  <a:rPr lang="zh-CN" altLang="en-US" sz="2400" dirty="0">
                    <a:latin typeface="+mn-ea"/>
                  </a:rPr>
                  <a:t>县乌镇。这个太湖南部的鱼米之乡，是近代以来中国农业最为发达之区，它紧邻着</a:t>
                </a:r>
              </a:p>
            </p:txBody>
          </p:sp>
          <p:sp>
            <p:nvSpPr>
              <p:cNvPr id="9224" name="Rectangle 9"/>
              <p:cNvSpPr>
                <a:spLocks noChangeArrowheads="1"/>
              </p:cNvSpPr>
              <p:nvPr/>
            </p:nvSpPr>
            <p:spPr bwMode="auto">
              <a:xfrm>
                <a:off x="3600" y="0"/>
                <a:ext cx="1824" cy="180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dirty="0">
                    <a:latin typeface="+mn-ea"/>
                  </a:rPr>
                  <a:t>现代化的上海，又是人文荟萃的地方，这造成了茅盾勇于面向世界的开放的文化心态，以及精致入微的笔风。</a:t>
                </a:r>
              </a:p>
              <a:p>
                <a:pPr>
                  <a:spcBef>
                    <a:spcPct val="50000"/>
                  </a:spcBef>
                </a:pPr>
                <a:r>
                  <a:rPr lang="zh-CN" altLang="en-US" sz="2400" dirty="0">
                    <a:latin typeface="+mn-ea"/>
                  </a:rPr>
                  <a:t>         </a:t>
                </a:r>
              </a:p>
            </p:txBody>
          </p:sp>
          <p:sp>
            <p:nvSpPr>
              <p:cNvPr id="9225" name="Rectangle 10"/>
              <p:cNvSpPr>
                <a:spLocks noChangeArrowheads="1"/>
              </p:cNvSpPr>
              <p:nvPr/>
            </p:nvSpPr>
            <p:spPr bwMode="auto">
              <a:xfrm>
                <a:off x="0" y="1872"/>
                <a:ext cx="5545" cy="1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2400" dirty="0">
                    <a:latin typeface="+mn-ea"/>
                  </a:rPr>
                  <a:t>者，伟大的革命</a:t>
                </a:r>
                <a:r>
                  <a:rPr lang="zh-CN" altLang="en-US" sz="2400" u="sng" dirty="0">
                    <a:latin typeface="+mn-ea"/>
                  </a:rPr>
                  <a:t>文学家</a:t>
                </a:r>
                <a:r>
                  <a:rPr lang="zh-CN" altLang="en-US" sz="2400" dirty="0">
                    <a:latin typeface="+mn-ea"/>
                  </a:rPr>
                  <a:t>和</a:t>
                </a:r>
                <a:r>
                  <a:rPr lang="zh-CN" altLang="en-US" sz="2400" u="sng" dirty="0">
                    <a:latin typeface="+mn-ea"/>
                  </a:rPr>
                  <a:t>中国共产党最早的党员之一</a:t>
                </a:r>
                <a:r>
                  <a:rPr lang="zh-CN" altLang="en-US" sz="2400" dirty="0">
                    <a:latin typeface="+mn-ea"/>
                  </a:rPr>
                  <a:t>。中华人</a:t>
                </a:r>
              </a:p>
              <a:p>
                <a:r>
                  <a:rPr lang="zh-CN" altLang="en-US" sz="2400" dirty="0">
                    <a:latin typeface="+mn-ea"/>
                  </a:rPr>
                  <a:t>民共和国成立后，他担任第一任文化部长，还担任过作家协会</a:t>
                </a:r>
              </a:p>
              <a:p>
                <a:r>
                  <a:rPr lang="zh-CN" altLang="en-US" sz="2400" dirty="0">
                    <a:latin typeface="+mn-ea"/>
                  </a:rPr>
                  <a:t>主席、全国文联名誉主席等职务。茅盾一生写了大量的文学作</a:t>
                </a:r>
              </a:p>
              <a:p>
                <a:r>
                  <a:rPr lang="zh-CN" altLang="en-US" sz="2400" dirty="0">
                    <a:latin typeface="+mn-ea"/>
                  </a:rPr>
                  <a:t>品，代表作品有长篇小说</a:t>
                </a:r>
                <a:r>
                  <a:rPr lang="en-US" sz="2400" dirty="0">
                    <a:latin typeface="+mn-ea"/>
                  </a:rPr>
                  <a:t>《</a:t>
                </a:r>
                <a:r>
                  <a:rPr lang="zh-CN" altLang="en-US" sz="2400" u="sng" dirty="0">
                    <a:latin typeface="+mn-ea"/>
                  </a:rPr>
                  <a:t>子夜</a:t>
                </a:r>
                <a:r>
                  <a:rPr lang="en-US" sz="2400" u="sng" dirty="0">
                    <a:latin typeface="+mn-ea"/>
                  </a:rPr>
                  <a:t>》</a:t>
                </a:r>
                <a:r>
                  <a:rPr lang="zh-CN" altLang="en-US" sz="2400" u="sng" dirty="0">
                    <a:latin typeface="+mn-ea"/>
                  </a:rPr>
                  <a:t>短篇小说</a:t>
                </a:r>
                <a:r>
                  <a:rPr lang="en-US" sz="2400" u="sng" dirty="0">
                    <a:latin typeface="+mn-ea"/>
                  </a:rPr>
                  <a:t>《</a:t>
                </a:r>
                <a:r>
                  <a:rPr lang="zh-CN" altLang="en-US" sz="2400" u="sng" dirty="0">
                    <a:latin typeface="+mn-ea"/>
                  </a:rPr>
                  <a:t>春蚕</a:t>
                </a:r>
                <a:r>
                  <a:rPr lang="en-US" sz="2400" u="sng" dirty="0">
                    <a:latin typeface="+mn-ea"/>
                  </a:rPr>
                  <a:t>》</a:t>
                </a:r>
                <a:r>
                  <a:rPr lang="zh-CN" altLang="en-US" sz="2400" u="sng" dirty="0">
                    <a:latin typeface="+mn-ea"/>
                  </a:rPr>
                  <a:t>、</a:t>
                </a:r>
                <a:r>
                  <a:rPr lang="en-US" sz="2400" u="sng" dirty="0">
                    <a:latin typeface="+mn-ea"/>
                  </a:rPr>
                  <a:t>《</a:t>
                </a:r>
                <a:r>
                  <a:rPr lang="zh-CN" altLang="en-US" sz="2400" u="sng" dirty="0">
                    <a:latin typeface="+mn-ea"/>
                  </a:rPr>
                  <a:t>林家铺</a:t>
                </a:r>
              </a:p>
              <a:p>
                <a:r>
                  <a:rPr lang="zh-CN" altLang="en-US" sz="2400" u="sng" dirty="0">
                    <a:latin typeface="+mn-ea"/>
                  </a:rPr>
                  <a:t>子</a:t>
                </a:r>
                <a:r>
                  <a:rPr lang="en-US" sz="2400" u="sng" dirty="0">
                    <a:latin typeface="+mn-ea"/>
                  </a:rPr>
                  <a:t>》</a:t>
                </a:r>
                <a:r>
                  <a:rPr lang="zh-CN" altLang="en-US" sz="2400" dirty="0">
                    <a:latin typeface="+mn-ea"/>
                  </a:rPr>
                  <a:t>等。</a:t>
                </a:r>
              </a:p>
            </p:txBody>
          </p:sp>
        </p:grp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457200" y="1828800"/>
            <a:ext cx="8077200" cy="4495800"/>
            <a:chOff x="0" y="0"/>
            <a:chExt cx="5088" cy="2832"/>
          </a:xfrm>
        </p:grpSpPr>
        <p:sp>
          <p:nvSpPr>
            <p:cNvPr id="9227" name="Line 12"/>
            <p:cNvSpPr>
              <a:spLocks noChangeShapeType="1"/>
            </p:cNvSpPr>
            <p:nvPr/>
          </p:nvSpPr>
          <p:spPr bwMode="auto">
            <a:xfrm>
              <a:off x="384" y="0"/>
              <a:ext cx="1056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Line 13"/>
            <p:cNvSpPr>
              <a:spLocks noChangeShapeType="1"/>
            </p:cNvSpPr>
            <p:nvPr/>
          </p:nvSpPr>
          <p:spPr bwMode="auto">
            <a:xfrm>
              <a:off x="0" y="240"/>
              <a:ext cx="912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Line 14"/>
            <p:cNvSpPr>
              <a:spLocks noChangeShapeType="1"/>
            </p:cNvSpPr>
            <p:nvPr/>
          </p:nvSpPr>
          <p:spPr bwMode="auto">
            <a:xfrm>
              <a:off x="192" y="720"/>
              <a:ext cx="672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0" name="Line 15"/>
            <p:cNvSpPr>
              <a:spLocks noChangeShapeType="1"/>
            </p:cNvSpPr>
            <p:nvPr/>
          </p:nvSpPr>
          <p:spPr bwMode="auto">
            <a:xfrm>
              <a:off x="1008" y="2592"/>
              <a:ext cx="4032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1" name="Line 16"/>
            <p:cNvSpPr>
              <a:spLocks noChangeShapeType="1"/>
            </p:cNvSpPr>
            <p:nvPr/>
          </p:nvSpPr>
          <p:spPr bwMode="auto">
            <a:xfrm>
              <a:off x="48" y="2832"/>
              <a:ext cx="2112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2" name="Line 17"/>
            <p:cNvSpPr>
              <a:spLocks noChangeShapeType="1"/>
            </p:cNvSpPr>
            <p:nvPr/>
          </p:nvSpPr>
          <p:spPr bwMode="auto">
            <a:xfrm>
              <a:off x="3600" y="1152"/>
              <a:ext cx="1056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3" name="Line 18"/>
            <p:cNvSpPr>
              <a:spLocks noChangeShapeType="1"/>
            </p:cNvSpPr>
            <p:nvPr/>
          </p:nvSpPr>
          <p:spPr bwMode="auto">
            <a:xfrm>
              <a:off x="4608" y="720"/>
              <a:ext cx="480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4" name="Line 19"/>
            <p:cNvSpPr>
              <a:spLocks noChangeShapeType="1"/>
            </p:cNvSpPr>
            <p:nvPr/>
          </p:nvSpPr>
          <p:spPr bwMode="auto">
            <a:xfrm>
              <a:off x="3600" y="912"/>
              <a:ext cx="720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5" name="Line 20"/>
            <p:cNvSpPr>
              <a:spLocks noChangeShapeType="1"/>
            </p:cNvSpPr>
            <p:nvPr/>
          </p:nvSpPr>
          <p:spPr bwMode="auto">
            <a:xfrm>
              <a:off x="4944" y="960"/>
              <a:ext cx="144" cy="0"/>
            </a:xfrm>
            <a:prstGeom prst="line">
              <a:avLst/>
            </a:prstGeom>
            <a:noFill/>
            <a:ln w="38100" cmpd="sng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6" name="日期占位符 22"/>
          <p:cNvSpPr txBox="1">
            <a:spLocks noGrp="1" noChangeArrowheads="1"/>
          </p:cNvSpPr>
          <p:nvPr/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fld id="{6782422C-CE76-4262-A8A6-5DF583BB0D16}" type="datetime1">
              <a:rPr lang="zh-CN" altLang="en-US" sz="1200">
                <a:solidFill>
                  <a:srgbClr val="898989"/>
                </a:solidFill>
                <a:latin typeface="Georgia" pitchFamily="18" charset="0"/>
              </a:rPr>
              <a:pPr/>
              <a:t>2016/9/29</a:t>
            </a:fld>
            <a:endParaRPr lang="zh-CN" altLang="en-US" sz="1200" dirty="0">
              <a:solidFill>
                <a:srgbClr val="898989"/>
              </a:solidFill>
              <a:latin typeface="Georgia" pitchFamily="18" charset="0"/>
            </a:endParaRPr>
          </a:p>
        </p:txBody>
      </p:sp>
      <p:sp>
        <p:nvSpPr>
          <p:cNvPr id="9238" name="灯片编号占位符 20"/>
          <p:cNvSpPr txBox="1">
            <a:spLocks noGrp="1"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43C2DF5B-DAC3-486D-B69D-9422E54859D9}" type="slidenum">
              <a:rPr lang="zh-CN" altLang="en-US" sz="1200">
                <a:solidFill>
                  <a:srgbClr val="898989"/>
                </a:solidFill>
                <a:latin typeface="Georgia" pitchFamily="18" charset="0"/>
              </a:rPr>
              <a:pPr algn="r"/>
              <a:t>3</a:t>
            </a:fld>
            <a:endParaRPr lang="zh-CN" altLang="en-US" sz="1200">
              <a:solidFill>
                <a:srgbClr val="898989"/>
              </a:solidFill>
              <a:latin typeface="Georgia" pitchFamily="18" charset="0"/>
            </a:endParaRPr>
          </a:p>
        </p:txBody>
      </p:sp>
      <p:pic>
        <p:nvPicPr>
          <p:cNvPr id="9239" name="Picture 3" descr="md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63" y="1357313"/>
            <a:ext cx="20574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9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7772400" cy="1008063"/>
          </a:xfrm>
        </p:spPr>
        <p:txBody>
          <a:bodyPr/>
          <a:lstStyle/>
          <a:p>
            <a:r>
              <a:rPr lang="zh-CN" altLang="en-US" sz="4800" dirty="0">
                <a:solidFill>
                  <a:srgbClr val="FF0000"/>
                </a:solidFill>
                <a:latin typeface="+mn-ea"/>
                <a:ea typeface="+mn-ea"/>
              </a:rPr>
              <a:t>代表作有：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447800"/>
            <a:ext cx="9296400" cy="4681538"/>
          </a:xfrm>
        </p:spPr>
        <p:txBody>
          <a:bodyPr/>
          <a:lstStyle/>
          <a:p>
            <a:r>
              <a:rPr lang="en-US" altLang="zh-CN" b="1" dirty="0">
                <a:latin typeface="+mn-ea"/>
              </a:rPr>
              <a:t>《</a:t>
            </a:r>
            <a:r>
              <a:rPr lang="zh-CN" altLang="en-US" b="1" dirty="0">
                <a:latin typeface="+mn-ea"/>
              </a:rPr>
              <a:t>蚀</a:t>
            </a:r>
            <a:r>
              <a:rPr lang="en-US" altLang="zh-CN" b="1" dirty="0">
                <a:latin typeface="+mn-ea"/>
              </a:rPr>
              <a:t>》</a:t>
            </a:r>
            <a:r>
              <a:rPr lang="zh-CN" altLang="en-US" b="1" dirty="0">
                <a:latin typeface="+mn-ea"/>
              </a:rPr>
              <a:t>三部曲：</a:t>
            </a:r>
            <a:r>
              <a:rPr lang="en-US" altLang="zh-CN" b="1" dirty="0">
                <a:latin typeface="+mn-ea"/>
              </a:rPr>
              <a:t>《</a:t>
            </a:r>
            <a:r>
              <a:rPr lang="zh-CN" altLang="en-US" b="1" dirty="0">
                <a:latin typeface="+mn-ea"/>
              </a:rPr>
              <a:t>幻灭</a:t>
            </a:r>
            <a:r>
              <a:rPr lang="en-US" altLang="zh-CN" b="1" dirty="0">
                <a:latin typeface="+mn-ea"/>
              </a:rPr>
              <a:t>》</a:t>
            </a:r>
            <a:r>
              <a:rPr lang="zh-CN" altLang="en-US" b="1" dirty="0">
                <a:latin typeface="+mn-ea"/>
              </a:rPr>
              <a:t>、</a:t>
            </a:r>
            <a:r>
              <a:rPr lang="en-US" altLang="zh-CN" b="1" dirty="0">
                <a:latin typeface="+mn-ea"/>
              </a:rPr>
              <a:t>《</a:t>
            </a:r>
            <a:r>
              <a:rPr lang="zh-CN" altLang="en-US" b="1" dirty="0">
                <a:latin typeface="+mn-ea"/>
              </a:rPr>
              <a:t>动摇</a:t>
            </a:r>
            <a:r>
              <a:rPr lang="en-US" altLang="zh-CN" b="1" dirty="0">
                <a:latin typeface="+mn-ea"/>
              </a:rPr>
              <a:t>》</a:t>
            </a:r>
            <a:r>
              <a:rPr lang="zh-CN" altLang="en-US" b="1" dirty="0">
                <a:latin typeface="+mn-ea"/>
              </a:rPr>
              <a:t>、</a:t>
            </a:r>
            <a:r>
              <a:rPr lang="en-US" altLang="zh-CN" b="1" dirty="0">
                <a:latin typeface="+mn-ea"/>
              </a:rPr>
              <a:t>《</a:t>
            </a:r>
            <a:r>
              <a:rPr lang="zh-CN" altLang="en-US" b="1" dirty="0">
                <a:latin typeface="+mn-ea"/>
              </a:rPr>
              <a:t>追求</a:t>
            </a:r>
            <a:r>
              <a:rPr lang="en-US" altLang="zh-CN" b="1" dirty="0">
                <a:latin typeface="+mn-ea"/>
              </a:rPr>
              <a:t>》</a:t>
            </a:r>
          </a:p>
          <a:p>
            <a:r>
              <a:rPr lang="zh-CN" altLang="en-US" b="1" dirty="0">
                <a:latin typeface="+mn-ea"/>
              </a:rPr>
              <a:t>农村三部曲：</a:t>
            </a:r>
            <a:r>
              <a:rPr lang="en-US" altLang="zh-CN" b="1" dirty="0">
                <a:latin typeface="+mn-ea"/>
              </a:rPr>
              <a:t>《</a:t>
            </a:r>
            <a:r>
              <a:rPr lang="zh-CN" altLang="en-US" b="1" dirty="0">
                <a:latin typeface="+mn-ea"/>
              </a:rPr>
              <a:t>春蚕</a:t>
            </a:r>
            <a:r>
              <a:rPr lang="en-US" altLang="zh-CN" b="1" dirty="0">
                <a:latin typeface="+mn-ea"/>
              </a:rPr>
              <a:t>》</a:t>
            </a:r>
            <a:r>
              <a:rPr lang="zh-CN" altLang="en-US" b="1" dirty="0">
                <a:latin typeface="+mn-ea"/>
              </a:rPr>
              <a:t>、</a:t>
            </a:r>
            <a:r>
              <a:rPr lang="en-US" altLang="zh-CN" b="1" dirty="0">
                <a:latin typeface="+mn-ea"/>
              </a:rPr>
              <a:t>《</a:t>
            </a:r>
            <a:r>
              <a:rPr lang="zh-CN" altLang="en-US" b="1" dirty="0">
                <a:latin typeface="+mn-ea"/>
              </a:rPr>
              <a:t>秋收</a:t>
            </a:r>
            <a:r>
              <a:rPr lang="en-US" altLang="zh-CN" b="1" dirty="0">
                <a:latin typeface="+mn-ea"/>
              </a:rPr>
              <a:t>》</a:t>
            </a:r>
            <a:r>
              <a:rPr lang="zh-CN" altLang="en-US" b="1" dirty="0">
                <a:latin typeface="+mn-ea"/>
              </a:rPr>
              <a:t>、</a:t>
            </a:r>
            <a:r>
              <a:rPr lang="en-US" altLang="zh-CN" b="1" dirty="0">
                <a:latin typeface="+mn-ea"/>
              </a:rPr>
              <a:t>《</a:t>
            </a:r>
            <a:r>
              <a:rPr lang="zh-CN" altLang="en-US" b="1" dirty="0">
                <a:latin typeface="+mn-ea"/>
              </a:rPr>
              <a:t>残冬</a:t>
            </a:r>
            <a:r>
              <a:rPr lang="en-US" altLang="zh-CN" b="1" dirty="0">
                <a:latin typeface="+mn-ea"/>
              </a:rPr>
              <a:t>》</a:t>
            </a:r>
          </a:p>
          <a:p>
            <a:r>
              <a:rPr lang="zh-CN" altLang="en-US" b="1" dirty="0">
                <a:latin typeface="+mn-ea"/>
              </a:rPr>
              <a:t>长篇小说</a:t>
            </a:r>
            <a:r>
              <a:rPr lang="en-US" altLang="zh-CN" b="1" dirty="0">
                <a:latin typeface="+mn-ea"/>
              </a:rPr>
              <a:t>《</a:t>
            </a:r>
            <a:r>
              <a:rPr lang="zh-CN" altLang="en-US" b="1" dirty="0">
                <a:latin typeface="+mn-ea"/>
              </a:rPr>
              <a:t>子夜</a:t>
            </a:r>
            <a:r>
              <a:rPr lang="en-US" altLang="zh-CN" b="1" dirty="0">
                <a:latin typeface="+mn-ea"/>
              </a:rPr>
              <a:t>》</a:t>
            </a:r>
          </a:p>
          <a:p>
            <a:r>
              <a:rPr lang="zh-CN" altLang="en-US" b="1" dirty="0">
                <a:latin typeface="+mn-ea"/>
              </a:rPr>
              <a:t>短篇小说</a:t>
            </a:r>
            <a:r>
              <a:rPr lang="en-US" altLang="zh-CN" b="1" dirty="0">
                <a:latin typeface="+mn-ea"/>
              </a:rPr>
              <a:t>《</a:t>
            </a:r>
            <a:r>
              <a:rPr lang="zh-CN" altLang="en-US" b="1" dirty="0">
                <a:latin typeface="+mn-ea"/>
              </a:rPr>
              <a:t>林家铺子</a:t>
            </a:r>
            <a:r>
              <a:rPr lang="en-US" altLang="zh-CN" b="1" dirty="0">
                <a:latin typeface="+mn-ea"/>
              </a:rPr>
              <a:t>》 </a:t>
            </a:r>
          </a:p>
          <a:p>
            <a:r>
              <a:rPr lang="zh-CN" altLang="en-US" b="1" dirty="0">
                <a:latin typeface="+mn-ea"/>
              </a:rPr>
              <a:t>散文</a:t>
            </a:r>
            <a:r>
              <a:rPr lang="en-US" altLang="zh-CN" b="1" dirty="0">
                <a:latin typeface="+mn-ea"/>
              </a:rPr>
              <a:t>《</a:t>
            </a:r>
            <a:r>
              <a:rPr lang="zh-CN" altLang="en-US" b="1" dirty="0">
                <a:latin typeface="+mn-ea"/>
              </a:rPr>
              <a:t>白杨礼赞</a:t>
            </a:r>
            <a:r>
              <a:rPr lang="en-US" altLang="zh-CN" b="1" dirty="0">
                <a:latin typeface="+mn-ea"/>
              </a:rPr>
              <a:t>》</a:t>
            </a:r>
            <a:r>
              <a:rPr lang="zh-CN" altLang="en-US" b="1" dirty="0">
                <a:latin typeface="+mn-ea"/>
              </a:rPr>
              <a:t>、</a:t>
            </a:r>
            <a:r>
              <a:rPr lang="en-US" altLang="zh-CN" b="1" dirty="0">
                <a:latin typeface="+mn-ea"/>
              </a:rPr>
              <a:t>《</a:t>
            </a:r>
            <a:r>
              <a:rPr lang="zh-CN" altLang="en-US" b="1" dirty="0">
                <a:latin typeface="+mn-ea"/>
              </a:rPr>
              <a:t>风景谈</a:t>
            </a:r>
            <a:r>
              <a:rPr lang="en-US" altLang="zh-CN" b="1" dirty="0">
                <a:latin typeface="+mn-ea"/>
              </a:rPr>
              <a:t>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13E33-BA9F-4488-8FB4-69DB35976518}" type="slidenum">
              <a:rPr lang="zh-CN" altLang="zh-CN"/>
              <a:pPr/>
              <a:t>5</a:t>
            </a:fld>
            <a:endParaRPr lang="zh-CN" altLang="zh-CN"/>
          </a:p>
        </p:txBody>
      </p:sp>
      <p:sp>
        <p:nvSpPr>
          <p:cNvPr id="10242" name="AutoShape 2"/>
          <p:cNvSpPr>
            <a:spLocks noChangeArrowheads="1"/>
          </p:cNvSpPr>
          <p:nvPr/>
        </p:nvSpPr>
        <p:spPr bwMode="auto">
          <a:xfrm>
            <a:off x="2843213" y="188913"/>
            <a:ext cx="3024187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sz="3600" b="1" dirty="0">
                <a:solidFill>
                  <a:schemeClr val="tx2"/>
                </a:solidFill>
                <a:latin typeface="+mj-ea"/>
                <a:ea typeface="+mj-ea"/>
              </a:rPr>
              <a:t>写作背景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250825" y="981075"/>
            <a:ext cx="8569325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sz="2500" b="1" dirty="0">
                <a:latin typeface="+mn-ea"/>
              </a:rPr>
              <a:t>《白杨礼赞》写于1941年3月。</a:t>
            </a:r>
            <a:r>
              <a:rPr lang="en-US" sz="2500" b="1" dirty="0" err="1">
                <a:latin typeface="+mn-ea"/>
              </a:rPr>
              <a:t>在此之前，作者茅盾在新疆工作一个时期之后，到延安讲学</a:t>
            </a:r>
            <a:r>
              <a:rPr lang="en-US" sz="2500" b="1" dirty="0">
                <a:latin typeface="+mn-ea"/>
              </a:rPr>
              <a:t>。当时，是抗日战争相持阶段，国民党反动派消极抗日，积极反共，北方军民在共产党的领导下同心同德、团结抗战多次粉碎了敌伪的疯狂“扫荡”，作者从解放区的人民身上看到了民族解放的前途和希望，深受鼓舞，写下了这篇热情洋溢的散文，借白杨树这一形象热烈的歌颂他们。</a:t>
            </a:r>
          </a:p>
          <a:p>
            <a:pPr>
              <a:lnSpc>
                <a:spcPct val="120000"/>
              </a:lnSpc>
            </a:pPr>
            <a:r>
              <a:rPr lang="zh-CN" altLang="en-US" sz="2500" b="1" dirty="0">
                <a:latin typeface="+mn-ea"/>
              </a:rPr>
              <a:t>    他不顾国民党反动派的白色恐怖，把解放区的新鲜空气带给了国统区的广大人民，用笔表示了他对共产党、对根据地军民的衷心赞美，写下了《白杨礼赞》这样热情洋溢的赞歌。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dirty="0" smtClean="0">
                <a:solidFill>
                  <a:srgbClr val="FF0000"/>
                </a:solidFill>
              </a:rPr>
              <a:t>破题：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00200"/>
            <a:ext cx="8820472" cy="4525963"/>
          </a:xfrm>
        </p:spPr>
        <p:txBody>
          <a:bodyPr/>
          <a:lstStyle/>
          <a:p>
            <a:r>
              <a:rPr lang="zh-CN" altLang="en-US" b="1" dirty="0" smtClean="0"/>
              <a:t>茅盾是中国现代文学史上的著名文学家，创作了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林家铺子</a:t>
            </a:r>
            <a:r>
              <a:rPr lang="en-US" altLang="zh-CN" b="1" dirty="0" smtClean="0"/>
              <a:t>》《</a:t>
            </a:r>
            <a:r>
              <a:rPr lang="zh-CN" altLang="en-US" b="1" dirty="0" smtClean="0"/>
              <a:t>子夜</a:t>
            </a:r>
            <a:r>
              <a:rPr lang="en-US" altLang="zh-CN" b="1" dirty="0" smtClean="0"/>
              <a:t>》《</a:t>
            </a:r>
            <a:r>
              <a:rPr lang="zh-CN" altLang="en-US" b="1" dirty="0" smtClean="0"/>
              <a:t>春蚕</a:t>
            </a:r>
            <a:r>
              <a:rPr lang="en-US" altLang="zh-CN" b="1" dirty="0" smtClean="0"/>
              <a:t>》《</a:t>
            </a:r>
            <a:r>
              <a:rPr lang="zh-CN" altLang="en-US" b="1" dirty="0" smtClean="0"/>
              <a:t>秋收</a:t>
            </a:r>
            <a:r>
              <a:rPr lang="en-US" altLang="zh-CN" b="1" dirty="0" smtClean="0"/>
              <a:t>》《</a:t>
            </a:r>
            <a:r>
              <a:rPr lang="zh-CN" altLang="en-US" b="1" dirty="0" smtClean="0"/>
              <a:t>残冬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等小说。在这篇散文里，茅盾把视线投向了白杨这种在西北高原极为常见的树。“礼”是敬礼、致敬，“白杨礼赞”是宾语前置，实际上是“礼赞白杨”，意即带着敬意赞美白杨树。那么，茅盾为什么要赞美白杨树？他又是怎样赞美白杨树的呢？ 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6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948AD8-55F9-4A40-ABD8-849BB7C6C766}" type="slidenum">
              <a:rPr lang="zh-CN" altLang="zh-CN"/>
              <a:pPr/>
              <a:t>7</a:t>
            </a:fld>
            <a:endParaRPr lang="zh-CN" altLang="zh-CN"/>
          </a:p>
        </p:txBody>
      </p:sp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835150" y="981075"/>
            <a:ext cx="5473700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sz="8000" b="1" dirty="0">
                <a:latin typeface="+mn-ea"/>
              </a:rPr>
              <a:t>白杨礼赞</a:t>
            </a:r>
          </a:p>
          <a:p>
            <a:pPr algn="ctr">
              <a:spcBef>
                <a:spcPct val="50000"/>
              </a:spcBef>
            </a:pPr>
            <a:r>
              <a:rPr lang="zh-CN" sz="3600" b="1" dirty="0">
                <a:latin typeface="+mn-ea"/>
              </a:rPr>
              <a:t>（茅盾）</a:t>
            </a:r>
          </a:p>
          <a:p>
            <a:pPr algn="ctr">
              <a:spcBef>
                <a:spcPct val="50000"/>
              </a:spcBef>
            </a:pPr>
            <a:endParaRPr lang="zh-CN" altLang="zh-CN" sz="2400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3203575" y="3644900"/>
            <a:ext cx="3313113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sz="4800" b="1" dirty="0">
                <a:solidFill>
                  <a:srgbClr val="FF0000"/>
                </a:solidFill>
                <a:latin typeface="+mn-ea"/>
              </a:rPr>
              <a:t>第一课时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92FA3-4A6B-4EC9-8C71-049B3E52857B}" type="slidenum">
              <a:rPr lang="zh-CN" altLang="zh-CN"/>
              <a:pPr/>
              <a:t>8</a:t>
            </a:fld>
            <a:endParaRPr lang="zh-CN" altLang="zh-CN"/>
          </a:p>
        </p:txBody>
      </p:sp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430213" y="1700213"/>
            <a:ext cx="8713787" cy="2938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marL="457200" indent="-457200">
              <a:lnSpc>
                <a:spcPct val="130000"/>
              </a:lnSpc>
            </a:pPr>
            <a:r>
              <a:rPr lang="zh-CN" altLang="zh-CN" sz="3200" b="1" dirty="0">
                <a:latin typeface="+mn-ea"/>
              </a:rPr>
              <a:t>1  </a:t>
            </a:r>
            <a:r>
              <a:rPr lang="zh-CN" sz="3200" b="1" dirty="0">
                <a:latin typeface="+mn-ea"/>
              </a:rPr>
              <a:t>整体感知课文内容，理清作者思路。</a:t>
            </a:r>
          </a:p>
          <a:p>
            <a:pPr marL="457200" indent="-457200">
              <a:lnSpc>
                <a:spcPct val="130000"/>
              </a:lnSpc>
            </a:pPr>
            <a:r>
              <a:rPr lang="zh-CN" altLang="zh-CN" sz="3200" b="1" dirty="0">
                <a:latin typeface="+mn-ea"/>
              </a:rPr>
              <a:t>2  </a:t>
            </a:r>
            <a:r>
              <a:rPr lang="zh-CN" sz="3200" b="1" dirty="0">
                <a:latin typeface="+mn-ea"/>
              </a:rPr>
              <a:t>通过对白杨树形象的分析，理解白杨树的象征意义。</a:t>
            </a:r>
          </a:p>
          <a:p>
            <a:pPr marL="457200" indent="-457200"/>
            <a:endParaRPr lang="zh-CN" sz="3200" b="1" dirty="0">
              <a:latin typeface="+mn-ea"/>
            </a:endParaRPr>
          </a:p>
          <a:p>
            <a:pPr marL="457200" indent="-457200"/>
            <a:endParaRPr lang="zh-CN" altLang="zh-CN" sz="2800" b="1" dirty="0">
              <a:latin typeface="Garamond" pitchFamily="18" charset="0"/>
            </a:endParaRPr>
          </a:p>
        </p:txBody>
      </p:sp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323528" y="332656"/>
            <a:ext cx="3024188" cy="576262"/>
          </a:xfrm>
          <a:prstGeom prst="roundRect">
            <a:avLst>
              <a:gd name="adj" fmla="val 16667"/>
            </a:avLst>
          </a:prstGeom>
          <a:noFill/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sz="3600" b="1" dirty="0">
                <a:solidFill>
                  <a:srgbClr val="FF0000"/>
                </a:solidFill>
              </a:rPr>
              <a:t>学习目标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zh-CN"/>
              <a:t>wnt 2000(C) copyright</a:t>
            </a:r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8D24B-E2B0-4E6D-A9A7-6AA46E3BA248}" type="slidenum">
              <a:rPr lang="zh-CN" altLang="zh-CN"/>
              <a:pPr/>
              <a:t>9</a:t>
            </a:fld>
            <a:endParaRPr lang="zh-CN" altLang="zh-CN"/>
          </a:p>
        </p:txBody>
      </p:sp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979613" y="260350"/>
            <a:ext cx="52800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latin typeface="Times New Roman" pitchFamily="18" charset="0"/>
              </a:rPr>
              <a:t>给下面划线的词语注音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611188" y="1412875"/>
            <a:ext cx="100488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Times New Roman" pitchFamily="18" charset="0"/>
              </a:rPr>
              <a:t>恹</a:t>
            </a:r>
            <a:r>
              <a:rPr lang="zh-CN" altLang="en-US" sz="3200" u="sng">
                <a:latin typeface="Times New Roman" pitchFamily="18" charset="0"/>
              </a:rPr>
              <a:t>恹</a:t>
            </a:r>
          </a:p>
          <a:p>
            <a:endParaRPr lang="zh-CN" altLang="en-US" sz="3200">
              <a:latin typeface="Times New Roman" pitchFamily="18" charset="0"/>
            </a:endParaRPr>
          </a:p>
          <a:p>
            <a:r>
              <a:rPr lang="zh-CN" altLang="en-US" sz="3200">
                <a:latin typeface="Times New Roman" pitchFamily="18" charset="0"/>
              </a:rPr>
              <a:t>旁</a:t>
            </a:r>
            <a:r>
              <a:rPr lang="zh-CN" altLang="en-US" sz="3200" u="sng">
                <a:latin typeface="Times New Roman" pitchFamily="18" charset="0"/>
              </a:rPr>
              <a:t>逸</a:t>
            </a:r>
          </a:p>
          <a:p>
            <a:endParaRPr lang="zh-CN" altLang="en-US" sz="3200">
              <a:latin typeface="Times New Roman" pitchFamily="18" charset="0"/>
            </a:endParaRPr>
          </a:p>
          <a:p>
            <a:r>
              <a:rPr lang="zh-CN" altLang="en-US" sz="3200" u="sng">
                <a:latin typeface="Times New Roman" pitchFamily="18" charset="0"/>
              </a:rPr>
              <a:t>晕</a:t>
            </a:r>
            <a:r>
              <a:rPr lang="zh-CN" altLang="en-US" sz="3200">
                <a:latin typeface="Times New Roman" pitchFamily="18" charset="0"/>
              </a:rPr>
              <a:t>圈</a:t>
            </a:r>
          </a:p>
          <a:p>
            <a:endParaRPr lang="zh-CN" altLang="en-US" sz="3200">
              <a:latin typeface="Times New Roman" pitchFamily="18" charset="0"/>
            </a:endParaRPr>
          </a:p>
          <a:p>
            <a:r>
              <a:rPr lang="zh-CN" altLang="en-US" sz="3200" u="sng">
                <a:latin typeface="Times New Roman" pitchFamily="18" charset="0"/>
              </a:rPr>
              <a:t>倔强</a:t>
            </a:r>
          </a:p>
          <a:p>
            <a:endParaRPr lang="zh-CN" altLang="en-US" sz="3200">
              <a:latin typeface="Times New Roman" pitchFamily="18" charset="0"/>
            </a:endParaRPr>
          </a:p>
          <a:p>
            <a:r>
              <a:rPr lang="zh-CN" altLang="en-US" sz="3200" u="sng">
                <a:latin typeface="Times New Roman" pitchFamily="18" charset="0"/>
              </a:rPr>
              <a:t>婆娑</a:t>
            </a:r>
          </a:p>
        </p:txBody>
      </p:sp>
      <p:sp>
        <p:nvSpPr>
          <p:cNvPr id="11268" name="Text Box 6"/>
          <p:cNvSpPr txBox="1">
            <a:spLocks noChangeArrowheads="1"/>
          </p:cNvSpPr>
          <p:nvPr/>
        </p:nvSpPr>
        <p:spPr bwMode="auto">
          <a:xfrm>
            <a:off x="3276600" y="1447800"/>
            <a:ext cx="1119188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u="sng">
                <a:latin typeface="Times New Roman" pitchFamily="18" charset="0"/>
              </a:rPr>
              <a:t>虬</a:t>
            </a:r>
            <a:r>
              <a:rPr lang="zh-CN" altLang="en-US" sz="3200">
                <a:latin typeface="Times New Roman" pitchFamily="18" charset="0"/>
              </a:rPr>
              <a:t>枝</a:t>
            </a:r>
          </a:p>
          <a:p>
            <a:endParaRPr lang="zh-CN" altLang="en-US" sz="3200">
              <a:latin typeface="Times New Roman" pitchFamily="18" charset="0"/>
            </a:endParaRPr>
          </a:p>
          <a:p>
            <a:r>
              <a:rPr lang="zh-CN" altLang="en-US" sz="3200" u="sng">
                <a:latin typeface="Times New Roman" pitchFamily="18" charset="0"/>
              </a:rPr>
              <a:t>楠</a:t>
            </a:r>
            <a:r>
              <a:rPr lang="zh-CN" altLang="en-US" sz="3200">
                <a:latin typeface="Times New Roman" pitchFamily="18" charset="0"/>
              </a:rPr>
              <a:t>木</a:t>
            </a:r>
          </a:p>
          <a:p>
            <a:endParaRPr lang="zh-CN" altLang="en-US" sz="3200">
              <a:latin typeface="Times New Roman" pitchFamily="18" charset="0"/>
            </a:endParaRPr>
          </a:p>
          <a:p>
            <a:r>
              <a:rPr lang="zh-CN" altLang="en-US" sz="3200">
                <a:latin typeface="Times New Roman" pitchFamily="18" charset="0"/>
              </a:rPr>
              <a:t>秀</a:t>
            </a:r>
            <a:r>
              <a:rPr lang="zh-CN" altLang="en-US" sz="3200" u="sng">
                <a:latin typeface="Times New Roman" pitchFamily="18" charset="0"/>
              </a:rPr>
              <a:t>颀</a:t>
            </a:r>
            <a:r>
              <a:rPr lang="zh-CN" altLang="en-US" sz="3200">
                <a:latin typeface="Times New Roman" pitchFamily="18" charset="0"/>
              </a:rPr>
              <a:t> </a:t>
            </a:r>
          </a:p>
          <a:p>
            <a:endParaRPr lang="zh-CN" altLang="en-US" sz="3200">
              <a:latin typeface="Times New Roman" pitchFamily="18" charset="0"/>
            </a:endParaRPr>
          </a:p>
          <a:p>
            <a:r>
              <a:rPr lang="zh-CN" altLang="en-US" sz="3200" u="sng">
                <a:latin typeface="Times New Roman" pitchFamily="18" charset="0"/>
              </a:rPr>
              <a:t>参</a:t>
            </a:r>
            <a:r>
              <a:rPr lang="zh-CN" altLang="en-US" sz="3200">
                <a:latin typeface="Times New Roman" pitchFamily="18" charset="0"/>
              </a:rPr>
              <a:t>天</a:t>
            </a:r>
          </a:p>
          <a:p>
            <a:endParaRPr lang="zh-CN" altLang="en-US" sz="3200">
              <a:latin typeface="Times New Roman" pitchFamily="18" charset="0"/>
            </a:endParaRPr>
          </a:p>
          <a:p>
            <a:r>
              <a:rPr lang="zh-CN" altLang="en-US" sz="3200">
                <a:latin typeface="Times New Roman" pitchFamily="18" charset="0"/>
              </a:rPr>
              <a:t>主</a:t>
            </a:r>
            <a:r>
              <a:rPr lang="zh-CN" altLang="en-US" sz="3200" u="sng">
                <a:latin typeface="Times New Roman" pitchFamily="18" charset="0"/>
              </a:rPr>
              <a:t>宰</a:t>
            </a:r>
          </a:p>
        </p:txBody>
      </p:sp>
      <p:sp>
        <p:nvSpPr>
          <p:cNvPr id="11269" name="Text Box 7"/>
          <p:cNvSpPr txBox="1">
            <a:spLocks noChangeArrowheads="1"/>
          </p:cNvSpPr>
          <p:nvPr/>
        </p:nvSpPr>
        <p:spPr bwMode="auto">
          <a:xfrm>
            <a:off x="5638800" y="1447800"/>
            <a:ext cx="18256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u="sng">
                <a:latin typeface="Times New Roman" pitchFamily="18" charset="0"/>
              </a:rPr>
              <a:t>刹</a:t>
            </a:r>
            <a:r>
              <a:rPr lang="zh-CN" altLang="en-US" sz="3200">
                <a:latin typeface="Times New Roman" pitchFamily="18" charset="0"/>
              </a:rPr>
              <a:t>那</a:t>
            </a:r>
          </a:p>
          <a:p>
            <a:endParaRPr lang="zh-CN" altLang="en-US" sz="3200">
              <a:latin typeface="Times New Roman" pitchFamily="18" charset="0"/>
            </a:endParaRPr>
          </a:p>
          <a:p>
            <a:r>
              <a:rPr lang="zh-CN" altLang="en-US" sz="3200" u="sng">
                <a:latin typeface="Times New Roman" pitchFamily="18" charset="0"/>
              </a:rPr>
              <a:t>毡</a:t>
            </a:r>
            <a:r>
              <a:rPr lang="zh-CN" altLang="en-US" sz="3200">
                <a:latin typeface="Times New Roman" pitchFamily="18" charset="0"/>
              </a:rPr>
              <a:t>子</a:t>
            </a:r>
          </a:p>
          <a:p>
            <a:endParaRPr lang="zh-CN" altLang="en-US" sz="3200">
              <a:latin typeface="Times New Roman" pitchFamily="18" charset="0"/>
            </a:endParaRPr>
          </a:p>
          <a:p>
            <a:r>
              <a:rPr lang="zh-CN" altLang="en-US" sz="3200">
                <a:latin typeface="Times New Roman" pitchFamily="18" charset="0"/>
              </a:rPr>
              <a:t>外</a:t>
            </a:r>
            <a:r>
              <a:rPr lang="zh-CN" altLang="en-US" sz="3200" u="sng">
                <a:latin typeface="Times New Roman" pitchFamily="18" charset="0"/>
              </a:rPr>
              <a:t>壳</a:t>
            </a:r>
          </a:p>
          <a:p>
            <a:endParaRPr lang="zh-CN" altLang="en-US" sz="3200">
              <a:latin typeface="Times New Roman" pitchFamily="18" charset="0"/>
            </a:endParaRPr>
          </a:p>
          <a:p>
            <a:r>
              <a:rPr lang="zh-CN" altLang="en-US" sz="3200">
                <a:latin typeface="Times New Roman" pitchFamily="18" charset="0"/>
              </a:rPr>
              <a:t>无边无</a:t>
            </a:r>
            <a:r>
              <a:rPr lang="zh-CN" altLang="en-US" sz="3200" u="sng">
                <a:latin typeface="Times New Roman" pitchFamily="18" charset="0"/>
              </a:rPr>
              <a:t>垠</a:t>
            </a:r>
          </a:p>
          <a:p>
            <a:endParaRPr lang="zh-CN" altLang="en-US" sz="3200">
              <a:latin typeface="Times New Roman" pitchFamily="18" charset="0"/>
            </a:endParaRPr>
          </a:p>
          <a:p>
            <a:r>
              <a:rPr lang="zh-CN" altLang="en-US" sz="3200">
                <a:latin typeface="Times New Roman" pitchFamily="18" charset="0"/>
              </a:rPr>
              <a:t>坦荡如</a:t>
            </a:r>
            <a:r>
              <a:rPr lang="zh-CN" altLang="en-US" sz="3200" u="sng">
                <a:latin typeface="Times New Roman" pitchFamily="18" charset="0"/>
              </a:rPr>
              <a:t>砥</a:t>
            </a:r>
          </a:p>
        </p:txBody>
      </p:sp>
      <p:sp>
        <p:nvSpPr>
          <p:cNvPr id="11270" name="Text Box 8"/>
          <p:cNvSpPr txBox="1">
            <a:spLocks noChangeArrowheads="1"/>
          </p:cNvSpPr>
          <p:nvPr/>
        </p:nvSpPr>
        <p:spPr bwMode="auto">
          <a:xfrm>
            <a:off x="1600200" y="1447800"/>
            <a:ext cx="1597025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yān</a:t>
            </a:r>
          </a:p>
          <a:p>
            <a:endParaRPr lang="en-US" sz="3200">
              <a:latin typeface="Times New Roman" pitchFamily="18" charset="0"/>
            </a:endParaRPr>
          </a:p>
          <a:p>
            <a:r>
              <a:rPr lang="en-US" sz="3200">
                <a:latin typeface="Times New Roman" pitchFamily="18" charset="0"/>
              </a:rPr>
              <a:t>yì</a:t>
            </a:r>
          </a:p>
          <a:p>
            <a:endParaRPr lang="en-US" sz="3200">
              <a:latin typeface="Times New Roman" pitchFamily="18" charset="0"/>
            </a:endParaRPr>
          </a:p>
          <a:p>
            <a:r>
              <a:rPr lang="en-US" sz="3200">
                <a:latin typeface="Times New Roman" pitchFamily="18" charset="0"/>
              </a:rPr>
              <a:t>yùn</a:t>
            </a:r>
          </a:p>
          <a:p>
            <a:endParaRPr lang="en-US" sz="3200">
              <a:latin typeface="Times New Roman" pitchFamily="18" charset="0"/>
            </a:endParaRPr>
          </a:p>
          <a:p>
            <a:r>
              <a:rPr lang="en-US" sz="3200">
                <a:latin typeface="Times New Roman" pitchFamily="18" charset="0"/>
              </a:rPr>
              <a:t>juéjiàng</a:t>
            </a:r>
          </a:p>
          <a:p>
            <a:endParaRPr lang="en-US" sz="3200">
              <a:latin typeface="Times New Roman" pitchFamily="18" charset="0"/>
            </a:endParaRPr>
          </a:p>
          <a:p>
            <a:r>
              <a:rPr lang="en-US" sz="3200">
                <a:latin typeface="Times New Roman" pitchFamily="18" charset="0"/>
              </a:rPr>
              <a:t>pósuō</a:t>
            </a:r>
          </a:p>
        </p:txBody>
      </p:sp>
      <p:sp>
        <p:nvSpPr>
          <p:cNvPr id="11271" name="Text Box 10"/>
          <p:cNvSpPr txBox="1">
            <a:spLocks noChangeArrowheads="1"/>
          </p:cNvSpPr>
          <p:nvPr/>
        </p:nvSpPr>
        <p:spPr bwMode="auto">
          <a:xfrm>
            <a:off x="4427538" y="1412875"/>
            <a:ext cx="8667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Times New Roman" pitchFamily="18" charset="0"/>
              </a:rPr>
              <a:t>qiú</a:t>
            </a:r>
          </a:p>
          <a:p>
            <a:endParaRPr lang="en-US" sz="3200">
              <a:latin typeface="Times New Roman" pitchFamily="18" charset="0"/>
            </a:endParaRPr>
          </a:p>
          <a:p>
            <a:r>
              <a:rPr lang="en-US" sz="3200">
                <a:latin typeface="Times New Roman" pitchFamily="18" charset="0"/>
              </a:rPr>
              <a:t>nán</a:t>
            </a:r>
          </a:p>
          <a:p>
            <a:endParaRPr lang="en-US" sz="3200">
              <a:latin typeface="Times New Roman" pitchFamily="18" charset="0"/>
            </a:endParaRPr>
          </a:p>
          <a:p>
            <a:r>
              <a:rPr lang="en-US" sz="3200">
                <a:latin typeface="Times New Roman" pitchFamily="18" charset="0"/>
              </a:rPr>
              <a:t>qí</a:t>
            </a:r>
          </a:p>
          <a:p>
            <a:endParaRPr lang="en-US" sz="3200">
              <a:latin typeface="Times New Roman" pitchFamily="18" charset="0"/>
            </a:endParaRPr>
          </a:p>
          <a:p>
            <a:r>
              <a:rPr lang="en-US" sz="3200">
                <a:latin typeface="Times New Roman" pitchFamily="18" charset="0"/>
              </a:rPr>
              <a:t>cān</a:t>
            </a:r>
          </a:p>
          <a:p>
            <a:endParaRPr lang="en-US" sz="3200">
              <a:latin typeface="Times New Roman" pitchFamily="18" charset="0"/>
            </a:endParaRPr>
          </a:p>
          <a:p>
            <a:r>
              <a:rPr lang="en-US" sz="3200">
                <a:latin typeface="Times New Roman" pitchFamily="18" charset="0"/>
              </a:rPr>
              <a:t>zǎi</a:t>
            </a:r>
          </a:p>
          <a:p>
            <a:endParaRPr lang="en-US" sz="2800">
              <a:latin typeface="Times New Roman" pitchFamily="18" charset="0"/>
            </a:endParaRPr>
          </a:p>
        </p:txBody>
      </p:sp>
      <p:sp>
        <p:nvSpPr>
          <p:cNvPr id="11272" name="Text Box 11"/>
          <p:cNvSpPr txBox="1">
            <a:spLocks noChangeArrowheads="1"/>
          </p:cNvSpPr>
          <p:nvPr/>
        </p:nvSpPr>
        <p:spPr bwMode="auto">
          <a:xfrm>
            <a:off x="7812088" y="1412875"/>
            <a:ext cx="107315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Times New Roman" pitchFamily="18" charset="0"/>
              </a:rPr>
              <a:t>chà</a:t>
            </a:r>
          </a:p>
          <a:p>
            <a:endParaRPr lang="en-US" sz="3200">
              <a:latin typeface="Times New Roman" pitchFamily="18" charset="0"/>
            </a:endParaRPr>
          </a:p>
          <a:p>
            <a:r>
              <a:rPr lang="en-US" sz="3200">
                <a:latin typeface="Times New Roman" pitchFamily="18" charset="0"/>
              </a:rPr>
              <a:t>zhān</a:t>
            </a:r>
          </a:p>
          <a:p>
            <a:endParaRPr lang="en-US" sz="3200">
              <a:latin typeface="Times New Roman" pitchFamily="18" charset="0"/>
            </a:endParaRPr>
          </a:p>
          <a:p>
            <a:r>
              <a:rPr lang="en-US" sz="3200">
                <a:latin typeface="Times New Roman" pitchFamily="18" charset="0"/>
              </a:rPr>
              <a:t>qiào</a:t>
            </a:r>
          </a:p>
          <a:p>
            <a:endParaRPr lang="en-US" sz="3200">
              <a:latin typeface="Times New Roman" pitchFamily="18" charset="0"/>
            </a:endParaRPr>
          </a:p>
          <a:p>
            <a:r>
              <a:rPr lang="en-US" sz="3200">
                <a:latin typeface="Times New Roman" pitchFamily="18" charset="0"/>
              </a:rPr>
              <a:t>yín</a:t>
            </a:r>
          </a:p>
          <a:p>
            <a:endParaRPr lang="en-US" sz="3200">
              <a:latin typeface="Times New Roman" pitchFamily="18" charset="0"/>
            </a:endParaRPr>
          </a:p>
          <a:p>
            <a:r>
              <a:rPr lang="en-US" sz="3200">
                <a:latin typeface="Times New Roman" pitchFamily="18" charset="0"/>
              </a:rPr>
              <a:t>dǐ</a:t>
            </a:r>
          </a:p>
          <a:p>
            <a:endParaRPr lang="en-US" sz="2800">
              <a:latin typeface="Times New Roman" pitchFamily="18" charset="0"/>
            </a:endParaRPr>
          </a:p>
          <a:p>
            <a:endParaRPr lang="en-US" sz="2800">
              <a:latin typeface="Times New Roman" pitchFamily="18" charset="0"/>
            </a:endParaRPr>
          </a:p>
          <a:p>
            <a:endParaRPr lang="en-US" sz="2800">
              <a:latin typeface="Times New Roman" pitchFamily="18" charset="0"/>
            </a:endParaRPr>
          </a:p>
          <a:p>
            <a:endParaRPr lang="en-US" sz="280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7" grpId="0" autoUpdateAnimBg="0"/>
      <p:bldP spid="11268" grpId="0" autoUpdateAnimBg="0"/>
      <p:bldP spid="11269" grpId="0" autoUpdateAnimBg="0"/>
      <p:bldP spid="11270" grpId="0" autoUpdateAnimBg="0"/>
      <p:bldP spid="11271" grpId="0" autoUpdateAnimBg="0"/>
      <p:bldP spid="11272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1733</Words>
  <PresentationFormat>全屏显示(4:3)</PresentationFormat>
  <Paragraphs>185</Paragraphs>
  <Slides>20</Slides>
  <Notes>0</Notes>
  <HiddenSlides>1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白杨礼赞</vt:lpstr>
      <vt:lpstr>导入新课：</vt:lpstr>
      <vt:lpstr>幻灯片 3</vt:lpstr>
      <vt:lpstr>代表作有：</vt:lpstr>
      <vt:lpstr>幻灯片 5</vt:lpstr>
      <vt:lpstr>破题：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modified xsi:type="dcterms:W3CDTF">2016-09-28T17:12:49Z</dcterms:modified>
</cp:coreProperties>
</file>