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504" r:id="rId6"/>
    <p:sldId id="439" r:id="rId7"/>
    <p:sldId id="505" r:id="rId8"/>
    <p:sldId id="456" r:id="rId9"/>
    <p:sldId id="457" r:id="rId10"/>
    <p:sldId id="462" r:id="rId11"/>
    <p:sldId id="506" r:id="rId12"/>
    <p:sldId id="507" r:id="rId13"/>
    <p:sldId id="464" r:id="rId14"/>
    <p:sldId id="377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8CDE8"/>
    <a:srgbClr val="0066FF"/>
    <a:srgbClr val="0033CC"/>
    <a:srgbClr val="0066CC"/>
    <a:srgbClr val="3333FF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2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0.emf"/><Relationship Id="rId6" Type="http://schemas.openxmlformats.org/officeDocument/2006/relationships/image" Target="../media/image15.emf"/><Relationship Id="rId5" Type="http://schemas.openxmlformats.org/officeDocument/2006/relationships/image" Target="../media/image9.emf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0.emf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hemeOverride" Target="../theme/themeOverride1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语文园地二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23"/>
          <p:cNvSpPr txBox="1">
            <a:spLocks noChangeArrowheads="1"/>
          </p:cNvSpPr>
          <p:nvPr/>
        </p:nvSpPr>
        <p:spPr bwMode="auto">
          <a:xfrm>
            <a:off x="1043305" y="1124585"/>
            <a:ext cx="65347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五谷丰登  果实累累  春华秋实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9365" y="1786890"/>
            <a:ext cx="6938010" cy="459676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形标注 22"/>
          <p:cNvSpPr/>
          <p:nvPr/>
        </p:nvSpPr>
        <p:spPr>
          <a:xfrm>
            <a:off x="575261" y="1412775"/>
            <a:ext cx="7776864" cy="2912695"/>
          </a:xfrm>
          <a:prstGeom prst="wedgeEllipseCallout">
            <a:avLst>
              <a:gd name="adj1" fmla="val 34257"/>
              <a:gd name="adj2" fmla="val 71342"/>
            </a:avLst>
          </a:prstGeom>
          <a:solidFill>
            <a:srgbClr val="08CDE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142975" y="1988840"/>
            <a:ext cx="7000899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这些词语都是描写秋天的，第一排和天气有关，第二排和植物的变化有关，第三排是秋天的丰收。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068059" y="4333646"/>
            <a:ext cx="1113416" cy="1819834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57788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01122" y="1124744"/>
            <a:ext cx="7608624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读书的时候，如果遇到不理解的词，你会怎么做呢？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8500" y="2653665"/>
            <a:ext cx="6508115" cy="1678940"/>
            <a:chOff x="698500" y="2276872"/>
            <a:chExt cx="7508837" cy="991850"/>
          </a:xfrm>
        </p:grpSpPr>
        <p:sp>
          <p:nvSpPr>
            <p:cNvPr id="5" name="圆角矩形标注 4"/>
            <p:cNvSpPr/>
            <p:nvPr/>
          </p:nvSpPr>
          <p:spPr>
            <a:xfrm>
              <a:off x="698500" y="2276872"/>
              <a:ext cx="7508837" cy="991850"/>
            </a:xfrm>
            <a:prstGeom prst="wedgeRoundRectCallout">
              <a:avLst>
                <a:gd name="adj1" fmla="val 57634"/>
                <a:gd name="adj2" fmla="val -20724"/>
                <a:gd name="adj3" fmla="val 16667"/>
              </a:avLst>
            </a:prstGeom>
            <a:solidFill>
              <a:srgbClr val="08CD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88021" y="2382851"/>
              <a:ext cx="7329957" cy="7630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遇到不理解的词语，我会查字典。有时，字典上会出现几种解释，我会再结合前后文来分析哪个解释最准确。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603686" y="2585368"/>
            <a:ext cx="957975" cy="1565772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2043" y="5345687"/>
            <a:ext cx="800148" cy="895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圆角矩形标注 18"/>
          <p:cNvSpPr/>
          <p:nvPr/>
        </p:nvSpPr>
        <p:spPr>
          <a:xfrm>
            <a:off x="1763688" y="4605998"/>
            <a:ext cx="6684187" cy="1559306"/>
          </a:xfrm>
          <a:prstGeom prst="wedgeRoundRectCallout">
            <a:avLst>
              <a:gd name="adj1" fmla="val -55525"/>
              <a:gd name="adj2" fmla="val 31099"/>
              <a:gd name="adj3" fmla="val 16667"/>
            </a:avLst>
          </a:prstGeom>
          <a:solidFill>
            <a:srgbClr val="08C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我会向爸爸妈妈请教，如果他们也不能解释得很准确，我们就会一起查阅资料。</a:t>
            </a:r>
            <a:endParaRPr lang="zh-CN" altLang="en-US" sz="2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8501" y="1816109"/>
            <a:ext cx="6508078" cy="1414125"/>
            <a:chOff x="698500" y="2276872"/>
            <a:chExt cx="7508837" cy="991850"/>
          </a:xfrm>
        </p:grpSpPr>
        <p:sp>
          <p:nvSpPr>
            <p:cNvPr id="5" name="圆角矩形标注 4"/>
            <p:cNvSpPr/>
            <p:nvPr/>
          </p:nvSpPr>
          <p:spPr>
            <a:xfrm>
              <a:off x="698500" y="2276872"/>
              <a:ext cx="7508837" cy="991850"/>
            </a:xfrm>
            <a:prstGeom prst="wedgeRoundRectCallout">
              <a:avLst>
                <a:gd name="adj1" fmla="val 57634"/>
                <a:gd name="adj2" fmla="val -20724"/>
                <a:gd name="adj3" fmla="val 16667"/>
              </a:avLst>
            </a:prstGeom>
            <a:solidFill>
              <a:srgbClr val="08CD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27584" y="2376170"/>
              <a:ext cx="7329957" cy="625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600" dirty="0">
                  <a:latin typeface="楷体" panose="02010609060101010101" pitchFamily="49" charset="-122"/>
                  <a:ea typeface="楷体" panose="02010609060101010101" pitchFamily="49" charset="-122"/>
                </a:rPr>
                <a:t>我会先看看词语中都有哪些字，分开理解，再把它们组合在一起来理解。</a:t>
              </a:r>
              <a:endPara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649406" y="1977038"/>
            <a:ext cx="957975" cy="1565772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3308" y="5146297"/>
            <a:ext cx="800148" cy="895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圆角矩形标注 18"/>
          <p:cNvSpPr/>
          <p:nvPr/>
        </p:nvSpPr>
        <p:spPr>
          <a:xfrm>
            <a:off x="1523658" y="4012273"/>
            <a:ext cx="6684187" cy="1559306"/>
          </a:xfrm>
          <a:prstGeom prst="wedgeRoundRectCallout">
            <a:avLst>
              <a:gd name="adj1" fmla="val -55525"/>
              <a:gd name="adj2" fmla="val 31099"/>
              <a:gd name="adj3" fmla="val 16667"/>
            </a:avLst>
          </a:prstGeom>
          <a:solidFill>
            <a:srgbClr val="08C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我会根据课文前后文的语境来分析理解。</a:t>
            </a:r>
            <a:endParaRPr lang="zh-CN" altLang="en-US" sz="2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13303" y="836712"/>
            <a:ext cx="8215783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你会用哪些词语来形容不同的季节？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4468" y="1538789"/>
            <a:ext cx="8104618" cy="3710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1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春：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1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夏：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1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秋：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1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冬：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4752340" y="1863725"/>
            <a:ext cx="1541145" cy="59944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春光明媚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752340" y="2766060"/>
            <a:ext cx="1541145" cy="59944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烈日炎炎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752340" y="3746500"/>
            <a:ext cx="1541145" cy="59944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秋高气爽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752340" y="4649470"/>
            <a:ext cx="1541145" cy="59944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白雪皑皑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965960" y="1863725"/>
            <a:ext cx="1541145" cy="59944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暖和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965960" y="2766060"/>
            <a:ext cx="1541145" cy="59944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炎热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965960" y="3746500"/>
            <a:ext cx="1541145" cy="59944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丰收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965960" y="4649470"/>
            <a:ext cx="1541145" cy="59944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寒冷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33" grpId="0" bldLvl="0" animBg="1"/>
      <p:bldP spid="3" grpId="0" bldLvl="0" animBg="1"/>
      <p:bldP spid="4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88670" y="1052830"/>
            <a:ext cx="796544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说一说，你是用什么方法理解下面加点词语的意思的？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8628" y="1980749"/>
            <a:ext cx="8104618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听了老师的这番话，我憧憬着即将到来的一天，期待着在活动中有出色的表现。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279390" y="2505075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686425" y="2505075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8628" y="3878764"/>
            <a:ext cx="8104618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小明打碎了家里的花瓶，心中有些忐忑不安，害怕爸爸妈妈会责备他。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008495" y="4573270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357745" y="4573270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799070" y="4573270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72450" y="4573270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268855" y="5326380"/>
            <a:ext cx="4314190" cy="6076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结合语境，找同义词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8" grpId="0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书写提示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35"/>
          <p:cNvGrpSpPr/>
          <p:nvPr/>
        </p:nvGrpSpPr>
        <p:grpSpPr>
          <a:xfrm>
            <a:off x="669043" y="200520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0"/>
              <a:endCxn id="13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00"/>
          <p:cNvGrpSpPr/>
          <p:nvPr/>
        </p:nvGrpSpPr>
        <p:grpSpPr>
          <a:xfrm>
            <a:off x="716783" y="395527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7" name="矩形 1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1"/>
              <a:endCxn id="1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7" idx="0"/>
              <a:endCxn id="1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755576" y="1268760"/>
            <a:ext cx="145288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kuán</a:t>
            </a:r>
            <a:r>
              <a:rPr lang="en-US" altLang="zh-CN" sz="4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983105" y="2273965"/>
            <a:ext cx="286702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犭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”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第三笔，不出头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754362" y="2027570"/>
            <a:ext cx="122872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狂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88024" y="1371947"/>
            <a:ext cx="94488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algn="l"/>
            <a:r>
              <a:rPr lang="en-US" altLang="zh-CN" dirty="0">
                <a:sym typeface="+mn-ea"/>
              </a:rPr>
              <a:t>pái</a:t>
            </a:r>
            <a:endParaRPr lang="en-US" altLang="zh-CN" dirty="0"/>
          </a:p>
        </p:txBody>
      </p:sp>
      <p:sp>
        <p:nvSpPr>
          <p:cNvPr id="37" name="TextBox 41"/>
          <p:cNvSpPr txBox="1">
            <a:spLocks noChangeArrowheads="1"/>
          </p:cNvSpPr>
          <p:nvPr/>
        </p:nvSpPr>
        <p:spPr bwMode="auto">
          <a:xfrm>
            <a:off x="6025833" y="2363182"/>
            <a:ext cx="286702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右部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非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字横竖均匀分布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39" name="组合 50"/>
          <p:cNvGrpSpPr/>
          <p:nvPr/>
        </p:nvGrpSpPr>
        <p:grpSpPr bwMode="auto">
          <a:xfrm>
            <a:off x="4784727" y="2116788"/>
            <a:ext cx="1306204" cy="1198880"/>
            <a:chOff x="4655076" y="1519496"/>
            <a:chExt cx="1306487" cy="1198341"/>
          </a:xfrm>
        </p:grpSpPr>
        <p:grpSp>
          <p:nvGrpSpPr>
            <p:cNvPr id="40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2" name="矩形 41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43" name="直接连接符 42"/>
              <p:cNvCxnSpPr>
                <a:stCxn id="42" idx="1"/>
                <a:endCxn id="42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42" idx="0"/>
                <a:endCxn id="42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Box 23"/>
            <p:cNvSpPr txBox="1">
              <a:spLocks noChangeArrowheads="1"/>
            </p:cNvSpPr>
            <p:nvPr/>
          </p:nvSpPr>
          <p:spPr bwMode="auto">
            <a:xfrm>
              <a:off x="4733621" y="1519496"/>
              <a:ext cx="1227942" cy="11983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排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755576" y="3296821"/>
            <a:ext cx="69088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algn="l"/>
            <a:r>
              <a:rPr lang="en-US" altLang="zh-CN" dirty="0">
                <a:sym typeface="+mn-ea"/>
              </a:rPr>
              <a:t>pū</a:t>
            </a:r>
            <a:endParaRPr lang="en-US" altLang="zh-CN" dirty="0"/>
          </a:p>
        </p:txBody>
      </p:sp>
      <p:sp>
        <p:nvSpPr>
          <p:cNvPr id="46" name="TextBox 56"/>
          <p:cNvSpPr txBox="1">
            <a:spLocks noChangeArrowheads="1"/>
          </p:cNvSpPr>
          <p:nvPr/>
        </p:nvSpPr>
        <p:spPr bwMode="auto">
          <a:xfrm>
            <a:off x="1996123" y="4192171"/>
            <a:ext cx="2867025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：铺张 铺垫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铺天盖地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82609" y="3393023"/>
            <a:ext cx="119888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piào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TextBox 71"/>
          <p:cNvSpPr txBox="1">
            <a:spLocks noChangeArrowheads="1"/>
          </p:cNvSpPr>
          <p:nvPr/>
        </p:nvSpPr>
        <p:spPr bwMode="auto">
          <a:xfrm>
            <a:off x="6241098" y="4350286"/>
            <a:ext cx="286702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上部不要写成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”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56" name="组合 92"/>
          <p:cNvGrpSpPr/>
          <p:nvPr/>
        </p:nvGrpSpPr>
        <p:grpSpPr bwMode="auto">
          <a:xfrm>
            <a:off x="4799012" y="4099777"/>
            <a:ext cx="1311604" cy="1198880"/>
            <a:chOff x="3418472" y="1204770"/>
            <a:chExt cx="1311219" cy="1199334"/>
          </a:xfrm>
        </p:grpSpPr>
        <p:grpSp>
          <p:nvGrpSpPr>
            <p:cNvPr id="57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59" name="矩形 58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60" name="直接连接符 59"/>
              <p:cNvCxnSpPr>
                <a:stCxn id="59" idx="1"/>
                <a:endCxn id="59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>
                <a:stCxn id="59" idx="0"/>
                <a:endCxn id="59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TextBox 23"/>
            <p:cNvSpPr txBox="1">
              <a:spLocks noChangeArrowheads="1"/>
            </p:cNvSpPr>
            <p:nvPr/>
          </p:nvSpPr>
          <p:spPr bwMode="auto">
            <a:xfrm>
              <a:off x="3501749" y="1204770"/>
              <a:ext cx="1227942" cy="11993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票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772160" y="3977223"/>
            <a:ext cx="129921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铺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45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识字加油站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35"/>
          <p:cNvGrpSpPr/>
          <p:nvPr/>
        </p:nvGrpSpPr>
        <p:grpSpPr>
          <a:xfrm>
            <a:off x="669043" y="206608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0"/>
              <a:endCxn id="13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00"/>
          <p:cNvGrpSpPr/>
          <p:nvPr/>
        </p:nvGrpSpPr>
        <p:grpSpPr>
          <a:xfrm>
            <a:off x="716783" y="395527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7" name="矩形 1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1"/>
              <a:endCxn id="1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7" idx="0"/>
              <a:endCxn id="1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911350" y="2631390"/>
            <a:ext cx="286702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下部是皿，不要写成血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754362" y="2088450"/>
            <a:ext cx="122872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盖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41"/>
          <p:cNvSpPr txBox="1">
            <a:spLocks noChangeArrowheads="1"/>
          </p:cNvSpPr>
          <p:nvPr/>
        </p:nvSpPr>
        <p:spPr bwMode="auto">
          <a:xfrm>
            <a:off x="6011863" y="2731402"/>
            <a:ext cx="286702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：寒冷  寒冬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39" name="组合 50"/>
          <p:cNvGrpSpPr/>
          <p:nvPr/>
        </p:nvGrpSpPr>
        <p:grpSpPr bwMode="auto">
          <a:xfrm>
            <a:off x="4784727" y="2177668"/>
            <a:ext cx="1306204" cy="1198880"/>
            <a:chOff x="4655076" y="1519496"/>
            <a:chExt cx="1306487" cy="1198341"/>
          </a:xfrm>
        </p:grpSpPr>
        <p:grpSp>
          <p:nvGrpSpPr>
            <p:cNvPr id="40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2" name="矩形 41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43" name="直接连接符 42"/>
              <p:cNvCxnSpPr>
                <a:stCxn id="42" idx="1"/>
                <a:endCxn id="42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>
                <a:stCxn id="42" idx="0"/>
                <a:endCxn id="42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Box 23"/>
            <p:cNvSpPr txBox="1">
              <a:spLocks noChangeArrowheads="1"/>
            </p:cNvSpPr>
            <p:nvPr/>
          </p:nvSpPr>
          <p:spPr bwMode="auto">
            <a:xfrm>
              <a:off x="4733621" y="1519496"/>
              <a:ext cx="1227942" cy="11983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寒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TextBox 56"/>
          <p:cNvSpPr txBox="1">
            <a:spLocks noChangeArrowheads="1"/>
          </p:cNvSpPr>
          <p:nvPr/>
        </p:nvSpPr>
        <p:spPr bwMode="auto">
          <a:xfrm>
            <a:off x="1928813" y="4384576"/>
            <a:ext cx="286702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下部不是月。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772160" y="3977223"/>
            <a:ext cx="129921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臂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9860" y="3287524"/>
            <a:ext cx="69088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bì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99592" y="1268760"/>
            <a:ext cx="94488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ài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863559" y="1408762"/>
            <a:ext cx="944880" cy="13220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hán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50"/>
          <p:cNvGrpSpPr/>
          <p:nvPr/>
        </p:nvGrpSpPr>
        <p:grpSpPr bwMode="auto">
          <a:xfrm>
            <a:off x="4784727" y="3946778"/>
            <a:ext cx="1306204" cy="1198880"/>
            <a:chOff x="4655076" y="1519496"/>
            <a:chExt cx="1306487" cy="1198341"/>
          </a:xfrm>
        </p:grpSpPr>
        <p:grpSp>
          <p:nvGrpSpPr>
            <p:cNvPr id="4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5" name="矩形 4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6" name="直接连接符 5"/>
              <p:cNvCxnSpPr>
                <a:stCxn id="5" idx="1"/>
                <a:endCxn id="5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>
                <a:stCxn id="5" idx="0"/>
                <a:endCxn id="5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TextBox 23"/>
            <p:cNvSpPr txBox="1">
              <a:spLocks noChangeArrowheads="1"/>
            </p:cNvSpPr>
            <p:nvPr/>
          </p:nvSpPr>
          <p:spPr bwMode="auto">
            <a:xfrm>
              <a:off x="4733621" y="1519496"/>
              <a:ext cx="1227942" cy="11983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假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Box 53"/>
          <p:cNvSpPr txBox="1"/>
          <p:nvPr/>
        </p:nvSpPr>
        <p:spPr>
          <a:xfrm>
            <a:off x="5028024" y="3339162"/>
            <a:ext cx="944880" cy="13220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jiǎ</a:t>
            </a: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endParaRPr lang="en-US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41"/>
          <p:cNvSpPr txBox="1">
            <a:spLocks noChangeArrowheads="1"/>
          </p:cNvSpPr>
          <p:nvPr/>
        </p:nvSpPr>
        <p:spPr bwMode="auto">
          <a:xfrm>
            <a:off x="6090603" y="4223017"/>
            <a:ext cx="286702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组词：真真假假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3" grpId="0"/>
      <p:bldP spid="54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23"/>
          <p:cNvSpPr txBox="1">
            <a:spLocks noChangeArrowheads="1"/>
          </p:cNvSpPr>
          <p:nvPr/>
        </p:nvSpPr>
        <p:spPr bwMode="auto">
          <a:xfrm>
            <a:off x="1043305" y="1124585"/>
            <a:ext cx="65347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秋高气爽    天高云淡    秋风习习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7205" y="2012315"/>
            <a:ext cx="5610225" cy="420941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23"/>
          <p:cNvSpPr txBox="1">
            <a:spLocks noChangeArrowheads="1"/>
          </p:cNvSpPr>
          <p:nvPr/>
        </p:nvSpPr>
        <p:spPr bwMode="auto">
          <a:xfrm>
            <a:off x="1043305" y="1124585"/>
            <a:ext cx="65347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一叶知秋   金桂飘香   层林尽染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1445" y="2031365"/>
            <a:ext cx="6266815" cy="419036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620</Words>
  <Application>WPS 演示</Application>
  <PresentationFormat>全屏显示(4:3)</PresentationFormat>
  <Paragraphs>129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1257</cp:revision>
  <dcterms:created xsi:type="dcterms:W3CDTF">2017-05-17T10:13:00Z</dcterms:created>
  <dcterms:modified xsi:type="dcterms:W3CDTF">2018-06-28T05:09:59Z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