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sldIdLst>
    <p:sldId id="322" r:id="rId3"/>
    <p:sldId id="257" r:id="rId4"/>
    <p:sldId id="258" r:id="rId5"/>
    <p:sldId id="37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4" r:id="rId16"/>
    <p:sldId id="279" r:id="rId17"/>
    <p:sldId id="281" r:id="rId18"/>
    <p:sldId id="268" r:id="rId19"/>
    <p:sldId id="430" r:id="rId20"/>
    <p:sldId id="269" r:id="rId21"/>
    <p:sldId id="270" r:id="rId22"/>
    <p:sldId id="271" r:id="rId23"/>
    <p:sldId id="272" r:id="rId24"/>
    <p:sldId id="273" r:id="rId25"/>
    <p:sldId id="275" r:id="rId26"/>
    <p:sldId id="276" r:id="rId27"/>
    <p:sldId id="277" r:id="rId28"/>
    <p:sldId id="278" r:id="rId29"/>
    <p:sldId id="280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6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notesMaster" Target="notesMasters/notesMaster1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幻灯片图像占位符 13721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7586" name="文本占位符 137218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zh-CN" dirty="0"/>
          </a:p>
        </p:txBody>
      </p:sp>
      <p:sp>
        <p:nvSpPr>
          <p:cNvPr id="6758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19980000">
            <a:off x="1859915" y="2526665"/>
            <a:ext cx="88398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赵生勤老师课件</a:t>
            </a:r>
            <a:endParaRPr lang="zh-CN" altLang="en-US" sz="9600" b="1">
              <a:solidFill>
                <a:schemeClr val="accent5">
                  <a:lumMod val="20000"/>
                  <a:lumOff val="8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3845" y="860425"/>
            <a:ext cx="11624310" cy="5851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“心生而言立，言立而文明。”（《文心雕龙·原道》）古人将自己的人生感悟、事理思考、情感体验等诉诸笔墨，留下了许多佳作名篇。诵读这些作品，触摸民族文化血脉，可以增进我们对中华优秀传统文化的理解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本单元选取魏晋到明代的六篇经典散文，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有的以情见长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，至情至性，感人肺腑；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有的以理取胜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，理趣盎然，发人深思。这些作品体裁不一，风格各异，呈现了我国古代散文的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多样面貌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。集中在一个单元研习，在对比中体会，在联系中思考，可以帮助我们更全面地了解古代散文。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学习本单元，重在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把握课文的思想情感及其承载的文化观念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，领会不同作者在审美上的独特追求。要反复诵读，涵泳品味，把握文意；要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理解作者如何通过特有的语言形式去抒发情志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，形成独特的美感；还要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做些梳理和评点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，领会章法之妙和细节之美。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46015" y="153670"/>
            <a:ext cx="22999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第三单元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0770" name="文本框 160769"/>
          <p:cNvSpPr txBox="1"/>
          <p:nvPr/>
        </p:nvSpPr>
        <p:spPr>
          <a:xfrm>
            <a:off x="1483995" y="767715"/>
            <a:ext cx="2243137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是谁陈情？</a:t>
            </a:r>
            <a:endParaRPr lang="zh-CN" altLang="en-US" sz="36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0771" name="文本框 160770"/>
          <p:cNvSpPr txBox="1"/>
          <p:nvPr/>
        </p:nvSpPr>
        <p:spPr>
          <a:xfrm>
            <a:off x="5578158" y="765810"/>
            <a:ext cx="22637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向谁陈情？</a:t>
            </a:r>
            <a:endParaRPr lang="zh-CN" altLang="en-US" sz="36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0772" name="文本框 160771"/>
          <p:cNvSpPr txBox="1"/>
          <p:nvPr/>
        </p:nvSpPr>
        <p:spPr>
          <a:xfrm>
            <a:off x="9326881" y="765810"/>
            <a:ext cx="22320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陈什么情？</a:t>
            </a:r>
            <a:endParaRPr lang="zh-CN" altLang="en-US" sz="36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0773" name="文本框 160772"/>
          <p:cNvSpPr txBox="1"/>
          <p:nvPr/>
        </p:nvSpPr>
        <p:spPr>
          <a:xfrm>
            <a:off x="420370" y="1412875"/>
            <a:ext cx="4563110" cy="5015865"/>
          </a:xfrm>
          <a:prstGeom prst="rect">
            <a:avLst/>
          </a:prstGeom>
          <a:noFill/>
          <a:ln w="317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 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李密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224 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－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287 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），西晋武阳人，又名虔，字令伯。以学问文章著名于世。曾出仕蜀汉担任尚书郎。晋武帝征为太子洗马，其以祖母年老多病，辞不应征。祖母死后，出任太子洗马，官至汉中太守。后被谗免官，死于家中。 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</a:t>
            </a:r>
            <a:endParaRPr lang="en-US" altLang="zh-CN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0774" name="文本框 160773"/>
          <p:cNvSpPr txBox="1"/>
          <p:nvPr/>
        </p:nvSpPr>
        <p:spPr>
          <a:xfrm>
            <a:off x="5191125" y="1412875"/>
            <a:ext cx="3469640" cy="4815840"/>
          </a:xfrm>
          <a:prstGeom prst="rect">
            <a:avLst/>
          </a:prstGeom>
          <a:noFill/>
          <a:ln w="317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晋武帝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司马炎靠野蛮杀戮废魏称帝，为人阴险多疑。建国初年，为笼络人心，对蜀汉士族采取怀柔政策，征召蜀汉旧臣到洛阳任职。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60775" name="文本框 160774"/>
          <p:cNvSpPr txBox="1"/>
          <p:nvPr/>
        </p:nvSpPr>
        <p:spPr>
          <a:xfrm>
            <a:off x="8868410" y="1412875"/>
            <a:ext cx="3070860" cy="3338195"/>
          </a:xfrm>
          <a:prstGeom prst="rect">
            <a:avLst/>
          </a:prstGeom>
          <a:noFill/>
          <a:ln w="317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向君王上书陈述祖母刘氏年老多病，无人侍奉，暂不能应征，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请求辞官终养祖母的衷情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</a:t>
            </a:r>
            <a:endParaRPr lang="en-US" altLang="zh-CN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0776" name="矩形 160775"/>
          <p:cNvSpPr/>
          <p:nvPr/>
        </p:nvSpPr>
        <p:spPr>
          <a:xfrm>
            <a:off x="4866323" y="58738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文题理解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290" name="图片 79874" descr="75165"/>
          <p:cNvPicPr>
            <a:picLocks noChangeAspect="1"/>
          </p:cNvPicPr>
          <p:nvPr/>
        </p:nvPicPr>
        <p:blipFill>
          <a:blip r:embed="rId1"/>
          <a:srcRect l="13499" t="349" r="14569" b="18063"/>
          <a:stretch>
            <a:fillRect/>
          </a:stretch>
        </p:blipFill>
        <p:spPr>
          <a:xfrm>
            <a:off x="9091930" y="5084445"/>
            <a:ext cx="2701925" cy="1736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/>
      <p:bldP spid="160772" grpId="0"/>
      <p:bldP spid="160773" grpId="0" bldLvl="0" animBg="1"/>
      <p:bldP spid="160774" grpId="0" bldLvl="0" animBg="1"/>
      <p:bldP spid="160775" grpId="0" bldLvl="0" animBg="1"/>
      <p:bldP spid="1607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3" name="文本框 1"/>
          <p:cNvSpPr txBox="1"/>
          <p:nvPr/>
        </p:nvSpPr>
        <p:spPr>
          <a:xfrm>
            <a:off x="4952048" y="30163"/>
            <a:ext cx="17970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陈情表</a:t>
            </a:r>
            <a:endParaRPr lang="zh-CN" altLang="en-US" sz="40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0030" y="737235"/>
            <a:ext cx="11711940" cy="6098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atinLnBrk="1" hangingPunct="0">
              <a:spcBef>
                <a:spcPct val="20000"/>
              </a:spcBef>
            </a:pPr>
            <a:r>
              <a:rPr lang="en-US" altLang="zh-CN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臣密言：臣以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险衅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夙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遭闵</a:t>
            </a:r>
            <a:r>
              <a:rPr lang="en-US" altLang="zh-CN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悯</a:t>
            </a:r>
            <a:r>
              <a:rPr lang="en-US" altLang="zh-CN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凶。生孩六月，慈父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见背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；行年四岁，舅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夺母志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。祖母刘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悯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(</a:t>
            </a:r>
            <a:r>
              <a:rPr lang="en-US" altLang="zh-CN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mǐn)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臣孤弱，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躬亲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抚养。臣少多疾病，九岁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不行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，零丁</a:t>
            </a:r>
            <a:r>
              <a:rPr lang="en-US" altLang="zh-CN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伶仃</a:t>
            </a:r>
            <a:r>
              <a:rPr lang="en-US" altLang="zh-CN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孤苦，至于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成立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既无叔伯 ，终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鲜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3200" b="1" err="1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xiǎn)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兄弟，门衰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祚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3200" b="1" err="1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zuò)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薄，晚有儿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息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。外无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期功强近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之亲，内无应门五尺之僮，茕茕</a:t>
            </a:r>
            <a:r>
              <a:rPr lang="en-US" altLang="zh-CN" sz="3200" b="1" err="1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(qióng</a:t>
            </a:r>
            <a:r>
              <a:rPr lang="en-US" altLang="zh-CN" sz="3200" b="1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孑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立，形影相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吊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。而刘夙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婴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疾病，常在床蓐</a:t>
            </a:r>
            <a:r>
              <a:rPr lang="en-US" altLang="zh-CN" sz="3200" b="1" err="1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(rù</a:t>
            </a:r>
            <a:r>
              <a:rPr lang="en-US" altLang="zh-CN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，臣侍汤药，未曾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废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离。</a:t>
            </a:r>
            <a:endParaRPr lang="zh-CN" altLang="en-US" sz="3200" b="1" dirty="0">
              <a:solidFill>
                <a:srgbClr val="01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pPr latinLnBrk="1">
              <a:spcBef>
                <a:spcPct val="2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      逮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奉圣朝，沐浴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清化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前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太守臣逵，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察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臣孝廉；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后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刺史臣荣，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举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臣秀才。臣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以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供养无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主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，辞不赴命。诏书特下，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拜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臣郎中，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寻蒙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国恩，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除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臣洗马。猥以微贱，当侍东宫，非臣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陨首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所能上报。臣具以表闻，辞不就职。诏书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切峻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，责臣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逋慢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；郡县逼迫，催臣上道；州司临门，急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于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星火。臣欲奉诏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奔驰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则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刘病日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笃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，欲苟顺私情，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则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告诉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不许。臣之进退，实为狼狈。</a:t>
            </a:r>
            <a:endParaRPr lang="zh-CN" altLang="en-US" sz="3200" b="1" dirty="0">
              <a:solidFill>
                <a:srgbClr val="01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5415" y="86360"/>
            <a:ext cx="11598275" cy="6685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 latinLnBrk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伏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惟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圣朝以孝治天下，凡在故老，犹蒙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矜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育，况臣孤苦，特为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尤甚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。且臣少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仕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伪朝，历职郎署，本图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宦达，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不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矜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名节。今臣亡国贱俘，至微至陋，过蒙拔擢，宠命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优渥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(</a:t>
            </a:r>
            <a:r>
              <a:rPr lang="en-US" altLang="zh-CN" sz="3200" b="1" err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wò)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，岂敢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盘桓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，有所希冀！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但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以刘日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薄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西山，气息奄奄，人命危浅，朝不虑夕。臣无祖母，无以至今日，祖母无臣，无以终余年，祖孙二人 ，更相为命 ，是以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区区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不能废远。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 latinLnBrk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臣密今年四十有四 ，祖母刘今年九十有六 ，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是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臣尽节于陛下之日长 ，报刘之日短也。乌鸟私情 ，愿乞终养。臣之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辛苦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非独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蜀之人士及二州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牧伯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所见明知，皇天后土实所共鉴，愿陛下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矜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悯愚诚，听臣微志，庶刘侥幸，保卒余年。臣生当陨首，死当结草。臣不胜犬马怖惧之情，谨拜表以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闻</a:t>
            </a:r>
            <a:r>
              <a:rPr lang="zh-CN" altLang="en-US" sz="3200" b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rgbClr val="01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222210"/>
          <p:cNvSpPr txBox="1"/>
          <p:nvPr/>
        </p:nvSpPr>
        <p:spPr>
          <a:xfrm>
            <a:off x="612140" y="739775"/>
            <a:ext cx="10948035" cy="5877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险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衅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　　 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夙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愿　　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闵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凶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　　　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怜悯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　　　　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祚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薄         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期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功　　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强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近　　　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床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蓐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　　　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逮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捕　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臣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逵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　  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猥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陋　　  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陨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首　　　　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逋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慢　　　  病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笃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矜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持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</a:rPr>
              <a:t>    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郎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署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　　　　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拔擢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　　　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优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渥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　　　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盘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桓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　　　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庶几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愚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拙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　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日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薄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西山　  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朝不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虑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夕       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愿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乞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终养   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气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息奄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奄　　   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形影相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吊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　　      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更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相为命　　  茕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茕孑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立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  <a:endParaRPr lang="zh-CN" altLang="en-US" sz="4000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222213"/>
          <p:cNvSpPr txBox="1"/>
          <p:nvPr/>
        </p:nvSpPr>
        <p:spPr>
          <a:xfrm flipH="1">
            <a:off x="7451726" y="3024505"/>
            <a:ext cx="819150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 dirty="0" err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jīn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　</a:t>
            </a:r>
            <a:r>
              <a:rPr lang="zh-CN" altLang="en-US" sz="32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　　　　　　　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endParaRPr lang="zh-CN" altLang="en-US" sz="3200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4852988" y="72387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 noProof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字词读音</a:t>
            </a:r>
            <a:endParaRPr lang="zh-CN" altLang="en-US" sz="4400" b="1" noProof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1912621" y="899478"/>
            <a:ext cx="8020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xìn</a:t>
            </a:r>
            <a:endParaRPr lang="en-US" altLang="zh-CN" sz="3200" b="1" dirty="0" err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7413" name="文本框 3"/>
          <p:cNvSpPr txBox="1"/>
          <p:nvPr/>
        </p:nvSpPr>
        <p:spPr>
          <a:xfrm>
            <a:off x="4853306" y="899478"/>
            <a:ext cx="6718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sù</a:t>
            </a:r>
            <a:endParaRPr lang="en-US" altLang="zh-CN" sz="3200" b="1" dirty="0" err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4" name="文本框 4"/>
          <p:cNvSpPr txBox="1"/>
          <p:nvPr/>
        </p:nvSpPr>
        <p:spPr>
          <a:xfrm>
            <a:off x="7352983" y="849948"/>
            <a:ext cx="10877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mǐn </a:t>
            </a:r>
            <a:endParaRPr lang="en-US" altLang="zh-CN" sz="3200" b="1" dirty="0" err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5" name="文本框 5"/>
          <p:cNvSpPr txBox="1"/>
          <p:nvPr/>
        </p:nvSpPr>
        <p:spPr>
          <a:xfrm>
            <a:off x="10047923" y="899478"/>
            <a:ext cx="1837690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 dirty="0" err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lián mǐn</a:t>
            </a:r>
            <a:endParaRPr lang="en-US" altLang="zh-CN" sz="3200" b="1" dirty="0" err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6" name="文本框 6"/>
          <p:cNvSpPr txBox="1"/>
          <p:nvPr/>
        </p:nvSpPr>
        <p:spPr>
          <a:xfrm>
            <a:off x="1912303" y="1581150"/>
            <a:ext cx="8832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zuò</a:t>
            </a:r>
            <a:endParaRPr lang="en-US" altLang="zh-CN" sz="3200" b="1" dirty="0" err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7" name="文本框 7"/>
          <p:cNvSpPr txBox="1"/>
          <p:nvPr/>
        </p:nvSpPr>
        <p:spPr>
          <a:xfrm>
            <a:off x="4922521" y="1544003"/>
            <a:ext cx="5334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 err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jī</a:t>
            </a:r>
            <a:endParaRPr lang="en-US" altLang="zh-CN" sz="3200" b="1" dirty="0" err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8" name="文本框 8"/>
          <p:cNvSpPr txBox="1"/>
          <p:nvPr/>
        </p:nvSpPr>
        <p:spPr>
          <a:xfrm>
            <a:off x="4852988" y="2188528"/>
            <a:ext cx="8350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kuí</a:t>
            </a:r>
            <a:endParaRPr lang="en-US" altLang="zh-CN" sz="3200" b="1" dirty="0" err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9" name="文本框 9"/>
          <p:cNvSpPr txBox="1"/>
          <p:nvPr/>
        </p:nvSpPr>
        <p:spPr>
          <a:xfrm>
            <a:off x="7443788" y="1580833"/>
            <a:ext cx="1266825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 dirty="0" err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qiǎng</a:t>
            </a:r>
            <a:endParaRPr lang="en-US" altLang="zh-CN" sz="3200" b="1" dirty="0" err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0" name="文本框 10"/>
          <p:cNvSpPr txBox="1"/>
          <p:nvPr/>
        </p:nvSpPr>
        <p:spPr>
          <a:xfrm>
            <a:off x="2001521" y="2262188"/>
            <a:ext cx="7943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dài</a:t>
            </a:r>
            <a:endParaRPr lang="en-US" altLang="zh-CN" sz="3200" b="1" dirty="0" err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1" name="文本框 11"/>
          <p:cNvSpPr txBox="1"/>
          <p:nvPr/>
        </p:nvSpPr>
        <p:spPr>
          <a:xfrm>
            <a:off x="10244456" y="1581150"/>
            <a:ext cx="6394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rù</a:t>
            </a:r>
            <a:endParaRPr lang="en-US" altLang="zh-CN" sz="3200" b="1" dirty="0" err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2" name="文本框 12"/>
          <p:cNvSpPr txBox="1"/>
          <p:nvPr/>
        </p:nvSpPr>
        <p:spPr>
          <a:xfrm>
            <a:off x="7443788" y="2262505"/>
            <a:ext cx="835025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 dirty="0" err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wěi</a:t>
            </a:r>
            <a:endParaRPr lang="en-US" altLang="zh-CN" sz="3200" b="1" dirty="0" err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3" name="文本框 13"/>
          <p:cNvSpPr txBox="1"/>
          <p:nvPr/>
        </p:nvSpPr>
        <p:spPr>
          <a:xfrm>
            <a:off x="10244456" y="2251075"/>
            <a:ext cx="9486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yǔn</a:t>
            </a:r>
            <a:endParaRPr lang="en-US" altLang="zh-CN" sz="3200" b="1" dirty="0" err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4" name="文本框 14"/>
          <p:cNvSpPr txBox="1"/>
          <p:nvPr/>
        </p:nvSpPr>
        <p:spPr>
          <a:xfrm>
            <a:off x="4852988" y="3022283"/>
            <a:ext cx="7124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dǔ</a:t>
            </a:r>
            <a:endParaRPr lang="en-US" altLang="zh-CN" sz="3200" b="1" dirty="0" err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5" name="文本框 15"/>
          <p:cNvSpPr txBox="1"/>
          <p:nvPr/>
        </p:nvSpPr>
        <p:spPr>
          <a:xfrm>
            <a:off x="2042161" y="3022283"/>
            <a:ext cx="7124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bū</a:t>
            </a:r>
            <a:endParaRPr lang="en-US" altLang="zh-CN" sz="32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76341" y="5946775"/>
            <a:ext cx="18465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qióng jié</a:t>
            </a:r>
            <a:endParaRPr lang="en-US" altLang="zh-CN" sz="3200" b="1" dirty="0" err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301605" y="5109528"/>
            <a:ext cx="10223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diào</a:t>
            </a:r>
            <a:endParaRPr lang="en-US" altLang="zh-CN" sz="3200" b="1" dirty="0" err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94343" y="5099685"/>
            <a:ext cx="5416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qǐ</a:t>
            </a:r>
            <a:endParaRPr lang="en-US" altLang="zh-CN" sz="3200" b="1" dirty="0" err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12303" y="4339273"/>
            <a:ext cx="11518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zhuō</a:t>
            </a:r>
            <a:endParaRPr lang="en-US" altLang="zh-CN" sz="3200" b="1" dirty="0" err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96473" y="3705543"/>
            <a:ext cx="7283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wò</a:t>
            </a:r>
            <a:endParaRPr lang="en-US" altLang="zh-CN" sz="3200" b="1" dirty="0" err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301606" y="4378643"/>
            <a:ext cx="5822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lǜ</a:t>
            </a:r>
            <a:endParaRPr lang="en-US" altLang="zh-CN" sz="3200" b="1" dirty="0" err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242868" y="3708718"/>
            <a:ext cx="14471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shù jī</a:t>
            </a:r>
            <a:r>
              <a:rPr lang="en-US" altLang="zh-CN" sz="32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en-US" altLang="zh-CN" sz="3200" b="1" dirty="0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64348" y="3705543"/>
            <a:ext cx="1771650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 dirty="0" err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bá zhuó</a:t>
            </a:r>
            <a:endParaRPr lang="en-US" altLang="zh-CN" sz="3200" b="1" dirty="0" err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3236" name="文本框 223235"/>
          <p:cNvSpPr txBox="1"/>
          <p:nvPr/>
        </p:nvSpPr>
        <p:spPr>
          <a:xfrm>
            <a:off x="2795588" y="5946775"/>
            <a:ext cx="1163638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 dirty="0" err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gēng</a:t>
            </a:r>
            <a:r>
              <a:rPr lang="zh-CN" altLang="en-US" sz="32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　</a:t>
            </a:r>
            <a:r>
              <a:rPr lang="zh-CN" altLang="en-US" sz="32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　</a:t>
            </a:r>
            <a:r>
              <a:rPr lang="zh-CN" altLang="en-US" sz="3200" b="1" dirty="0">
                <a:solidFill>
                  <a:srgbClr val="0000C8"/>
                </a:solidFill>
                <a:latin typeface="Dotum" pitchFamily="34" charset="-127"/>
                <a:ea typeface="Dotum" pitchFamily="34" charset="-127"/>
              </a:rPr>
              <a:t>　　　　　　　　　　　　　　　</a:t>
            </a:r>
            <a:r>
              <a:rPr lang="zh-CN" altLang="en-US" sz="3200" b="1">
                <a:solidFill>
                  <a:srgbClr val="0000C8"/>
                </a:solidFill>
                <a:latin typeface="Dotum" pitchFamily="34" charset="-127"/>
                <a:ea typeface="Dotum" pitchFamily="34" charset="-127"/>
              </a:rPr>
              <a:t>     </a:t>
            </a:r>
            <a:endParaRPr lang="zh-CN" altLang="en-US" sz="3200" b="1">
              <a:solidFill>
                <a:srgbClr val="0000C8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76023" y="5105718"/>
            <a:ext cx="13893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xī yǎn</a:t>
            </a:r>
            <a:endParaRPr lang="en-US" altLang="zh-CN" sz="3200" b="1" dirty="0" err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04293" y="4339273"/>
            <a:ext cx="66357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bó</a:t>
            </a:r>
            <a:endParaRPr lang="en-US" altLang="zh-CN" sz="3200" b="1" dirty="0" err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44106" y="3672840"/>
            <a:ext cx="12331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 err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huán</a:t>
            </a:r>
            <a:endParaRPr lang="en-US" altLang="zh-CN" sz="3200" b="1" dirty="0" err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52711" y="3004503"/>
            <a:ext cx="940435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 dirty="0" err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shǔ</a:t>
            </a:r>
            <a:endParaRPr lang="en-US" altLang="zh-CN" sz="3200" b="1" dirty="0" err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5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3" grpId="0"/>
      <p:bldP spid="4" grpId="0"/>
      <p:bldP spid="17413" grpId="0"/>
      <p:bldP spid="17414" grpId="0"/>
      <p:bldP spid="17415" grpId="0"/>
      <p:bldP spid="17416" grpId="0"/>
      <p:bldP spid="17417" grpId="0"/>
      <p:bldP spid="17419" grpId="0"/>
      <p:bldP spid="17421" grpId="0"/>
      <p:bldP spid="17420" grpId="0"/>
      <p:bldP spid="17418" grpId="0"/>
      <p:bldP spid="17422" grpId="0"/>
      <p:bldP spid="17423" grpId="0"/>
      <p:bldP spid="17425" grpId="0"/>
      <p:bldP spid="17424" grpId="0"/>
      <p:bldP spid="2" grpId="0"/>
      <p:bldP spid="7" grpId="0"/>
      <p:bldP spid="14" grpId="0"/>
      <p:bldP spid="6" grpId="0"/>
      <p:bldP spid="9" grpId="0"/>
      <p:bldP spid="5" grpId="0"/>
      <p:bldP spid="13" grpId="0"/>
      <p:bldP spid="10" grpId="0"/>
      <p:bldP spid="8" grpId="0"/>
      <p:bldP spid="223236" grpId="0"/>
      <p:bldP spid="12" grpId="0"/>
      <p:bldP spid="11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矩形 191490"/>
          <p:cNvSpPr/>
          <p:nvPr/>
        </p:nvSpPr>
        <p:spPr>
          <a:xfrm>
            <a:off x="1746886" y="333375"/>
            <a:ext cx="8772525" cy="6191250"/>
          </a:xfrm>
          <a:prstGeom prst="rect">
            <a:avLst/>
          </a:prstGeom>
          <a:noFill/>
          <a:ln w="57150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1493" name="标题 191492"/>
          <p:cNvSpPr>
            <a:spLocks noGrp="1"/>
          </p:cNvSpPr>
          <p:nvPr>
            <p:ph type="title" idx="4294967295"/>
          </p:nvPr>
        </p:nvSpPr>
        <p:spPr>
          <a:xfrm>
            <a:off x="3662998" y="677863"/>
            <a:ext cx="4648200" cy="887412"/>
          </a:xfrm>
        </p:spPr>
        <p:txBody>
          <a:bodyPr anchor="ctr" anchorCtr="0"/>
          <a:p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古人讳言“死”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1494" name="内容占位符 191493"/>
          <p:cNvSpPr>
            <a:spLocks noGrp="1"/>
          </p:cNvSpPr>
          <p:nvPr>
            <p:ph sz="half" idx="4294967295"/>
          </p:nvPr>
        </p:nvSpPr>
        <p:spPr>
          <a:xfrm>
            <a:off x="2535873" y="1828800"/>
            <a:ext cx="7626350" cy="4159250"/>
          </a:xfrm>
        </p:spPr>
        <p:txBody>
          <a:bodyPr anchor="t" anchorCtr="0">
            <a:normAutofit lnSpcReduction="10000"/>
          </a:bodyPr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marL="0" lvl="0" indent="0">
              <a:lnSpc>
                <a:spcPct val="110000"/>
              </a:lnSpc>
              <a:buClrTx/>
              <a:buSzTx/>
              <a:buFontTx/>
              <a:buNone/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天子（亲王）</a:t>
            </a:r>
            <a:r>
              <a:rPr lang="zh-CN" altLang="en-US" sz="3600" b="1">
                <a:solidFill>
                  <a:srgbClr val="66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zh-CN" altLang="en-US" sz="3600" b="1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崩、千秋、山陵崩</a:t>
            </a:r>
            <a:endParaRPr lang="zh-CN" altLang="en-US" sz="3600" b="1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lvl="0" indent="0">
              <a:lnSpc>
                <a:spcPct val="110000"/>
              </a:lnSpc>
              <a:buClrTx/>
              <a:buSzTx/>
              <a:buFontTx/>
              <a:buNone/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诸侯</a:t>
            </a:r>
            <a:r>
              <a:rPr lang="zh-CN" altLang="en-US" sz="3600" b="1" dirty="0">
                <a:solidFill>
                  <a:srgbClr val="66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zh-CN" altLang="en-US" sz="36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薨</a:t>
            </a:r>
            <a:r>
              <a:rPr lang="en-US" altLang="zh-CN" sz="36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hōng</a:t>
            </a:r>
            <a:r>
              <a:rPr lang="en-US" altLang="zh-CN" sz="3600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en-US" altLang="zh-CN" sz="3600" b="1">
              <a:solidFill>
                <a:srgbClr val="66006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lvl="0" indent="0">
              <a:lnSpc>
                <a:spcPct val="110000"/>
              </a:lnSpc>
              <a:buClrTx/>
              <a:buSzTx/>
              <a:buFontTx/>
              <a:buNone/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大夫：</a:t>
            </a:r>
            <a:r>
              <a:rPr lang="zh-CN" altLang="en-US" sz="3600" b="1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卒</a:t>
            </a:r>
            <a:endParaRPr lang="zh-CN" altLang="en-US" sz="3600" b="1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lvl="0" indent="0">
              <a:lnSpc>
                <a:spcPct val="110000"/>
              </a:lnSpc>
              <a:buClrTx/>
              <a:buSzTx/>
              <a:buFontTx/>
              <a:buNone/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士：</a:t>
            </a:r>
            <a:r>
              <a:rPr lang="zh-CN" altLang="en-US" sz="3600" b="1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不禄</a:t>
            </a:r>
            <a:endParaRPr lang="zh-CN" altLang="en-US" sz="3600" b="1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lvl="0" indent="0">
              <a:lnSpc>
                <a:spcPct val="110000"/>
              </a:lnSpc>
              <a:buClrTx/>
              <a:buSzTx/>
              <a:buFontTx/>
              <a:buNone/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庶人：</a:t>
            </a:r>
            <a:r>
              <a:rPr lang="zh-CN" altLang="en-US" sz="3600" b="1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死</a:t>
            </a:r>
            <a:endParaRPr lang="zh-CN" altLang="en-US" sz="3600" b="1">
              <a:solidFill>
                <a:srgbClr val="66006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lvl="0" indent="0">
              <a:lnSpc>
                <a:spcPct val="110000"/>
              </a:lnSpc>
              <a:buClrTx/>
              <a:buSzTx/>
              <a:buFontTx/>
              <a:buNone/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称父母死</a:t>
            </a:r>
            <a:r>
              <a:rPr lang="zh-CN" altLang="en-US" sz="3600" b="1">
                <a:solidFill>
                  <a:srgbClr val="66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zh-CN" altLang="en-US" sz="3600" b="1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见背、孤露、弃养</a:t>
            </a:r>
            <a:endParaRPr lang="zh-CN" altLang="en-US" sz="3600" b="1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149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149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149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>
                                            <p:txEl>
                                              <p:charRg st="1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1494">
                                            <p:txEl>
                                              <p:charRg st="1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1494">
                                            <p:txEl>
                                              <p:charRg st="1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1494">
                                            <p:txEl>
                                              <p:charRg st="1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>
                                            <p:txEl>
                                              <p:charRg st="26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1494">
                                            <p:txEl>
                                              <p:charRg st="26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1494">
                                            <p:txEl>
                                              <p:charRg st="26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1494">
                                            <p:txEl>
                                              <p:charRg st="26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>
                                            <p:txEl>
                                              <p:charRg st="3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1494">
                                            <p:txEl>
                                              <p:charRg st="3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1494">
                                            <p:txEl>
                                              <p:charRg st="3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1494">
                                            <p:txEl>
                                              <p:charRg st="31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>
                                            <p:txEl>
                                              <p:charRg st="36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1494">
                                            <p:txEl>
                                              <p:charRg st="36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1494">
                                            <p:txEl>
                                              <p:charRg st="36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1494">
                                            <p:txEl>
                                              <p:charRg st="36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1494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1494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1494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3" grpId="0"/>
      <p:bldP spid="191494" grpId="0" animBg="1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6309" name="文本框 226308"/>
          <p:cNvSpPr txBox="1"/>
          <p:nvPr/>
        </p:nvSpPr>
        <p:spPr>
          <a:xfrm>
            <a:off x="3804921" y="860425"/>
            <a:ext cx="4329112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古代授官专用动词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6310" name="文本框 226309"/>
          <p:cNvSpPr txBox="1"/>
          <p:nvPr/>
        </p:nvSpPr>
        <p:spPr>
          <a:xfrm>
            <a:off x="6264911" y="1946275"/>
            <a:ext cx="2709862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察，推举</a:t>
            </a:r>
            <a:r>
              <a:rPr lang="zh-CN" altLang="en-US" sz="40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举，举荐授予官职授予官职</a:t>
            </a:r>
            <a:endParaRPr lang="zh-CN" altLang="en-US" sz="4000" b="1" dirty="0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6316" name="文本框 226315"/>
          <p:cNvSpPr txBox="1"/>
          <p:nvPr/>
        </p:nvSpPr>
        <p:spPr>
          <a:xfrm>
            <a:off x="2751773" y="1946275"/>
            <a:ext cx="2503488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u="sng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察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臣孝廉</a:t>
            </a:r>
            <a:r>
              <a:rPr lang="zh-CN" altLang="en-US" sz="4000" b="1" u="sng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举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臣秀才</a:t>
            </a:r>
            <a:r>
              <a:rPr lang="zh-CN" altLang="en-US" sz="4000" b="1" u="sng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拜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臣郎中</a:t>
            </a:r>
            <a:r>
              <a:rPr lang="zh-CN" altLang="en-US" sz="4000" b="1" u="sng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除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臣洗马</a:t>
            </a:r>
            <a:endParaRPr lang="zh-CN" altLang="en-US" sz="4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226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9" grpId="0" bldLvl="0" animBg="1"/>
      <p:bldP spid="226310" grpId="0"/>
      <p:bldP spid="2263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231428"/>
          <p:cNvSpPr/>
          <p:nvPr/>
        </p:nvSpPr>
        <p:spPr>
          <a:xfrm>
            <a:off x="1415098" y="0"/>
            <a:ext cx="240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lIns="136482" rIns="41262" anchor="ctr" anchorCtr="0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矩形 231429"/>
          <p:cNvSpPr/>
          <p:nvPr/>
        </p:nvSpPr>
        <p:spPr>
          <a:xfrm>
            <a:off x="1415098" y="0"/>
            <a:ext cx="240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lIns="136482" rIns="41262" anchor="ctr" anchorCtr="0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2" name="矩形 231430"/>
          <p:cNvSpPr/>
          <p:nvPr/>
        </p:nvSpPr>
        <p:spPr>
          <a:xfrm>
            <a:off x="1415098" y="0"/>
            <a:ext cx="240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lIns="136482" rIns="41262" anchor="ctr" anchorCtr="0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矩形 231431"/>
          <p:cNvSpPr/>
          <p:nvPr/>
        </p:nvSpPr>
        <p:spPr>
          <a:xfrm>
            <a:off x="1415098" y="0"/>
            <a:ext cx="240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lIns="136482" rIns="41262" anchor="ctr" anchorCtr="0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4" name="矩形 231432"/>
          <p:cNvSpPr/>
          <p:nvPr/>
        </p:nvSpPr>
        <p:spPr>
          <a:xfrm>
            <a:off x="5974398" y="3246438"/>
            <a:ext cx="240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lIns="136482" rIns="41262" anchor="ctr" anchorCtr="0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95980" y="179705"/>
            <a:ext cx="54006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古代官职任免升降的术语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8135" y="824865"/>
            <a:ext cx="11555730" cy="57772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lnSpc>
                <a:spcPct val="11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关于任职授官的有：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任、授、除、拜、封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（用于爵位）、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赠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（用于追封已故者）、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征、辟、荐、举、起、拔、点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（用于布衣任官）。 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L="0" indent="0" algn="l">
              <a:lnSpc>
                <a:spcPct val="11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关于提升职务的有：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擢、升、拔擢、进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（用于较高职务追加）、起复（恢复原职务）、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超迁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 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L="0" indent="0" algn="l">
              <a:lnSpc>
                <a:spcPct val="11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关于降级免职的：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罢、免、解、黜、夺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（因非严重过失而解除职务）、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贬、谪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（因过失而降级）、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革、褫</a:t>
            </a:r>
            <a:r>
              <a:rPr lang="en-US" altLang="zh-CN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chǐ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撤职查办）、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开缺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（奉命或自请解除职务）、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致仕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（带职退休）、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左迁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（降级使用）。 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L="0" indent="0" algn="l">
              <a:lnSpc>
                <a:spcPct val="11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关于调动职务的：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移、调、徒、量移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（调的比原职稍好）、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补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（由候补而正式上任）、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出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（指出京受任）、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陟</a:t>
            </a:r>
            <a:r>
              <a:rPr lang="en-US" altLang="zh-CN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zhì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（升迁，指官吏的提升和进用）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l">
              <a:lnSpc>
                <a:spcPct val="11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关于兼职的：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领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（以本官兼较低职）、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摄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（暂时兼任比本官高的职务）、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权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（临时代职）、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行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（代行某职而尚无此官衔）、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假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（代替无本官的职务）、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护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（原官短期离职，临时守护印信）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72706"/>
          <p:cNvSpPr>
            <a:spLocks noGrp="1" noRot="1"/>
          </p:cNvSpPr>
          <p:nvPr>
            <p:ph type="title"/>
          </p:nvPr>
        </p:nvSpPr>
        <p:spPr>
          <a:xfrm>
            <a:off x="4937760" y="449580"/>
            <a:ext cx="2315845" cy="791845"/>
          </a:xfrm>
        </p:spPr>
        <p:txBody>
          <a:bodyPr anchor="ctr" anchorCtr="0">
            <a:normAutofit fontScale="90000"/>
          </a:bodyPr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朗读提示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59" name="文本占位符 72707"/>
          <p:cNvSpPr>
            <a:spLocks noGrp="1" noRot="1"/>
          </p:cNvSpPr>
          <p:nvPr>
            <p:ph type="body" sz="half" idx="1"/>
          </p:nvPr>
        </p:nvSpPr>
        <p:spPr>
          <a:xfrm>
            <a:off x="2648585" y="1704975"/>
            <a:ext cx="6894830" cy="4114800"/>
          </a:xfrm>
        </p:spPr>
        <p:txBody>
          <a:bodyPr anchor="t" anchorCtr="0"/>
          <a:p>
            <a:pPr>
              <a:lnSpc>
                <a:spcPct val="110000"/>
              </a:lnSpc>
              <a:buClrTx/>
              <a:buSzTx/>
              <a:buFontTx/>
              <a:buNone/>
            </a:pPr>
            <a:r>
              <a:rPr lang="en-US" altLang="zh-CN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感情基调</a:t>
            </a:r>
            <a:endParaRPr lang="zh-CN" altLang="en-US" sz="4000" b="1" dirty="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  <a:buClrTx/>
              <a:buSzTx/>
              <a:buFontTx/>
              <a:buNone/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第一段：凄苦，悲凉； 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  <a:buClrTx/>
              <a:buSzTx/>
              <a:buFontTx/>
              <a:buNone/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第二段：感激，恳切； 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  <a:buClrTx/>
              <a:buSzTx/>
              <a:buFontTx/>
              <a:buNone/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第三段：真挚，诚恳； 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  <a:buClrTx/>
              <a:buSzTx/>
              <a:buFontTx/>
              <a:buNone/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第四段：忠诚，恳切，期待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45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45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9459">
                                            <p:txEl>
                                              <p:charRg st="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459">
                                            <p:txEl>
                                              <p:charRg st="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29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459">
                                            <p:txEl>
                                              <p:charRg st="29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459">
                                            <p:txEl>
                                              <p:charRg st="29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53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459">
                                            <p:txEl>
                                              <p:charRg st="53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459">
                                            <p:txEl>
                                              <p:charRg st="53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77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459">
                                            <p:txEl>
                                              <p:charRg st="77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9459">
                                            <p:txEl>
                                              <p:charRg st="77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2" name="文本框 225291"/>
          <p:cNvSpPr txBox="1"/>
          <p:nvPr/>
        </p:nvSpPr>
        <p:spPr>
          <a:xfrm>
            <a:off x="763270" y="1583055"/>
            <a:ext cx="10955020" cy="45224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段：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自述家境困顿多舛，祖孙更相为命之状。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第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段：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明写感激朝廷之情，实诉屡不赴诏苦状。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第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段：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晓之以孝悌之大义，明供养祖母奉行孝道之衷情。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第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段：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解决忠孝两全矛盾，提出愿乞终养请求。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17315" y="536575"/>
            <a:ext cx="43573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理清课文脉络结构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5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5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5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7" name="矩形 82946"/>
          <p:cNvSpPr/>
          <p:nvPr/>
        </p:nvSpPr>
        <p:spPr>
          <a:xfrm>
            <a:off x="1848486" y="260350"/>
            <a:ext cx="1866900" cy="5254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 fontScale="70000"/>
          </a:bodyPr>
          <a:p>
            <a:pPr algn="ctr" fontAlgn="base"/>
            <a:endParaRPr lang="zh-CN" altLang="en-US" sz="3600" b="1" strike="noStrike" spc="-360" noProof="1">
              <a:ln w="12700" cap="flat" cmpd="sng">
                <a:solidFill>
                  <a:srgbClr val="00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FF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3" name="文本框 82947"/>
          <p:cNvSpPr txBox="1"/>
          <p:nvPr/>
        </p:nvSpPr>
        <p:spPr>
          <a:xfrm>
            <a:off x="843915" y="1586230"/>
            <a:ext cx="2924810" cy="1420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身世 孤苦悲凉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</a:t>
            </a:r>
            <a:b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                </a:t>
            </a:r>
            <a:b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祖母 情深似海</a:t>
            </a:r>
            <a:r>
              <a:rPr lang="zh-CN" altLang="en-US" sz="2000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4" name="文本框 82948"/>
          <p:cNvSpPr txBox="1"/>
          <p:nvPr/>
        </p:nvSpPr>
        <p:spPr>
          <a:xfrm>
            <a:off x="4358641" y="1786255"/>
            <a:ext cx="528637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孝情</a:t>
            </a:r>
            <a:endParaRPr lang="zh-CN" altLang="en-US" sz="3200" b="1" dirty="0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5" name="文本框 82949"/>
          <p:cNvSpPr txBox="1"/>
          <p:nvPr/>
        </p:nvSpPr>
        <p:spPr>
          <a:xfrm>
            <a:off x="843915" y="3384550"/>
            <a:ext cx="299974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沐清化 蒙国恩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   </a:t>
            </a:r>
            <a:b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               </a:t>
            </a:r>
            <a:b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圣朝恩 重如山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</a:t>
            </a:r>
            <a:endParaRPr lang="en-US" altLang="zh-CN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6" name="文本框 82950"/>
          <p:cNvSpPr txBox="1"/>
          <p:nvPr/>
        </p:nvSpPr>
        <p:spPr>
          <a:xfrm>
            <a:off x="4334511" y="3558223"/>
            <a:ext cx="576262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忠情</a:t>
            </a:r>
            <a:endParaRPr lang="zh-CN" altLang="en-US" sz="3200" b="1" dirty="0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7" name="右大括号 82951"/>
          <p:cNvSpPr/>
          <p:nvPr/>
        </p:nvSpPr>
        <p:spPr>
          <a:xfrm>
            <a:off x="3843338" y="1792288"/>
            <a:ext cx="360363" cy="1008062"/>
          </a:xfrm>
          <a:prstGeom prst="rightBrace">
            <a:avLst>
              <a:gd name="adj1" fmla="val 23065"/>
              <a:gd name="adj2" fmla="val 50000"/>
            </a:avLst>
          </a:prstGeom>
          <a:noFill/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8" name="右大括号 82952"/>
          <p:cNvSpPr/>
          <p:nvPr/>
        </p:nvSpPr>
        <p:spPr>
          <a:xfrm>
            <a:off x="3842703" y="3514090"/>
            <a:ext cx="360363" cy="1008063"/>
          </a:xfrm>
          <a:prstGeom prst="rightBrace">
            <a:avLst>
              <a:gd name="adj1" fmla="val 23065"/>
              <a:gd name="adj2" fmla="val 50000"/>
            </a:avLst>
          </a:prstGeom>
          <a:noFill/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9" name="文本框 82953"/>
          <p:cNvSpPr txBox="1"/>
          <p:nvPr/>
        </p:nvSpPr>
        <p:spPr>
          <a:xfrm>
            <a:off x="5502910" y="2038985"/>
            <a:ext cx="4699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孝治天下（理）尽忠日长</a:t>
            </a:r>
            <a:r>
              <a:rPr lang="zh-CN" altLang="en-US" sz="3200" b="1" dirty="0">
                <a:solidFill>
                  <a:srgbClr val="FFFF66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endParaRPr lang="zh-CN" altLang="en-US" sz="3200" b="1" dirty="0">
              <a:solidFill>
                <a:srgbClr val="FFFF66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0490" name="右大括号 82954"/>
          <p:cNvSpPr/>
          <p:nvPr/>
        </p:nvSpPr>
        <p:spPr>
          <a:xfrm>
            <a:off x="5040948" y="1990725"/>
            <a:ext cx="285750" cy="2403475"/>
          </a:xfrm>
          <a:prstGeom prst="rightBrace">
            <a:avLst>
              <a:gd name="adj1" fmla="val 72662"/>
              <a:gd name="adj2" fmla="val 50000"/>
            </a:avLst>
          </a:prstGeom>
          <a:noFill/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文本框 82955"/>
          <p:cNvSpPr txBox="1"/>
          <p:nvPr/>
        </p:nvSpPr>
        <p:spPr>
          <a:xfrm>
            <a:off x="5480685" y="3611245"/>
            <a:ext cx="4876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0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祖母病笃（情）尽孝日短</a:t>
            </a:r>
            <a:r>
              <a:rPr lang="zh-CN" altLang="en-US" sz="3200" b="1" dirty="0">
                <a:solidFill>
                  <a:srgbClr val="FFFF66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endParaRPr lang="zh-CN" altLang="en-US" sz="3200" b="1" dirty="0">
              <a:solidFill>
                <a:srgbClr val="FFFF66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0492" name="右大括号 82956"/>
          <p:cNvSpPr/>
          <p:nvPr/>
        </p:nvSpPr>
        <p:spPr>
          <a:xfrm>
            <a:off x="10271760" y="2252345"/>
            <a:ext cx="375285" cy="1719580"/>
          </a:xfrm>
          <a:prstGeom prst="rightBrace">
            <a:avLst>
              <a:gd name="adj1" fmla="val 22999"/>
              <a:gd name="adj2" fmla="val 50000"/>
            </a:avLst>
          </a:prstGeom>
          <a:noFill/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3" name="文本框 82957"/>
          <p:cNvSpPr txBox="1"/>
          <p:nvPr/>
        </p:nvSpPr>
        <p:spPr>
          <a:xfrm>
            <a:off x="10817225" y="1505903"/>
            <a:ext cx="736600" cy="3128962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先尽孝后尽忠</a:t>
            </a:r>
            <a:r>
              <a:rPr lang="zh-CN" altLang="en-US" sz="28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28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2962" name="文本框 82961"/>
          <p:cNvSpPr txBox="1"/>
          <p:nvPr/>
        </p:nvSpPr>
        <p:spPr>
          <a:xfrm>
            <a:off x="666750" y="5182870"/>
            <a:ext cx="108585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陈”的方法：融理于情，融情于事，朴素细腻，曲折委婉，以情动人。</a:t>
            </a:r>
            <a:endParaRPr lang="en-US" altLang="zh-CN" sz="3600" b="1" dirty="0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85653" y="260350"/>
            <a:ext cx="243840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4800" b="1" spc="-360" noProof="1">
                <a:ln w="1270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课文脉络</a:t>
            </a:r>
            <a:endParaRPr lang="zh-CN" altLang="en-US" sz="4800" b="1" spc="-360" noProof="1">
              <a:ln w="12700" cap="flat" cmpd="sng">
                <a:solidFill>
                  <a:srgbClr val="00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62" grpId="0"/>
      <p:bldP spid="2" grpId="0"/>
      <p:bldP spid="20483" grpId="0"/>
      <p:bldP spid="20485" grpId="0"/>
      <p:bldP spid="20487" grpId="0" bldLvl="0" animBg="1"/>
      <p:bldP spid="20484" grpId="0"/>
      <p:bldP spid="20488" grpId="0" bldLvl="0" animBg="1"/>
      <p:bldP spid="20486" grpId="0"/>
      <p:bldP spid="20490" grpId="0" bldLvl="0" animBg="1"/>
      <p:bldP spid="20489" grpId="0"/>
      <p:bldP spid="20491" grpId="0"/>
      <p:bldP spid="20492" grpId="0" bldLvl="0" animBg="1"/>
      <p:bldP spid="2049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4" descr="20090102221042981653"/>
          <p:cNvPicPr>
            <a:picLocks noChangeAspect="1"/>
          </p:cNvPicPr>
          <p:nvPr/>
        </p:nvPicPr>
        <p:blipFill>
          <a:blip r:embed="rId1"/>
          <a:srcRect l="3026" t="3278" r="2714" b="2456"/>
          <a:stretch>
            <a:fillRect/>
          </a:stretch>
        </p:blipFill>
        <p:spPr>
          <a:xfrm>
            <a:off x="96520" y="100965"/>
            <a:ext cx="11969115" cy="666813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3314" name="WordArt 2"/>
          <p:cNvSpPr>
            <a:spLocks noTextEdit="1"/>
          </p:cNvSpPr>
          <p:nvPr/>
        </p:nvSpPr>
        <p:spPr>
          <a:xfrm>
            <a:off x="3999548" y="1238250"/>
            <a:ext cx="354012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172" name="Text Box 3"/>
          <p:cNvSpPr txBox="1"/>
          <p:nvPr/>
        </p:nvSpPr>
        <p:spPr>
          <a:xfrm>
            <a:off x="4938395" y="4095115"/>
            <a:ext cx="23495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8000" b="1" dirty="0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李密</a:t>
            </a:r>
            <a:endParaRPr lang="zh-CN" altLang="en-US" sz="8000" b="1" dirty="0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1163" y="561975"/>
            <a:ext cx="8829040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9900" b="1" noProof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sym typeface="+mn-ea"/>
              </a:rPr>
              <a:t>陈情表</a:t>
            </a:r>
            <a:endParaRPr lang="zh-CN" altLang="en-US" sz="19900" b="1" noProof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17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189441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87630"/>
            <a:ext cx="11939270" cy="6655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9443" name="文本框 189442"/>
          <p:cNvSpPr txBox="1"/>
          <p:nvPr/>
        </p:nvSpPr>
        <p:spPr>
          <a:xfrm>
            <a:off x="1551623" y="908050"/>
            <a:ext cx="9088438" cy="3977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80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第一段 </a:t>
            </a:r>
            <a:endParaRPr lang="zh-CN" altLang="en-US" sz="80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15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借助注释翻译</a:t>
            </a:r>
            <a:endParaRPr lang="zh-CN" altLang="en-US" sz="115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25282" name="文本框 225281"/>
          <p:cNvSpPr txBox="1"/>
          <p:nvPr/>
        </p:nvSpPr>
        <p:spPr>
          <a:xfrm>
            <a:off x="4698048" y="88900"/>
            <a:ext cx="21796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段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283" name="文本框 225282"/>
          <p:cNvSpPr txBox="1"/>
          <p:nvPr/>
        </p:nvSpPr>
        <p:spPr>
          <a:xfrm>
            <a:off x="535305" y="998220"/>
            <a:ext cx="111220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哪句话是作者陈述的总提？它包含了哪些内容</a:t>
            </a:r>
            <a:r>
              <a:rPr lang="en-US" altLang="zh-CN" sz="36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?</a:t>
            </a:r>
            <a:endParaRPr lang="en-US" altLang="zh-CN" sz="3600" b="1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5284" name="文本框 225283"/>
          <p:cNvSpPr txBox="1"/>
          <p:nvPr/>
        </p:nvSpPr>
        <p:spPr>
          <a:xfrm>
            <a:off x="1614170" y="2784475"/>
            <a:ext cx="2106612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臣以险衅夙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遭闵凶</a:t>
            </a:r>
            <a:endParaRPr lang="zh-CN" altLang="en-US" sz="36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5285" name="左大括号 225284"/>
          <p:cNvSpPr/>
          <p:nvPr/>
        </p:nvSpPr>
        <p:spPr>
          <a:xfrm>
            <a:off x="3926523" y="2278063"/>
            <a:ext cx="288925" cy="2301875"/>
          </a:xfrm>
          <a:prstGeom prst="leftBrace">
            <a:avLst>
              <a:gd name="adj1" fmla="val 51195"/>
              <a:gd name="adj2" fmla="val 50000"/>
            </a:avLst>
          </a:prstGeom>
          <a:noFill/>
          <a:ln w="41275" cap="flat" cmpd="sng">
            <a:solidFill>
              <a:srgbClr val="00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286" name="文本框 225285"/>
          <p:cNvSpPr txBox="1"/>
          <p:nvPr/>
        </p:nvSpPr>
        <p:spPr>
          <a:xfrm>
            <a:off x="4215448" y="2081213"/>
            <a:ext cx="2317750" cy="26943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父丧母嫁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多病零丁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门衰祚薄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夙婴疾病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654" name="文本框 225288"/>
          <p:cNvSpPr txBox="1"/>
          <p:nvPr/>
        </p:nvSpPr>
        <p:spPr>
          <a:xfrm>
            <a:off x="3720148" y="3983038"/>
            <a:ext cx="24193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4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5292" name="文本框 225291"/>
          <p:cNvSpPr txBox="1"/>
          <p:nvPr/>
        </p:nvSpPr>
        <p:spPr>
          <a:xfrm>
            <a:off x="772795" y="4735195"/>
            <a:ext cx="100393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段：自述家境困顿多舛，祖孙更相为命之状。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5293" name="矩形 225292"/>
          <p:cNvSpPr/>
          <p:nvPr/>
        </p:nvSpPr>
        <p:spPr>
          <a:xfrm>
            <a:off x="6606540" y="2271395"/>
            <a:ext cx="48850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靠祖母之悯惜、抚养（照应“臣无祖母无以至今日”</a:t>
            </a:r>
            <a:r>
              <a:rPr lang="en-US" altLang="zh-CN" sz="2800" b="1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endParaRPr lang="en-US" altLang="zh-CN" sz="2800" b="1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5294" name="矩形 225293"/>
          <p:cNvSpPr/>
          <p:nvPr/>
        </p:nvSpPr>
        <p:spPr>
          <a:xfrm>
            <a:off x="6533515" y="3639820"/>
            <a:ext cx="47758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孙子侍汤药（照应“祖母无臣，无以终余年”）</a:t>
            </a:r>
            <a:endParaRPr lang="zh-CN" altLang="en-US" sz="2800" b="1" dirty="0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5295" name="文本框 225294"/>
          <p:cNvSpPr txBox="1"/>
          <p:nvPr/>
        </p:nvSpPr>
        <p:spPr>
          <a:xfrm>
            <a:off x="956945" y="5522595"/>
            <a:ext cx="107003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en-US" altLang="zh-CN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零丁孤苦、茕茕孑立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、形影相吊等词语生动地表现其孤苦之情状，令人读而生悲。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225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5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5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5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5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5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2" grpId="0"/>
      <p:bldP spid="225283" grpId="0"/>
      <p:bldP spid="225284" grpId="0"/>
      <p:bldP spid="225286" grpId="0"/>
      <p:bldP spid="225292" grpId="0"/>
      <p:bldP spid="225293" grpId="0"/>
      <p:bldP spid="225294" grpId="0"/>
      <p:bldP spid="22529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275459"/>
          <p:cNvSpPr/>
          <p:nvPr/>
        </p:nvSpPr>
        <p:spPr>
          <a:xfrm>
            <a:off x="267970" y="382270"/>
            <a:ext cx="11656695" cy="5692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臣密言：臣</a:t>
            </a:r>
            <a:r>
              <a:rPr lang="zh-CN" altLang="en-US" sz="4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险衅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夙遭闵凶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。生孩六月，慈父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见背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行年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四岁，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舅夺母志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。祖母刘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悯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臣孤弱，躬亲抚养。臣少多疾病，九岁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不行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零丁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孤苦，至于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成立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。既无伯叔，终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鲜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兄弟，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门衰祚薄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，晚有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儿息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外无期功强近之亲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，内无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应门五尺之僮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茕茕孑立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形影相吊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。而刘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夙婴疾病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，常在床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蓐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，臣侍汤药，未曾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废离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4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559" name="文本框 6"/>
          <p:cNvSpPr txBox="1"/>
          <p:nvPr/>
        </p:nvSpPr>
        <p:spPr>
          <a:xfrm>
            <a:off x="3677286" y="1055053"/>
            <a:ext cx="911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因为</a:t>
            </a:r>
            <a:endParaRPr lang="zh-CN" altLang="en-US" sz="24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67585" y="6290945"/>
            <a:ext cx="9102090" cy="5340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32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2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段：自述家境困顿多舛， 祖孙更相为命之状。</a:t>
            </a:r>
            <a:endParaRPr lang="zh-CN" altLang="en-US" sz="3200" b="1" dirty="0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21865" y="60325"/>
            <a:ext cx="3493770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艰难祸患，指命运不好。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险，坎坷。衅，祸患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68315" y="60325"/>
            <a:ext cx="3392170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小时候就遭遇不幸之事，指自己幼年父死母嫁。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6570" y="1090295"/>
            <a:ext cx="171005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弃我而去，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algn="l"/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指尊长去世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24855" y="1122045"/>
            <a:ext cx="445897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夙，早年。闵凶，忧患凶丧之事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43760" y="189166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年岁，年龄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84015" y="1829435"/>
            <a:ext cx="3825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0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舅父强行改变了母亲想守节的志向。这是母亲改嫁的委婉说法</a:t>
            </a:r>
            <a:endParaRPr lang="zh-CN" altLang="en-US" sz="20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77935" y="182499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怜惜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60900" y="2631440"/>
            <a:ext cx="3542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不会走路。这里形容柔弱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19465" y="273050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孤独的样子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75640" y="344678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成人自立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58690" y="3449320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少。“没有”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10705" y="3483610"/>
            <a:ext cx="4458970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家门衰微，福分浅薄。</a:t>
            </a: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祚，福分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906760" y="265557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子嗣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27010" y="427482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指儿童、小孩子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537450" y="5461000"/>
            <a:ext cx="3660140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应门：指守候和应接叩门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38860" y="4231640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在外没有什么近亲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65220" y="4312920"/>
            <a:ext cx="323723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强近，勉强算是亲近的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252220" y="5064760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身体和影子互相安慰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58920" y="5135245"/>
            <a:ext cx="140462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吊，安慰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553075" y="5102225"/>
            <a:ext cx="227393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早已疾病缠身。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婴，缠绕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537450" y="5806440"/>
            <a:ext cx="4283075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茕茕，孤单的样子。孑，孤单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385300" y="5072380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草垫子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492375" y="5882640"/>
            <a:ext cx="3542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停止侍奉而离开（祖母）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4578" name="圆角矩形标注 13313"/>
          <p:cNvSpPr/>
          <p:nvPr/>
        </p:nvSpPr>
        <p:spPr>
          <a:xfrm>
            <a:off x="163195" y="5981065"/>
            <a:ext cx="1812925" cy="783590"/>
          </a:xfrm>
          <a:prstGeom prst="wedgeRoundRectCallout">
            <a:avLst>
              <a:gd name="adj1" fmla="val -22469"/>
              <a:gd name="adj2" fmla="val -157860"/>
              <a:gd name="adj3" fmla="val 16667"/>
            </a:avLst>
          </a:prstGeom>
          <a:noFill/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孤单无依靠地独自生活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/>
      <p:bldP spid="23559" grpId="1"/>
      <p:bldP spid="23553" grpId="0"/>
      <p:bldP spid="3" grpId="0" bldLvl="0" animBg="1"/>
      <p:bldP spid="13" grpId="0"/>
      <p:bldP spid="16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8" grpId="0"/>
      <p:bldP spid="29" grpId="0"/>
      <p:bldP spid="26" grpId="0"/>
      <p:bldP spid="27" grpId="0"/>
      <p:bldP spid="34" grpId="0"/>
      <p:bldP spid="24578" grpId="0" animBg="1"/>
      <p:bldP spid="31" grpId="0"/>
      <p:bldP spid="32" grpId="0"/>
      <p:bldP spid="33" grpId="0"/>
      <p:bldP spid="35" grpId="0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6" name="文本框 79875"/>
          <p:cNvSpPr txBox="1"/>
          <p:nvPr/>
        </p:nvSpPr>
        <p:spPr>
          <a:xfrm>
            <a:off x="392430" y="951230"/>
            <a:ext cx="1141984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臣李密上言：我因为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艰难祸患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小时候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就遭到不幸。生下来只有六个月，父亲就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弃我而死去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了；年纪到了四岁的，舅父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强迫我的母亲改嫁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。祖母刘氏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怜悯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我孤单弱小，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亲自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加以抚养。我小时候经常生病，九岁还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不能走路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，孤独无靠，直到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成人自立。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既没有叔叔伯伯，也没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有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哥哥弟弟，，很晚才得到儿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子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。外面没有比较亲近的亲戚，家里没有照管门户的僮仆。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孤单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无靠地独立生活，只有和自己的影子相互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安慰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。而祖母刘氏很早就为疾病所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纠缠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，经常卧病在床，我侍奉饮食医药，从来没有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停止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侍奉。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4578" name="文本框 2"/>
          <p:cNvSpPr txBox="1"/>
          <p:nvPr/>
        </p:nvSpPr>
        <p:spPr>
          <a:xfrm>
            <a:off x="5053966" y="121285"/>
            <a:ext cx="209708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57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57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charRg st="0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9876">
                                            <p:txEl>
                                              <p:charRg st="0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9876">
                                            <p:txEl>
                                              <p:charRg st="0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876">
                                            <p:txEl>
                                              <p:charRg st="0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194561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" y="88900"/>
            <a:ext cx="11971655" cy="6665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65" name="文本框 194564"/>
          <p:cNvSpPr txBox="1"/>
          <p:nvPr/>
        </p:nvSpPr>
        <p:spPr>
          <a:xfrm>
            <a:off x="1586548" y="1000125"/>
            <a:ext cx="9020175" cy="3977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80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第二段 </a:t>
            </a:r>
            <a:endParaRPr lang="zh-CN" altLang="en-US" sz="80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15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借助注释翻译</a:t>
            </a:r>
            <a:endParaRPr lang="zh-CN" altLang="en-US" sz="115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58052" name="文本框 258051"/>
          <p:cNvSpPr txBox="1"/>
          <p:nvPr/>
        </p:nvSpPr>
        <p:spPr>
          <a:xfrm>
            <a:off x="1818323" y="2511425"/>
            <a:ext cx="210661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进退两难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8053" name="左大括号 258052"/>
          <p:cNvSpPr/>
          <p:nvPr/>
        </p:nvSpPr>
        <p:spPr>
          <a:xfrm>
            <a:off x="3924936" y="1700213"/>
            <a:ext cx="287337" cy="2266950"/>
          </a:xfrm>
          <a:prstGeom prst="leftBrace">
            <a:avLst>
              <a:gd name="adj1" fmla="val 5610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8054" name="文本框 258053"/>
          <p:cNvSpPr txBox="1"/>
          <p:nvPr/>
        </p:nvSpPr>
        <p:spPr>
          <a:xfrm>
            <a:off x="4212273" y="1700213"/>
            <a:ext cx="2297113" cy="24714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深蒙国恩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诏书切峻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刘病日笃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处境狼狈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8059" name="文本框 258058"/>
          <p:cNvSpPr txBox="1"/>
          <p:nvPr/>
        </p:nvSpPr>
        <p:spPr>
          <a:xfrm>
            <a:off x="1021715" y="822008"/>
            <a:ext cx="8678862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本段分几个层次？各自的重点是什么？</a:t>
            </a:r>
            <a:endParaRPr lang="zh-CN" altLang="en-US" sz="40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653" name="矩形 258059"/>
          <p:cNvSpPr/>
          <p:nvPr/>
        </p:nvSpPr>
        <p:spPr>
          <a:xfrm>
            <a:off x="5066348" y="158750"/>
            <a:ext cx="1716088" cy="6778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atinLnBrk="1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段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74" name="矩形 258060"/>
          <p:cNvSpPr/>
          <p:nvPr/>
        </p:nvSpPr>
        <p:spPr>
          <a:xfrm>
            <a:off x="4655186" y="2133600"/>
            <a:ext cx="61214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8062" name="矩形 258061"/>
          <p:cNvSpPr/>
          <p:nvPr/>
        </p:nvSpPr>
        <p:spPr>
          <a:xfrm>
            <a:off x="7006590" y="2049780"/>
            <a:ext cx="45516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察、举、拜、除诏、责、逼、催、急：含蓄地表明了强己所难之窘迫。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8063" name="文本框 258062"/>
          <p:cNvSpPr txBox="1"/>
          <p:nvPr/>
        </p:nvSpPr>
        <p:spPr>
          <a:xfrm>
            <a:off x="566103" y="4169410"/>
            <a:ext cx="88471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32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2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段：明写感激朝廷之情，实诉屡不赴诏苦状。</a:t>
            </a:r>
            <a:endParaRPr lang="zh-CN" altLang="en-US" sz="3200" b="1" dirty="0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8064" name="矩形 258063"/>
          <p:cNvSpPr/>
          <p:nvPr/>
        </p:nvSpPr>
        <p:spPr>
          <a:xfrm>
            <a:off x="566420" y="4870450"/>
            <a:ext cx="110877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臣之进退，实为狼狈”，情辞悲切，动人心肺。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     </a:t>
            </a:r>
            <a:endParaRPr lang="en-US" altLang="zh-CN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“奉”“沐浴”，称颂朝廷，并表感恩之情，可见语言的得体和机智。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8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8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8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8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58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58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8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8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8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58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8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2" grpId="0"/>
      <p:bldP spid="258054" grpId="0"/>
      <p:bldP spid="258059" grpId="0"/>
      <p:bldP spid="258062" grpId="0"/>
      <p:bldP spid="258063" grpId="0"/>
      <p:bldP spid="258064" grpId="0"/>
      <p:bldP spid="2765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273411"/>
          <p:cNvSpPr txBox="1"/>
          <p:nvPr/>
        </p:nvSpPr>
        <p:spPr>
          <a:xfrm>
            <a:off x="291465" y="182245"/>
            <a:ext cx="1168019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逮奉圣朝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沐浴清化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前太守臣逵</a:t>
            </a:r>
            <a:r>
              <a:rPr lang="zh-CN" altLang="en-US" sz="4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察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臣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孝廉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后刺史臣荣</a:t>
            </a:r>
            <a:r>
              <a:rPr lang="zh-CN" altLang="en-US" sz="4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举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臣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秀才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。臣</a:t>
            </a:r>
            <a:r>
              <a:rPr lang="zh-CN" altLang="en-US" sz="4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供养无主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辞不赴命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。诏书特下，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拜臣郎中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寻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蒙国恩，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除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臣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洗马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猥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微贱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当侍东宫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非臣陨首所能上报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。臣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具以表闻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，辞不就职。诏书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切峻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，责臣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逋慢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郡县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逼迫，催臣上道；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州司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临门，急于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星火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。臣欲奉诏</a:t>
            </a:r>
            <a:r>
              <a:rPr lang="zh-CN" altLang="en-US" sz="4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奔驰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刘病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日笃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，欲苟顺私情，则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告诉不许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。臣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进退，实为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狼狈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4000" b="1" dirty="0">
              <a:solidFill>
                <a:srgbClr val="01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677" name="文本框 4"/>
          <p:cNvSpPr txBox="1"/>
          <p:nvPr/>
        </p:nvSpPr>
        <p:spPr>
          <a:xfrm>
            <a:off x="2631758" y="1698625"/>
            <a:ext cx="145605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荐举，推荐</a:t>
            </a:r>
            <a:endParaRPr lang="zh-CN" altLang="en-US" sz="20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8683" name="文本框 10"/>
          <p:cNvSpPr txBox="1"/>
          <p:nvPr/>
        </p:nvSpPr>
        <p:spPr>
          <a:xfrm>
            <a:off x="8675688" y="4798378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奔走效劳</a:t>
            </a:r>
            <a:endParaRPr lang="zh-CN" altLang="en-US" sz="24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8694" name="文本框 21"/>
          <p:cNvSpPr txBox="1"/>
          <p:nvPr/>
        </p:nvSpPr>
        <p:spPr>
          <a:xfrm>
            <a:off x="10242709" y="4845685"/>
            <a:ext cx="171069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0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表转折，但是</a:t>
            </a:r>
            <a:endParaRPr lang="zh-CN" altLang="en-US" sz="20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8695" name="文本框 22"/>
          <p:cNvSpPr txBox="1"/>
          <p:nvPr/>
        </p:nvSpPr>
        <p:spPr>
          <a:xfrm>
            <a:off x="5785486" y="1699260"/>
            <a:ext cx="69215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0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因为</a:t>
            </a:r>
            <a:endParaRPr lang="zh-CN" altLang="en-US" sz="20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88130" y="6153150"/>
            <a:ext cx="7800340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28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8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段：明写感激朝廷之情，实诉屡不赴诏苦状。</a:t>
            </a:r>
            <a:endParaRPr lang="zh-CN" altLang="en-US" sz="2800" b="1" dirty="0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9445" y="850265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意思是到了晋朝建立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5525" y="32385"/>
            <a:ext cx="2252345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逮，及、至。奉，承奉。圣朝，指晋朝</a:t>
            </a:r>
            <a:endParaRPr lang="zh-CN" altLang="en-US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61740" y="924560"/>
            <a:ext cx="2320925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沐浴，承受恩泽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81120" y="60960"/>
            <a:ext cx="262636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清化，清明的教化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28435" y="88773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从前太守名逵的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21830" y="76200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经考察后予以推举</a:t>
            </a:r>
            <a:endParaRPr lang="zh-CN" altLang="en-US" sz="2400" b="1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68205" y="94615"/>
            <a:ext cx="23279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汉代所设荐举人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algn="l"/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才的一种科目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1950" y="1704975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后来刺史名荣的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40810" y="1704975"/>
            <a:ext cx="171069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推举优秀人才</a:t>
            </a:r>
            <a:endParaRPr lang="zh-CN" altLang="en-US" sz="20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96050" y="1703705"/>
            <a:ext cx="29838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供养祖母之事没有人来做</a:t>
            </a:r>
            <a:endParaRPr lang="zh-CN" altLang="en-US" sz="20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80245" y="1696720"/>
            <a:ext cx="22371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辞谢而未接受任命</a:t>
            </a:r>
            <a:endParaRPr lang="zh-CN" altLang="en-US" sz="20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71165" y="2430145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任命我为郎中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6545" y="2430145"/>
            <a:ext cx="140462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拜，授官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39380" y="243776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授官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33130" y="2437765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太子的侍从官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548620" y="243776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谦辞，辱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34465" y="3229610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承担侍奉太子的职务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66310" y="3255645"/>
            <a:ext cx="3542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不是我用生命所能报答的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94165" y="3240405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在奏表中一一呈报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61740" y="401002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急切严厉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66360" y="4028440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有意拖延，怠慢上命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308975" y="404304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郡县的官员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77415" y="489204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州官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543550" y="484441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流星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1465" y="5608955"/>
            <a:ext cx="36449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一天比一天沉重。</a:t>
            </a:r>
            <a:r>
              <a:rPr lang="zh-CN" altLang="en-US" sz="20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笃，病重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682615" y="5661025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向上申诉不被许可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308975" y="5732780"/>
            <a:ext cx="21291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0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告诉，申诉</a:t>
            </a:r>
            <a:r>
              <a:rPr lang="en-US" altLang="zh-CN" sz="20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(</a:t>
            </a:r>
            <a:r>
              <a:rPr lang="zh-CN" altLang="en-US" sz="20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苦衷</a:t>
            </a:r>
            <a:r>
              <a:rPr lang="en-US" altLang="zh-CN" sz="20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)</a:t>
            </a:r>
            <a:endParaRPr lang="en-US" altLang="zh-CN" sz="20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054860" y="5960110"/>
            <a:ext cx="18256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形容进退两难的窘状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77" grpId="1"/>
      <p:bldP spid="28695" grpId="0"/>
      <p:bldP spid="28695" grpId="1"/>
      <p:bldP spid="28683" grpId="0"/>
      <p:bldP spid="28683" grpId="1"/>
      <p:bldP spid="28694" grpId="0"/>
      <p:bldP spid="28694" grpId="1"/>
      <p:bldP spid="28673" grpId="0"/>
      <p:bldP spid="2" grpId="0" bldLvl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8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9" name="文本框 80898"/>
          <p:cNvSpPr txBox="1"/>
          <p:nvPr/>
        </p:nvSpPr>
        <p:spPr>
          <a:xfrm>
            <a:off x="276225" y="788035"/>
            <a:ext cx="11642725" cy="5996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到了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晋朝建立，我沐浴在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清明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的教化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之中。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从前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名叫逵的太守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推举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我为孝廉，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后来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刺史荣又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推举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我为秀才。我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因为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没有人能照料祖母，就辞谢掉了，没有遵命。朝廷又特地颁下诏书，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任命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我为郎中，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不久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又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受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国家恩命，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任命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我为洗马。以我这样卑微低贱的人去侍奉太子，这实在不是我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杀身捐躯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所能够报答朝廷的。我将以上苦衷上表报告，加以辞谢不去就职。但是诏书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急切严峻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，责备我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回避怠慢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；郡县长官催促我立刻上路；州官登门督促，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比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星火还要急。我很想奉命为国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奔走效力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但是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祖母刘氏的疾病却一天比一天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严重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，想姑且迁就自己的私情，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但是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报告申诉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又得不到准许。我现在是进退两难，处境狼狈不堪。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9698" name="文本框 2"/>
          <p:cNvSpPr txBox="1"/>
          <p:nvPr/>
        </p:nvSpPr>
        <p:spPr>
          <a:xfrm>
            <a:off x="5239386" y="80963"/>
            <a:ext cx="17160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0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0899">
                                            <p:txEl>
                                              <p:charRg st="0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0899">
                                            <p:txEl>
                                              <p:charRg st="0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0899">
                                            <p:txEl>
                                              <p:charRg st="0" end="1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/>
      <p:bldP spid="2969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1745" name="标题 254977"/>
          <p:cNvSpPr>
            <a:spLocks noGrp="1"/>
          </p:cNvSpPr>
          <p:nvPr>
            <p:ph type="title" idx="4294967295"/>
          </p:nvPr>
        </p:nvSpPr>
        <p:spPr>
          <a:xfrm>
            <a:off x="5245736" y="300038"/>
            <a:ext cx="1700212" cy="741362"/>
          </a:xfrm>
        </p:spPr>
        <p:txBody>
          <a:bodyPr anchor="ctr" anchorCtr="0">
            <a:normAutofit fontScale="90000"/>
          </a:bodyPr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  词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70" name="文本占位符 254978"/>
          <p:cNvSpPr>
            <a:spLocks noGrp="1"/>
          </p:cNvSpPr>
          <p:nvPr>
            <p:ph idx="4294967295"/>
          </p:nvPr>
        </p:nvSpPr>
        <p:spPr>
          <a:xfrm>
            <a:off x="3318511" y="1562100"/>
            <a:ext cx="4081463" cy="4648200"/>
          </a:xfrm>
        </p:spPr>
        <p:txBody>
          <a:bodyPr anchor="t"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除</a:t>
            </a:r>
            <a:r>
              <a:rPr kumimoji="0" lang="zh-CN" altLang="en-US" sz="4000" b="1" i="0" u="none" strike="noStrike" kern="1200" cap="none" spc="0" normalizeH="0" baseline="0" noProof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臣洗马</a:t>
            </a:r>
            <a:endParaRPr kumimoji="0" lang="zh-CN" altLang="en-US" sz="4000" b="1" i="0" u="none" strike="noStrike" kern="1200" cap="none" spc="0" normalizeH="0" baseline="0" noProof="1" dirty="0">
              <a:solidFill>
                <a:srgbClr val="01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洒扫庭</a:t>
            </a:r>
            <a:r>
              <a:rPr kumimoji="0" lang="zh-CN" altLang="en-US" sz="4000" b="1" i="0" u="none" strike="noStrike" kern="1200" cap="none" spc="0" normalizeH="0" baseline="0" noProof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除</a:t>
            </a:r>
            <a:endParaRPr kumimoji="0" lang="zh-CN" altLang="en-US" sz="4000" b="1" i="0" u="none" strike="noStrike" kern="1200" cap="none" spc="0" normalizeH="0" baseline="0" noProof="1" dirty="0">
              <a:solidFill>
                <a:srgbClr val="01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为汉家</a:t>
            </a:r>
            <a:r>
              <a:rPr kumimoji="0" lang="zh-CN" altLang="en-US" sz="4000" b="1" i="0" u="none" strike="noStrike" kern="1200" cap="none" spc="0" normalizeH="0" baseline="0" noProof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除</a:t>
            </a:r>
            <a:r>
              <a:rPr kumimoji="0" lang="zh-CN" altLang="en-US" sz="4000" b="1" i="0" u="none" strike="noStrike" kern="1200" cap="none" spc="0" normalizeH="0" baseline="0" noProof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残去秽</a:t>
            </a:r>
            <a:endParaRPr kumimoji="0" lang="zh-CN" altLang="en-US" sz="4000" b="1" i="0" u="none" strike="noStrike" kern="1200" cap="none" spc="0" normalizeH="0" baseline="0" noProof="1" dirty="0">
              <a:solidFill>
                <a:srgbClr val="01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4000" b="1" i="0" u="none" strike="noStrike" kern="1200" cap="none" spc="0" normalizeH="0" baseline="0" noProof="1" dirty="0">
              <a:solidFill>
                <a:srgbClr val="01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拜</a:t>
            </a:r>
            <a:r>
              <a:rPr kumimoji="0" lang="zh-CN" altLang="en-US" sz="4000" b="1" i="0" u="none" strike="noStrike" kern="1200" cap="none" spc="0" normalizeH="0" baseline="0" noProof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臣郎中</a:t>
            </a:r>
            <a:endParaRPr kumimoji="0" lang="zh-CN" altLang="en-US" sz="4000" b="1" i="0" u="none" strike="noStrike" kern="1200" cap="none" spc="0" normalizeH="0" baseline="0" noProof="1" dirty="0">
              <a:solidFill>
                <a:srgbClr val="01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谨</a:t>
            </a:r>
            <a:r>
              <a:rPr kumimoji="0" lang="zh-CN" altLang="en-US" sz="4000" b="1" i="0" u="none" strike="noStrike" kern="1200" cap="none" spc="0" normalizeH="0" baseline="0" noProof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拜</a:t>
            </a:r>
            <a:r>
              <a:rPr kumimoji="0" lang="zh-CN" altLang="en-US" sz="4000" b="1" i="0" u="none" strike="noStrike" kern="1200" cap="none" spc="0" normalizeH="0" baseline="0" noProof="1" dirty="0">
                <a:solidFill>
                  <a:srgbClr val="01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表以闻</a:t>
            </a:r>
            <a:endParaRPr kumimoji="0" lang="zh-CN" altLang="en-US" sz="4000" b="1" i="0" u="none" strike="noStrike" kern="1200" cap="none" spc="0" normalizeH="0" baseline="0" noProof="1" dirty="0">
              <a:solidFill>
                <a:srgbClr val="01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0723" name="文本框 254979"/>
          <p:cNvSpPr txBox="1"/>
          <p:nvPr/>
        </p:nvSpPr>
        <p:spPr>
          <a:xfrm>
            <a:off x="2188211" y="2276475"/>
            <a:ext cx="72231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除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4" name="左大括号 254980"/>
          <p:cNvSpPr/>
          <p:nvPr/>
        </p:nvSpPr>
        <p:spPr>
          <a:xfrm>
            <a:off x="2983548" y="1844675"/>
            <a:ext cx="239713" cy="1633538"/>
          </a:xfrm>
          <a:prstGeom prst="leftBrace">
            <a:avLst>
              <a:gd name="adj1" fmla="val 56724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5" name="文本框 254981"/>
          <p:cNvSpPr txBox="1"/>
          <p:nvPr/>
        </p:nvSpPr>
        <p:spPr>
          <a:xfrm>
            <a:off x="2188211" y="4772025"/>
            <a:ext cx="590550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拜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6" name="左大括号 254982"/>
          <p:cNvSpPr/>
          <p:nvPr/>
        </p:nvSpPr>
        <p:spPr>
          <a:xfrm>
            <a:off x="2854961" y="4724400"/>
            <a:ext cx="368300" cy="863600"/>
          </a:xfrm>
          <a:prstGeom prst="leftBrace">
            <a:avLst>
              <a:gd name="adj1" fmla="val 19333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4984" name="文本框 254983"/>
          <p:cNvSpPr txBox="1"/>
          <p:nvPr/>
        </p:nvSpPr>
        <p:spPr>
          <a:xfrm>
            <a:off x="7399973" y="1398588"/>
            <a:ext cx="1495425" cy="2368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授官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台阶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去掉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6872" name="文本框 254984"/>
          <p:cNvSpPr txBox="1"/>
          <p:nvPr/>
        </p:nvSpPr>
        <p:spPr>
          <a:xfrm>
            <a:off x="6464936" y="2420938"/>
            <a:ext cx="14732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3" name="文本框 254987"/>
          <p:cNvSpPr txBox="1"/>
          <p:nvPr/>
        </p:nvSpPr>
        <p:spPr>
          <a:xfrm>
            <a:off x="5726748" y="4292600"/>
            <a:ext cx="1252538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79286" y="4464050"/>
            <a:ext cx="254381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授官 动词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奉上  动词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77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77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2770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2770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2770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770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2770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2770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2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770">
                                            <p:txEl>
                                              <p:charRg st="2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2770">
                                            <p:txEl>
                                              <p:charRg st="2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5498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5498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4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54984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4984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4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54984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54984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5" grpId="0"/>
      <p:bldP spid="30724" grpId="0" bldLvl="0" animBg="1"/>
      <p:bldP spid="30724" grpId="1" animBg="1"/>
      <p:bldP spid="32770" grpId="1" build="p"/>
      <p:bldP spid="30726" grpId="0" bldLvl="0" animBg="1"/>
      <p:bldP spid="30726" grpId="1" animBg="1"/>
      <p:bldP spid="31745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235521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05" y="53975"/>
            <a:ext cx="11999595" cy="670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24" name="文本框 235523"/>
          <p:cNvSpPr txBox="1"/>
          <p:nvPr/>
        </p:nvSpPr>
        <p:spPr>
          <a:xfrm>
            <a:off x="1562735" y="1329055"/>
            <a:ext cx="9066213" cy="3853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7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第三段 </a:t>
            </a:r>
            <a:endParaRPr lang="zh-CN" altLang="en-US" sz="72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15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借助注释翻译</a:t>
            </a:r>
            <a:endParaRPr lang="zh-CN" altLang="en-US" sz="115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1670" y="1224280"/>
            <a:ext cx="1094105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333375">
              <a:lnSpc>
                <a:spcPct val="160000"/>
              </a:lnSpc>
            </a:pPr>
            <a:r>
              <a:rPr lang="zh-CN" altLang="zh-CN" sz="40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1.体会作者至真至诚的亲情忠情；</a:t>
            </a:r>
            <a:endParaRPr lang="zh-CN" altLang="zh-CN" sz="40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indent="333375">
              <a:lnSpc>
                <a:spcPct val="160000"/>
              </a:lnSpc>
            </a:pPr>
            <a:r>
              <a:rPr lang="zh-CN" altLang="zh-CN" sz="40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2.赏析本文文思缜密，脉络分明，陈情于事、寓理于情的构思艺术和骈散结合形象生动的语言艺术；</a:t>
            </a:r>
            <a:endParaRPr lang="zh-CN" altLang="zh-CN" sz="40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indent="333375">
              <a:lnSpc>
                <a:spcPct val="160000"/>
              </a:lnSpc>
            </a:pPr>
            <a:r>
              <a:rPr lang="zh-CN" altLang="zh-CN" sz="40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3.继续积累常用的文言词语和相关文化常识；</a:t>
            </a:r>
            <a:endParaRPr lang="zh-CN" altLang="zh-CN" sz="4000" b="1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4755" y="51752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学习目的</a:t>
            </a:r>
            <a:endParaRPr lang="zh-CN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59074" name="文本框 259073"/>
          <p:cNvSpPr txBox="1"/>
          <p:nvPr/>
        </p:nvSpPr>
        <p:spPr>
          <a:xfrm>
            <a:off x="5284471" y="209233"/>
            <a:ext cx="1663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段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9075" name="文本框 259074"/>
          <p:cNvSpPr txBox="1"/>
          <p:nvPr/>
        </p:nvSpPr>
        <p:spPr>
          <a:xfrm>
            <a:off x="730885" y="916305"/>
            <a:ext cx="107302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本段哪句话是作者陈述的总提？它包含了哪些内容</a:t>
            </a:r>
            <a:r>
              <a:rPr lang="en-US" altLang="zh-CN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?</a:t>
            </a:r>
            <a:endParaRPr lang="en-US" altLang="zh-CN" sz="36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9076" name="文本框 259075"/>
          <p:cNvSpPr txBox="1"/>
          <p:nvPr/>
        </p:nvSpPr>
        <p:spPr>
          <a:xfrm>
            <a:off x="1213485" y="2744470"/>
            <a:ext cx="22218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不能废远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9077" name="左大括号 259076"/>
          <p:cNvSpPr/>
          <p:nvPr/>
        </p:nvSpPr>
        <p:spPr>
          <a:xfrm>
            <a:off x="3588386" y="2063750"/>
            <a:ext cx="376237" cy="2070100"/>
          </a:xfrm>
          <a:prstGeom prst="leftBrace">
            <a:avLst>
              <a:gd name="adj1" fmla="val 5127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9078" name="文本框 259077"/>
          <p:cNvSpPr txBox="1"/>
          <p:nvPr/>
        </p:nvSpPr>
        <p:spPr>
          <a:xfrm>
            <a:off x="3964623" y="2019300"/>
            <a:ext cx="1998663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孝治天下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不矜名节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宠命优渥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祖母病笃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母孙相依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9082" name="文本框 259081"/>
          <p:cNvSpPr txBox="1"/>
          <p:nvPr/>
        </p:nvSpPr>
        <p:spPr>
          <a:xfrm>
            <a:off x="7712075" y="2284095"/>
            <a:ext cx="40354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段：晓之以孝悌之大义，明供养祖母奉行孝道之衷情。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9087" name="文本框 259086"/>
          <p:cNvSpPr txBox="1"/>
          <p:nvPr/>
        </p:nvSpPr>
        <p:spPr>
          <a:xfrm>
            <a:off x="5963286" y="1785938"/>
            <a:ext cx="1617662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99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说大理</a:t>
            </a:r>
            <a:r>
              <a:rPr lang="zh-CN" altLang="en-US" sz="3600" b="1">
                <a:solidFill>
                  <a:srgbClr val="99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剖忠心诉悲情</a:t>
            </a:r>
            <a:endParaRPr lang="zh-CN" altLang="en-US" sz="3600" b="1">
              <a:solidFill>
                <a:srgbClr val="99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9090" name="文本框 259089"/>
          <p:cNvSpPr txBox="1"/>
          <p:nvPr/>
        </p:nvSpPr>
        <p:spPr>
          <a:xfrm>
            <a:off x="309880" y="4370705"/>
            <a:ext cx="11262360" cy="2306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CC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至微至陋”“岂敢”等词委婉动人，至为恳切。“日薄西山”“气息奄奄”“人命危浅”“朝不虑夕”“更相为命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……”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一组四字句，皆出于至孝之心，感人至深。此段语言委婉、流畅，反复表明心迹，叙说衷曲，解释不能“废远”的原因，情辞恳切。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9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9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59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59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9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9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9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5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4" grpId="0"/>
      <p:bldP spid="259075" grpId="0"/>
      <p:bldP spid="259076" grpId="0"/>
      <p:bldP spid="259078" grpId="0"/>
      <p:bldP spid="259082" grpId="0"/>
      <p:bldP spid="259087" grpId="0"/>
      <p:bldP spid="25909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272387"/>
          <p:cNvSpPr txBox="1"/>
          <p:nvPr/>
        </p:nvSpPr>
        <p:spPr>
          <a:xfrm>
            <a:off x="236855" y="132080"/>
            <a:ext cx="1171765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伏惟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圣朝</a:t>
            </a:r>
            <a:r>
              <a:rPr lang="zh-CN" altLang="en-US" sz="4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孝治天下，凡在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故老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，犹蒙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矜育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，况臣孤苦，特为尤甚。且臣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少仕伪朝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，历</a:t>
            </a:r>
            <a:r>
              <a:rPr lang="zh-CN" altLang="en-US" sz="4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郎署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本图宦达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不矜名节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。今臣亡国贱俘，至微至陋，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过蒙拔擢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宠命</a:t>
            </a:r>
            <a:r>
              <a:rPr lang="zh-CN" altLang="en-US" sz="4000" b="1" u="sng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优渥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，岂敢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盘桓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，有所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希冀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。但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刘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日薄西山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气息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奄奄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人命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危浅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朝不虑夕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。臣无祖母，</a:t>
            </a:r>
            <a:r>
              <a:rPr lang="zh-CN" altLang="en-US" sz="4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无以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至今日，祖母无臣，无以</a:t>
            </a:r>
            <a:r>
              <a:rPr lang="zh-CN" altLang="en-US" sz="4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终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余年。母孙二人，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更相为命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是以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区区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不能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废远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4000" b="1" dirty="0">
              <a:solidFill>
                <a:srgbClr val="01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2409" name="椭圆形标注 272408"/>
          <p:cNvSpPr/>
          <p:nvPr/>
        </p:nvSpPr>
        <p:spPr>
          <a:xfrm>
            <a:off x="10062211" y="5292090"/>
            <a:ext cx="1892300" cy="660400"/>
          </a:xfrm>
          <a:prstGeom prst="wedgeEllipseCallout">
            <a:avLst>
              <a:gd name="adj1" fmla="val -311476"/>
              <a:gd name="adj2" fmla="val 47788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t" anchorCtr="0"/>
          <a:p>
            <a:pPr algn="ctr"/>
            <a:endParaRPr lang="zh-CN" altLang="en-US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3" name="文本框 1"/>
          <p:cNvSpPr txBox="1"/>
          <p:nvPr/>
        </p:nvSpPr>
        <p:spPr>
          <a:xfrm>
            <a:off x="4279583" y="6076315"/>
            <a:ext cx="48831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这</a:t>
            </a:r>
            <a:endParaRPr lang="zh-CN" altLang="en-US" sz="24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4" name="文本框 2"/>
          <p:cNvSpPr txBox="1"/>
          <p:nvPr/>
        </p:nvSpPr>
        <p:spPr>
          <a:xfrm>
            <a:off x="4767898" y="6075998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因为</a:t>
            </a:r>
            <a:endParaRPr lang="zh-CN" altLang="en-US" sz="24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5" name="文本框 3"/>
          <p:cNvSpPr txBox="1"/>
          <p:nvPr/>
        </p:nvSpPr>
        <p:spPr>
          <a:xfrm>
            <a:off x="10306051" y="5392103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宾语前置</a:t>
            </a:r>
            <a:endParaRPr lang="zh-CN" altLang="en-US" sz="24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6" name="文本框 4"/>
          <p:cNvSpPr txBox="1"/>
          <p:nvPr/>
        </p:nvSpPr>
        <p:spPr>
          <a:xfrm>
            <a:off x="1227138" y="5192078"/>
            <a:ext cx="476631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rgbClr val="00B05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固定格式，译为“没有用来</a:t>
            </a:r>
            <a:r>
              <a:rPr lang="en-US" altLang="zh-CN" sz="2000" b="1" dirty="0">
                <a:solidFill>
                  <a:srgbClr val="00B05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  <a:r>
              <a:rPr lang="zh-CN" altLang="en-US" sz="2000" b="1" dirty="0">
                <a:solidFill>
                  <a:srgbClr val="00B05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的办法”</a:t>
            </a:r>
            <a:endParaRPr lang="zh-CN" altLang="en-US" sz="2000" b="1" dirty="0">
              <a:solidFill>
                <a:srgbClr val="00B050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7" name="文本框 5"/>
          <p:cNvSpPr txBox="1"/>
          <p:nvPr/>
        </p:nvSpPr>
        <p:spPr>
          <a:xfrm>
            <a:off x="2753519" y="845185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介词，用</a:t>
            </a:r>
            <a:endParaRPr lang="zh-CN" altLang="en-US" sz="24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50" name="文本框 8"/>
          <p:cNvSpPr txBox="1"/>
          <p:nvPr/>
        </p:nvSpPr>
        <p:spPr>
          <a:xfrm>
            <a:off x="1060768" y="906780"/>
            <a:ext cx="120142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0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俯伏思量</a:t>
            </a:r>
            <a:endParaRPr lang="zh-CN" altLang="en-US" sz="2000" b="1" dirty="0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52" name="文本框 10"/>
          <p:cNvSpPr txBox="1"/>
          <p:nvPr/>
        </p:nvSpPr>
        <p:spPr>
          <a:xfrm>
            <a:off x="7160737" y="5192078"/>
            <a:ext cx="2729230" cy="3371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lnSpc>
                <a:spcPct val="80000"/>
              </a:lnSpc>
            </a:pPr>
            <a:r>
              <a:rPr lang="zh-CN" altLang="en-US" sz="2000" b="1" dirty="0">
                <a:solidFill>
                  <a:srgbClr val="00B05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使动用法，使</a:t>
            </a:r>
            <a:r>
              <a:rPr lang="en-US" altLang="zh-CN" sz="2000" b="1" dirty="0">
                <a:solidFill>
                  <a:srgbClr val="00B05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  <a:r>
              <a:rPr lang="zh-CN" altLang="en-US" sz="2000" b="1" dirty="0">
                <a:solidFill>
                  <a:srgbClr val="00B05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终了</a:t>
            </a:r>
            <a:endParaRPr lang="zh-CN" altLang="en-US" sz="2000" b="1" dirty="0">
              <a:solidFill>
                <a:srgbClr val="00B050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59" name="文本框 17"/>
          <p:cNvSpPr txBox="1"/>
          <p:nvPr/>
        </p:nvSpPr>
        <p:spPr>
          <a:xfrm>
            <a:off x="8162290" y="1819275"/>
            <a:ext cx="171069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0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名作动，任职</a:t>
            </a:r>
            <a:endParaRPr lang="zh-CN" altLang="en-US" sz="20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63" name="文本框 21"/>
          <p:cNvSpPr txBox="1"/>
          <p:nvPr/>
        </p:nvSpPr>
        <p:spPr>
          <a:xfrm>
            <a:off x="10429241" y="3455988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因为</a:t>
            </a:r>
            <a:endParaRPr lang="zh-CN" altLang="en-US" sz="2400" b="1" dirty="0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9082" name="文本框 259081"/>
          <p:cNvSpPr txBox="1"/>
          <p:nvPr/>
        </p:nvSpPr>
        <p:spPr>
          <a:xfrm>
            <a:off x="1705293" y="56515"/>
            <a:ext cx="7864475" cy="3860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24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24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段：晓之以孝悌之大义，明供养祖母奉行孝道之衷情。</a:t>
            </a:r>
            <a:endParaRPr lang="zh-CN" altLang="en-US" sz="2400" b="1" dirty="0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7205" y="90678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元老，旧臣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2715" y="943610"/>
            <a:ext cx="2931795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怜惜养育。</a:t>
            </a: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矜，怜悯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21630" y="1757680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年轻时做伪朝的官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8540" y="178879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郎官的衙署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2105" y="1757680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本来就希图官职显达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05610" y="2616200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并不想顾惜名誉与节操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42840" y="2670175"/>
            <a:ext cx="425704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0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矜，看重、推崇。名节，名誉与节操</a:t>
            </a:r>
            <a:endParaRPr lang="zh-CN" altLang="en-US" sz="20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6855" y="3474720"/>
            <a:ext cx="2536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过分地受到提拔。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7635" y="6481445"/>
            <a:ext cx="221996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0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拔擢：提拔、摧升</a:t>
            </a:r>
            <a:endParaRPr lang="zh-CN" altLang="en-US" sz="20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21915" y="347472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加恩特赐的任命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28285" y="3475355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犹疑不决的样子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53890" y="3004820"/>
            <a:ext cx="488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0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优厚</a:t>
            </a:r>
            <a:endParaRPr lang="zh-CN" altLang="en-US" sz="20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78140" y="3490595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指非分的愿望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2105" y="4308475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太阳快要落山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76195" y="4308475"/>
            <a:ext cx="38481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气息微弱、将要断气的样子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87515" y="430847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垂危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78140" y="4308475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早晨不能想到晚上怎样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74750" y="6132195"/>
            <a:ext cx="298323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70000"/>
              </a:lnSpc>
            </a:pPr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相依为命。</a:t>
            </a:r>
            <a:r>
              <a:rPr lang="zh-CN" altLang="en-US" sz="20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更相：相互</a:t>
            </a:r>
            <a:endParaRPr lang="zh-CN" altLang="en-US" sz="20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35930" y="607631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自己的私情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65365" y="6076315"/>
            <a:ext cx="3542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停止奉养而远离（祖母）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charRg st="0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1">
                                            <p:txEl>
                                              <p:charRg st="0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>
                                            <p:txEl>
                                              <p:charRg st="0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1">
                                            <p:txEl>
                                              <p:charRg st="0" end="1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72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72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0" grpId="0"/>
      <p:bldP spid="35850" grpId="1"/>
      <p:bldP spid="35847" grpId="0"/>
      <p:bldP spid="35847" grpId="1"/>
      <p:bldP spid="35859" grpId="0"/>
      <p:bldP spid="35859" grpId="1"/>
      <p:bldP spid="35863" grpId="0"/>
      <p:bldP spid="35863" grpId="1"/>
      <p:bldP spid="35846" grpId="0"/>
      <p:bldP spid="35846" grpId="1"/>
      <p:bldP spid="35852" grpId="0"/>
      <p:bldP spid="35852" grpId="1"/>
      <p:bldP spid="35843" grpId="0"/>
      <p:bldP spid="35843" grpId="1"/>
      <p:bldP spid="35844" grpId="0"/>
      <p:bldP spid="35844" grpId="1"/>
      <p:bldP spid="35845" grpId="0"/>
      <p:bldP spid="35845" grpId="1"/>
      <p:bldP spid="272409" grpId="0" bldLvl="0" animBg="1"/>
      <p:bldP spid="272409" grpId="1" animBg="1"/>
      <p:bldP spid="259082" grpId="0" bldLvl="0" animBg="1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4" grpId="0"/>
      <p:bldP spid="17" grpId="0"/>
      <p:bldP spid="15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4" name="文本框 81923"/>
          <p:cNvSpPr txBox="1"/>
          <p:nvPr/>
        </p:nvSpPr>
        <p:spPr>
          <a:xfrm>
            <a:off x="568960" y="741045"/>
            <a:ext cx="11401425" cy="5996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我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想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圣朝是以孝道来治理天下的，凡是故旧老人，尚且受到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怜惜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抚育，何况我的孤苦尤其严重呢。再说我年轻的时候曾经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过蜀汉的郎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官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，本来希望能够得到更为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显达的官职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，并不以清高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自夸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。我现在是卑贱的亡国之俘，实在微不足道，承蒙得到提拔，而且恩命十分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优厚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，怎敢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徘徊观望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而有什么另外的企求呢！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只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因为祖母刘氏已是象太阳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迫近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西山的人，气息微弱，生命不可能维持太长的时间，已经处于朝不保夕的境地。我如果没有祖母抚养，就不可能活到今天，如果祖母没有我的照顾，也不能够安度她的晚年，我们祖孙二人，相依为命，正是由于这种</a:t>
            </a: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出自内心的感情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使我不能弃养而远离。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6867" name="文本框 2"/>
          <p:cNvSpPr txBox="1"/>
          <p:nvPr/>
        </p:nvSpPr>
        <p:spPr>
          <a:xfrm>
            <a:off x="5382260" y="121920"/>
            <a:ext cx="17754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8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24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24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24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图片 240641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" y="116840"/>
            <a:ext cx="11971020" cy="6643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0644" name="文本框 240643"/>
          <p:cNvSpPr txBox="1"/>
          <p:nvPr/>
        </p:nvSpPr>
        <p:spPr>
          <a:xfrm>
            <a:off x="1594485" y="1166495"/>
            <a:ext cx="9047163" cy="3977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80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第四段</a:t>
            </a:r>
            <a:r>
              <a:rPr lang="zh-CN" altLang="en-US" sz="7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</a:t>
            </a:r>
            <a:endParaRPr lang="zh-CN" altLang="en-US" sz="72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15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借助注释翻译</a:t>
            </a:r>
            <a:endParaRPr lang="zh-CN" altLang="en-US" sz="115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61122" name="文本框 261121"/>
          <p:cNvSpPr txBox="1"/>
          <p:nvPr/>
        </p:nvSpPr>
        <p:spPr>
          <a:xfrm>
            <a:off x="1630998" y="3270250"/>
            <a:ext cx="210661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愿乞终养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61123" name="左大括号 261122"/>
          <p:cNvSpPr/>
          <p:nvPr/>
        </p:nvSpPr>
        <p:spPr>
          <a:xfrm>
            <a:off x="3737611" y="2463800"/>
            <a:ext cx="269875" cy="2259013"/>
          </a:xfrm>
          <a:prstGeom prst="leftBrace">
            <a:avLst>
              <a:gd name="adj1" fmla="val 5584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1124" name="文本框 261123"/>
          <p:cNvSpPr txBox="1"/>
          <p:nvPr/>
        </p:nvSpPr>
        <p:spPr>
          <a:xfrm>
            <a:off x="4007486" y="2274888"/>
            <a:ext cx="4583112" cy="26377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尽节日长，报养日短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天地所鉴，听臣微志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生陨死结，拜表以闻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8918" name="矩形 261128"/>
          <p:cNvSpPr/>
          <p:nvPr/>
        </p:nvSpPr>
        <p:spPr>
          <a:xfrm>
            <a:off x="5202873" y="133350"/>
            <a:ext cx="1833563" cy="692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 latinLnBrk="1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段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1131" name="矩形 261130"/>
          <p:cNvSpPr/>
          <p:nvPr/>
        </p:nvSpPr>
        <p:spPr>
          <a:xfrm>
            <a:off x="8590598" y="2162175"/>
            <a:ext cx="18542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事之实</a:t>
            </a:r>
            <a:endParaRPr lang="zh-CN" altLang="en-US" sz="4000" b="1" dirty="0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言之恭</a:t>
            </a:r>
            <a:endParaRPr lang="zh-CN" altLang="en-US" sz="4000" b="1" dirty="0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心之诚</a:t>
            </a:r>
            <a:endParaRPr lang="zh-CN" altLang="en-US" sz="4000" b="1" dirty="0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61132" name="文本框 261131"/>
          <p:cNvSpPr txBox="1"/>
          <p:nvPr/>
        </p:nvSpPr>
        <p:spPr>
          <a:xfrm>
            <a:off x="1235710" y="5464175"/>
            <a:ext cx="99961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36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36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段：解决忠孝两全矛盾，提出愿乞终养请求。</a:t>
            </a:r>
            <a:endParaRPr lang="zh-CN" altLang="en-US" sz="3600" b="1" dirty="0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61135" name="文本框 261134"/>
          <p:cNvSpPr txBox="1"/>
          <p:nvPr/>
        </p:nvSpPr>
        <p:spPr>
          <a:xfrm>
            <a:off x="523240" y="1014730"/>
            <a:ext cx="107086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本段哪句话是陈述的总提？它包含了哪些内容</a:t>
            </a:r>
            <a:r>
              <a:rPr lang="en-US" altLang="zh-CN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?</a:t>
            </a:r>
            <a:endParaRPr lang="en-US" altLang="zh-CN" sz="40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1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1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1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1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1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1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61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61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1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1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1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261124" grpId="0"/>
      <p:bldP spid="261131" grpId="0"/>
      <p:bldP spid="261132" grpId="0"/>
      <p:bldP spid="261135" grpId="0"/>
      <p:bldP spid="3891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矩形 271363"/>
          <p:cNvSpPr/>
          <p:nvPr/>
        </p:nvSpPr>
        <p:spPr>
          <a:xfrm>
            <a:off x="342900" y="123190"/>
            <a:ext cx="1150683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臣密今年四十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四，祖母刘今年九十有六，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臣尽节于陛下之日长，报养刘之日短也。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乌鸟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私情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愿乞终养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。臣之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辛苦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，非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独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蜀之人士及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二州牧伯所见明知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皇天后土实所共鉴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。愿陛下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矜愍愚诚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听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臣微志。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庶刘侥幸，保卒余年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。臣</a:t>
            </a:r>
            <a:r>
              <a:rPr lang="zh-CN" altLang="en-US" sz="4000" b="1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生当陨首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死当结草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。臣不胜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犬马怖惧之情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谨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拜表</a:t>
            </a:r>
            <a:r>
              <a:rPr lang="zh-CN" altLang="en-US" sz="40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闻</a:t>
            </a:r>
            <a:r>
              <a:rPr lang="zh-CN" altLang="en-US" sz="4000" b="1" dirty="0">
                <a:solidFill>
                  <a:srgbClr val="01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940" name="文本框 3"/>
          <p:cNvSpPr txBox="1"/>
          <p:nvPr/>
        </p:nvSpPr>
        <p:spPr>
          <a:xfrm>
            <a:off x="1619568" y="5576888"/>
            <a:ext cx="27247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像犬马一样</a:t>
            </a:r>
            <a:r>
              <a:rPr lang="en-US" altLang="zh-CN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名作状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941" name="文本框 4"/>
          <p:cNvSpPr txBox="1"/>
          <p:nvPr/>
        </p:nvSpPr>
        <p:spPr>
          <a:xfrm>
            <a:off x="6691631" y="5539423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恭敬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942" name="文本框 5"/>
          <p:cNvSpPr txBox="1"/>
          <p:nvPr/>
        </p:nvSpPr>
        <p:spPr>
          <a:xfrm>
            <a:off x="8572818" y="5547995"/>
            <a:ext cx="15030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来</a:t>
            </a:r>
            <a:r>
              <a:rPr lang="en-US" altLang="zh-CN" sz="2400" b="1">
                <a:solidFill>
                  <a:srgbClr val="00B05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400" b="1">
                <a:solidFill>
                  <a:srgbClr val="00B05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表目的</a:t>
            </a:r>
            <a:endParaRPr lang="zh-CN" altLang="en-US" sz="2400" b="1">
              <a:solidFill>
                <a:srgbClr val="00B050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949" name="文本框 12"/>
          <p:cNvSpPr txBox="1"/>
          <p:nvPr/>
        </p:nvSpPr>
        <p:spPr>
          <a:xfrm>
            <a:off x="3764598" y="2824480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辛酸悲苦</a:t>
            </a:r>
            <a:endParaRPr lang="zh-CN" altLang="en-US" sz="2400" b="1" dirty="0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951" name="文本框 14"/>
          <p:cNvSpPr txBox="1"/>
          <p:nvPr/>
        </p:nvSpPr>
        <p:spPr>
          <a:xfrm>
            <a:off x="11055986" y="916623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这样</a:t>
            </a:r>
            <a:endParaRPr lang="zh-CN" altLang="en-US" sz="2400" b="1" dirty="0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953" name="文本框 16"/>
          <p:cNvSpPr txBox="1"/>
          <p:nvPr/>
        </p:nvSpPr>
        <p:spPr>
          <a:xfrm>
            <a:off x="5860098" y="1875155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仅仅，只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0120" y="6029960"/>
            <a:ext cx="9116060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32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3200" b="1" dirty="0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段：解决忠孝两全矛盾，提出愿乞终养请求。</a:t>
            </a:r>
            <a:endParaRPr lang="zh-CN" altLang="en-US" sz="3200" b="1" dirty="0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43440" y="91694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乌鸦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5130" y="1874520"/>
            <a:ext cx="41535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希望求得奉养祖母以终其天年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22030" y="2809240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指太守逵与刺史荣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10520" y="5161915"/>
            <a:ext cx="1419225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牧伯，称州郡长官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5130" y="3706495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明明白白知道的。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5130" y="2869565"/>
            <a:ext cx="1710055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见，表被动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93060" y="3707130"/>
            <a:ext cx="4764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天地神明实在也都看得清清楚楚的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80380" y="2861945"/>
            <a:ext cx="2320925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鉴：照察、审辨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74735" y="1945640"/>
            <a:ext cx="2931795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二州：指梁州和益州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69630" y="370522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怜恤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03385" y="3747135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自己的诚意、衷情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248390" y="284162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任从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15870" y="4626610"/>
            <a:ext cx="67875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希望刘氏能幸运地（蒙您恩典）,(得以）终其余年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11250" y="4660265"/>
            <a:ext cx="140462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庶：希望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721215" y="470154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典故，代指报恩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73950" y="5547995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上表章</a:t>
            </a:r>
            <a:endParaRPr lang="zh-CN" altLang="en-US" sz="2400" b="1">
              <a:solidFill>
                <a:srgbClr val="0000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10405" y="5591810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00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臣子谦卑的话</a:t>
            </a:r>
            <a:endParaRPr lang="zh-CN" altLang="en-US" sz="2400" b="1">
              <a:solidFill>
                <a:srgbClr val="0000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1" grpId="0"/>
      <p:bldP spid="39951" grpId="1"/>
      <p:bldP spid="39949" grpId="0"/>
      <p:bldP spid="39949" grpId="1"/>
      <p:bldP spid="39953" grpId="0"/>
      <p:bldP spid="39953" grpId="1"/>
      <p:bldP spid="39940" grpId="0"/>
      <p:bldP spid="39940" grpId="1"/>
      <p:bldP spid="39941" grpId="0"/>
      <p:bldP spid="39941" grpId="1"/>
      <p:bldP spid="39942" grpId="0"/>
      <p:bldP spid="39942" grpId="1"/>
      <p:bldP spid="39937" grpId="0"/>
      <p:bldP spid="2" grpId="0" bldLvl="0" animBg="1"/>
      <p:bldP spid="3" grpId="0"/>
      <p:bldP spid="4" grpId="0"/>
      <p:bldP spid="5" grpId="0"/>
      <p:bldP spid="7" grpId="0"/>
      <p:bldP spid="9" grpId="0"/>
      <p:bldP spid="10" grpId="0"/>
      <p:bldP spid="11" grpId="0"/>
      <p:bldP spid="14" grpId="0"/>
      <p:bldP spid="15" grpId="0"/>
      <p:bldP spid="16" grpId="0"/>
      <p:bldP spid="18" grpId="0"/>
      <p:bldP spid="17" grpId="0"/>
      <p:bldP spid="19" grpId="0"/>
      <p:bldP spid="6" grpId="0"/>
      <p:bldP spid="12" grpId="0"/>
      <p:bldP spid="21" grpId="0"/>
      <p:bldP spid="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164869">
            <a:hlinkClick r:id="" action="ppaction://hlinkshowjump?jump=nextslide">
              <a:snd r:embed="rId1" name="suction.wav"/>
            </a:hlinkClick>
          </p:cNvPr>
          <p:cNvSpPr txBox="1"/>
          <p:nvPr/>
        </p:nvSpPr>
        <p:spPr>
          <a:xfrm>
            <a:off x="480060" y="916305"/>
            <a:ext cx="11421110" cy="5573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今年四十四岁，祖母刘氏今年九十六岁，因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此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我效忠于陛下的日子还很长，而报答祖母刘氏的日子已很短了。我怀着象乌鸦反哺一样的私情，希望能够准许我对祖母养老送终的请求。我的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苦衷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不仅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蜀地的人和益州、梁州的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长官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所亲眼目睹，连天地神明也都看到的，祈望陛下能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怜惜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我愚昧至诚的心意，同意我这点微小的愿望，使祖母刘氏能够侥幸保全她的余年。我活着愿意献出生命，死后愿意结草来报答陛下的恩惠。我怀着象牛马一样不胜恐惧的心情，谨此上表禀告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使您知晓</a:t>
            </a:r>
            <a:r>
              <a:rPr lang="zh-CN" altLang="en-US" sz="36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 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0962" name="文本框 1"/>
          <p:cNvSpPr txBox="1"/>
          <p:nvPr/>
        </p:nvSpPr>
        <p:spPr>
          <a:xfrm>
            <a:off x="5365751" y="209550"/>
            <a:ext cx="1649412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  <p:bldP spid="4096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11175" y="428625"/>
            <a:ext cx="1116965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lnSpc>
                <a:spcPct val="160000"/>
              </a:lnSpc>
              <a:buNone/>
            </a:pPr>
            <a:r>
              <a:rPr lang="en-US" altLang="zh-CN" sz="40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</a:t>
            </a:r>
            <a:r>
              <a:rPr lang="zh-CN" altLang="en-US" sz="40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亚里士多德说：“只有在适当的时候，对适当的事物，对适当的人，在适当的时机下，以适当的方式发生的感情，才是适度的最好的感情。”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l">
              <a:lnSpc>
                <a:spcPct val="160000"/>
              </a:lnSpc>
              <a:buNone/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</a:t>
            </a:r>
            <a:r>
              <a:rPr lang="en-US" altLang="zh-CN" sz="40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作者正是运用了最恰当的抒情方式，终于打动了晋武帝，使他看了表章后说“士之有名，不虚然哉”，“乃停诏”，允其不仕。</a:t>
            </a: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endParaRPr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7" name="矩形 82946"/>
          <p:cNvSpPr/>
          <p:nvPr/>
        </p:nvSpPr>
        <p:spPr>
          <a:xfrm>
            <a:off x="1848486" y="260350"/>
            <a:ext cx="1866900" cy="5254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 fontScale="70000"/>
          </a:bodyPr>
          <a:p>
            <a:pPr algn="ctr" fontAlgn="base"/>
            <a:endParaRPr lang="zh-CN" altLang="en-US" sz="3600" b="1" strike="noStrike" spc="-360" noProof="1">
              <a:ln w="12700" cap="flat" cmpd="sng">
                <a:solidFill>
                  <a:srgbClr val="00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FF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3" name="文本框 82947"/>
          <p:cNvSpPr txBox="1"/>
          <p:nvPr/>
        </p:nvSpPr>
        <p:spPr>
          <a:xfrm>
            <a:off x="1919923" y="1484313"/>
            <a:ext cx="2592388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身世孤苦悲凉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</a:t>
            </a:r>
            <a:b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                </a:t>
            </a:r>
            <a:b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祖母情深似海</a:t>
            </a: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4" name="文本框 82948"/>
          <p:cNvSpPr txBox="1"/>
          <p:nvPr/>
        </p:nvSpPr>
        <p:spPr>
          <a:xfrm>
            <a:off x="4512311" y="1844675"/>
            <a:ext cx="528637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孝情</a:t>
            </a:r>
            <a:endParaRPr lang="zh-CN" altLang="en-US" sz="2800" b="1" dirty="0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5" name="文本框 82949"/>
          <p:cNvSpPr txBox="1"/>
          <p:nvPr/>
        </p:nvSpPr>
        <p:spPr>
          <a:xfrm>
            <a:off x="1919923" y="3357563"/>
            <a:ext cx="24447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沐清化蒙国恩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   </a:t>
            </a:r>
            <a:b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               </a:t>
            </a:r>
            <a:b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圣朝恩重如山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</a:t>
            </a:r>
            <a:endPara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6" name="文本框 82950"/>
          <p:cNvSpPr txBox="1"/>
          <p:nvPr/>
        </p:nvSpPr>
        <p:spPr>
          <a:xfrm>
            <a:off x="4512311" y="3627438"/>
            <a:ext cx="576262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忠情</a:t>
            </a:r>
            <a:endParaRPr lang="zh-CN" altLang="en-US" sz="2800" b="1" dirty="0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7" name="右大括号 82951"/>
          <p:cNvSpPr/>
          <p:nvPr/>
        </p:nvSpPr>
        <p:spPr>
          <a:xfrm>
            <a:off x="4224973" y="1773238"/>
            <a:ext cx="360363" cy="1008062"/>
          </a:xfrm>
          <a:prstGeom prst="rightBrace">
            <a:avLst>
              <a:gd name="adj1" fmla="val 23065"/>
              <a:gd name="adj2" fmla="val 50000"/>
            </a:avLst>
          </a:prstGeom>
          <a:noFill/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8" name="右大括号 82952"/>
          <p:cNvSpPr/>
          <p:nvPr/>
        </p:nvSpPr>
        <p:spPr>
          <a:xfrm>
            <a:off x="4224973" y="3571875"/>
            <a:ext cx="360363" cy="1008063"/>
          </a:xfrm>
          <a:prstGeom prst="rightBrace">
            <a:avLst>
              <a:gd name="adj1" fmla="val 23065"/>
              <a:gd name="adj2" fmla="val 50000"/>
            </a:avLst>
          </a:prstGeom>
          <a:noFill/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9" name="文本框 82953"/>
          <p:cNvSpPr txBox="1"/>
          <p:nvPr/>
        </p:nvSpPr>
        <p:spPr>
          <a:xfrm>
            <a:off x="5782946" y="2065020"/>
            <a:ext cx="41036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孝治天下（理）尽忠日长</a:t>
            </a:r>
            <a:r>
              <a:rPr lang="zh-CN" altLang="en-US" sz="2800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FF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0" name="右大括号 82954"/>
          <p:cNvSpPr/>
          <p:nvPr/>
        </p:nvSpPr>
        <p:spPr>
          <a:xfrm>
            <a:off x="5250180" y="2219325"/>
            <a:ext cx="299720" cy="2091055"/>
          </a:xfrm>
          <a:prstGeom prst="rightBrace">
            <a:avLst>
              <a:gd name="adj1" fmla="val 72662"/>
              <a:gd name="adj2" fmla="val 50000"/>
            </a:avLst>
          </a:prstGeom>
          <a:noFill/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文本框 82955"/>
          <p:cNvSpPr txBox="1"/>
          <p:nvPr/>
        </p:nvSpPr>
        <p:spPr>
          <a:xfrm>
            <a:off x="5710556" y="3788093"/>
            <a:ext cx="42481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祖母病笃（情）尽孝日短</a:t>
            </a:r>
            <a:r>
              <a:rPr lang="zh-CN" altLang="en-US" sz="2800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FF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2" name="右大括号 82956"/>
          <p:cNvSpPr/>
          <p:nvPr/>
        </p:nvSpPr>
        <p:spPr>
          <a:xfrm>
            <a:off x="9958705" y="2272665"/>
            <a:ext cx="360680" cy="1777365"/>
          </a:xfrm>
          <a:prstGeom prst="rightBrace">
            <a:avLst>
              <a:gd name="adj1" fmla="val 22999"/>
              <a:gd name="adj2" fmla="val 50000"/>
            </a:avLst>
          </a:prstGeom>
          <a:noFill/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3" name="文本框 82957"/>
          <p:cNvSpPr txBox="1"/>
          <p:nvPr/>
        </p:nvSpPr>
        <p:spPr>
          <a:xfrm>
            <a:off x="10673081" y="1773238"/>
            <a:ext cx="736600" cy="3128962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先尽孝后尽忠</a:t>
            </a:r>
            <a:r>
              <a:rPr lang="zh-CN" altLang="en-US" sz="28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28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2962" name="文本框 82961"/>
          <p:cNvSpPr txBox="1"/>
          <p:nvPr/>
        </p:nvSpPr>
        <p:spPr>
          <a:xfrm>
            <a:off x="733425" y="5129530"/>
            <a:ext cx="109289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陈”的方法：融理于情，融情于事，朴素细腻，曲折委婉，以情动人。</a:t>
            </a:r>
            <a:endParaRPr lang="en-US" altLang="zh-CN" sz="3600" b="1" dirty="0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85018" y="376555"/>
            <a:ext cx="243840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4800" b="1" spc="-360" noProof="1">
                <a:ln w="1270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课文脉络</a:t>
            </a:r>
            <a:endParaRPr lang="zh-CN" altLang="en-US" sz="4800" b="1" spc="-360" noProof="1">
              <a:ln w="12700" cap="flat" cmpd="sng">
                <a:solidFill>
                  <a:srgbClr val="00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62" grpId="0"/>
      <p:bldP spid="2" grpId="0"/>
      <p:bldP spid="20483" grpId="0"/>
      <p:bldP spid="20485" grpId="0"/>
      <p:bldP spid="20487" grpId="0" bldLvl="0" animBg="1"/>
      <p:bldP spid="20484" grpId="0"/>
      <p:bldP spid="20488" grpId="0" bldLvl="0" animBg="1"/>
      <p:bldP spid="20486" grpId="0"/>
      <p:bldP spid="20490" grpId="0" bldLvl="0" animBg="1"/>
      <p:bldP spid="20489" grpId="0"/>
      <p:bldP spid="20491" grpId="0"/>
      <p:bldP spid="20492" grpId="0" bldLvl="0" animBg="1"/>
      <p:bldP spid="2049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4033" name="椭圆 253953"/>
          <p:cNvSpPr/>
          <p:nvPr/>
        </p:nvSpPr>
        <p:spPr>
          <a:xfrm>
            <a:off x="1326833" y="1294448"/>
            <a:ext cx="2136775" cy="6302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构思艺术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3955" name="流程图: 可选过程 253954"/>
          <p:cNvSpPr/>
          <p:nvPr/>
        </p:nvSpPr>
        <p:spPr>
          <a:xfrm>
            <a:off x="1694816" y="1960563"/>
            <a:ext cx="1401762" cy="433387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叙孝情</a:t>
            </a:r>
            <a:endParaRPr lang="zh-CN" altLang="en-US" sz="28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3956" name="流程图: 可选过程 253955"/>
          <p:cNvSpPr/>
          <p:nvPr/>
        </p:nvSpPr>
        <p:spPr>
          <a:xfrm>
            <a:off x="1695451" y="2753360"/>
            <a:ext cx="1401762" cy="4318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表忠情</a:t>
            </a:r>
            <a:endParaRPr lang="zh-CN" altLang="en-US" sz="28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3957" name="流程图: 可选过程 253956"/>
          <p:cNvSpPr/>
          <p:nvPr/>
        </p:nvSpPr>
        <p:spPr>
          <a:xfrm>
            <a:off x="1695451" y="3544888"/>
            <a:ext cx="1401762" cy="4318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找依据</a:t>
            </a:r>
            <a:endParaRPr lang="zh-CN" altLang="en-US" sz="28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3958" name="流程图: 可选过程 253957"/>
          <p:cNvSpPr/>
          <p:nvPr/>
        </p:nvSpPr>
        <p:spPr>
          <a:xfrm>
            <a:off x="1695451" y="4337050"/>
            <a:ext cx="1403350" cy="4318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释误会</a:t>
            </a:r>
            <a:endParaRPr lang="zh-CN" altLang="en-US" sz="28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3959" name="流程图: 可选过程 253958"/>
          <p:cNvSpPr/>
          <p:nvPr/>
        </p:nvSpPr>
        <p:spPr>
          <a:xfrm>
            <a:off x="1694816" y="5561013"/>
            <a:ext cx="1401762" cy="433387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乞矜悯</a:t>
            </a:r>
            <a:endParaRPr lang="zh-CN" altLang="en-US" sz="28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3960" name="流程图: 可选过程 253959"/>
          <p:cNvSpPr/>
          <p:nvPr/>
        </p:nvSpPr>
        <p:spPr>
          <a:xfrm>
            <a:off x="4253548" y="1960563"/>
            <a:ext cx="2211388" cy="433387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祖母情深似海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3961" name="流程图: 可选过程 253960"/>
          <p:cNvSpPr/>
          <p:nvPr/>
        </p:nvSpPr>
        <p:spPr>
          <a:xfrm>
            <a:off x="4326573" y="2752725"/>
            <a:ext cx="2138363" cy="4318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圣上恩重如山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3962" name="流程图: 可选过程 253961"/>
          <p:cNvSpPr/>
          <p:nvPr/>
        </p:nvSpPr>
        <p:spPr>
          <a:xfrm>
            <a:off x="4326573" y="3544888"/>
            <a:ext cx="2359025" cy="358775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以孝治天下”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3963" name="流程图: 可选过程 253962"/>
          <p:cNvSpPr/>
          <p:nvPr/>
        </p:nvSpPr>
        <p:spPr>
          <a:xfrm>
            <a:off x="4253548" y="4337050"/>
            <a:ext cx="2947988" cy="433388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岂敢盘桓 有所希冀”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3964" name="流程图: 可选过程 253963"/>
          <p:cNvSpPr/>
          <p:nvPr/>
        </p:nvSpPr>
        <p:spPr>
          <a:xfrm>
            <a:off x="4326573" y="5561013"/>
            <a:ext cx="3168650" cy="531812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3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生当陨首 ，死当结草</a:t>
            </a:r>
            <a:endParaRPr lang="zh-CN" altLang="en-US" sz="23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3965" name="右大括号 253964"/>
          <p:cNvSpPr/>
          <p:nvPr/>
        </p:nvSpPr>
        <p:spPr>
          <a:xfrm>
            <a:off x="6537961" y="2176463"/>
            <a:ext cx="146050" cy="1008062"/>
          </a:xfrm>
          <a:prstGeom prst="rightBrace">
            <a:avLst>
              <a:gd name="adj1" fmla="val 56910"/>
              <a:gd name="adj2" fmla="val 50079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3966" name="右大括号 253965"/>
          <p:cNvSpPr/>
          <p:nvPr/>
        </p:nvSpPr>
        <p:spPr>
          <a:xfrm>
            <a:off x="7349173" y="3617913"/>
            <a:ext cx="146050" cy="1008062"/>
          </a:xfrm>
          <a:prstGeom prst="rightBrace">
            <a:avLst>
              <a:gd name="adj1" fmla="val 56910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3967" name="流程图: 可选过程 253966"/>
          <p:cNvSpPr/>
          <p:nvPr/>
        </p:nvSpPr>
        <p:spPr>
          <a:xfrm>
            <a:off x="6864986" y="2451100"/>
            <a:ext cx="1558925" cy="531813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300" b="1" dirty="0">
                <a:solidFill>
                  <a:srgbClr val="761704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忠孝两难</a:t>
            </a:r>
            <a:endParaRPr lang="zh-CN" altLang="en-US" sz="2300" b="1" dirty="0">
              <a:solidFill>
                <a:srgbClr val="761704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3968" name="流程图: 可选过程 253967"/>
          <p:cNvSpPr/>
          <p:nvPr/>
        </p:nvSpPr>
        <p:spPr>
          <a:xfrm>
            <a:off x="7495223" y="3905250"/>
            <a:ext cx="1944688" cy="460375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300" b="1" dirty="0">
                <a:solidFill>
                  <a:srgbClr val="761704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先尽孝后尽忠</a:t>
            </a:r>
            <a:endParaRPr lang="zh-CN" altLang="en-US" sz="2300" b="1" dirty="0">
              <a:solidFill>
                <a:srgbClr val="761704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3969" name="右箭头 253968"/>
          <p:cNvSpPr/>
          <p:nvPr/>
        </p:nvSpPr>
        <p:spPr>
          <a:xfrm>
            <a:off x="7823836" y="5789613"/>
            <a:ext cx="738187" cy="73025"/>
          </a:xfrm>
          <a:prstGeom prst="rightArrow">
            <a:avLst>
              <a:gd name="adj1" fmla="val 50000"/>
              <a:gd name="adj2" fmla="val 25182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3970" name="右箭头 253969"/>
          <p:cNvSpPr/>
          <p:nvPr/>
        </p:nvSpPr>
        <p:spPr>
          <a:xfrm>
            <a:off x="8562023" y="2681288"/>
            <a:ext cx="441325" cy="71437"/>
          </a:xfrm>
          <a:prstGeom prst="rightArrow">
            <a:avLst>
              <a:gd name="adj1" fmla="val 50000"/>
              <a:gd name="adj2" fmla="val 153902"/>
            </a:avLst>
          </a:prstGeom>
          <a:solidFill>
            <a:schemeClr val="accent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3971" name="右箭头 253970"/>
          <p:cNvSpPr/>
          <p:nvPr/>
        </p:nvSpPr>
        <p:spPr>
          <a:xfrm>
            <a:off x="3493135" y="2161540"/>
            <a:ext cx="760095" cy="87630"/>
          </a:xfrm>
          <a:prstGeom prst="rightArrow">
            <a:avLst>
              <a:gd name="adj1" fmla="val 50000"/>
              <a:gd name="adj2" fmla="val 17600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3972" name="右箭头 253971"/>
          <p:cNvSpPr/>
          <p:nvPr/>
        </p:nvSpPr>
        <p:spPr>
          <a:xfrm>
            <a:off x="3439795" y="2924810"/>
            <a:ext cx="813435" cy="116840"/>
          </a:xfrm>
          <a:prstGeom prst="rightArrow">
            <a:avLst>
              <a:gd name="adj1" fmla="val 50000"/>
              <a:gd name="adj2" fmla="val 17600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3973" name="右箭头 253972"/>
          <p:cNvSpPr/>
          <p:nvPr/>
        </p:nvSpPr>
        <p:spPr>
          <a:xfrm>
            <a:off x="3440430" y="3674745"/>
            <a:ext cx="885825" cy="86360"/>
          </a:xfrm>
          <a:prstGeom prst="rightArrow">
            <a:avLst>
              <a:gd name="adj1" fmla="val 50000"/>
              <a:gd name="adj2" fmla="val 20538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3974" name="右箭头 253973"/>
          <p:cNvSpPr/>
          <p:nvPr/>
        </p:nvSpPr>
        <p:spPr>
          <a:xfrm>
            <a:off x="3439795" y="4521835"/>
            <a:ext cx="813435" cy="104140"/>
          </a:xfrm>
          <a:prstGeom prst="rightArrow">
            <a:avLst>
              <a:gd name="adj1" fmla="val 50000"/>
              <a:gd name="adj2" fmla="val 17600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3975" name="右箭头 253974"/>
          <p:cNvSpPr/>
          <p:nvPr/>
        </p:nvSpPr>
        <p:spPr>
          <a:xfrm>
            <a:off x="3439795" y="5774055"/>
            <a:ext cx="887095" cy="76200"/>
          </a:xfrm>
          <a:prstGeom prst="rightArrow">
            <a:avLst>
              <a:gd name="adj1" fmla="val 50000"/>
              <a:gd name="adj2" fmla="val 22637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3976" name="右箭头 253975"/>
          <p:cNvSpPr/>
          <p:nvPr/>
        </p:nvSpPr>
        <p:spPr>
          <a:xfrm>
            <a:off x="9573261" y="4098925"/>
            <a:ext cx="368300" cy="73025"/>
          </a:xfrm>
          <a:prstGeom prst="rightArrow">
            <a:avLst>
              <a:gd name="adj1" fmla="val 50000"/>
              <a:gd name="adj2" fmla="val 12564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3977" name="横卷形 253976"/>
          <p:cNvSpPr/>
          <p:nvPr/>
        </p:nvSpPr>
        <p:spPr>
          <a:xfrm>
            <a:off x="9490393" y="2338070"/>
            <a:ext cx="1477963" cy="630238"/>
          </a:xfrm>
          <a:prstGeom prst="horizontalScroll">
            <a:avLst>
              <a:gd name="adj" fmla="val 1065"/>
            </a:avLst>
          </a:prstGeom>
          <a:solidFill>
            <a:schemeClr val="accent1"/>
          </a:solidFill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spcBef>
                <a:spcPct val="50000"/>
              </a:spcBef>
            </a:pPr>
            <a:r>
              <a:rPr lang="zh-CN" altLang="en-US" sz="2600" b="1" dirty="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动之以情</a:t>
            </a:r>
            <a:endParaRPr lang="zh-CN" altLang="en-US" sz="2600" b="1" dirty="0">
              <a:solidFill>
                <a:schemeClr val="tx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3978" name="竖卷形 253977"/>
          <p:cNvSpPr/>
          <p:nvPr/>
        </p:nvSpPr>
        <p:spPr>
          <a:xfrm>
            <a:off x="10367011" y="3310255"/>
            <a:ext cx="601662" cy="1651000"/>
          </a:xfrm>
          <a:prstGeom prst="verticalScroll">
            <a:avLst>
              <a:gd name="adj" fmla="val 0"/>
            </a:avLst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eaVert" wrap="none" anchor="ctr" anchorCtr="0"/>
          <a:p>
            <a:pPr algn="ctr"/>
            <a:r>
              <a:rPr lang="zh-CN" altLang="en-US" sz="2600" b="1" dirty="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晓之以理</a:t>
            </a:r>
            <a:endParaRPr lang="zh-CN" altLang="en-US" sz="2600" b="1" dirty="0">
              <a:solidFill>
                <a:schemeClr val="tx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3979" name="横卷形 253978"/>
          <p:cNvSpPr/>
          <p:nvPr/>
        </p:nvSpPr>
        <p:spPr>
          <a:xfrm>
            <a:off x="9120823" y="5659120"/>
            <a:ext cx="1811338" cy="433388"/>
          </a:xfrm>
          <a:prstGeom prst="horizontalScroll">
            <a:avLst>
              <a:gd name="adj" fmla="val 0"/>
            </a:avLst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600" b="1" dirty="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示之以忠</a:t>
            </a:r>
            <a:endParaRPr lang="zh-CN" altLang="en-US" sz="2600" b="1" dirty="0">
              <a:solidFill>
                <a:schemeClr val="tx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3980" name="爆炸形 2 253979"/>
          <p:cNvSpPr/>
          <p:nvPr/>
        </p:nvSpPr>
        <p:spPr>
          <a:xfrm>
            <a:off x="6168073" y="1258888"/>
            <a:ext cx="2952750" cy="917575"/>
          </a:xfrm>
          <a:prstGeom prst="irregularSeal2">
            <a:avLst/>
          </a:prstGeom>
          <a:solidFill>
            <a:schemeClr val="accent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思维严谨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60" name="标题 253980"/>
          <p:cNvSpPr>
            <a:spLocks noGrp="1"/>
          </p:cNvSpPr>
          <p:nvPr>
            <p:ph type="title" idx="4294967295"/>
          </p:nvPr>
        </p:nvSpPr>
        <p:spPr>
          <a:xfrm>
            <a:off x="822961" y="753428"/>
            <a:ext cx="8667750" cy="504825"/>
          </a:xfrm>
        </p:spPr>
        <p:txBody>
          <a:bodyPr anchor="ctr" anchorCtr="0">
            <a:normAutofit fontScale="90000"/>
          </a:bodyPr>
          <a:p>
            <a:pPr algn="l"/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本</a:t>
            </a:r>
            <a:r>
              <a:rPr lang="zh-CN" altLang="en-US" sz="32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文为什么能打动晋武帝，陈情的技巧有哪些？</a:t>
            </a:r>
            <a:endParaRPr lang="zh-CN" altLang="en-US" sz="32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4061" name="矩形 253982"/>
          <p:cNvSpPr/>
          <p:nvPr/>
        </p:nvSpPr>
        <p:spPr>
          <a:xfrm>
            <a:off x="5052060" y="125730"/>
            <a:ext cx="2298065" cy="68453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 latinLnBrk="1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总结全文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4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4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3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3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3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3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3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3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3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3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3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3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5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500"/>
                            </p:stCondLst>
                            <p:childTnLst>
                              <p:par>
                                <p:cTn id="8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3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3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53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500"/>
                            </p:stCondLst>
                            <p:childTnLst>
                              <p:par>
                                <p:cTn id="9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5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53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3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53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3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3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3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3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53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5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5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53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53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3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3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53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53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5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5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53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53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53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53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53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53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53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53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5" grpId="0" bldLvl="0" animBg="1"/>
      <p:bldP spid="253956" grpId="0" bldLvl="0" animBg="1"/>
      <p:bldP spid="253957" grpId="0" bldLvl="0" animBg="1"/>
      <p:bldP spid="253958" grpId="0" bldLvl="0" animBg="1"/>
      <p:bldP spid="253959" grpId="0" bldLvl="0" animBg="1"/>
      <p:bldP spid="253960" grpId="0" bldLvl="0" animBg="1"/>
      <p:bldP spid="253961" grpId="0" bldLvl="0" animBg="1"/>
      <p:bldP spid="253962" grpId="0" bldLvl="0" animBg="1"/>
      <p:bldP spid="253963" grpId="0" bldLvl="0" animBg="1"/>
      <p:bldP spid="253964" grpId="0" bldLvl="0" animBg="1"/>
      <p:bldP spid="253965" grpId="0" bldLvl="0" animBg="1"/>
      <p:bldP spid="253966" grpId="0" bldLvl="0" animBg="1"/>
      <p:bldP spid="253967" grpId="0" bldLvl="0" animBg="1"/>
      <p:bldP spid="253968" grpId="0" bldLvl="0" animBg="1"/>
      <p:bldP spid="253977" grpId="0" bldLvl="0" animBg="1"/>
      <p:bldP spid="253978" grpId="0" bldLvl="0" animBg="1"/>
      <p:bldP spid="253979" grpId="0" bldLvl="0" animBg="1"/>
      <p:bldP spid="253980" grpId="0" bldLvl="0" animBg="1"/>
      <p:bldP spid="44061" grpId="0"/>
      <p:bldP spid="44060" grpId="0"/>
      <p:bldP spid="4403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5435" y="706755"/>
            <a:ext cx="1158176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《陈情表》从祖孙相依为命的往事写起，集中陈述“诏书切峻”和“刘病日笃”的矛盾，以诚恳的言辞，请求皇帝允许自己先孝后忠，暂不奉诏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。全文情真意切，不加渲染而自能动人。要反复诵读，体会文中的感情；还要理解作者是怎样以孝道贯串全文，既以情感人，又以理服人的。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可以结合作者身份和文章写作背景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，进一步思考作者为何坚持不入朝为官，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体会这篇文章表达上的委婉与得体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《项脊轩志》所写不过一间小屋，所记无非一些身边琐事和日常话语，却饱含深情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。文章围绕“喜”和“悲”展开，志物怀人，悼亡念存，很能打动人心。文中有一些细节，如项脊轩遭火不焚，“室坏不修”，复算不居等，用语平淡而情感浓厚，阅读时要注意领会其中的妙处。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尊奉孝道，眷恋家园，是我们中华民族重要的文化基因。从这个角度出发就能明白，这两篇文章中的悲喜为何能让一代代中国人产生共呜。</a:t>
            </a:r>
            <a:endParaRPr lang="zh-CN" altLang="en-US" sz="24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作为一篇向皇帝进呈的表文，《陈情表》语言表达切合身份，恭敬而得体，这得益于作者恰当地使用一些表达敬意和自谦的词语，如以“伏惟”“蒙”“谨”等词语表达“恭敬”之意。从文中再找一些表示谦敬的词语，体会“表”这一文体的语言特点。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背诵《陈情表》。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8560" y="9398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sym typeface="+mn-ea"/>
              </a:rPr>
              <a:t>学习提示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矩形 269315"/>
          <p:cNvSpPr/>
          <p:nvPr/>
        </p:nvSpPr>
        <p:spPr>
          <a:xfrm>
            <a:off x="4874260" y="287655"/>
            <a:ext cx="2294255" cy="6985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 latinLnBrk="1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总结全文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5450" y="986155"/>
            <a:ext cx="11191875" cy="5517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全文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首先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陈述个人悲惨遭遇及家庭凄苦，突出母孙的特殊关系，作为陈情的依据。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继则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写自己愿意奉诏，但又以刘病日笃，处于狼狈之境，借以博取晋武同情。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再则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抬出以孝治天下的大旗，恳求准如所请。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同时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更表明自己心迹，排除了不愿出仕的政治因素。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最后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提出解决矛盾的方案。</a:t>
            </a:r>
            <a:r>
              <a:rPr lang="zh-CN" altLang="en-US" sz="3600" b="1" dirty="0"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全文构思缜密，脉络分明，具有很强的逻辑力量。</a:t>
            </a:r>
            <a:endParaRPr lang="zh-CN" altLang="en-US" sz="3600" b="1" dirty="0"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标题 263169"/>
          <p:cNvSpPr>
            <a:spLocks noGrp="1"/>
          </p:cNvSpPr>
          <p:nvPr>
            <p:ph type="title" idx="4294967295"/>
          </p:nvPr>
        </p:nvSpPr>
        <p:spPr>
          <a:xfrm>
            <a:off x="4711700" y="105410"/>
            <a:ext cx="2375535" cy="638810"/>
          </a:xfrm>
        </p:spPr>
        <p:txBody>
          <a:bodyPr anchor="ctr" anchorCtr="0">
            <a:normAutofit fontScale="90000"/>
          </a:bodyPr>
          <a:p>
            <a:pPr>
              <a:lnSpc>
                <a:spcPct val="11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鉴赏写法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7515" y="931545"/>
            <a:ext cx="11317605" cy="55359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lnSpc>
                <a:spcPct val="130000"/>
              </a:lnSpc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1.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陈情于事、文笔委婉。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zh-CN" altLang="en-US" sz="29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</a:t>
            </a:r>
            <a:r>
              <a:rPr lang="en-US" altLang="zh-CN" sz="29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强烈的感情色彩是本文的一大特色，但作者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无论是述自己的孤苦无依之情，还是述自己和祖母相依为命的深厚亲情，都是通过叙事来表达的。而自己对朝廷恩遇的感激和对武帝的忠敬之心，也是以充满情感的笔调来写的。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作者在文中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所陈之情，包括以下三个方面：一是因处境狼狈而产生的忧惧之情，二是对“诏书切峻，责臣逋慢”的不满情绪，三是对祖母刘氏的孝情。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正因为作者所写的都是“至性之言”，所以才会产生“悲恻动人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"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的效果。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3714" name="矩形 243713"/>
          <p:cNvSpPr/>
          <p:nvPr/>
        </p:nvSpPr>
        <p:spPr>
          <a:xfrm>
            <a:off x="808990" y="533400"/>
            <a:ext cx="10841990" cy="20440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语言形象生动，自然精粹。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《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古文观止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评论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陈情表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的语言：“至性之言，悲恻动人。”</a:t>
            </a:r>
            <a:endParaRPr lang="zh-CN" altLang="en-US" sz="36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43715" name="矩形 243714"/>
          <p:cNvSpPr/>
          <p:nvPr/>
        </p:nvSpPr>
        <p:spPr>
          <a:xfrm>
            <a:off x="808990" y="2655570"/>
            <a:ext cx="10668000" cy="20078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、四字骈句：</a:t>
            </a:r>
            <a:b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“生孩六月，慈父见背，行年四岁，舅夺母志。祖母刘闵臣孤弱，躬亲抚养。臣少多疾病，九岁不行，零丁孤苦，至于 成立</a:t>
            </a:r>
            <a:r>
              <a:rPr lang="en-US" altLang="zh-CN" sz="32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……”</a:t>
            </a:r>
            <a:endParaRPr lang="en-US" altLang="zh-CN" sz="3200" b="1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43716" name="文本框 243715"/>
          <p:cNvSpPr txBox="1"/>
          <p:nvPr/>
        </p:nvSpPr>
        <p:spPr>
          <a:xfrm>
            <a:off x="882015" y="4989195"/>
            <a:ext cx="1042797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四字骈句，语势连贯、紧凑，不拖沓，让人感到灾祸接踵而来，以情动人，让晋武帝化严为慈。  </a:t>
            </a:r>
            <a:endParaRPr lang="zh-CN" altLang="en-US" sz="3200" b="1">
              <a:solidFill>
                <a:srgbClr val="00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3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3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4" grpId="0"/>
      <p:bldP spid="243715" grpId="0"/>
      <p:bldP spid="24371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4738" name="矩形 244737"/>
          <p:cNvSpPr/>
          <p:nvPr/>
        </p:nvSpPr>
        <p:spPr>
          <a:xfrm>
            <a:off x="417195" y="437515"/>
            <a:ext cx="11391900" cy="42157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②、对偶句</a:t>
            </a:r>
            <a:b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60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“外无期功强近之亲，内无应门五尺之僮，” </a:t>
            </a:r>
            <a:endParaRPr lang="zh-CN" altLang="en-US" sz="2800" b="1">
              <a:solidFill>
                <a:srgbClr val="3333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内外对举，都强调一个“无”字，把自己举目无亲，后代尚小，无人终养祖母的困苦境地形象生动表现出来了，让人觉得急切而无可置疑。 </a:t>
            </a:r>
            <a:endParaRPr lang="zh-CN" altLang="en-US" sz="2800" b="1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“前太守臣逵察臣孝廉；后刺史臣荣举臣秀才” </a:t>
            </a:r>
            <a:br>
              <a:rPr lang="zh-CN" altLang="en-US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前后对举，恰当地表达了自己深受圣朝恩宠的感激。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endParaRPr lang="zh-CN" altLang="en-US" sz="2800">
              <a:solidFill>
                <a:schemeClr val="folHlink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臣无祖母，无以至今日，祖母无臣，无以终余年。</a:t>
            </a:r>
            <a:br>
              <a:rPr lang="zh-CN" altLang="en-US" sz="28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2800">
                <a:solidFill>
                  <a:schemeClr val="folHlin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“臣”与“祖母”对举，突出一个“无”字，强调自己与祖母相依为命的现实。  </a:t>
            </a:r>
            <a:endParaRPr lang="zh-CN" altLang="en-US" sz="2800" b="1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44739" name="文本框 244738"/>
          <p:cNvSpPr txBox="1"/>
          <p:nvPr/>
        </p:nvSpPr>
        <p:spPr>
          <a:xfrm>
            <a:off x="417830" y="5174615"/>
            <a:ext cx="113906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32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运</a:t>
            </a:r>
            <a:r>
              <a:rPr lang="zh-CN" altLang="en-US" sz="32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用对仗工整的对偶句式，使语气显得 强烈，语意简洁凝练，读来朗朗上口，使文章的感情倍感热切，更具说服力。</a:t>
            </a: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sz="3200" b="1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4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38" grpId="0" animBg="1"/>
      <p:bldP spid="24473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63" name="文本框 245762"/>
          <p:cNvSpPr txBox="1"/>
          <p:nvPr/>
        </p:nvSpPr>
        <p:spPr>
          <a:xfrm>
            <a:off x="1264285" y="6032500"/>
            <a:ext cx="8261350" cy="485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比喻句：形象生动，感情浓烈，富有感染力</a:t>
            </a:r>
            <a:r>
              <a:rPr lang="zh-CN" altLang="en-US" sz="320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zh-CN" altLang="en-US" sz="320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9425" y="321945"/>
            <a:ext cx="11256010" cy="560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③、比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喻句：</a:t>
            </a:r>
            <a:endParaRPr lang="zh-CN" altLang="en-US" sz="240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刘日薄西山，气息奄奄，人命危浅，朝不虑夕。”</a:t>
            </a:r>
            <a:r>
              <a:rPr lang="zh-CN" altLang="en-US" sz="3200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endParaRPr lang="zh-CN" altLang="en-US" sz="3200">
              <a:solidFill>
                <a:srgbClr val="FF006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以落日喻人命，贴切在刻画了祖母苍老多病的形象，融入浓烈的抒情色彩，能极大地引发读者的同情；“朝不虑夕”虽是夸张却给人无可置疑的真实；再加上四字骈句，有诗一般的韵律，如泣如诉，读之无不令人动容泣下。 </a:t>
            </a:r>
            <a:endParaRPr lang="zh-CN" altLang="en-US" sz="2800" b="1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“</a:t>
            </a:r>
            <a:r>
              <a:rPr lang="zh-CN" altLang="en-US" sz="32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乌鸟私情，愿乞终养。”</a:t>
            </a:r>
            <a:r>
              <a:rPr lang="zh-CN" altLang="en-US" sz="3200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endParaRPr lang="zh-CN" altLang="en-US" sz="3200">
              <a:solidFill>
                <a:srgbClr val="FF006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以鸟喻人，回溯至动物的本性，鸟亦如此，人何以堪？其诚挚恳切之情溢于言表，岂能不打动人？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</a:t>
            </a:r>
            <a:endParaRPr lang="zh-CN" altLang="en-US" sz="280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“臣不胜犬马怖惧之情，谨拜表以闻。”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endParaRPr lang="zh-CN" altLang="en-US" sz="280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似犬似马，忠恳之情，怖惧之态溢于言表。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endParaRPr lang="zh-CN" altLang="en-US" sz="280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“州司临门，急于星火。”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endParaRPr lang="zh-CN" altLang="en-US" sz="280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“急于星火”用比喻形容情势紧迫，形象生动。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endParaRPr lang="zh-CN" altLang="en-US" sz="2400" b="1">
              <a:solidFill>
                <a:srgbClr val="FF0066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文本占位符 264194"/>
          <p:cNvSpPr>
            <a:spLocks noGrp="1"/>
          </p:cNvSpPr>
          <p:nvPr>
            <p:ph type="body" idx="4294967295"/>
          </p:nvPr>
        </p:nvSpPr>
        <p:spPr>
          <a:xfrm>
            <a:off x="901700" y="857250"/>
            <a:ext cx="10579735" cy="5143500"/>
          </a:xfrm>
        </p:spPr>
        <p:txBody>
          <a:bodyPr anchor="t" anchorCtr="0"/>
          <a:p>
            <a:pPr marL="0" indent="0">
              <a:lnSpc>
                <a:spcPct val="210000"/>
              </a:lnSpc>
              <a:buNone/>
            </a:pPr>
            <a:r>
              <a:rPr lang="en-US" altLang="zh-CN" sz="3600" b="1" dirty="0"/>
              <a:t>    </a:t>
            </a:r>
            <a:r>
              <a:rPr lang="zh-CN" altLang="en-US" sz="4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此文的问世，为后世提供了众多的惯用语，一直流传至今。</a:t>
            </a:r>
            <a:r>
              <a:rPr lang="zh-CN" altLang="en-US" sz="4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你能说出</a:t>
            </a:r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哪些成语</a:t>
            </a:r>
            <a:r>
              <a:rPr lang="zh-CN" altLang="en-US" sz="4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出自本文吗？</a:t>
            </a:r>
            <a:r>
              <a:rPr lang="zh-CN" altLang="en-US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7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7026" name="文本框 257025"/>
          <p:cNvSpPr txBox="1"/>
          <p:nvPr/>
        </p:nvSpPr>
        <p:spPr>
          <a:xfrm>
            <a:off x="1211263" y="409575"/>
            <a:ext cx="2011363" cy="5851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孤苦伶仃：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茕茕孑立：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形影相吊：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日薄西山：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气息奄奄：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人命危浅：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朝不虑夕：</a:t>
            </a:r>
            <a:endParaRPr lang="zh-CN" altLang="en-US" sz="32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7027" name="文本框 257026"/>
          <p:cNvSpPr txBox="1"/>
          <p:nvPr/>
        </p:nvSpPr>
        <p:spPr>
          <a:xfrm>
            <a:off x="3339465" y="409575"/>
            <a:ext cx="8091805" cy="865505"/>
          </a:xfrm>
          <a:prstGeom prst="rect">
            <a:avLst/>
          </a:prstGeom>
          <a:solidFill>
            <a:srgbClr val="F4E8EC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形容孤单困苦，无依无靠。孤苦：没有依   靠，生活困苦。伶仃：孤独。</a:t>
            </a:r>
            <a:endParaRPr lang="zh-CN" altLang="en-US" sz="2800" b="1" dirty="0">
              <a:solidFill>
                <a:schemeClr val="tx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7028" name="文本框 257027"/>
          <p:cNvSpPr txBox="1"/>
          <p:nvPr/>
        </p:nvSpPr>
        <p:spPr>
          <a:xfrm>
            <a:off x="3355340" y="1275080"/>
            <a:ext cx="8076565" cy="86550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形容孤苦伶仃，无依无靠。茕茕：孤独无靠的样子。立：孤单单地呆着。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7029" name="文本框 257028"/>
          <p:cNvSpPr txBox="1"/>
          <p:nvPr/>
        </p:nvSpPr>
        <p:spPr>
          <a:xfrm>
            <a:off x="3355340" y="2129155"/>
            <a:ext cx="8076565" cy="865505"/>
          </a:xfrm>
          <a:prstGeom prst="rect">
            <a:avLst/>
          </a:prstGeom>
          <a:solidFill>
            <a:srgbClr val="F4E8EC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只有自己的身体和影子互相安慰，形容十分孤单。形：身体。吊：慰问。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7030" name="文本框 257029"/>
          <p:cNvSpPr txBox="1"/>
          <p:nvPr/>
        </p:nvSpPr>
        <p:spPr>
          <a:xfrm>
            <a:off x="3355340" y="2997200"/>
            <a:ext cx="8076565" cy="86550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太阳快要落山，比喻人衰老临近残废或事物腐朽即将灭亡。薄：迫近。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7031" name="文本框 257030"/>
          <p:cNvSpPr txBox="1"/>
          <p:nvPr/>
        </p:nvSpPr>
        <p:spPr>
          <a:xfrm>
            <a:off x="3355340" y="3862705"/>
            <a:ext cx="8075930" cy="865505"/>
          </a:xfrm>
          <a:prstGeom prst="rect">
            <a:avLst/>
          </a:prstGeom>
          <a:solidFill>
            <a:srgbClr val="F4E8EC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气息微弱，形容快要断气的样子。气息：呼吸时进出的气。奄奄：气息微弱的样子。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7032" name="文本框 257031"/>
          <p:cNvSpPr txBox="1"/>
          <p:nvPr/>
        </p:nvSpPr>
        <p:spPr>
          <a:xfrm>
            <a:off x="3355340" y="4727575"/>
            <a:ext cx="8075930" cy="86550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形容寿命已经不长，即将死亡。人命：寿命。危：危险。浅：不久，时间短。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7033" name="文本框 257032"/>
          <p:cNvSpPr txBox="1"/>
          <p:nvPr/>
        </p:nvSpPr>
        <p:spPr>
          <a:xfrm>
            <a:off x="3339465" y="5593080"/>
            <a:ext cx="8091805" cy="865505"/>
          </a:xfrm>
          <a:prstGeom prst="rect">
            <a:avLst/>
          </a:prstGeom>
          <a:solidFill>
            <a:srgbClr val="F4E8EC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早晨不能考虑晚上会怎样，情势危急，随时都可能发生变故。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7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7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7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57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7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7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7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7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57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6" grpId="0"/>
      <p:bldP spid="257027" grpId="0" bldLvl="0" animBg="1"/>
      <p:bldP spid="257028" grpId="0" bldLvl="0" animBg="1"/>
      <p:bldP spid="257029" grpId="0" bldLvl="0" animBg="1"/>
      <p:bldP spid="257030" grpId="0" bldLvl="0" animBg="1"/>
      <p:bldP spid="257031" grpId="0" bldLvl="0" animBg="1"/>
      <p:bldP spid="257032" grpId="0" bldLvl="0" animBg="1"/>
      <p:bldP spid="257033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54798" y="1216025"/>
            <a:ext cx="9082088" cy="36309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115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文言</a:t>
            </a:r>
            <a:endParaRPr lang="zh-CN" altLang="en-US" sz="115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115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基础知识归纳</a:t>
            </a:r>
            <a:endParaRPr lang="zh-CN" altLang="en-US" sz="115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文本框 18433"/>
          <p:cNvSpPr txBox="1"/>
          <p:nvPr/>
        </p:nvSpPr>
        <p:spPr>
          <a:xfrm>
            <a:off x="1848485" y="1246188"/>
            <a:ext cx="4787900" cy="470789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臣以险衅，夙遭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闵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凶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九岁不行，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零丁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孤苦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夙婴疾病，常在床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蓐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臣密今年四十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有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四。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2226" name="矩形 18434"/>
          <p:cNvSpPr/>
          <p:nvPr/>
        </p:nvSpPr>
        <p:spPr>
          <a:xfrm>
            <a:off x="4585336" y="477838"/>
            <a:ext cx="30321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通   假   字</a:t>
            </a:r>
            <a:endParaRPr lang="zh-CN" altLang="en-US" sz="4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4804411" y="5807075"/>
            <a:ext cx="345598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有，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通“</a:t>
            </a:r>
            <a:r>
              <a:rPr lang="zh-CN" altLang="en-US" sz="36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又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”。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　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437" name="矩形 18436"/>
          <p:cNvSpPr/>
          <p:nvPr/>
        </p:nvSpPr>
        <p:spPr>
          <a:xfrm>
            <a:off x="4585336" y="2189163"/>
            <a:ext cx="47625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闵，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通“</a:t>
            </a:r>
            <a:r>
              <a:rPr lang="zh-CN" altLang="en-US" sz="36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悯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”，</a:t>
            </a:r>
            <a:r>
              <a:rPr lang="zh-CN" altLang="en-US" sz="3600" b="1" dirty="0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忧患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　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438" name="矩形 18437"/>
          <p:cNvSpPr/>
          <p:nvPr/>
        </p:nvSpPr>
        <p:spPr>
          <a:xfrm>
            <a:off x="3720148" y="3355975"/>
            <a:ext cx="659257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零丁，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通“</a:t>
            </a:r>
            <a:r>
              <a:rPr lang="zh-CN" altLang="en-US" sz="36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伶仃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”，</a:t>
            </a:r>
            <a:r>
              <a:rPr lang="zh-CN" altLang="en-US" sz="3600" b="1" dirty="0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孤独的样子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439" name="矩形 18438"/>
          <p:cNvSpPr/>
          <p:nvPr/>
        </p:nvSpPr>
        <p:spPr>
          <a:xfrm>
            <a:off x="4636136" y="4641850"/>
            <a:ext cx="47612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蓐，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通“</a:t>
            </a:r>
            <a:r>
              <a:rPr lang="zh-CN" altLang="en-US" sz="36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褥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”，</a:t>
            </a:r>
            <a:r>
              <a:rPr lang="zh-CN" altLang="en-US" sz="3600" b="1" dirty="0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草席子</a:t>
            </a:r>
            <a:endParaRPr lang="zh-CN" altLang="en-US" sz="3600" b="1" dirty="0">
              <a:solidFill>
                <a:srgbClr val="CC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  <p:bldP spid="18439" grpId="0"/>
      <p:bldP spid="52226" grpId="0"/>
      <p:bldP spid="5222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矩形 23554"/>
          <p:cNvSpPr/>
          <p:nvPr/>
        </p:nvSpPr>
        <p:spPr>
          <a:xfrm>
            <a:off x="2135823" y="758825"/>
            <a:ext cx="4319588" cy="5692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至于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成立。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至于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成立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九岁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不行</a:t>
            </a:r>
            <a:endParaRPr lang="zh-CN" altLang="en-US" sz="40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后刺史荣举臣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秀才</a:t>
            </a:r>
            <a:endParaRPr lang="zh-CN" altLang="en-US" sz="40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40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臣以供养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无主</a:t>
            </a:r>
            <a:endParaRPr lang="zh-CN" altLang="en-US" sz="40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臣之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辛苦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394" name="矩形 23557"/>
          <p:cNvSpPr/>
          <p:nvPr/>
        </p:nvSpPr>
        <p:spPr>
          <a:xfrm>
            <a:off x="1775460" y="4803775"/>
            <a:ext cx="40640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62" name="矩形 23561"/>
          <p:cNvSpPr/>
          <p:nvPr/>
        </p:nvSpPr>
        <p:spPr>
          <a:xfrm>
            <a:off x="4718686" y="1066800"/>
            <a:ext cx="3830637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到</a:t>
            </a:r>
            <a:r>
              <a:rPr lang="en-US" altLang="zh-CN" sz="3600" b="1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;      </a:t>
            </a:r>
            <a:r>
              <a:rPr lang="zh-CN" altLang="en-US" sz="36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另提一事。</a:t>
            </a:r>
            <a:endParaRPr lang="zh-CN" altLang="en-US" sz="3600" b="1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563" name="矩形 23562"/>
          <p:cNvSpPr/>
          <p:nvPr/>
        </p:nvSpPr>
        <p:spPr>
          <a:xfrm>
            <a:off x="4718686" y="1808163"/>
            <a:ext cx="5314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成人自立；</a:t>
            </a:r>
            <a:r>
              <a:rPr lang="en-US" altLang="zh-CN" sz="36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6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理论</a:t>
            </a:r>
            <a:r>
              <a:rPr lang="en-US" altLang="zh-CN" sz="36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r>
              <a:rPr lang="zh-CN" altLang="en-US" sz="36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站得住。</a:t>
            </a:r>
            <a:endParaRPr lang="zh-CN" altLang="en-US" sz="36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565" name="矩形 23564"/>
          <p:cNvSpPr/>
          <p:nvPr/>
        </p:nvSpPr>
        <p:spPr>
          <a:xfrm>
            <a:off x="4601211" y="2582863"/>
            <a:ext cx="468153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不能走路；  </a:t>
            </a:r>
            <a:r>
              <a:rPr lang="zh-CN" altLang="en-US" sz="36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不可以。</a:t>
            </a:r>
            <a:endParaRPr lang="zh-CN" altLang="en-US" sz="36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566" name="矩形 23565"/>
          <p:cNvSpPr/>
          <p:nvPr/>
        </p:nvSpPr>
        <p:spPr>
          <a:xfrm>
            <a:off x="3528061" y="4173538"/>
            <a:ext cx="6616700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优秀人才；   </a:t>
            </a:r>
            <a:r>
              <a:rPr lang="zh-CN" altLang="en-US" sz="36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科举中最低级者</a:t>
            </a:r>
            <a:endParaRPr lang="zh-CN" altLang="en-US" sz="36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567" name="矩形 23566"/>
          <p:cNvSpPr/>
          <p:nvPr/>
        </p:nvSpPr>
        <p:spPr>
          <a:xfrm>
            <a:off x="5442586" y="4937125"/>
            <a:ext cx="4979987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无人来做；  </a:t>
            </a:r>
            <a:r>
              <a:rPr lang="zh-CN" altLang="en-US" sz="36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没有主意</a:t>
            </a:r>
            <a:endParaRPr lang="zh-CN" altLang="en-US" sz="36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3260" name="矩形 23569"/>
          <p:cNvSpPr/>
          <p:nvPr/>
        </p:nvSpPr>
        <p:spPr>
          <a:xfrm>
            <a:off x="4390073" y="169863"/>
            <a:ext cx="31257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古今异义词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72" name="文本框 23571"/>
          <p:cNvSpPr txBox="1"/>
          <p:nvPr/>
        </p:nvSpPr>
        <p:spPr>
          <a:xfrm>
            <a:off x="5090161" y="5713413"/>
            <a:ext cx="51276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辛酸苦楚；  </a:t>
            </a:r>
            <a:r>
              <a:rPr lang="zh-CN" altLang="en-US" sz="36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身心劳苦。</a:t>
            </a:r>
            <a:r>
              <a:rPr lang="zh-CN" altLang="en-US" sz="36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9402" name="矩形 23572"/>
          <p:cNvSpPr/>
          <p:nvPr/>
        </p:nvSpPr>
        <p:spPr>
          <a:xfrm>
            <a:off x="1775460" y="5805488"/>
            <a:ext cx="24812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/>
      <p:bldP spid="23563" grpId="0"/>
      <p:bldP spid="23565" grpId="0"/>
      <p:bldP spid="23566" grpId="1"/>
      <p:bldP spid="23567" grpId="0"/>
      <p:bldP spid="23572" grpId="0"/>
      <p:bldP spid="53260" grpId="0"/>
      <p:bldP spid="532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666115" y="533400"/>
            <a:ext cx="10859770" cy="5913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FF3300"/>
                </a:solidFill>
                <a:latin typeface="华文新魏" panose="02010800040101010101" pitchFamily="2" charset="-122"/>
                <a:ea typeface="黑体" panose="02010609060101010101" pitchFamily="2" charset="-122"/>
              </a:rPr>
              <a:t>                        </a:t>
            </a:r>
            <a:r>
              <a:rPr lang="en-US" altLang="zh-CN" sz="4000" b="1" dirty="0">
                <a:solidFill>
                  <a:srgbClr val="C00000"/>
                </a:solidFill>
                <a:latin typeface="华文新魏" panose="02010800040101010101" pitchFamily="2" charset="-122"/>
                <a:ea typeface="黑体" panose="02010609060101010101" pitchFamily="2" charset="-122"/>
              </a:rPr>
              <a:t>      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青春寄语</a:t>
            </a:r>
            <a:endParaRPr lang="zh-CN" altLang="en-US" sz="40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en-US" altLang="zh-CN" sz="4000" b="1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孝是中华民族的传统美德，而十七八岁的年纪</a:t>
            </a:r>
            <a:r>
              <a:rPr lang="zh-CN" altLang="en-US" sz="36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始终关注的永远是友情</a:t>
            </a:r>
            <a:r>
              <a:rPr lang="zh-CN" altLang="en-US" sz="3600" b="1" dirty="0">
                <a:solidFill>
                  <a:srgbClr val="00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深深憧憬的往往是爱情</a:t>
            </a:r>
            <a:r>
              <a:rPr lang="zh-CN" altLang="en-US" sz="3600" b="1" dirty="0">
                <a:solidFill>
                  <a:srgbClr val="00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最易忽略的却常常是亲情、孝情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。希望李密对祖母的乌鸟深情能让我们有所感悟，有所触动，为亲人捧上自己哪怕微薄但却真诚的回报。 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矩形 22535"/>
          <p:cNvSpPr/>
          <p:nvPr/>
        </p:nvSpPr>
        <p:spPr>
          <a:xfrm>
            <a:off x="1992948" y="2565400"/>
            <a:ext cx="46799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67" name="矩形 22566"/>
          <p:cNvSpPr/>
          <p:nvPr/>
        </p:nvSpPr>
        <p:spPr>
          <a:xfrm>
            <a:off x="4256723" y="3136900"/>
            <a:ext cx="48545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申诉</a:t>
            </a:r>
            <a:r>
              <a:rPr lang="en-US" altLang="zh-CN" sz="3200" b="1" dirty="0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200" b="1" dirty="0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苦衷</a:t>
            </a:r>
            <a:r>
              <a:rPr lang="en-US" altLang="zh-CN" sz="3200" b="1" dirty="0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r>
              <a:rPr lang="zh-CN" altLang="en-US" sz="3200" b="1" dirty="0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；  </a:t>
            </a: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让别人知道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569" name="文本框 22568"/>
          <p:cNvSpPr txBox="1"/>
          <p:nvPr/>
        </p:nvSpPr>
        <p:spPr>
          <a:xfrm>
            <a:off x="2396173" y="4003675"/>
            <a:ext cx="7727950" cy="1026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                         </a:t>
            </a:r>
            <a:r>
              <a:rPr lang="zh-CN" altLang="en-US" sz="3200" b="1" dirty="0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幸运；     </a:t>
            </a:r>
            <a:endParaRPr lang="zh-CN" altLang="en-US" sz="3200" b="1" dirty="0">
              <a:solidFill>
                <a:srgbClr val="CC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由于偶然的原因而得到成功，或免去灾害。</a:t>
            </a:r>
            <a:endParaRPr lang="zh-CN" altLang="en-US" sz="3200" b="1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571" name="文本框 22570"/>
          <p:cNvSpPr txBox="1"/>
          <p:nvPr/>
        </p:nvSpPr>
        <p:spPr>
          <a:xfrm>
            <a:off x="5831523" y="5680075"/>
            <a:ext cx="417671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谦言私爱；   </a:t>
            </a: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数量少。</a:t>
            </a:r>
            <a:endParaRPr lang="zh-CN" altLang="en-US" sz="3200" b="1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80" name="矩形 22573"/>
          <p:cNvSpPr/>
          <p:nvPr/>
        </p:nvSpPr>
        <p:spPr>
          <a:xfrm>
            <a:off x="4370864" y="185738"/>
            <a:ext cx="2976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4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古今异义词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281" name="文本框 22574"/>
          <p:cNvSpPr txBox="1"/>
          <p:nvPr/>
        </p:nvSpPr>
        <p:spPr>
          <a:xfrm>
            <a:off x="1891348" y="711200"/>
            <a:ext cx="6059488" cy="520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非臣殒首所能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上报</a:t>
            </a:r>
            <a:endParaRPr lang="zh-CN" altLang="en-US" sz="40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欲苟顺私情，则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告诉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不许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听臣微志，庶刘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侥幸</a:t>
            </a:r>
            <a:endParaRPr lang="zh-CN" altLang="en-US" sz="40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是以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区区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不能废远</a:t>
            </a:r>
            <a:endParaRPr lang="zh-CN" altLang="en-US" sz="40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76" name="文本框 22575"/>
          <p:cNvSpPr txBox="1"/>
          <p:nvPr/>
        </p:nvSpPr>
        <p:spPr>
          <a:xfrm>
            <a:off x="4371023" y="1797050"/>
            <a:ext cx="525621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报答皇上；  </a:t>
            </a:r>
            <a:r>
              <a:rPr lang="zh-CN" altLang="en-US" sz="36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向上级报告</a:t>
            </a:r>
            <a:endParaRPr lang="zh-CN" altLang="en-US" sz="3600" b="1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67" grpId="0"/>
      <p:bldP spid="22569" grpId="0"/>
      <p:bldP spid="22571" grpId="0"/>
      <p:bldP spid="22576" grpId="0"/>
      <p:bldP spid="54280" grpId="0"/>
      <p:bldP spid="5428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文本框 20481"/>
          <p:cNvSpPr txBox="1"/>
          <p:nvPr/>
        </p:nvSpPr>
        <p:spPr>
          <a:xfrm>
            <a:off x="1981836" y="304800"/>
            <a:ext cx="990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299" name="文本框 20482"/>
          <p:cNvSpPr txBox="1"/>
          <p:nvPr/>
        </p:nvSpPr>
        <p:spPr>
          <a:xfrm>
            <a:off x="1524635" y="620713"/>
            <a:ext cx="4968875" cy="58508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、祖母臣无以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终</a:t>
            </a:r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余年</a:t>
            </a:r>
            <a:endParaRPr lang="zh-CN" altLang="en-US" sz="3200" b="1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、愿陛下矜悯愚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诚</a:t>
            </a:r>
            <a:endParaRPr lang="zh-CN" altLang="en-US" sz="3200" b="1" dirty="0">
              <a:solidFill>
                <a:srgbClr val="FF006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、凡在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故老</a:t>
            </a:r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，犹蒙矜育</a:t>
            </a:r>
            <a:endParaRPr lang="zh-CN" altLang="en-US" sz="3200" b="1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、是以区区不能废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远</a:t>
            </a:r>
            <a:endParaRPr lang="zh-CN" altLang="en-US" sz="3200" b="1" dirty="0">
              <a:solidFill>
                <a:srgbClr val="FF006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、臣具以表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闻</a:t>
            </a:r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，辞不就职</a:t>
            </a:r>
            <a:endParaRPr lang="zh-CN" altLang="en-US" sz="3200" b="1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6</a:t>
            </a:r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外</a:t>
            </a:r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无期功强近之亲，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内</a:t>
            </a:r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无应门五次之童。</a:t>
            </a:r>
            <a:endParaRPr lang="zh-CN" altLang="en-US" sz="3200" b="1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7</a:t>
            </a:r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、猥以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微贱</a:t>
            </a:r>
            <a:endParaRPr lang="zh-CN" altLang="en-US" sz="3200" b="1" dirty="0">
              <a:solidFill>
                <a:srgbClr val="FF006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8</a:t>
            </a:r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、则刘氏病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日</a:t>
            </a:r>
            <a:r>
              <a:rPr lang="zh-CN" altLang="en-US" sz="3200" b="1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笃。</a:t>
            </a:r>
            <a:endParaRPr lang="zh-CN" altLang="en-US" sz="3200" b="1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6493511" y="860108"/>
            <a:ext cx="4876800" cy="4851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动词使动用法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，使－终了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6493193" y="1425575"/>
            <a:ext cx="3311525" cy="4851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形－名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，诚心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7" name="文本框 20486"/>
          <p:cNvSpPr txBox="1"/>
          <p:nvPr/>
        </p:nvSpPr>
        <p:spPr>
          <a:xfrm>
            <a:off x="6453823" y="2095500"/>
            <a:ext cx="2759075" cy="4851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形－名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，老人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8" name="文本框 20487"/>
          <p:cNvSpPr txBox="1"/>
          <p:nvPr/>
        </p:nvSpPr>
        <p:spPr>
          <a:xfrm>
            <a:off x="6453823" y="2735263"/>
            <a:ext cx="3206750" cy="4851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32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形－动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，远离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9" name="文本框 20488"/>
          <p:cNvSpPr txBox="1"/>
          <p:nvPr/>
        </p:nvSpPr>
        <p:spPr>
          <a:xfrm>
            <a:off x="6634798" y="3395663"/>
            <a:ext cx="3587750" cy="485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动－使动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，使</a:t>
            </a:r>
            <a:r>
              <a:rPr lang="zh-CN" altLang="en-US" sz="3200" b="1" dirty="0">
                <a:latin typeface="黑体" panose="02010609060101010101" pitchFamily="2" charset="-122"/>
                <a:ea typeface="华文中宋" panose="02010600040101010101" pitchFamily="2" charset="-122"/>
              </a:rPr>
              <a:t>…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闻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90" name="文本框 20489"/>
          <p:cNvSpPr txBox="1"/>
          <p:nvPr/>
        </p:nvSpPr>
        <p:spPr>
          <a:xfrm>
            <a:off x="6283643" y="4055745"/>
            <a:ext cx="3730625" cy="1026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名－状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，在家之外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名－状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，在家里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91" name="文本框 20490"/>
          <p:cNvSpPr txBox="1"/>
          <p:nvPr/>
        </p:nvSpPr>
        <p:spPr>
          <a:xfrm>
            <a:off x="6328411" y="5175568"/>
            <a:ext cx="5041900" cy="4851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形作名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，卑微低贱的身份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92" name="文本框 20491"/>
          <p:cNvSpPr txBox="1"/>
          <p:nvPr/>
        </p:nvSpPr>
        <p:spPr>
          <a:xfrm>
            <a:off x="6257926" y="5916930"/>
            <a:ext cx="3598862" cy="485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名－状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，一天一天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5308" name="矩形 20492"/>
          <p:cNvSpPr/>
          <p:nvPr/>
        </p:nvSpPr>
        <p:spPr>
          <a:xfrm>
            <a:off x="4736148" y="196850"/>
            <a:ext cx="25304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词类活用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6" grpId="0"/>
      <p:bldP spid="20487" grpId="0"/>
      <p:bldP spid="20488" grpId="0"/>
      <p:bldP spid="20489" grpId="0"/>
      <p:bldP spid="20490" grpId="0"/>
      <p:bldP spid="20491" grpId="0"/>
      <p:bldP spid="20492" grpId="0"/>
      <p:bldP spid="55308" grpId="0"/>
      <p:bldP spid="5529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文本框 66561"/>
          <p:cNvSpPr txBox="1"/>
          <p:nvPr/>
        </p:nvSpPr>
        <p:spPr>
          <a:xfrm>
            <a:off x="2094548" y="611188"/>
            <a:ext cx="6669088" cy="47694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9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而刘夙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婴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疾病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9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告诉不许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9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急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于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星火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9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是臣尽节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于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陛下之日长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7" name="文本框 66566"/>
          <p:cNvSpPr txBox="1"/>
          <p:nvPr/>
        </p:nvSpPr>
        <p:spPr>
          <a:xfrm>
            <a:off x="5572761" y="4022090"/>
            <a:ext cx="58813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状语后置。比流星的坠落还要急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6568" name="文本框 66567"/>
          <p:cNvSpPr txBox="1"/>
          <p:nvPr/>
        </p:nvSpPr>
        <p:spPr>
          <a:xfrm>
            <a:off x="4904423" y="290513"/>
            <a:ext cx="24590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特殊句式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569" name="文本框 66568"/>
          <p:cNvSpPr txBox="1"/>
          <p:nvPr/>
        </p:nvSpPr>
        <p:spPr>
          <a:xfrm>
            <a:off x="5572761" y="1254125"/>
            <a:ext cx="46990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被动句</a:t>
            </a:r>
            <a:r>
              <a:rPr lang="en-US" altLang="zh-CN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.   </a:t>
            </a: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婴疾病</a:t>
            </a:r>
            <a:r>
              <a:rPr lang="en-US" altLang="zh-CN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被疾病缠绕，为疾病所困。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6570" name="文本框 66569"/>
          <p:cNvSpPr txBox="1"/>
          <p:nvPr/>
        </p:nvSpPr>
        <p:spPr>
          <a:xfrm>
            <a:off x="5572443" y="2442845"/>
            <a:ext cx="50514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被动句</a:t>
            </a:r>
            <a:r>
              <a:rPr lang="en-US" altLang="zh-CN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. </a:t>
            </a: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我申诉苦衷，请求暂 缓赴任，而没有被允许。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6571" name="文本框 66570"/>
          <p:cNvSpPr txBox="1"/>
          <p:nvPr/>
        </p:nvSpPr>
        <p:spPr>
          <a:xfrm>
            <a:off x="5572760" y="5207000"/>
            <a:ext cx="59442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状语后置。这样看来，我给陛下尽职的时间还很长。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7" grpId="0"/>
      <p:bldP spid="66568" grpId="0"/>
      <p:bldP spid="66569" grpId="0"/>
      <p:bldP spid="66570" grpId="0"/>
      <p:bldP spid="6657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文本框 68609"/>
          <p:cNvSpPr txBox="1"/>
          <p:nvPr/>
        </p:nvSpPr>
        <p:spPr>
          <a:xfrm>
            <a:off x="1589723" y="1516063"/>
            <a:ext cx="7239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除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1" name="文本框 68610"/>
          <p:cNvSpPr txBox="1"/>
          <p:nvPr/>
        </p:nvSpPr>
        <p:spPr>
          <a:xfrm>
            <a:off x="2356486" y="838200"/>
            <a:ext cx="5183187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京都赋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：“登自东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除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。”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“诛乱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除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害。”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“通路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除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道”。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除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臣洗马”。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8612" name="文本框 68611"/>
          <p:cNvSpPr txBox="1"/>
          <p:nvPr/>
        </p:nvSpPr>
        <p:spPr>
          <a:xfrm>
            <a:off x="7650798" y="838200"/>
            <a:ext cx="248602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台阶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清除、去掉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修整。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任命，授职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6" name="文本框 68615"/>
          <p:cNvSpPr txBox="1"/>
          <p:nvPr/>
        </p:nvSpPr>
        <p:spPr>
          <a:xfrm>
            <a:off x="1589723" y="3776663"/>
            <a:ext cx="76676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卒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7" name="文本框 68616"/>
          <p:cNvSpPr txBox="1"/>
          <p:nvPr/>
        </p:nvSpPr>
        <p:spPr>
          <a:xfrm>
            <a:off x="2427923" y="2852738"/>
            <a:ext cx="5030788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信臣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精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卒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陈利兵</a:t>
            </a:r>
            <a:endParaRPr lang="zh-CN" altLang="en-US" sz="3200" b="1" dirty="0">
              <a:solidFill>
                <a:schemeClr val="tx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“公子季友（人名）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卒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。” 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“语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卒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而单子大怒。”</a:t>
            </a:r>
            <a:r>
              <a:rPr lang="zh-CN" altLang="en-US" sz="3200" b="1" dirty="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3200" b="1" dirty="0">
              <a:solidFill>
                <a:schemeClr val="tx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卒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成大业。”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“军旅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卒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发。</a:t>
            </a:r>
            <a:r>
              <a:rPr lang="zh-CN" altLang="en-US" sz="3200" b="1" dirty="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3200" b="1" dirty="0">
              <a:solidFill>
                <a:schemeClr val="tx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8618" name="文本框 68617"/>
          <p:cNvSpPr txBox="1"/>
          <p:nvPr/>
        </p:nvSpPr>
        <p:spPr>
          <a:xfrm>
            <a:off x="6417946" y="2899410"/>
            <a:ext cx="52212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步兵。又古代军队编制，一百人为卒 </a:t>
            </a:r>
            <a:endParaRPr lang="zh-CN" altLang="en-US" sz="24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8619" name="文本框 68618"/>
          <p:cNvSpPr txBox="1"/>
          <p:nvPr/>
        </p:nvSpPr>
        <p:spPr>
          <a:xfrm>
            <a:off x="7750493" y="3359785"/>
            <a:ext cx="1964055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死亡</a:t>
            </a:r>
            <a:endParaRPr lang="zh-CN" altLang="en-US" sz="28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完毕，结束</a:t>
            </a:r>
            <a:endParaRPr lang="zh-CN" altLang="en-US" sz="28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终于 </a:t>
            </a:r>
            <a:r>
              <a:rPr lang="zh-CN" altLang="en-US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3496" name="文本框 68620"/>
          <p:cNvSpPr txBox="1"/>
          <p:nvPr/>
        </p:nvSpPr>
        <p:spPr>
          <a:xfrm>
            <a:off x="6960236" y="4076700"/>
            <a:ext cx="2819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22" name="文本框 68621"/>
          <p:cNvSpPr txBox="1"/>
          <p:nvPr/>
        </p:nvSpPr>
        <p:spPr>
          <a:xfrm>
            <a:off x="6410643" y="4743450"/>
            <a:ext cx="46437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cù</a:t>
            </a:r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，通“猝”。突然，仓猝 </a:t>
            </a:r>
            <a:endParaRPr lang="zh-CN" altLang="en-US" sz="28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8623" name="文本框 68622"/>
          <p:cNvSpPr txBox="1"/>
          <p:nvPr/>
        </p:nvSpPr>
        <p:spPr>
          <a:xfrm>
            <a:off x="1588135" y="5591175"/>
            <a:ext cx="690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矜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624" name="文本框 68623"/>
          <p:cNvSpPr txBox="1"/>
          <p:nvPr/>
        </p:nvSpPr>
        <p:spPr>
          <a:xfrm>
            <a:off x="2548573" y="5407025"/>
            <a:ext cx="2014538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犹蒙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矜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育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矜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名节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8625" name="文本框 68624"/>
          <p:cNvSpPr txBox="1"/>
          <p:nvPr/>
        </p:nvSpPr>
        <p:spPr>
          <a:xfrm>
            <a:off x="7750811" y="5410200"/>
            <a:ext cx="1374775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怜惜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自夸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8628" name="文本框 68627"/>
          <p:cNvSpPr txBox="1"/>
          <p:nvPr/>
        </p:nvSpPr>
        <p:spPr>
          <a:xfrm>
            <a:off x="4801236" y="131763"/>
            <a:ext cx="23653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一词多义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1123" name="左大括号 261122"/>
          <p:cNvSpPr/>
          <p:nvPr/>
        </p:nvSpPr>
        <p:spPr>
          <a:xfrm>
            <a:off x="2278698" y="1076325"/>
            <a:ext cx="269875" cy="1584325"/>
          </a:xfrm>
          <a:prstGeom prst="leftBrace">
            <a:avLst>
              <a:gd name="adj1" fmla="val 55906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278698" y="3117850"/>
            <a:ext cx="268288" cy="2025650"/>
          </a:xfrm>
          <a:prstGeom prst="leftBrace">
            <a:avLst>
              <a:gd name="adj1" fmla="val 56102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337436" y="5591175"/>
            <a:ext cx="150812" cy="706438"/>
          </a:xfrm>
          <a:prstGeom prst="leftBrace">
            <a:avLst>
              <a:gd name="adj1" fmla="val 55907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1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1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/>
      <p:bldP spid="68612" grpId="0"/>
      <p:bldP spid="68616" grpId="0"/>
      <p:bldP spid="68617" grpId="0"/>
      <p:bldP spid="68618" grpId="0"/>
      <p:bldP spid="68619" grpId="0"/>
      <p:bldP spid="68622" grpId="0"/>
      <p:bldP spid="68623" grpId="0"/>
      <p:bldP spid="68624" grpId="0"/>
      <p:bldP spid="68625" grpId="0"/>
      <p:bldP spid="6862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34817"/>
          <p:cNvSpPr txBox="1"/>
          <p:nvPr/>
        </p:nvSpPr>
        <p:spPr>
          <a:xfrm>
            <a:off x="1862773" y="260350"/>
            <a:ext cx="4521200" cy="6195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以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臣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以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险衅   　　　　　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以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区区不能废远　　　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猥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以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微贱 　　　　　　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臣无祖母，无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以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至今日　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区区</a:t>
            </a:r>
            <a:endParaRPr lang="zh-CN" altLang="en-US" sz="3200" b="1" dirty="0">
              <a:solidFill>
                <a:srgbClr val="CC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是以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区区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不能废远　　　秦以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区区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之地　　　　　新妇谓府吏，感君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区区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怀则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区区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与诸君，论此于荒   山寂寞之滨。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4819" name="矩形 34818"/>
          <p:cNvSpPr/>
          <p:nvPr/>
        </p:nvSpPr>
        <p:spPr>
          <a:xfrm>
            <a:off x="6193473" y="773113"/>
            <a:ext cx="4421188" cy="2797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介词，因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因，是以＝以是＝因此。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介词，用，凭借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与“无”连用，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意为“不能”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4827" name="文本框 34826"/>
          <p:cNvSpPr txBox="1"/>
          <p:nvPr/>
        </p:nvSpPr>
        <p:spPr>
          <a:xfrm>
            <a:off x="7071361" y="3981450"/>
            <a:ext cx="235585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拳拳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少，小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诚挚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自称的谦词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  <p:bldP spid="3482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Text Box 3"/>
          <p:cNvSpPr txBox="1"/>
          <p:nvPr/>
        </p:nvSpPr>
        <p:spPr>
          <a:xfrm>
            <a:off x="802005" y="692150"/>
            <a:ext cx="11040110" cy="4473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下列加点的成语使用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不恰当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的一项是（　）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/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A.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一个远涉重洋、寄身美国、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茕茕孑立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的中国弱女子，要控告有钱有势的美国地头蛇是何等艰难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!</a:t>
            </a:r>
            <a:endParaRPr lang="en-US" altLang="zh-CN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/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B.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在已经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气息奄奄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的暮年，他坐在公园的石凳上沉思往事，突然发现自己所崇拜的偶像不过是个华而不实、自私自利的小人。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/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C.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当一名人质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朝不虑夕，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实在是太累了，太紧张了。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/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D.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孤苦伶仃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的石家母子，冒着生命危险，把这把七星刀一直保存到解放。</a:t>
            </a:r>
            <a:r>
              <a:rPr lang="zh-CN" altLang="en-US" sz="2000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1908" name="矩形 251907"/>
          <p:cNvSpPr/>
          <p:nvPr/>
        </p:nvSpPr>
        <p:spPr>
          <a:xfrm>
            <a:off x="465455" y="5139055"/>
            <a:ext cx="112452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28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8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</a:t>
            </a:r>
            <a:r>
              <a:rPr lang="zh-CN" altLang="en-US" sz="28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项“气息奄奄”中“奄奄”是气息微弱的样子。指人生命垂危，即将断气。用于此处不合语境，应改为“日薄西山”，用日落比喻人的寿命将终，修饰“暮年”恰当。）</a:t>
            </a:r>
            <a:endParaRPr lang="zh-CN" altLang="en-US" sz="2800" b="1" dirty="0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9396" name="文本框 251908"/>
          <p:cNvSpPr txBox="1"/>
          <p:nvPr/>
        </p:nvSpPr>
        <p:spPr>
          <a:xfrm>
            <a:off x="5015548" y="107950"/>
            <a:ext cx="2160588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小试身手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50811" y="560388"/>
            <a:ext cx="55943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93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93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8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1908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1908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矩形 136193"/>
          <p:cNvSpPr/>
          <p:nvPr/>
        </p:nvSpPr>
        <p:spPr>
          <a:xfrm>
            <a:off x="3737611" y="692150"/>
            <a:ext cx="4133850" cy="17526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endParaRPr lang="zh-CN" altLang="en-US" sz="6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6195" name="文本框 136194"/>
          <p:cNvSpPr txBox="1"/>
          <p:nvPr/>
        </p:nvSpPr>
        <p:spPr>
          <a:xfrm>
            <a:off x="973455" y="1360805"/>
            <a:ext cx="10506075" cy="49930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05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慈母手中线</a:t>
            </a:r>
            <a:r>
              <a:rPr lang="en-US" altLang="zh-CN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游子身上衣。</a:t>
            </a:r>
            <a:endParaRPr lang="zh-CN" altLang="en-US" sz="36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0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临行密密缝</a:t>
            </a:r>
            <a:r>
              <a:rPr lang="en-US" altLang="zh-CN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意恐迟迟归。</a:t>
            </a:r>
            <a:endParaRPr lang="zh-CN" altLang="en-US" sz="36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0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谁言寸草心</a:t>
            </a:r>
            <a:r>
              <a:rPr lang="en-US" altLang="zh-CN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报得三春晖。</a:t>
            </a:r>
            <a:endParaRPr lang="en-US" altLang="zh-CN" sz="3600" b="1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乌鸟有反哺之情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小羊有跪乳之恩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.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我们得到了所有爱我们的亲人的所有阳光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我们也应该回抱他们些许绿荫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让我们敞开我们的心怀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用我们的心灵紧紧地拥抱他们吧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!</a:t>
            </a:r>
            <a:endParaRPr lang="en-US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77142" y="346075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4400" b="1" noProof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课堂小结</a:t>
            </a:r>
            <a:endParaRPr lang="zh-CN" altLang="en-US" sz="4400" b="1" noProof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/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4" name="矩形 128003"/>
          <p:cNvSpPr/>
          <p:nvPr/>
        </p:nvSpPr>
        <p:spPr>
          <a:xfrm>
            <a:off x="729615" y="908050"/>
            <a:ext cx="106756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子曰：“生，事之以礼；死，葬之以礼，祭之以礼。”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父母在世时，要以礼侍奉；死了，要以礼安葬，并且按礼仪祭祀。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8005" name="文本框 128004"/>
          <p:cNvSpPr txBox="1"/>
          <p:nvPr/>
        </p:nvSpPr>
        <p:spPr>
          <a:xfrm>
            <a:off x="1515110" y="2949575"/>
            <a:ext cx="878268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孟武伯问孝，子曰：“父母，唯其疾之忧。” 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关心父母的病痛是讲求孝道之关键。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8006" name="文本框 128005"/>
          <p:cNvSpPr txBox="1"/>
          <p:nvPr/>
        </p:nvSpPr>
        <p:spPr>
          <a:xfrm>
            <a:off x="1691640" y="4665980"/>
            <a:ext cx="853122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子曰：“父母在，不远游，游必有方。”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子女经常在父母面前尽些孝心。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4" grpId="0"/>
      <p:bldP spid="128005" grpId="0"/>
      <p:bldP spid="12800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6385" name="文本框 158722"/>
          <p:cNvSpPr txBox="1"/>
          <p:nvPr/>
        </p:nvSpPr>
        <p:spPr>
          <a:xfrm>
            <a:off x="761365" y="842010"/>
            <a:ext cx="10886440" cy="517334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D1D1F0"/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</a:t>
            </a:r>
            <a:r>
              <a:rPr lang="en-US" altLang="zh-CN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出师表</a:t>
            </a:r>
            <a:r>
              <a:rPr lang="en-US" altLang="zh-CN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不下泪者，其人必</a:t>
            </a:r>
            <a:r>
              <a:rPr lang="zh-CN" altLang="en-US" sz="48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不忠</a:t>
            </a:r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；读</a:t>
            </a:r>
            <a:r>
              <a:rPr lang="en-US" altLang="zh-CN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陈情表</a:t>
            </a:r>
            <a:r>
              <a:rPr lang="en-US" altLang="zh-CN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不下泪者，其人必</a:t>
            </a: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不孝</a:t>
            </a:r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；读</a:t>
            </a:r>
            <a:r>
              <a:rPr lang="en-US" altLang="zh-CN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祭十二郎文</a:t>
            </a:r>
            <a:r>
              <a:rPr lang="en-US" altLang="zh-CN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不下泪者，其人必</a:t>
            </a: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不友</a:t>
            </a:r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4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</a:t>
            </a:r>
            <a:r>
              <a:rPr lang="en-US" altLang="zh-CN" sz="4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苏轼</a:t>
            </a:r>
            <a:endParaRPr lang="zh-CN" altLang="en-US" sz="4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9746" name="文本框 159745"/>
          <p:cNvSpPr txBox="1"/>
          <p:nvPr/>
        </p:nvSpPr>
        <p:spPr>
          <a:xfrm>
            <a:off x="2094548" y="981075"/>
            <a:ext cx="955675" cy="2584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陈情表</a:t>
            </a:r>
            <a:endParaRPr lang="zh-CN" altLang="en-US" sz="54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9747" name="文本框 159746"/>
          <p:cNvSpPr txBox="1"/>
          <p:nvPr/>
        </p:nvSpPr>
        <p:spPr>
          <a:xfrm>
            <a:off x="3863023" y="1052513"/>
            <a:ext cx="265271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陈述、禀报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9748" name="文本框 159747"/>
          <p:cNvSpPr txBox="1"/>
          <p:nvPr/>
        </p:nvSpPr>
        <p:spPr>
          <a:xfrm>
            <a:off x="3937636" y="1989138"/>
            <a:ext cx="280828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隐情、苦衷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9749" name="文本框 159748"/>
          <p:cNvSpPr txBox="1"/>
          <p:nvPr/>
        </p:nvSpPr>
        <p:spPr>
          <a:xfrm>
            <a:off x="3937636" y="2819400"/>
            <a:ext cx="11160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奏章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9751" name="文本框 159750"/>
          <p:cNvSpPr txBox="1"/>
          <p:nvPr/>
        </p:nvSpPr>
        <p:spPr>
          <a:xfrm>
            <a:off x="6737986" y="1628775"/>
            <a:ext cx="2874962" cy="1476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禀告自己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苦衷的奏章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9752" name="文本框 159751"/>
          <p:cNvSpPr txBox="1"/>
          <p:nvPr/>
        </p:nvSpPr>
        <p:spPr>
          <a:xfrm>
            <a:off x="786130" y="3497580"/>
            <a:ext cx="10583545" cy="1173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en-US" altLang="zh-CN" sz="28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1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表 ，古代文体，属奏议类，臣民对君主有所陈述请求时所用。</a:t>
            </a:r>
            <a:r>
              <a:rPr lang="zh-CN" altLang="en-US" sz="3200" dirty="0">
                <a:solidFill>
                  <a:srgbClr val="CC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3200" dirty="0">
              <a:solidFill>
                <a:srgbClr val="CC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9753" name="右箭头 159752"/>
          <p:cNvSpPr/>
          <p:nvPr/>
        </p:nvSpPr>
        <p:spPr>
          <a:xfrm>
            <a:off x="2905761" y="1412875"/>
            <a:ext cx="1031875" cy="73025"/>
          </a:xfrm>
          <a:prstGeom prst="rightArrow">
            <a:avLst>
              <a:gd name="adj1" fmla="val 50000"/>
              <a:gd name="adj2" fmla="val 35201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9754" name="右箭头 159753"/>
          <p:cNvSpPr/>
          <p:nvPr/>
        </p:nvSpPr>
        <p:spPr>
          <a:xfrm>
            <a:off x="2905761" y="2278063"/>
            <a:ext cx="1031875" cy="71437"/>
          </a:xfrm>
          <a:prstGeom prst="rightArrow">
            <a:avLst>
              <a:gd name="adj1" fmla="val 50000"/>
              <a:gd name="adj2" fmla="val 35984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9755" name="右箭头 159754"/>
          <p:cNvSpPr/>
          <p:nvPr/>
        </p:nvSpPr>
        <p:spPr>
          <a:xfrm>
            <a:off x="2905761" y="3105150"/>
            <a:ext cx="1031875" cy="73025"/>
          </a:xfrm>
          <a:prstGeom prst="rightArrow">
            <a:avLst>
              <a:gd name="adj1" fmla="val 50000"/>
              <a:gd name="adj2" fmla="val 35201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9756" name="右大括号 159755"/>
          <p:cNvSpPr/>
          <p:nvPr/>
        </p:nvSpPr>
        <p:spPr>
          <a:xfrm>
            <a:off x="6444298" y="1341438"/>
            <a:ext cx="222250" cy="2087562"/>
          </a:xfrm>
          <a:prstGeom prst="rightBrace">
            <a:avLst>
              <a:gd name="adj1" fmla="val 43441"/>
              <a:gd name="adj2" fmla="val 50000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9758" name="文本框 159757"/>
          <p:cNvSpPr txBox="1"/>
          <p:nvPr/>
        </p:nvSpPr>
        <p:spPr>
          <a:xfrm>
            <a:off x="700405" y="4704080"/>
            <a:ext cx="10844530" cy="1863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补充：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这类文章战国时称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书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，汉代分为四类：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章、奏、表、议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。其中“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章以谢恩；奏以弹劾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揭发别人）；表以陈情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陈述衷情）；议以执异（不同意见）。”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99698" y="212725"/>
            <a:ext cx="146685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解 题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9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6" grpId="0"/>
      <p:bldP spid="159747" grpId="0"/>
      <p:bldP spid="159748" grpId="0"/>
      <p:bldP spid="159749" grpId="0"/>
      <p:bldP spid="159751" grpId="0"/>
      <p:bldP spid="159752" grpId="0"/>
      <p:bldP spid="159756" grpId="0" bldLvl="0" animBg="1"/>
      <p:bldP spid="15975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79874" descr="75165"/>
          <p:cNvPicPr>
            <a:picLocks noChangeAspect="1"/>
          </p:cNvPicPr>
          <p:nvPr/>
        </p:nvPicPr>
        <p:blipFill>
          <a:blip r:embed="rId1"/>
          <a:srcRect l="13498" t="349" r="14569" b="18063"/>
          <a:stretch>
            <a:fillRect/>
          </a:stretch>
        </p:blipFill>
        <p:spPr>
          <a:xfrm>
            <a:off x="334010" y="1417320"/>
            <a:ext cx="3226435" cy="5163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6" name="文本框 79875"/>
          <p:cNvSpPr txBox="1"/>
          <p:nvPr/>
        </p:nvSpPr>
        <p:spPr>
          <a:xfrm>
            <a:off x="4094480" y="333375"/>
            <a:ext cx="7646035" cy="6182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李密（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224—287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，一名虔，字令伯，武阳（今四川省彭山县东）人。父早亡，母改嫁，由祖母刘氏亲自抚养。为人正直，颇有才干。曾仕蜀汉为郎，蜀亡以后，晋武帝司马炎为了巩固新政权，笼络蜀汉旧臣人心，征召李密为太子洗马。他上表陈情，以祖母年老无人供养，辞不从命。祖母死后，出任太子洗马，官至汉中太守。后被谗免官，死于家中。</a:t>
            </a:r>
            <a:r>
              <a:rPr lang="zh-CN" altLang="en-US" sz="3600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36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6590" y="333375"/>
            <a:ext cx="25806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 spc="720" noProof="1">
                <a:solidFill>
                  <a:srgbClr val="FF0000"/>
                </a:soli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作者简介</a:t>
            </a:r>
            <a:endParaRPr lang="zh-CN" altLang="en-US" sz="4000" b="1" spc="720" noProof="1">
              <a:solidFill>
                <a:srgbClr val="FF0000"/>
              </a:soli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7413"/>
          <p:cNvSpPr/>
          <p:nvPr/>
        </p:nvSpPr>
        <p:spPr>
          <a:xfrm>
            <a:off x="473710" y="875030"/>
            <a:ext cx="11296650" cy="5754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李密，蜀汉后主刘禅的郎官。公元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263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年，司马昭灭蜀汉，李密成了亡国之臣。仕途已失，便在家供养祖母刘氏。公元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265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年，晋武帝请李密出来做官，先拜郎中，后又拜为洗马（太子侍从官）。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晋武帝邀请李密出山的主要原因是：第一，当时东吴尚据江左，为了减少灭吴阻力，收笼东吴民心，故对亡国之臣实行怀柔政策，以显示其宽宏之胸怀。第二，李密当时以孝闻名天下，晋武帝承继汉代以来以孝治理天下的策略，实行孝道，以显示自己清正廉明，同时也用孝来维持君臣关系，维持社会的安定秩序。而李密身系蜀汉，无心出官，写奏章推脱。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本文就是此时所写。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1936" y="168275"/>
            <a:ext cx="1547812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背  景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10406</Words>
  <Application>WPS 演示</Application>
  <PresentationFormat>宽屏</PresentationFormat>
  <Paragraphs>887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73" baseType="lpstr">
      <vt:lpstr>Arial</vt:lpstr>
      <vt:lpstr>宋体</vt:lpstr>
      <vt:lpstr>Wingdings</vt:lpstr>
      <vt:lpstr>华文行楷</vt:lpstr>
      <vt:lpstr>华文中宋</vt:lpstr>
      <vt:lpstr>微软雅黑</vt:lpstr>
      <vt:lpstr>华文新魏</vt:lpstr>
      <vt:lpstr>黑体</vt:lpstr>
      <vt:lpstr>Calibri</vt:lpstr>
      <vt:lpstr>Arial Unicode MS</vt:lpstr>
      <vt:lpstr>Dotum</vt:lpstr>
      <vt:lpstr>Malgun Gothic</vt:lpstr>
      <vt:lpstr>Times New Roman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古人讳言“死”</vt:lpstr>
      <vt:lpstr>PowerPoint 演示文稿</vt:lpstr>
      <vt:lpstr>PowerPoint 演示文稿</vt:lpstr>
      <vt:lpstr>朗读提示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实  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本文为什么能打动晋武帝，陈情的技巧有哪些？</vt:lpstr>
      <vt:lpstr>PowerPoint 演示文稿</vt:lpstr>
      <vt:lpstr>鉴赏写法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ASUS</dc:creator>
  <cp:lastModifiedBy>赵生勤  高中语文  潇洒走一回</cp:lastModifiedBy>
  <cp:revision>10</cp:revision>
  <dcterms:created xsi:type="dcterms:W3CDTF">2021-11-29T07:45:00Z</dcterms:created>
  <dcterms:modified xsi:type="dcterms:W3CDTF">2022-03-07T12:51:25Z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B0CD1684EFA7485797511838534116EE</vt:lpwstr>
  </property>
  <property fmtid="{D5CDD505-2E9C-101B-9397-08002B2CF9AE}" pid="3" name="KSOProductBuildVer">
    <vt:lpwstr>2052-11.1.0.11365</vt:lpwstr>
  </property>
</Properties>
</file>