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77" r:id="rId2"/>
    <p:sldId id="278" r:id="rId3"/>
    <p:sldId id="279" r:id="rId4"/>
    <p:sldId id="305" r:id="rId5"/>
    <p:sldId id="26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284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285" r:id="rId31"/>
    <p:sldId id="330" r:id="rId32"/>
    <p:sldId id="331" r:id="rId33"/>
    <p:sldId id="332" r:id="rId34"/>
    <p:sldId id="286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341" r:id="rId44"/>
    <p:sldId id="342" r:id="rId45"/>
    <p:sldId id="343" r:id="rId46"/>
    <p:sldId id="344" r:id="rId47"/>
    <p:sldId id="345" r:id="rId48"/>
    <p:sldId id="346" r:id="rId49"/>
    <p:sldId id="347" r:id="rId50"/>
    <p:sldId id="348" r:id="rId51"/>
    <p:sldId id="349" r:id="rId52"/>
    <p:sldId id="350" r:id="rId53"/>
    <p:sldId id="351" r:id="rId54"/>
    <p:sldId id="306" r:id="rId55"/>
    <p:sldId id="352" r:id="rId56"/>
    <p:sldId id="353" r:id="rId57"/>
    <p:sldId id="354" r:id="rId58"/>
    <p:sldId id="355" r:id="rId5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0F1"/>
    <a:srgbClr val="EAEAEA"/>
    <a:srgbClr val="F8B62C"/>
    <a:srgbClr val="A24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84"/>
      </p:cViewPr>
      <p:guideLst>
        <p:guide orient="horz" pos="618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067237-14E8-4373-AA68-5344FACB7B59}" type="datetimeFigureOut">
              <a:rPr lang="zh-CN" altLang="en-US"/>
              <a:pPr>
                <a:defRPr/>
              </a:pPr>
              <a:t>2017-06-17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86CE6F-8981-4012-BB08-C13940A45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4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908175" y="1700213"/>
            <a:ext cx="6119813" cy="360362"/>
          </a:xfrm>
          <a:prstGeom prst="roundRect">
            <a:avLst/>
          </a:prstGeom>
          <a:gradFill flip="none" rotWithShape="1">
            <a:gsLst>
              <a:gs pos="59000">
                <a:srgbClr val="01B0F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992399" y="1700213"/>
            <a:ext cx="6119814" cy="360362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92399" y="2420888"/>
            <a:ext cx="5987008" cy="30680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92257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03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06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0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1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67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742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9"/>
            <a:ext cx="7886700" cy="792087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884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4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303576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650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4211960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19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536408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262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6516216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21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7668344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05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06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682"/>
            <a:ext cx="1800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 userDrawn="1"/>
        </p:nvSpPr>
        <p:spPr>
          <a:xfrm>
            <a:off x="3131840" y="284712"/>
            <a:ext cx="368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学霸有招     高手洞考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高手锻造     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>
            <a:hlinkClick r:id="rId20" action="ppaction://hlinksldjump"/>
          </p:cNvPr>
          <p:cNvSpPr/>
          <p:nvPr userDrawn="1"/>
        </p:nvSpPr>
        <p:spPr>
          <a:xfrm>
            <a:off x="3179784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21" action="ppaction://hlinksldjump"/>
          </p:cNvPr>
          <p:cNvSpPr/>
          <p:nvPr userDrawn="1"/>
        </p:nvSpPr>
        <p:spPr>
          <a:xfrm>
            <a:off x="4355976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22" action="ppaction://hlinksldjump"/>
          </p:cNvPr>
          <p:cNvSpPr/>
          <p:nvPr userDrawn="1"/>
        </p:nvSpPr>
        <p:spPr>
          <a:xfrm>
            <a:off x="5484040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608110"/>
            <a:ext cx="9144000" cy="2606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33" r:id="rId2"/>
    <p:sldLayoutId id="2147483819" r:id="rId3"/>
    <p:sldLayoutId id="2147483820" r:id="rId4"/>
    <p:sldLayoutId id="2147483828" r:id="rId5"/>
    <p:sldLayoutId id="2147483829" r:id="rId6"/>
    <p:sldLayoutId id="2147483830" r:id="rId7"/>
    <p:sldLayoutId id="2147483831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6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9.pn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10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2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11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3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12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4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13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5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14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6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5.xml"/><Relationship Id="rId7" Type="http://schemas.openxmlformats.org/officeDocument/2006/relationships/slide" Target="slide5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34.xml"/><Relationship Id="rId5" Type="http://schemas.openxmlformats.org/officeDocument/2006/relationships/slide" Target="slide30.xml"/><Relationship Id="rId10" Type="http://schemas.openxmlformats.org/officeDocument/2006/relationships/image" Target="../media/image15.emf"/><Relationship Id="rId4" Type="http://schemas.openxmlformats.org/officeDocument/2006/relationships/slide" Target="slide20.xml"/><Relationship Id="rId9" Type="http://schemas.openxmlformats.org/officeDocument/2006/relationships/package" Target="../embeddings/Microsoft_Word___7.docx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4.xml"/><Relationship Id="rId5" Type="http://schemas.openxmlformats.org/officeDocument/2006/relationships/slide" Target="slide34.xml"/><Relationship Id="rId4" Type="http://schemas.openxmlformats.org/officeDocument/2006/relationships/slide" Target="slide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225" y="2780929"/>
            <a:ext cx="8675370" cy="792087"/>
          </a:xfrm>
        </p:spPr>
        <p:txBody>
          <a:bodyPr/>
          <a:lstStyle/>
          <a:p>
            <a:r>
              <a:rPr lang="zh-CN" altLang="zh-CN" b="1" dirty="0"/>
              <a:t>专题</a:t>
            </a:r>
            <a:r>
              <a:rPr lang="zh-CN" altLang="zh-CN" b="1" dirty="0" smtClean="0"/>
              <a:t>十四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审</a:t>
            </a:r>
            <a:r>
              <a:rPr lang="zh-CN" altLang="zh-CN" b="1" dirty="0"/>
              <a:t>　　题</a:t>
            </a:r>
          </a:p>
        </p:txBody>
      </p:sp>
    </p:spTree>
    <p:extLst>
      <p:ext uri="{BB962C8B-B14F-4D97-AF65-F5344CB8AC3E}">
        <p14:creationId xmlns:p14="http://schemas.microsoft.com/office/powerpoint/2010/main" val="2953627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格局的大小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取决于一个人的世界观、价值观和人生观。格局大者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为国为民为天下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修身齐家治国平天下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格局小者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为己为私为小我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虽无可指摘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但不可沾沾自喜。自古士人秉持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为天地立心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为生民立命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为往圣继绝学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为万世开太平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的立身哲学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脊梁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是何等的气魄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屈原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路曼曼其修远兮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吾将上下而求索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范仲淹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先天下之忧而忧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后天下之乐而乐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安得广厦千万间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大庇天下寒士俱欢颜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八千里路云和月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文天祥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人生自古谁无死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留取丹心照汗青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这些格言诠释了什么是格局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阐明了什么是大我。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215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责任担当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在其位谋其政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尽心竭力。鲁迅面对万马齐喑、岌岌可危的局面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团结起文化战线上志同道合的志士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用笔作武器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敢于揭弊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暴露国民劣根性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揭开伤疤以引起疗救的注意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这便是担当。钱理群教授指出真正的精英要有自我的承担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要有对自己职业的承担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要有对国家、民族、社会、人类的承担。我们不会忘记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耶鲁哥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秦玥飞不计个人得失扎根农村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做一个村干部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不会忘记远赴非洲抗击埃博拉病毒的医务工作者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尽国际人道主义救援之责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不会忘记中国维和人员奔赴战乱国家的战场一线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用行动争取和平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不会忘记屠呦呦研制出青蒿素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几十年内无偿提供给贫困国家而不计个人报酬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中国正致力于打造人类命运共同体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为世界提供中国智慧、中国方案。一个大国立于民族之林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也离不开大的格局和勇于担当的精神。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1785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【亮点呈现】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借用本文所论述的主题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该文也具备了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的特点。所选的名言为第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并提炼出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格局与担当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不论是个人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还是国家和民族都要有大的格局和勇于担当的精神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。观点明确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层次分明。值得称道的是作者对问题的把握和认识都深刻到位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有高屋建瓴的气势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有严密的逻辑力量。另外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本文语言准确而生动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不失为一篇佳作。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282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因父亲总是在高速路上开车时接电话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家人屡劝不改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女大学生小陈迫于无奈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更出于对生命安全的考虑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通过微博私信向警方举报了自己的父亲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警方查实后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依法对老陈进行了教育和处罚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并将这起举报发在官方微博上。此事赢得众多网友点赞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也引发一些质疑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经媒体报道后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激起了更大范围、更多角度的讨论。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对于以上事情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请给小陈、老陈或其他相关方写一封信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表明你的态度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阐述你的看法。要求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完成写作任务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明确收信人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为写信人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不得泄露个人信息。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404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就本题而言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按材料对象可有不同的立意角度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一是从给小陈写信角度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或肯定小陈作为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褒赞其正面价值和辐射效应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或质疑小陈举动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引领人们深层思考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或从辩证视角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思考其行为背后的深层次问题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如伦理道德与法律约束、亲情取向与法治意识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或从现代社会视角体察小陈举动的作用与意义。二是从给老陈写信角度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指出其行为漠视生命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缺少尊重意识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剖析其行为举止缺少担当意识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缺乏责任意识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探究其举动的根源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反衬依法治国之必要。三是从给警方写信角度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或点赞警方微博公布的举动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可批评警方有披露他人隐私之嫌疑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或探讨此种公开是否合乎法理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或讨论警方作为是否有助于处理社会制度规约与情感调节、社会信息公开与个人隐私保护的关系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或提出质疑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或提出对策。考生还可另辟蹊径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从给网友、媒体及政府部门等写信的角度写作。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0448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致小陈的一封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信</a:t>
            </a: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请容我先给你讲个《论语》中的故事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一个年轻人与孔子说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我们那里的法律很严明。如果父亲偷了只羊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那么他的儿子会去告发他。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孔子答道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我们那里恰恰相反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如果父亲偷羊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儿子会去帮他藏匿。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到这里你会质疑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这岂非枉法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然而夫子是如此解释的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这样有助于维护当地的伦理关系。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法理不外乎人情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你的举报固然是正义的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然而未免过激。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5607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在生活中不可或缺。有如围棋那三百六十一格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局中黑白分明、落子章法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有如依声填词流丽悠扬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平上去入各有定规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有如铁划银钩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千里墨香因循法度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有如宫商五音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婉转清雅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皆依工尺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生活中的很多事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都必须要在规矩约束之下。所谓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离娄之明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公输子之巧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不以规矩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不成方圆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。你对规矩的重视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是应当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。我也希望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你在未来的路上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能够如此严谨地约束自己。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3744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向警方举报父亲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虽是于理无碍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终究于情有亏。亲情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是游子别家时母亲细密的针脚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别来沧海事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语罢暮天钟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的欣然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上言长相思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下言久离别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的眷恋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它让你纵流离辗转如飞絮飘萍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却仍能沉默微笑着体味这一份不会老却的牵念。《陆犯焉识》里的女儿举报了父亲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最终当那个疯狂的年代落幕后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父亲会温柔地说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从来没有怪过女儿。我想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你的父亲也是一样。他绝不会怪你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那是父母的慈爱与宽仁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那是根植于血脉发肤之间的亲情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割离不得抛舍不得。然而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他怎么可能不难过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你完全可以用更多耐心来规劝父亲。我可以理解你的无奈与顾虑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然而我更希望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你对父亲的劝告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从此能以一种更温柔平和的方式收官。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201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你的父亲不会再在高速路上开车接电话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置规矩于不顾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也更希望你与父亲不会因此而出现隔阂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希望父女间的亲情仍温暖如初。网络上的风波也终将平息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愿你们的生活未被扰乱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便如那句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岁月静好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现世安稳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。这件事已落了幕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便与父亲相视一笑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互相和解吧。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敬礼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73385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【亮点呈现】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文章开篇先以讲故事的方式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通过《论语》中关于是否揭发亲人这一问题的讨论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在对比中提出了观点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做法正义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未免过激。具体写作时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作者运用丰富的联想能力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借围棋、填词、书法、音乐等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并对小陈的行为点了赞。接着一个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话题转折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先以诗句引出观点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再以《陆犯焉识》这一素材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进一步深化写作中心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温柔平和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这种方式的重要性。结尾以客观辩证的分析总结全文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进一步升华了主旨。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71383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7377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审题立意是决定一篇作文成败的最重要因素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           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一个必须进行训练的环节。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根据我的经验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建议从题型类别、文体特点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显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隐要求三个方面来审题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题型和文体很容易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忽略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可是一旦出错便无法挽回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显隐要求中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尤其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注意倾向性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一段材料肯定有很多方面可写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从材料的整体性上看出倾向性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并力求写出深层次的东西。关于立意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简单地说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四个字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新。准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正能量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立场鲜明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挖掘材料深刻含意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主题集中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文风一致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语言平实不轻佻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旧材料新用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新材料妙用。其实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高考作文命题只有几种类型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掌握了适当的方法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审题就不成问题。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北京大学　张雪睿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644" y="929502"/>
            <a:ext cx="254202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90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858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阅读下面的漫画材料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结合材料的内容和寓意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303993"/>
              </p:ext>
            </p:extLst>
          </p:nvPr>
        </p:nvGraphicFramePr>
        <p:xfrm>
          <a:off x="508000" y="2780928"/>
          <a:ext cx="8128000" cy="356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9" imgW="3839157" imgH="1684020" progId="Word.Document.12">
                  <p:embed/>
                </p:oleObj>
              </mc:Choice>
              <mc:Fallback>
                <p:oleObj name="文档" r:id="rId9" imgW="3839157" imgH="16840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780928"/>
                        <a:ext cx="8128000" cy="3566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7572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材料由两幅漫画组成。在第一幅漫画中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一位男孩得了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被亲了一口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笑容满面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另一位男孩得了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挨了一巴掌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哭丧着脸。在第二幅漫画中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原先得了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分的男孩考了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挨了一巴掌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哭丧着脸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原先得了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分的男孩考了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却被亲了一口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笑容满面。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要准确理解脸上的印记的含意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唇印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代表亲吻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惩罚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等。把握寓意则可以通过将两幅漫画进行对比来解读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可以从两个层面入手。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变化呈现的意义来解读。一个孩子受到奖励或惩罚的原因就是考试成绩的高低。考试分数上升了就受到奖励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反之就受到惩罚。反映出我们的教育评价中的一个突出问题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唯分数论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不论是家庭、学校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都存在着这种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唯分数论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的现象。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286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46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参考立意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唯分数论要不得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教育怎能分分计较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评价应有多元性。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就漫画所呈现的现象来解读。从两幅图的比较体现出来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分数的升降直接与奖惩相关。不论你的起点如何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退步了就要被批评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进步了就可以受到表扬。从两个学生的实际情况来看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右边的学生尽管进步到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与左边尽管下降到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分的学生也是不能相提并论的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可是受到的待遇却截然相反。如果从这个角度深入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奖惩不能过于简单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要有一个合适的标准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还需要区分出不同的对象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要因人而论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否则就跌入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成王败寇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简单粗暴的评价泥坑中去了。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参考立意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评价标准与奖惩方式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奖惩要据情而定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非此即彼的奖惩观值得反思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奖惩不能优劣错位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奖惩必须要考虑标准的相对性。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8313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638403"/>
            <a:ext cx="8128000" cy="383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47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142863"/>
            <a:ext cx="8128000" cy="50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99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814768"/>
            <a:ext cx="8128000" cy="148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628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唯分赏罚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教育之殇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一个孩子第一次考了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得了奖励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得了一巴掌。另一个孩子第一次考了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受到责罚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却获得了奖励。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这一简单粗暴赏罚举动的背后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正是我们长久以来唯分数论英雄观念的反映。教育之殇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令人叹惋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263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唯分数论赏罚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造成学生创新能力不足。有好事者对近三十年的高考状元做了一个统计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竟没有一个在行业上成为领军人物。当然不能认为都是高分低能者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但长期以分数论成败的教育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严重阻碍了学生的动手能力与创新能力的提高与发展。被称为神童的魏永康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考分一路领先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十三岁以高分进大学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十七岁又考入中科院高能物理研究所硕博连读。可就是这样的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生活能力极差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社交能力不足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人格缺陷明显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最终遭到校方退学。残酷的现实让我们不能不警醒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分分分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并非学生的命根。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唯分数论英雄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源于单一的教育评价体制。对学生综合素质的评价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除了分数这一个结果外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还应该与其学习过程的表现、与同学协作的情况、表达和交际能力的强弱、特长的发挥等因素结合起来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这样才能给学生正确而全面的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所有的评价都是片面的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长此以往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会逼疯多少个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徒伤多少个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方仲永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埋没多少个韩寒、马云、钱钟书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教育之殇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447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遥想大教育家孔子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面对三千子弟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有默许的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吾与点也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有大赞的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贤哉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也有委婉否定的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虎兕出于柙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龟玉毁于椟中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是谁之过与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没有简单粗暴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只有循循善诱。传统教育的评价方式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是多美好的一面镜子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唯分数论英雄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又何止是教育之殇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比如曾经流行的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思维和绩效考核方式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数字有提高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亲一口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数字有倒退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赏你一巴掌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在现实生活中岂不比比皆是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当一切以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评价政绩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当一切以计算出来的种种数字评定成绩时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就自然出现了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求富不仁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、环保弱化的现象。只是可怜天下这些被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奖惩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我们需要一定的奖惩制度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但更需要多元化的评价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尤其是对人的评价。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吻痕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偶用之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但千万不能唯分数来赏罚。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2520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6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透析真题</a:t>
            </a:r>
          </a:p>
        </p:txBody>
      </p:sp>
      <p:sp>
        <p:nvSpPr>
          <p:cNvPr id="27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8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9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亮点呈现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文章对画面描述非常简洁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随之即进入论述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论点突出。主体部分逐层深入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由现象剖析到本质探究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从教育行业到经济发展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由点到面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由此及彼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深化了中心。文章采用了对比论证的方法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让人深思。文章内容丰富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有详例的夹叙夹议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也有略例并举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多用短句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语言简洁有力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生动活泼。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4034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是审题立意第一要素。审题的本质是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要辞达而理举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陆机《文赋》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即要确定行文主旨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锁定行文中心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把握行文方向。高考实践证明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作为天下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第一大题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对审题怎样强调都不过分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切不可有半分轻视之心。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作文审题有几个原则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鸟笼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镣铐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原则。文章审题如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囚笼的鸟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展翅高飞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十步空间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戴着镣铐跳舞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虽可舞姿曼妙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戴着镣铐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亦步亦趋。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取法乎上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原则。就作文而言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材料具有多义性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命题也有层次性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审题应遵循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务先大体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鉴必穷源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刘勰《文心雕龙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总术》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意授于思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言授于意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刘勰《文心雕龙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的立意追求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文章方可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撮其机要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收彼菁华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刘知几《史通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摄取最基本的题意。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26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2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3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556390"/>
              </p:ext>
            </p:extLst>
          </p:nvPr>
        </p:nvGraphicFramePr>
        <p:xfrm>
          <a:off x="508000" y="1784639"/>
          <a:ext cx="8128000" cy="354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9" imgW="3948631" imgH="1720387" progId="Word.Document.12">
                  <p:embed/>
                </p:oleObj>
              </mc:Choice>
              <mc:Fallback>
                <p:oleObj name="文档" r:id="rId9" imgW="3948631" imgH="1720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784639"/>
                        <a:ext cx="8128000" cy="3542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37001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2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3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797915"/>
              </p:ext>
            </p:extLst>
          </p:nvPr>
        </p:nvGraphicFramePr>
        <p:xfrm>
          <a:off x="508000" y="985923"/>
          <a:ext cx="8128000" cy="6033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9" imgW="3948631" imgH="2931283" progId="Word.Document.12">
                  <p:embed/>
                </p:oleObj>
              </mc:Choice>
              <mc:Fallback>
                <p:oleObj name="文档" r:id="rId9" imgW="3948631" imgH="29312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985923"/>
                        <a:ext cx="8128000" cy="6033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76103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2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3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674101"/>
              </p:ext>
            </p:extLst>
          </p:nvPr>
        </p:nvGraphicFramePr>
        <p:xfrm>
          <a:off x="508000" y="1567305"/>
          <a:ext cx="8128000" cy="3977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9" imgW="3948631" imgH="1931745" progId="Word.Document.12">
                  <p:embed/>
                </p:oleObj>
              </mc:Choice>
              <mc:Fallback>
                <p:oleObj name="文档" r:id="rId9" imgW="3948631" imgH="19317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567305"/>
                        <a:ext cx="8128000" cy="3977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38882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2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3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374224"/>
              </p:ext>
            </p:extLst>
          </p:nvPr>
        </p:nvGraphicFramePr>
        <p:xfrm>
          <a:off x="508000" y="1250288"/>
          <a:ext cx="8128000" cy="4611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9" imgW="3948631" imgH="2239240" progId="Word.Document.12">
                  <p:embed/>
                </p:oleObj>
              </mc:Choice>
              <mc:Fallback>
                <p:oleObj name="文档" r:id="rId9" imgW="3948631" imgH="2239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250288"/>
                        <a:ext cx="8128000" cy="4611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97933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农夫养了一群羊。放牧时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他总是放声高唱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我雪白的羊群啊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多么可爱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他的羊群里有一只黑羊。农夫为此感到遗憾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盘算着卖掉黑羊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这样我的羊群里就都是可爱的白羊了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在暴风雪中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农夫与羊群走散了。风雪停止的时候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漫山遍野银装素裹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哪里还有羊群的影子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四处寻找的农夫看到远处有一个晃动的小黑点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跑过去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果然是那只黑羊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其他的白羊也在那里。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读完上述故事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你有何感想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请你写一篇文章。要求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角度自选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立意自定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除诗歌外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文体自选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3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审题应注意几点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一是整体感知材料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剖析材料构成。如本则材料的对象是由农夫、黑羊、白羊、暴风雪构成的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我们来梳理其中的关系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黑羊与白羊为个体与整体、异类与同类的关系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农夫与黑羊白羊之间的关系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暴风雪与农夫、羊群的关系等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辨析各要素之间的内在联系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并确定基本题意。二是体察材料倾向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锁定关键语句。如材料中描写对象思想倾向的语言、行为的语句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农夫的高唱、卖羊的念头、雪天找羊等。三是可用由果溯因、透析关系等方法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锁定立意。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参考立意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一是从材料整体而言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确定为个体与整体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特殊与一般的关系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异类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整体的完美与个体的缺憾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缺憾成就完美等。二是从农夫角度看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看问题应立足全面、整体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过分追求完美会带来遗憾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要宽容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等。三是从羊的角度看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优势劣势均是相对而言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事物应丰富多彩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整齐划一未必就是完美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注重个性价值等。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6543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【高手点评】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本题为典型的故事型材料作文。其审题要点有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一是整体感知材料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正确结构材料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确定材料的主体及构成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确定故事的主角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二是体察材料对故事主人公的情感态度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或褒或贬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或客观中立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三是梳理故事情节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聚焦故事结果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由果溯因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因果求因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四是体味材料的隐含信息或条件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挖掘材料的言外之意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五是选择切入点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确定材料作文的立意。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0222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210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黑羊的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价值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晓东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人性天生希望周围只有一种声音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农夫要卖掉白羊群中的黑羊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教育常拿标准答案作考量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一个民族非要征服同化所谓的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异族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一个社会总爱以正统抹杀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异端思想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黑羊的孤独从屈原到布鲁诺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在有人的地方就一直存在。然而主流的合唱者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你们是否想过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对异己之排斥不是源于对问题本身的理性思索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而可能是良知为恐惧所挟持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这种出于维护自身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的自私的恐惧甚至要蒙蔽人类长远的利益。于是有了伏尔泰的比喻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一片麦子对一株麦子说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你必须像我一样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向这个方向倒下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苏格拉底没有倒下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面对泛滥之民主、世风日下的城邦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他喊出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有思想力的人是万物的尺度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。虽然等待他的是放逐和毒酒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但等待城邦的是侵略者面前的一败涂地。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623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夏瑜没有倒下。坟上红白的花终于看到皇帝被推下龙庭的一天。而当初恣意嘲笑的人们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天下是大家的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不知作何感想。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似乎不下一场暴雪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黑羊就始终处于被卖掉的危险中。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人类社会经得起多少暴雪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当人类在古希腊人文主义基础上开始文艺复兴、启蒙运动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重新拾起理性与道德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人们已经多走了多少弯路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经历了多少浩劫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不要再等下去了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作为社会潮流中的个人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选择做白羊还是黑羊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都无可厚非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关键是一切判断都应是独立而理性的。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做白羊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请不要因为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大多数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的身份沾沾自喜。对待不同意见的人先要采取平等、尊重的态度。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是人性最美的姿势。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264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假如你是黑羊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不要妄自菲薄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即使每天听到的都是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我雪白的羊群多么可爱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之类的话。比如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许多人遇到欺骗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不愿再扶起摔倒的老人。你走过去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予以真诚的帮助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说不定拯救了一场社会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信任危机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的暴风雪。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应该警惕的是黑羊不是为了某种认同而将自己涂黑的白羊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暴风雪会撕去一切伪装。毕竟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有一个麦哲伦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为了证明地球是圆的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愿意付出生命。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白羊能心平气和地说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但愿黑羊望着自己水中的倒影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能露出自信的微笑。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暴风雪中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人类才可能得救。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861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契合心理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原则。作文是一种互动与对话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对话具有特定性与唯一性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考场作文的对话者就是阅卷老师。故作文审题要体现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一说人家所要说的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二说人家所要听的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张爱玲《写文章忌自言自语》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要激起读者的情感共鸣。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原则。吴景旭《历代诗话》云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起句先须阔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占地步要高远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不可苟且。即文章立意要着眼高远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立马吴山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的追求。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44470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亮点呈现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本文堪称考场作文的精品之作。其特点有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一是抓关键语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确定立意。文章从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农夫为此感到遗憾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盘算着卖掉黑羊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果然是那只黑羊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其他的白羊也在那里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关键语句的对比入手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黑羊的价值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不仅切合材料题旨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且令人耳目一新。二是材料新颖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视角独特。如文章引用了伏尔泰、苏格拉底等作为论据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切合观点。三是思路清晰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层层深入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思想深刻。从常情出发到排斥异类原因的分析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从异类的不屈勇敢到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暴风雪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机遇的难得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从异类的被杀谈到人类社会发展的曲折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从容忍异类到真假异类的区别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突显异类的价值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可谓丝丝入扣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发人深省。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8423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6832"/>
            <a:ext cx="45608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凭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审清关键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节点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494280"/>
              </p:ext>
            </p:extLst>
          </p:nvPr>
        </p:nvGraphicFramePr>
        <p:xfrm>
          <a:off x="508000" y="2711631"/>
          <a:ext cx="8128000" cy="201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9" imgW="3839157" imgH="950210" progId="Word.Document.12">
                  <p:embed/>
                </p:oleObj>
              </mc:Choice>
              <mc:Fallback>
                <p:oleObj name="文档" r:id="rId9" imgW="3839157" imgH="9502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711631"/>
                        <a:ext cx="8128000" cy="2013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41009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材料作文大致可分为四个部分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即背景语、提示语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漫画中的标注语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、限制语、强调语。就审题而言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一是从背景语入手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即从材料的铺垫与引入部分着眼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确立思维走向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农夫养了一群羊。放牧时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他总是放声高唱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我雪白的羊群啊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多么可爱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他的羊群里有一只黑羊。农夫为此感到遗憾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盘算着卖掉黑羊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这样我的羊群里就都是可爱的白羊了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就是背景语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对故事起了一个引入与铺垫的作用。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二是从限制语入手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即从限定范围、程度、色彩、情感、走向的语言切入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审清材料的基本寓意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如典例中的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在暴风雪中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农夫与羊群走散了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就是限制语。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7691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三是从提示语入手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即由提示考生注意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思维方向或情感倾向的语言引领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审清写作重点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如典例中的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读完上述故事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你有何感想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请你写一篇文章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及后面的写作要求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四是从强调语入手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即从材料中加以强调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引起考生注意的语言发力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审清写作指向与要求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的问题。如典例中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果然是那只黑羊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其他的白羊也在那里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告诉考生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要从此确定立意方向。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8965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著名主持人白岩松曾说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作为主持人就要学会关门。在某段新闻结束后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会把与工作有关的一切都关掉。关上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外面的一切都和自己没有关系。工作一完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心门一关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又是另外一个世界。关上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放自己回到生活中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做回自己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干自己想干的事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逛街、旅游、看电影、喝咖啡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他能够顶住外面的流言蜚语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生活得潇洒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正是因为他懂得关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阅读完上述材料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你有何感想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请写一篇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字以上的文章。要求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题目自拟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3759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本则材料的核心为对待生活的态度。审题要点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一是明晰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辨析清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引申义及我与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可谓小中见大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由具体之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到社会之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引申得当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的关系的实质是如何摆正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在生活中的位置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与外界的关系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善于延伸与拓展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由材料之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延伸至人的生活体验与社会现实的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隔绝世俗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活出自我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任世风漂流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我自有一方内心家园。如此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则可文思如泉涌。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935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【高手点评】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本题为典型陈述现象型材料作文。现象类作文应注意四点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一是概述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即要用简练的语言对材料中的现象进行简述、概括、抽取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使文章的观点有所依归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如本题就可针对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的概述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可简述为如何摆正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在生活中的位置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二是要拨冗去繁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力争一语中的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三是要联系实际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举例引证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四是收束阶段要回扣题目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圆合首尾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画龙点睛。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6974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自我之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门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白岩松说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做主持人应学会关门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人生又何尝不是如此呢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对人生而言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相伴随行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命运在开与关之间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为人生设置了一个个暗藏的机关。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贝多芬的交响曲《命运》开始的几个简单的音节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就像是命运的敲门声。嘘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安静点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别出声。双耳失聪的贝多芬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用最顽强的意志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用恶狠狠的声音说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我要扼住命运的咽喉。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他用心灵倾听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他用心灵轻轻叩响命运之门。门开了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贝多芬走进来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在上帝关上了一道门的时候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他挥动激情的手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为自己也为别人打开了另一扇门。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7778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事业有难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感情受挫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人生陷入低谷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仿佛所有的门都已紧紧关闭。四面楚歌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进退维谷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怨天尤人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于事无补。静下心来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回到原点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发现问题的症结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寻找解决的办法。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天无绝人之路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只要你相信自己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不断去尝试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你会在命运的转角处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发现另一扇门已为你打开。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读余秋雨的《苏东坡突围》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我被苏轼达观的人生态度深深折服。才华横溢、锋芒毕露、恃才自傲的苏轼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被躲在历史暗角的小人们忌恨、陷害。他们罗织罪名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制造了北宋文坛上臭名昭著的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乌台诗案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。苏东坡被一贬再贬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前途一片黯淡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从黄州到岭南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风风雨雨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扶藜杖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穿芒鞋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留下一路瑰丽的诗篇。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命运多舛的诗人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在仕途之门关上的时候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他用豪放不羁的诗词歌赋和书画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打开了另一扇艺术之门。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开门。在关与开之间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机遇就在你坚持到最后的那个瞬间。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62139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古苏格兰国王罗伯特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布鲁斯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六次被入侵之敌打败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失去了信心。一个雨天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他躺在茅屋里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看见一只蜘蛛在织网。蜘蛛想把一根丝缠绕到对面墙上去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六次都没有成功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但经过第七次努力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终于获得了成功。见此情景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罗伯特兴奋地跳了起来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大声叫道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我也要来第七次。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他组织部队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反击入侵者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终于把敌人赶出了苏格兰。这个故事似乎也被人移植到威灵顿将军身上。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如果在命运之门紧紧关上的时候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一味地坐等或反复念着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芝麻开门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的咒语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奇迹是不会发生的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只有坚持再坚持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不断地向命运发起顽强的进攻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成功之门才会被你打开。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4665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居高方能声自远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天行健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君子以自强不息。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《周易》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露从今夜白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月是故乡明。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　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何须浅碧深红色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自是花中第一流。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李清照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受光于庭户见一堂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受光于天下照四方。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　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必须敢于正视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这才可望敢想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　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数风流人物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还看今朝。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毛泽东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中国文化博大精深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无数名句化育后世。读了上面六句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你有怎样的感触与思考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请以其中两三句为基础确定立意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并合理引用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写一篇文章。要求自选角度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266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贾平凹在大学中文系读书时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开始进行文学创作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他连连在校报上发表诗作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并逐步将作品投向社会上的大小报刊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尽管那时他收到的退稿单比稿费单要多得多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但他毫不气馁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一如既往地看书、写作、投稿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终于获得成功。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他以一枝灵秀之笔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写下了七八百万字的作品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出版了六七十部著作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数十次获得国内外各种文学奖。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一张张退稿单就是那紧紧关闭的门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而一次次坚持就是一次次敲门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那一部部作品就是打开的一扇扇成功之门。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开门与关门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在开与关之间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在成功与失败之间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在坚持与放弃之间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你才是命运之门真正的主宰者。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尽管人生之门多多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的撒手锏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3838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亮点呈现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紧紧围绕如何对待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在丰厚事例的铺排与拓展中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被赋予别样的色彩。贝多芬、苏轼、罗伯特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布鲁斯、贾平凹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在命运关上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用奋斗与勤奋谱写了一曲励志之歌。文章结构层次清晰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浑然一体。算得上是一篇佳作。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49779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3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4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6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7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洞晓审题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秘籍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考场作文尤其是材料作文要注意三个着力点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由作文题目或材料的寓意入手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从其言外之意与弦外之音切入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以鲜活的现实场景、丰富的社会现象为对应点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确立审题立意的视角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着眼于审题立意之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以镜头、细节、言论为切入点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化抽象话题为具体观点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从而突破思维障碍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着眼于审题立意之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879357"/>
              </p:ext>
            </p:extLst>
          </p:nvPr>
        </p:nvGraphicFramePr>
        <p:xfrm>
          <a:off x="508000" y="1829511"/>
          <a:ext cx="8128000" cy="1068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9" imgW="3839157" imgH="504810" progId="Word.Document.12">
                  <p:embed/>
                </p:oleObj>
              </mc:Choice>
              <mc:Fallback>
                <p:oleObj name="文档" r:id="rId9" imgW="3839157" imgH="5048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829511"/>
                        <a:ext cx="8128000" cy="10689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5010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20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22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23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即由作文题目或材料的一点切入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比类依附、联想深化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探求本相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推原道理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着眼于审题立意之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。要紧扣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三字法则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三字法则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。并据此确定自己的作文的主旨和主要材料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列写作提纲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确立写作体裁与思路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由此才能写出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适销对路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的高分之作来。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6245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4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山东泰安一轮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在厄瓜多尔的丛林中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生长着世界上唯一一种能够自行移动的树木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行走树。它有着极其复杂的根系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根可帮助它不断地向阳光充沛的地方移动。在奔向太阳的旅途中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行走树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每天可移动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每年可移动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照树的标准计算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堪称是一场马拉松。而且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树能在向阳方向长出新根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帮助其缓慢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老根则会慢慢死去。这些不同寻常的树根从主干上分离出来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距离地面数尺之高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看起来就像大树的腿。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请阐述你的看法。要求综合材料内容及含意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完成写作任务。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12561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4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一是对材料进行切分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辨析清楚材料的背景语、限制语、提示语、强调语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圈定材料内容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二是细分材料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逐层立意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三是变化视角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多元立意。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行走树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奔向太阳。阳光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可喻为理想、目标、成功、愿景、彼岸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靠的是坚持不懈、始终如一、坚强毅力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马拉松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行走树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树随根走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沉潜地下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借助条件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追逐梦想。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行走树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方可走向阳光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走向光明。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行走树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新陈代谢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自我舍弃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自我更新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死亡与新生。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【审题误区】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一是部分考生不能从整体上审读材料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不及其余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如部分考生大谈夯实基础的重要性等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二是部分考生抛开材料空谈理想、目标、自我实现等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三是将多元立意误解为多头立意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一篇文章中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两三个观点并列杂陈。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5961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4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四川成都一诊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岁男孩明明在京旺建材城门口踢球时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不幸坠入一口深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米、直径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厘米的空调井中。明明最终没有救上来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因打捞难度巨大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孩子只能就地掩埋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长眠井下。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岁男童聪聪跟着父亲在地里收白菜时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不慎跌落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米深的枯井中。消息传出后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当地各方力量一直不间断实施救援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热心人士也从四面八方赶来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并送来物资、现金等物品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形成强大的后勤保障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试图联手创造一个生命的奇迹。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日夜间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坠井男童被发现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奇迹却没有发生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孩子不幸已无生命体征。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以上材料引发你怎样的思考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请阐述你的思考和理由。要求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不得脱离材料内容及含意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2283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4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本材料审题立意应注意以下几点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一是理解材料内容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本题材料是两则相关材料。两则材料大同小异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性质相同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可以抓主要的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求同存异。同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儿童不幸坠井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虽救援终身亡。异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前者强调孩子坠井救援未果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就地掩埋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后者同样是孩子坠井救援失败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孩子身亡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但强调救援感天动地。二是细读材料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确定思考点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救援的角度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异。儿童坠井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生命虽然没能挽救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但不惜代价的救援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表现了社会对生命的重视和温情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儿童坠井原因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儿童坠井身亡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谁之过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622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4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6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7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确定立意角度。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从救援的角度思考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从救援的结果角度思考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从悲剧产生的角度思考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从救援的意义角度思考。其次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扶危济困是每一个社会和人的应尽之责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付出了最大的努力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结果不好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也没有必要埋怨后悔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尽力而为无遗憾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预防先行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救援及至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让儿童有保障地平安成长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每一个生命都应该得到尊重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尊重生命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生命至高无上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救援彰显温暖。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【审题误区】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一是部分考生只偏重一则材料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无视另一则材料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不能求同存异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进而得出偏颇的立意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二是误解两个事件的意义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置材料的正向作用于不顾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错解材料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三是无视材料的整体倾向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对事件只批判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不反思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缺少对材料的辩证思考。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19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本题与去年的命题相似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仍为观点列举型材料作文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只是变换了一下形式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即给出了六个并列式观点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要求考生挑选出两个或三个重新组合后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提炼出共有的观点。故选择和提炼的前提是要读懂六句名言或诗句的含义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这就无形中加大了审题立意的难度。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43987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天行健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君子以自强不息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体现了坚忍不拔、自强不息的生命追求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露从今夜白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月是故乡明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体现了思乡爱乡的情怀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具有旷远的意味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何须浅碧深红色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自是花中第一流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体现了追求精神高洁的志向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强调的是要锤炼内在品质。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受光于庭户见一堂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受光于天下照四方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是说接收的信息越多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对事物的认识越全面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眼界越开阔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强调了不要故步自封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要放眼天下、胸怀天下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善于接受和吸收外来知识、文化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必须敢于正视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这才可望敢想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体现了文人的筋骨与清醒的自我意识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不盲从于社会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为中华民族鼓与呼的使命与担当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数风流人物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还看今朝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揭示了人应该有远大的精神理想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需立时代之潮头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发时代之先声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用现实主义精神和浪漫主义情怀来观照现实生活。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958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句表达了思乡之情外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其他五句都跟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修身立世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成仁成材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的个人追求有关。这六句每一句各都侧重一个品质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自强不息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家国情怀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注重内在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善于接受外来知识、文化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不逃避而且敢于反思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自信且坚定。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题干明确要求考生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合理引用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暗含了可以是名句字面意义的简单借用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也可以是名句哲理的深度化用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可以是正引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也可以是反用。同时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题目也暗含了文化传承与语言表达等方面的丰富期待。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中国文化博大精深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无数名句化育后世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暗示了写作的中心指向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可对名句作者及其时代进行历史分析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个性化地阐发中国文化的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博大精深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也可结合自己的经历和体会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讲述中华名句化育后世的精彩故事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论说名言警句对文化传承的重要意义。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考生在写作时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可先挑选出两三句意义相关的名言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再适度提炼出写作的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然后围绕提炼的写作中心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展开写作。本题适合的文体应该是议论文。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92356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4999067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579928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透析真题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6545664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高手必备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7292042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8" name="TextBox 3">
            <a:hlinkClick r:id="rId6" action="ppaction://hlinksldjump"/>
          </p:cNvPr>
          <p:cNvSpPr txBox="1"/>
          <p:nvPr/>
        </p:nvSpPr>
        <p:spPr>
          <a:xfrm>
            <a:off x="809226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勇担当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在庭户之中只能见斗室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而于天地间自然眼界宽广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这是魏源的眼界与格局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敢于正视淋漓的鲜血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横眉冷对千夫指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俯首甘为孺子牛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敢说敢作敢当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为同仁呐喊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为革命鼓与呼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这是鲁迅的担当。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格局大小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影响眼界之广狭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眼界不同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担负的责任也会不同。鲁迅说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无穷的远方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无数的人们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都与我有关。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这是何等的境界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格局就是无穷的远方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敢于担当者须穿过重重阻碍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身负家国天下。担当是为了无数人的福祉而不断求索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居庙堂之高则忧其民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处江湖之远则忧其君。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6399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总复习全优设计模板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高考高手模板.potx" id="{6EC66CC6-40A1-4B4F-8447-5A80EDE77EB4}" vid="{AD94AD44-D5C9-417C-AFBB-ED38CDD4294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高考高手模板</Template>
  <TotalTime>93</TotalTime>
  <Words>8890</Words>
  <Application>Microsoft Office PowerPoint</Application>
  <PresentationFormat>全屏显示(4:3)</PresentationFormat>
  <Paragraphs>468</Paragraphs>
  <Slides>58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Adobe 黑体 Std R</vt:lpstr>
      <vt:lpstr>NEU-BZ-S92</vt:lpstr>
      <vt:lpstr>方正书宋_GBK</vt:lpstr>
      <vt:lpstr>方正宋黑_GBK</vt:lpstr>
      <vt:lpstr>方正硬笔楷书简体</vt:lpstr>
      <vt:lpstr>黑体</vt:lpstr>
      <vt:lpstr>楷体</vt:lpstr>
      <vt:lpstr>宋体</vt:lpstr>
      <vt:lpstr>Arial</vt:lpstr>
      <vt:lpstr>Calibri</vt:lpstr>
      <vt:lpstr>Times New Roman</vt:lpstr>
      <vt:lpstr>总复习全优设计模板</vt:lpstr>
      <vt:lpstr>文档</vt:lpstr>
      <vt:lpstr>专题十四  审　　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2017-06-15T06:40:16Z</dcterms:created>
  <dcterms:modified xsi:type="dcterms:W3CDTF">2017-06-17T03:09:16Z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