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 bookmarkIdSeed="2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23" r:id="rId2"/>
    <p:sldId id="323" r:id="rId3"/>
    <p:sldId id="640" r:id="rId4"/>
    <p:sldId id="643" r:id="rId5"/>
    <p:sldId id="642" r:id="rId6"/>
    <p:sldId id="651" r:id="rId7"/>
    <p:sldId id="644" r:id="rId8"/>
    <p:sldId id="647" r:id="rId9"/>
    <p:sldId id="620" r:id="rId10"/>
    <p:sldId id="652" r:id="rId11"/>
    <p:sldId id="619" r:id="rId12"/>
    <p:sldId id="648" r:id="rId13"/>
    <p:sldId id="649" r:id="rId14"/>
    <p:sldId id="601" r:id="rId15"/>
    <p:sldId id="621" r:id="rId16"/>
    <p:sldId id="653" r:id="rId17"/>
    <p:sldId id="580" r:id="rId18"/>
  </p:sldIdLst>
  <p:sldSz cx="9144000" cy="5143500" type="screen16x9"/>
  <p:notesSz cx="6858000" cy="9144000"/>
  <p:embeddedFontLst>
    <p:embeddedFont>
      <p:font typeface="黑体" pitchFamily="49" charset="-122"/>
      <p:regular r:id="rId21"/>
    </p:embeddedFont>
    <p:embeddedFont>
      <p:font typeface="楷体" pitchFamily="49" charset="-122"/>
      <p:regular r:id="rId22"/>
    </p:embeddedFont>
    <p:embeddedFont>
      <p:font typeface="Tahoma" pitchFamily="34" charset="0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微软雅黑" pitchFamily="34" charset="-122"/>
      <p:regular r:id="rId29"/>
      <p:bold r:id="rId3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339933"/>
    <a:srgbClr val="D60093"/>
    <a:srgbClr val="CC0066"/>
    <a:srgbClr val="FFFF66"/>
    <a:srgbClr val="0000FF"/>
    <a:srgbClr val="CC00FF"/>
    <a:srgbClr val="FF6600"/>
    <a:srgbClr val="09CBE5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91" d="100"/>
          <a:sy n="91" d="100"/>
        </p:scale>
        <p:origin x="-906" y="-102"/>
      </p:cViewPr>
      <p:guideLst>
        <p:guide orient="horz" pos="2471"/>
        <p:guide pos="515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2019/1/21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image.cn.made-in-china.com/prod/000-CEJtuPObJgrz.jpg"/>
          <p:cNvPicPr>
            <a:picLocks noChangeAspect="1" noChangeArrowheads="1"/>
          </p:cNvPicPr>
          <p:nvPr userDrawn="1"/>
        </p:nvPicPr>
        <p:blipFill>
          <a:blip r:embed="rId10" cstate="print">
            <a:lum contrast="40000"/>
          </a:blip>
          <a:srcRect t="56149" r="918"/>
          <a:stretch>
            <a:fillRect/>
          </a:stretch>
        </p:blipFill>
        <p:spPr bwMode="auto">
          <a:xfrm>
            <a:off x="0" y="3750477"/>
            <a:ext cx="4304072" cy="1393023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1"/>
          <p:cNvPicPr>
            <a:picLocks noChangeAspect="1" noChangeArrowheads="1"/>
          </p:cNvPicPr>
          <p:nvPr userDrawn="1"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64829" y="3525441"/>
            <a:ext cx="4353492" cy="161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microsoft.com/office/2007/relationships/hdphoto" Target="../media/image6.wdp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964436" y="2786065"/>
            <a:ext cx="385105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苏教版</a:t>
            </a:r>
            <a:r>
              <a:rPr lang="zh-CN" altLang="en-US" sz="2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小学</a:t>
            </a:r>
            <a:r>
              <a:rPr lang="zh-CN" altLang="en-US" sz="2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语文三年级下册</a:t>
            </a:r>
            <a:endParaRPr lang="zh-CN" altLang="en-US" sz="2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2374995" y="1178710"/>
            <a:ext cx="5197791" cy="991869"/>
          </a:xfrm>
          <a:prstGeom prst="flowChartMagneticDrum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练习</a:t>
            </a:r>
            <a:r>
              <a:rPr lang="en-US" alt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497575">
            <a:off x="206682" y="551415"/>
            <a:ext cx="1932669" cy="22655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678384" y="964395"/>
            <a:ext cx="2625688" cy="32537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7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绝句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迟日江山丽，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春风花草香。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泥融飞燕子，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沙暖睡鸳鸯。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——[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</a:p>
        </p:txBody>
      </p:sp>
      <p:pic>
        <p:nvPicPr>
          <p:cNvPr id="47106" name="Picture 2" descr="http://www.lovehhy.net/lib/img/7720216/155065_1042024420.jpg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t="7009" r="-569"/>
          <a:stretch>
            <a:fillRect/>
          </a:stretch>
        </p:blipFill>
        <p:spPr bwMode="auto">
          <a:xfrm>
            <a:off x="4464829" y="803660"/>
            <a:ext cx="3750983" cy="3373302"/>
          </a:xfrm>
          <a:prstGeom prst="rect">
            <a:avLst/>
          </a:prstGeom>
          <a:noFill/>
        </p:spPr>
      </p:pic>
      <p:sp>
        <p:nvSpPr>
          <p:cNvPr id="9" name="文本框 9"/>
          <p:cNvSpPr txBox="1"/>
          <p:nvPr/>
        </p:nvSpPr>
        <p:spPr>
          <a:xfrm>
            <a:off x="737862" y="30349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读读背背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197731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 xmlns="">
                      <a14:imgLayer r:embed="rId6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64042" y="1500180"/>
            <a:ext cx="4447594" cy="19389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自己借助词典自学古诗。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集体交流。</a:t>
            </a: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背诵古诗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看谁背得快。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28"/>
          <p:cNvSpPr/>
          <p:nvPr/>
        </p:nvSpPr>
        <p:spPr bwMode="auto">
          <a:xfrm>
            <a:off x="304970" y="55502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</a:p>
        </p:txBody>
      </p:sp>
      <p:sp>
        <p:nvSpPr>
          <p:cNvPr id="8" name="矩形: 圆角 29"/>
          <p:cNvSpPr/>
          <p:nvPr/>
        </p:nvSpPr>
        <p:spPr bwMode="auto">
          <a:xfrm>
            <a:off x="791088" y="55502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55502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55768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83615" y="1362710"/>
            <a:ext cx="6163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 迟日:春天日渐长,所以说迟日</a:t>
            </a:r>
            <a:r>
              <a:rPr lang="zh-CN" altLang="en-US" sz="2400"/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48385" y="2310765"/>
            <a:ext cx="68611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泥融：春日来临，冻泥融化，又软又湿。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048385" y="3192145"/>
            <a:ext cx="76777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鸳鸯：一种漂亮的水鸟，雄鸟与雌鸟常双双出没。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28" grpId="0" bldLvl="0" animBg="1"/>
      <p:bldP spid="29" grpId="0" bldLvl="0" animBg="1"/>
      <p:bldP spid="5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1551053" y="1089571"/>
            <a:ext cx="4286838" cy="318548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咏　柳</a:t>
            </a: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碧玉妆成一树高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万条垂下绿丝绦。</a:t>
            </a: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不知细叶谁裁出</a:t>
            </a:r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二月春风似剪刀。</a:t>
            </a:r>
          </a:p>
        </p:txBody>
      </p:sp>
      <p:pic>
        <p:nvPicPr>
          <p:cNvPr id="11266" name="Picture 2" descr="http://s8.sinaimg.cn/mw690/407e8f18gd882fde77b57&amp;amp;690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l="17020"/>
          <a:stretch>
            <a:fillRect/>
          </a:stretch>
        </p:blipFill>
        <p:spPr bwMode="auto">
          <a:xfrm>
            <a:off x="5054269" y="910817"/>
            <a:ext cx="3918851" cy="3543301"/>
          </a:xfrm>
          <a:prstGeom prst="rect">
            <a:avLst/>
          </a:prstGeom>
          <a:noFill/>
        </p:spPr>
      </p:pic>
      <p:sp>
        <p:nvSpPr>
          <p:cNvPr id="6" name="矩形: 圆角 28"/>
          <p:cNvSpPr/>
          <p:nvPr/>
        </p:nvSpPr>
        <p:spPr bwMode="auto">
          <a:xfrm>
            <a:off x="304970" y="555020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zh-CN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</a:p>
        </p:txBody>
      </p:sp>
      <p:sp>
        <p:nvSpPr>
          <p:cNvPr id="2" name="矩形: 圆角 29"/>
          <p:cNvSpPr/>
          <p:nvPr/>
        </p:nvSpPr>
        <p:spPr bwMode="auto">
          <a:xfrm>
            <a:off x="791088" y="55502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55502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</a:t>
            </a:r>
          </a:p>
        </p:txBody>
      </p:sp>
      <p:sp>
        <p:nvSpPr>
          <p:cNvPr id="29" name="矩形: 圆角 30"/>
          <p:cNvSpPr/>
          <p:nvPr/>
        </p:nvSpPr>
        <p:spPr bwMode="auto">
          <a:xfrm>
            <a:off x="1763322" y="557685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累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6" grpId="0" bldLvl="0" animBg="1"/>
      <p:bldP spid="2" grpId="0" bldLvl="0" animBg="1"/>
      <p:bldP spid="28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60400" y="1089660"/>
            <a:ext cx="7946390" cy="30232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本次口语交际的内容是学会约请。班队举办开放的主题活动时常常需要约请老师作辅导。如果本次班队的主题活动是：“世界读书日”活动、“六月里花儿香”艺术节、“节俭周”活动、“今天我</a:t>
            </a:r>
            <a:r>
              <a:rPr 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岁了”集体生日活动、“信息达人”挑战赛活动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你准备约请哪一位老师，乐清的时候应该怎样说你？</a:t>
            </a:r>
          </a:p>
          <a:p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让我们联系自己实际生活经验，把自己的想法和大家交流一下吧。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953127" y="52006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口语交际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997" y="379636"/>
            <a:ext cx="648154" cy="625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899113" y="1004817"/>
            <a:ext cx="1512365" cy="0"/>
          </a:xfrm>
          <a:prstGeom prst="line">
            <a:avLst/>
          </a:prstGeom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28"/>
          <p:cNvSpPr/>
          <p:nvPr/>
        </p:nvSpPr>
        <p:spPr bwMode="auto">
          <a:xfrm>
            <a:off x="231576" y="1232288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231576" y="187523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231576" y="2518172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231576" y="3161114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28187" y="1178709"/>
            <a:ext cx="7126868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首先选定一个主题活动，然后思考：这个主题活动涉及到的内容是哪方面的，然后确定要约请的老师是哪一位。最后再想一想怎样向老师表达自己的约请之意最合适。</a:t>
            </a:r>
          </a:p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小组讨论、交流。以小组为单位互相说一说自己在约请老师的时候是怎样说的。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矩形: 圆角 28"/>
          <p:cNvSpPr/>
          <p:nvPr/>
        </p:nvSpPr>
        <p:spPr bwMode="auto">
          <a:xfrm>
            <a:off x="231576" y="1232288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7" name="矩形: 圆角 29"/>
          <p:cNvSpPr/>
          <p:nvPr/>
        </p:nvSpPr>
        <p:spPr bwMode="auto">
          <a:xfrm>
            <a:off x="231576" y="1875230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8" name="矩形: 圆角 30"/>
          <p:cNvSpPr/>
          <p:nvPr/>
        </p:nvSpPr>
        <p:spPr bwMode="auto">
          <a:xfrm>
            <a:off x="231576" y="2518172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矩形: 圆角 30"/>
          <p:cNvSpPr/>
          <p:nvPr/>
        </p:nvSpPr>
        <p:spPr bwMode="auto">
          <a:xfrm>
            <a:off x="231576" y="3161114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1016" y="1339444"/>
            <a:ext cx="7126868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3.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小组内选出说的最好的同学的代表本组参加全班交流。</a:t>
            </a:r>
          </a:p>
          <a:p>
            <a:r>
              <a:rPr lang="en-US" altLang="zh-CN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4.</a:t>
            </a:r>
            <a:r>
              <a:rPr lang="zh-CN" altLang="en-US" sz="27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别人说的时候要用心倾听，自己说的实话要声音洪亮，口齿清楚，尽量加上肢体动作来表达自己的诚意。</a:t>
            </a:r>
          </a:p>
        </p:txBody>
      </p:sp>
      <p:sp>
        <p:nvSpPr>
          <p:cNvPr id="29698" name="AutoShape 2" descr="http://img2.imgtn.bdimg.com/it/u=1296786971,2636069031&amp;fm=27&amp;gp=0.jpg"/>
          <p:cNvSpPr>
            <a:spLocks noChangeAspect="1" noChangeArrowheads="1"/>
          </p:cNvSpPr>
          <p:nvPr/>
        </p:nvSpPr>
        <p:spPr bwMode="auto">
          <a:xfrm>
            <a:off x="116696" y="-108347"/>
            <a:ext cx="228630" cy="228601"/>
          </a:xfrm>
          <a:prstGeom prst="rect">
            <a:avLst/>
          </a:prstGeom>
          <a:noFill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8" grpId="0" animBg="1"/>
      <p:bldP spid="59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713846" y="910816"/>
            <a:ext cx="7609137" cy="37617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王芳：张老师，您好！打扰您练琴了。我们三（</a:t>
            </a:r>
            <a:r>
              <a:rPr 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）中队将举办一次对全校开放的“六月里花儿香”艺术节，想约请您抽时间辅导我们排练文艺节目，可以吗？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张老师：行啊！你们什么时候排练啊？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王芳：您工作忙，事情多，就根据您的时间来安排吧！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张老师：好，那就把时间定在明天下午的活动课吧。你看可以吗？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王芳：可以，张老师。那明天下午活动课时我们在音乐教室等您。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张老师：好！一言为定。</a:t>
            </a:r>
            <a:endParaRPr lang="en-US" altLang="zh-CN" sz="27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: 圆角 28"/>
          <p:cNvSpPr/>
          <p:nvPr/>
        </p:nvSpPr>
        <p:spPr bwMode="auto">
          <a:xfrm>
            <a:off x="304970" y="33975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  <p:sp>
        <p:nvSpPr>
          <p:cNvPr id="57" name="矩形: 圆角 29"/>
          <p:cNvSpPr/>
          <p:nvPr/>
        </p:nvSpPr>
        <p:spPr bwMode="auto">
          <a:xfrm>
            <a:off x="791088" y="33975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</a:p>
        </p:txBody>
      </p:sp>
      <p:sp>
        <p:nvSpPr>
          <p:cNvPr id="58" name="矩形: 圆角 30"/>
          <p:cNvSpPr/>
          <p:nvPr/>
        </p:nvSpPr>
        <p:spPr bwMode="auto">
          <a:xfrm>
            <a:off x="1277205" y="33975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</a:t>
            </a:r>
          </a:p>
        </p:txBody>
      </p:sp>
      <p:sp>
        <p:nvSpPr>
          <p:cNvPr id="59" name="矩形: 圆角 30"/>
          <p:cNvSpPr/>
          <p:nvPr/>
        </p:nvSpPr>
        <p:spPr bwMode="auto">
          <a:xfrm>
            <a:off x="1763322" y="342420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5" grpId="0" bldLvl="0" animBg="1"/>
      <p:bldP spid="57" grpId="0" bldLvl="0" animBg="1"/>
      <p:bldP spid="58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9"/>
          <p:cNvSpPr txBox="1"/>
          <p:nvPr/>
        </p:nvSpPr>
        <p:spPr>
          <a:xfrm>
            <a:off x="953127" y="303499"/>
            <a:ext cx="16203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学和用</a:t>
            </a:r>
            <a:endParaRPr lang="zh-CN" altLang="en-US" sz="27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14"/>
          <p:cNvSpPr txBox="1"/>
          <p:nvPr/>
        </p:nvSpPr>
        <p:spPr>
          <a:xfrm>
            <a:off x="981710" y="1125220"/>
            <a:ext cx="7265035" cy="1915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在读文章的时候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我们经常会遇到许多不理解的词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如果光靠查字典有时候并不能把这些困难解决掉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这时候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,“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词典”就派上了用场。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1356871" y="1232288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839140" y="1411926"/>
            <a:ext cx="6055159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结合具体实例讲解查词典的方法。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学生练习，解决共同遇到的问题。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学生总结查词典的方法。</a:t>
            </a:r>
            <a:endParaRPr lang="en-US" altLang="zh-CN" sz="3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学生交流总结查字典的方法。</a:t>
            </a:r>
          </a:p>
        </p:txBody>
      </p:sp>
      <p:sp>
        <p:nvSpPr>
          <p:cNvPr id="24" name="矩形: 圆角 28"/>
          <p:cNvSpPr/>
          <p:nvPr/>
        </p:nvSpPr>
        <p:spPr bwMode="auto">
          <a:xfrm>
            <a:off x="1035358" y="133944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: 圆角 29"/>
          <p:cNvSpPr/>
          <p:nvPr/>
        </p:nvSpPr>
        <p:spPr bwMode="auto">
          <a:xfrm>
            <a:off x="1035358" y="193617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: 圆角 30"/>
          <p:cNvSpPr/>
          <p:nvPr/>
        </p:nvSpPr>
        <p:spPr bwMode="auto">
          <a:xfrm>
            <a:off x="1035358" y="2530241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: 圆角 30"/>
          <p:cNvSpPr/>
          <p:nvPr/>
        </p:nvSpPr>
        <p:spPr bwMode="auto">
          <a:xfrm>
            <a:off x="1035358" y="3124307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4"/>
          <p:cNvSpPr txBox="1"/>
          <p:nvPr/>
        </p:nvSpPr>
        <p:spPr>
          <a:xfrm>
            <a:off x="1624799" y="1071552"/>
            <a:ext cx="4661936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独立练习查词典理解词义。</a:t>
            </a:r>
          </a:p>
        </p:txBody>
      </p:sp>
      <p:sp>
        <p:nvSpPr>
          <p:cNvPr id="4" name="矩形: 圆角 28"/>
          <p:cNvSpPr/>
          <p:nvPr/>
        </p:nvSpPr>
        <p:spPr bwMode="auto">
          <a:xfrm>
            <a:off x="1035358" y="1125131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4"/>
          <p:cNvSpPr txBox="1"/>
          <p:nvPr/>
        </p:nvSpPr>
        <p:spPr>
          <a:xfrm>
            <a:off x="1547270" y="1005576"/>
            <a:ext cx="6591013" cy="191590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自己读读书上的句子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说说怎样才能查到这些词。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自己动手查词典</a:t>
            </a:r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看谁查得又对又快。</a:t>
            </a:r>
          </a:p>
          <a:p>
            <a:r>
              <a:rPr lang="en-US" altLang="zh-CN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订正答案。</a:t>
            </a:r>
          </a:p>
        </p:txBody>
      </p:sp>
      <p:sp>
        <p:nvSpPr>
          <p:cNvPr id="15" name="矩形: 圆角 28"/>
          <p:cNvSpPr/>
          <p:nvPr/>
        </p:nvSpPr>
        <p:spPr bwMode="auto">
          <a:xfrm>
            <a:off x="821016" y="92143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: 圆角 29"/>
          <p:cNvSpPr/>
          <p:nvPr/>
        </p:nvSpPr>
        <p:spPr bwMode="auto">
          <a:xfrm>
            <a:off x="821016" y="151816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矩形: 圆角 30"/>
          <p:cNvSpPr/>
          <p:nvPr/>
        </p:nvSpPr>
        <p:spPr bwMode="auto">
          <a:xfrm>
            <a:off x="821017" y="211222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: 圆角 30"/>
          <p:cNvSpPr/>
          <p:nvPr/>
        </p:nvSpPr>
        <p:spPr bwMode="auto">
          <a:xfrm>
            <a:off x="821017" y="270629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9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874602" y="910817"/>
            <a:ext cx="7394796" cy="4847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流线型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: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前圆后尖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,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表面光滑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,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略像水滴的形状。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821017" y="1553759"/>
            <a:ext cx="6805355" cy="4847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大腹便便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: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肚子肥大的样子。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38747" y="2196701"/>
            <a:ext cx="7716308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   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绅士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: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指旧时地方上有势力、有功名的人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,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ahoma" panose="020B0604030504040204" pitchFamily="34" charset="0"/>
              </a:rPr>
              <a:t>或称有现代文明修养的男士。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3" grpId="1"/>
      <p:bldP spid="23554" grpId="0"/>
      <p:bldP spid="23554" grpId="1"/>
      <p:bldP spid="23555" grpId="0"/>
      <p:bldP spid="2355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14"/>
          <p:cNvSpPr txBox="1"/>
          <p:nvPr/>
        </p:nvSpPr>
        <p:spPr>
          <a:xfrm>
            <a:off x="1115166" y="676069"/>
            <a:ext cx="5546667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利用词典查出下列词语的意思。</a:t>
            </a:r>
          </a:p>
        </p:txBody>
      </p:sp>
      <p:sp>
        <p:nvSpPr>
          <p:cNvPr id="20" name="矩形: 圆角 28"/>
          <p:cNvSpPr/>
          <p:nvPr/>
        </p:nvSpPr>
        <p:spPr bwMode="auto">
          <a:xfrm>
            <a:off x="737075" y="838086"/>
            <a:ext cx="442970" cy="401242"/>
          </a:xfrm>
          <a:prstGeom prst="roundRect">
            <a:avLst/>
          </a:prstGeom>
          <a:solidFill>
            <a:srgbClr val="00B050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60260" y="1500180"/>
            <a:ext cx="1446808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饱胀：　　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破裂：　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俘虏：</a:t>
            </a:r>
          </a:p>
        </p:txBody>
      </p:sp>
      <p:sp>
        <p:nvSpPr>
          <p:cNvPr id="9" name="矩形 8"/>
          <p:cNvSpPr/>
          <p:nvPr/>
        </p:nvSpPr>
        <p:spPr>
          <a:xfrm>
            <a:off x="1892726" y="1660916"/>
            <a:ext cx="1869986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饱满鼓胀。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4799" y="2250280"/>
            <a:ext cx="5332923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（完整的东西）出现裂缝；开裂。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92726" y="2839643"/>
            <a:ext cx="3601454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打仗时捉住（敌人）。</a:t>
            </a:r>
            <a:endParaRPr lang="zh-CN" altLang="en-US" sz="27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 animBg="1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1493257" y="1221600"/>
            <a:ext cx="6591013" cy="283923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在动笔之前，首先观察这五个字的结构特点和田字格中的占格位置，然后再动手来写字。“品、爽、磊、森、器”这几个字都是是品字形结构，写这类字的时候，要上居中稍大，下靠拢稍小。</a:t>
            </a:r>
          </a:p>
        </p:txBody>
      </p:sp>
      <p:sp>
        <p:nvSpPr>
          <p:cNvPr id="11" name="矩形: 圆角 28"/>
          <p:cNvSpPr/>
          <p:nvPr/>
        </p:nvSpPr>
        <p:spPr bwMode="auto">
          <a:xfrm>
            <a:off x="767431" y="1296483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: 圆角 29"/>
          <p:cNvSpPr/>
          <p:nvPr/>
        </p:nvSpPr>
        <p:spPr bwMode="auto">
          <a:xfrm>
            <a:off x="767431" y="1893213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: 圆角 30"/>
          <p:cNvSpPr/>
          <p:nvPr/>
        </p:nvSpPr>
        <p:spPr bwMode="auto">
          <a:xfrm>
            <a:off x="767431" y="2487279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角 30"/>
          <p:cNvSpPr/>
          <p:nvPr/>
        </p:nvSpPr>
        <p:spPr bwMode="auto">
          <a:xfrm>
            <a:off x="767431" y="3081345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9"/>
          <p:cNvSpPr txBox="1"/>
          <p:nvPr/>
        </p:nvSpPr>
        <p:spPr>
          <a:xfrm>
            <a:off x="953127" y="303499"/>
            <a:ext cx="1620391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写字有方</a:t>
            </a:r>
          </a:p>
        </p:txBody>
      </p:sp>
      <p:grpSp>
        <p:nvGrpSpPr>
          <p:cNvPr id="2" name="组合 9"/>
          <p:cNvGrpSpPr/>
          <p:nvPr/>
        </p:nvGrpSpPr>
        <p:grpSpPr>
          <a:xfrm>
            <a:off x="412996" y="303498"/>
            <a:ext cx="1998482" cy="501594"/>
            <a:chOff x="550590" y="404664"/>
            <a:chExt cx="2664296" cy="668792"/>
          </a:xfrm>
        </p:grpSpPr>
        <p:grpSp>
          <p:nvGrpSpPr>
            <p:cNvPr id="4" name="组合 3"/>
            <p:cNvGrpSpPr/>
            <p:nvPr/>
          </p:nvGrpSpPr>
          <p:grpSpPr>
            <a:xfrm>
              <a:off x="550590" y="404664"/>
              <a:ext cx="864096" cy="668792"/>
              <a:chOff x="1990750" y="820469"/>
              <a:chExt cx="3096344" cy="3349331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90750" y="820469"/>
                <a:ext cx="3096344" cy="3349331"/>
              </a:xfrm>
              <a:prstGeom prst="rect">
                <a:avLst/>
              </a:prstGeom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backgroundRemoval t="8889" b="88889" l="0" r="97059">
                            <a14:foregroundMark x1="72059" y1="53333" x2="72059" y2="53333"/>
                            <a14:foregroundMark x1="70588" y1="40000" x2="70588" y2="40000"/>
                            <a14:foregroundMark x1="70588" y1="17778" x2="70588" y2="17778"/>
                            <a14:foregroundMark x1="73529" y1="11111" x2="73529" y2="11111"/>
                            <a14:foregroundMark x1="55882" y1="60000" x2="55882" y2="60000"/>
                            <a14:foregroundMark x1="23529" y1="57778" x2="23529" y2="57778"/>
                            <a14:foregroundMark x1="86765" y1="15556" x2="86765" y2="15556"/>
                            <a14:foregroundMark x1="39706" y1="42222" x2="39706" y2="42222"/>
                            <a14:foregroundMark x1="20588" y1="40000" x2="20588" y2="40000"/>
                            <a14:foregroundMark x1="17647" y1="31111" x2="17647" y2="31111"/>
                            <a14:foregroundMark x1="10294" y1="57778" x2="10294" y2="57778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0870" y="2636912"/>
                <a:ext cx="647700" cy="4286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cxnSp>
          <p:nvCxnSpPr>
            <p:cNvPr id="7" name="直接连接符 6"/>
            <p:cNvCxnSpPr/>
            <p:nvPr/>
          </p:nvCxnSpPr>
          <p:spPr>
            <a:xfrm>
              <a:off x="1198662" y="1052736"/>
              <a:ext cx="201622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/>
          <p:nvPr/>
        </p:nvPicPr>
        <p:blipFill>
          <a:blip r:embed="rId3" cstate="print"/>
          <a:srcRect b="56170"/>
          <a:stretch>
            <a:fillRect/>
          </a:stretch>
        </p:blipFill>
        <p:spPr>
          <a:xfrm>
            <a:off x="3383713" y="2301721"/>
            <a:ext cx="1782430" cy="486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/>
          <p:nvPr/>
        </p:nvPicPr>
        <p:blipFill>
          <a:blip r:embed="rId3" cstate="print"/>
          <a:srcRect b="56170"/>
          <a:stretch>
            <a:fillRect/>
          </a:stretch>
        </p:blipFill>
        <p:spPr>
          <a:xfrm>
            <a:off x="1115166" y="2301720"/>
            <a:ext cx="1782430" cy="4860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/>
          <p:nvPr/>
        </p:nvPicPr>
        <p:blipFill>
          <a:blip r:embed="rId3" cstate="print"/>
          <a:srcRect b="56170"/>
          <a:stretch>
            <a:fillRect/>
          </a:stretch>
        </p:blipFill>
        <p:spPr>
          <a:xfrm>
            <a:off x="3383713" y="1437625"/>
            <a:ext cx="1782430" cy="4860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/>
          <p:nvPr/>
        </p:nvPicPr>
        <p:blipFill>
          <a:blip r:embed="rId3" cstate="print"/>
          <a:srcRect b="56170"/>
          <a:stretch>
            <a:fillRect/>
          </a:stretch>
        </p:blipFill>
        <p:spPr>
          <a:xfrm>
            <a:off x="1115166" y="1437624"/>
            <a:ext cx="1782430" cy="4860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1150997" y="1504417"/>
            <a:ext cx="444161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品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610828" y="1496393"/>
            <a:ext cx="495494" cy="427286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品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2020456" y="1492820"/>
            <a:ext cx="445352" cy="44410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品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460712" y="1521351"/>
            <a:ext cx="445352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品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3424479" y="1491630"/>
            <a:ext cx="445352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爽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3857773" y="1498524"/>
            <a:ext cx="444161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爽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263256" y="1496774"/>
            <a:ext cx="444161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爽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4732756" y="1504416"/>
            <a:ext cx="444161" cy="44410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爽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1" name="Text Box 13"/>
          <p:cNvSpPr txBox="1">
            <a:spLocks noChangeArrowheads="1"/>
          </p:cNvSpPr>
          <p:nvPr/>
        </p:nvSpPr>
        <p:spPr bwMode="auto">
          <a:xfrm>
            <a:off x="1169873" y="2359414"/>
            <a:ext cx="468488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磊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1592721" y="2362177"/>
            <a:ext cx="469744" cy="44410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磊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2031258" y="2360988"/>
            <a:ext cx="468488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磊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2459080" y="2360988"/>
            <a:ext cx="469744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磊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3417585" y="2335587"/>
            <a:ext cx="445352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森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3858157" y="2344054"/>
            <a:ext cx="445352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森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301935" y="2355727"/>
            <a:ext cx="337325" cy="33728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森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4730833" y="2360987"/>
            <a:ext cx="445352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森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29" name="图片 28"/>
          <p:cNvPicPr/>
          <p:nvPr/>
        </p:nvPicPr>
        <p:blipFill>
          <a:blip r:embed="rId3" cstate="print"/>
          <a:srcRect b="56170"/>
          <a:stretch>
            <a:fillRect/>
          </a:stretch>
        </p:blipFill>
        <p:spPr>
          <a:xfrm>
            <a:off x="1081461" y="3155425"/>
            <a:ext cx="1782430" cy="4860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1115332" y="3189292"/>
            <a:ext cx="445352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器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2" name="Text Box 18"/>
          <p:cNvSpPr txBox="1">
            <a:spLocks noChangeArrowheads="1"/>
          </p:cNvSpPr>
          <p:nvPr/>
        </p:nvSpPr>
        <p:spPr bwMode="auto">
          <a:xfrm>
            <a:off x="1555905" y="3197759"/>
            <a:ext cx="445352" cy="444103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器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3" name="Text Box 19"/>
          <p:cNvSpPr txBox="1">
            <a:spLocks noChangeArrowheads="1"/>
          </p:cNvSpPr>
          <p:nvPr/>
        </p:nvSpPr>
        <p:spPr bwMode="auto">
          <a:xfrm>
            <a:off x="1999683" y="3209432"/>
            <a:ext cx="337325" cy="33728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器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2428581" y="3214692"/>
            <a:ext cx="445352" cy="445294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square" lIns="68580" tIns="34290" rIns="68580" bIns="34290" numCol="1" anchor="t" anchorCtr="0" compatLnSpc="1"/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器</a:t>
            </a:r>
            <a:endParaRPr lang="zh-CN" altLang="en-US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9" name="矩形: 圆角 28"/>
          <p:cNvSpPr/>
          <p:nvPr/>
        </p:nvSpPr>
        <p:spPr bwMode="auto">
          <a:xfrm>
            <a:off x="304970" y="483265"/>
            <a:ext cx="442970" cy="401242"/>
          </a:xfrm>
          <a:prstGeom prst="roundRect">
            <a:avLst/>
          </a:prstGeom>
          <a:solidFill>
            <a:srgbClr val="FFCCCC"/>
          </a:solidFill>
          <a:ln>
            <a:solidFill>
              <a:srgbClr val="FF9999">
                <a:alpha val="30196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</a:p>
        </p:txBody>
      </p:sp>
      <p:sp>
        <p:nvSpPr>
          <p:cNvPr id="5" name="矩形: 圆角 29"/>
          <p:cNvSpPr/>
          <p:nvPr/>
        </p:nvSpPr>
        <p:spPr bwMode="auto">
          <a:xfrm>
            <a:off x="791088" y="483265"/>
            <a:ext cx="442970" cy="401242"/>
          </a:xfrm>
          <a:prstGeom prst="roundRect">
            <a:avLst/>
          </a:prstGeom>
          <a:solidFill>
            <a:srgbClr val="92D050"/>
          </a:solidFill>
          <a:ln>
            <a:solidFill>
              <a:srgbClr val="99FF99">
                <a:alpha val="20000"/>
              </a:srgb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</a:t>
            </a:r>
          </a:p>
        </p:txBody>
      </p:sp>
      <p:sp>
        <p:nvSpPr>
          <p:cNvPr id="28" name="矩形: 圆角 30"/>
          <p:cNvSpPr/>
          <p:nvPr/>
        </p:nvSpPr>
        <p:spPr bwMode="auto">
          <a:xfrm>
            <a:off x="1277205" y="483266"/>
            <a:ext cx="444161" cy="40124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展</a:t>
            </a:r>
          </a:p>
        </p:txBody>
      </p:sp>
      <p:sp>
        <p:nvSpPr>
          <p:cNvPr id="6" name="矩形: 圆角 30"/>
          <p:cNvSpPr/>
          <p:nvPr/>
        </p:nvSpPr>
        <p:spPr bwMode="auto">
          <a:xfrm>
            <a:off x="1763322" y="485930"/>
            <a:ext cx="444161" cy="401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FFCC66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5" grpId="0" bldLvl="0" animBg="1"/>
      <p:bldP spid="28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1148</Words>
  <Application>Microsoft Office PowerPoint</Application>
  <PresentationFormat>全屏显示(16:9)</PresentationFormat>
  <Paragraphs>135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黑体</vt:lpstr>
      <vt:lpstr>楷体</vt:lpstr>
      <vt:lpstr>Tahoma</vt:lpstr>
      <vt:lpstr>Times New Roman</vt:lpstr>
      <vt:lpstr>Calibri</vt:lpstr>
      <vt:lpstr>微软雅黑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Manager/>
  <Company/>
  <LinksUpToDate>false</LinksUpToDate>
  <SharedDoc>false</SharedDoc>
  <HyperlinkBase>www.wang26.cn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2017-03-17T02:28:00Z</dcterms:created>
  <dcterms:modified xsi:type="dcterms:W3CDTF">2019-01-21T06:59:24Z</dcterms:modified>
  <cp:category>语文备课大师【全免费】</cp:category>
</cp:coreProperties>
</file>