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0" r:id="rId2"/>
    <p:sldId id="258" r:id="rId3"/>
    <p:sldId id="259" r:id="rId4"/>
    <p:sldId id="260" r:id="rId5"/>
    <p:sldId id="261" r:id="rId6"/>
    <p:sldId id="263" r:id="rId7"/>
    <p:sldId id="266" r:id="rId8"/>
    <p:sldId id="268" r:id="rId9"/>
    <p:sldId id="269" r:id="rId10"/>
    <p:sldId id="281" r:id="rId11"/>
    <p:sldId id="270" r:id="rId12"/>
    <p:sldId id="271" r:id="rId13"/>
    <p:sldId id="283" r:id="rId14"/>
    <p:sldId id="288" r:id="rId15"/>
    <p:sldId id="272" r:id="rId16"/>
    <p:sldId id="289" r:id="rId17"/>
    <p:sldId id="273" r:id="rId18"/>
    <p:sldId id="274" r:id="rId19"/>
    <p:sldId id="290" r:id="rId20"/>
    <p:sldId id="291" r:id="rId21"/>
    <p:sldId id="275" r:id="rId22"/>
    <p:sldId id="284" r:id="rId23"/>
    <p:sldId id="285" r:id="rId24"/>
    <p:sldId id="286" r:id="rId25"/>
    <p:sldId id="293" r:id="rId26"/>
    <p:sldId id="294" r:id="rId27"/>
    <p:sldId id="292" r:id="rId28"/>
    <p:sldId id="276" r:id="rId29"/>
    <p:sldId id="277" r:id="rId30"/>
    <p:sldId id="278" r:id="rId31"/>
    <p:sldId id="279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华文新魏" panose="020108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华文新魏" panose="02010800040101010101" pitchFamily="2" charset="-122"/>
              </a:defRPr>
            </a:lvl1pPr>
          </a:lstStyle>
          <a:p>
            <a:fld id="{C0E1502B-B3B9-4671-877B-173BB2447BA7}" type="datetimeFigureOut">
              <a:rPr lang="zh-CN" altLang="en-US" smtClean="0"/>
              <a:pPr/>
              <a:t>2018/4/18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华文新魏" panose="020108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华文新魏" panose="02010800040101010101" pitchFamily="2" charset="-122"/>
              </a:defRPr>
            </a:lvl1pPr>
          </a:lstStyle>
          <a:p>
            <a:fld id="{6AACE4E9-233B-481D-B079-FC39130CE52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2702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华文新魏" panose="020108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华文新魏" panose="020108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华文新魏" panose="020108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华文新魏" panose="020108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华文新魏" panose="020108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1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7FF4-64D9-4CBF-BAC0-65813225999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54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7FF4-64D9-4CBF-BAC0-6581322599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46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7FF4-64D9-4CBF-BAC0-65813225999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24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23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4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060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0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82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147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6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76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13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04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DFBA-2DE6-43F6-B088-BAB92AE5A910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80CDC-5D50-4B17-BE14-41AAA1057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3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华文新魏" panose="02010800040101010101" pitchFamily="2" charset="-122"/>
              </a:defRPr>
            </a:lvl1pPr>
          </a:lstStyle>
          <a:p>
            <a:fld id="{6AC1DFBA-2DE6-43F6-B088-BAB92AE5A910}" type="datetimeFigureOut">
              <a:rPr lang="zh-CN" altLang="en-US" smtClean="0"/>
              <a:pPr/>
              <a:t>2018/4/18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华文新魏" panose="020108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华文新魏" panose="02010800040101010101" pitchFamily="2" charset="-122"/>
              </a:defRPr>
            </a:lvl1pPr>
          </a:lstStyle>
          <a:p>
            <a:fld id="{4E880CDC-5D50-4B17-BE14-41AAA10578F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89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华文新魏" panose="0201080004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华文新魏" panose="020108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华文新魏" panose="020108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华文新魏" panose="020108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华文新魏" panose="020108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华文新魏" panose="020108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 descr="框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075" y="812130"/>
            <a:ext cx="6388100" cy="218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8468" name="Rectangle 4"/>
          <p:cNvSpPr>
            <a:spLocks noChangeArrowheads="1"/>
          </p:cNvSpPr>
          <p:nvPr/>
        </p:nvSpPr>
        <p:spPr bwMode="auto">
          <a:xfrm>
            <a:off x="3234000" y="1081541"/>
            <a:ext cx="6260175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720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 </a:t>
            </a:r>
            <a:r>
              <a:rPr lang="zh-CN" altLang="en-US" sz="720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伟大</a:t>
            </a:r>
            <a:r>
              <a:rPr lang="zh-CN" altLang="en-US" sz="72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的悲剧</a:t>
            </a:r>
          </a:p>
        </p:txBody>
      </p:sp>
      <p:pic>
        <p:nvPicPr>
          <p:cNvPr id="318471" name="Picture 7" descr="200710061057166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675" y="3310092"/>
            <a:ext cx="67945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128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Text Box 2"/>
          <p:cNvSpPr txBox="1">
            <a:spLocks noChangeArrowheads="1"/>
          </p:cNvSpPr>
          <p:nvPr/>
        </p:nvSpPr>
        <p:spPr bwMode="auto">
          <a:xfrm>
            <a:off x="4248150" y="174626"/>
            <a:ext cx="6419850" cy="674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tx2"/>
              </a:buClr>
            </a:pPr>
            <a:r>
              <a:rPr lang="en-US" altLang="zh-CN" sz="4000" dirty="0">
                <a:solidFill>
                  <a:srgbClr val="0000FF"/>
                </a:solidFill>
              </a:rPr>
              <a:t>    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茨威格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，奥地利著名作家，生于一个富裕的犹太企业家庭。他的主要成就在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传记文学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小说创作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方面。传记文学代表作有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三位大师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罗曼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罗兰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三个描摹自己生活的诗人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精神疗法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等。中短篇小说有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最初的经历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马来狂人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恐惧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感觉的混乱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等，唯一的长篇小说是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焦躁的心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pic>
        <p:nvPicPr>
          <p:cNvPr id="320516" name="Picture 4" descr="图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162"/>
          <a:stretch>
            <a:fillRect/>
          </a:stretch>
        </p:blipFill>
        <p:spPr bwMode="auto">
          <a:xfrm>
            <a:off x="1524001" y="174625"/>
            <a:ext cx="2913063" cy="75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0517" name="Picture 5" descr="老年茨威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572" y="1563599"/>
            <a:ext cx="2838450" cy="415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570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1703389" y="1341438"/>
            <a:ext cx="8893175" cy="50355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1910年6月1日，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斯科特</a:t>
            </a:r>
            <a:r>
              <a:rPr kumimoji="1"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带领探险队离开英国，前往南极。1911年10月，他们在新西兰的埃文斯角附近登陆，准备在当年12月至第二年的1月左右征服南极点。可是就在这时候，他们得到消息说，挪威人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阿蒙森</a:t>
            </a:r>
            <a:r>
              <a:rPr kumimoji="1"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率领另外一支探险队正向南极进发，要“和他争夺第一个揭开冥顽的地球的秘密的荣誉”！于是，斯科特一行于11月1日匆忙出发，“去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争取国家的荣誉</a:t>
            </a:r>
            <a:r>
              <a:rPr kumimoji="1"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”。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224338" y="260350"/>
            <a:ext cx="292735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3300"/>
                </a:solidFill>
                <a:ea typeface="华文彩云" pitchFamily="2" charset="-122"/>
              </a:rPr>
              <a:t>背景介绍</a:t>
            </a:r>
          </a:p>
        </p:txBody>
      </p:sp>
    </p:spTree>
    <p:extLst>
      <p:ext uri="{BB962C8B-B14F-4D97-AF65-F5344CB8AC3E}">
        <p14:creationId xmlns:p14="http://schemas.microsoft.com/office/powerpoint/2010/main" val="38720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1632325" y="1379856"/>
            <a:ext cx="8893175" cy="50783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/>
                </a:solidFill>
                <a:ea typeface="楷体_GB2312" pitchFamily="49" charset="-122"/>
              </a:rPr>
              <a:t>    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过一番激烈的竞争，结果阿蒙森队捷足先登，于1911年12月14日到达南极，而斯科特队则于1912年1月18日才到达，比阿蒙森队晚了将近五个星期。最后，阿蒙森队胜利而归，成功的旗帜永远飘扬在南极点上，而斯科特等五名冲击南极的英雄，因为南极寒冷天气的突然提前到来，饥寒交迫，体力不支，在返回的路上与严寒搏斗了两个多月，最后长眠在茫茫的冰雪之中。</a:t>
            </a: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224338" y="260350"/>
            <a:ext cx="292735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  <a:ea typeface="华文彩云" pitchFamily="2" charset="-122"/>
              </a:rPr>
              <a:t>背景介绍</a:t>
            </a:r>
          </a:p>
        </p:txBody>
      </p:sp>
    </p:spTree>
    <p:extLst>
      <p:ext uri="{BB962C8B-B14F-4D97-AF65-F5344CB8AC3E}">
        <p14:creationId xmlns:p14="http://schemas.microsoft.com/office/powerpoint/2010/main" val="1496473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415" y="1456209"/>
            <a:ext cx="12213600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无垠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)    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癫（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狂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风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餐露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宿  </a:t>
            </a:r>
            <a:endParaRPr kumimoji="1"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精疲力竭（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 毛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骨悚（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然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履行（     ）   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怏怏（      ）不乐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姗姗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   ）来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凛冽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      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吞噬（      ） 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销蚀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kumimoji="1"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无伦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)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次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厄（    ）运           踉踉跄跄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)(    )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羸（     ）弱  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步履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   告罄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  ） 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海市蜃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)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楼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拽</a:t>
            </a:r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     </a:t>
            </a:r>
            <a:r>
              <a:rPr kumimoji="1"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毋（     ）宁</a:t>
            </a:r>
          </a:p>
          <a:p>
            <a:endParaRPr kumimoji="1"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1"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919288" y="188913"/>
            <a:ext cx="365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字词检测：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081088" y="3995457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zhuài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862473" y="1843246"/>
            <a:ext cx="15763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sǒng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8796" y="2316326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yàng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141537" y="4099264"/>
            <a:ext cx="723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wú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478404" y="2723972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shì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75234" y="3656812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léi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9404500" y="3571277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qìng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053995" y="1320026"/>
            <a:ext cx="12747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diān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9374281" y="2323036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lǐn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525258" y="3490641"/>
            <a:ext cx="1462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lǚ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291208" y="2293127"/>
            <a:ext cx="14414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shān</a:t>
            </a:r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9307201" y="1879596"/>
            <a:ext cx="1462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lǚ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53995" y="31168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è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328420" y="1356474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yín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76608" y="1417285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lù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84855" y="312144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liàng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1004240" y="3133591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qiàng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08761" y="18828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jié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4956" y="26782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xún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57355" y="31219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lún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90057" y="395734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shèn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9193272" y="2717271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shí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75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Text Box 3"/>
          <p:cNvSpPr txBox="1">
            <a:spLocks noChangeArrowheads="1"/>
          </p:cNvSpPr>
          <p:nvPr/>
        </p:nvSpPr>
        <p:spPr bwMode="auto">
          <a:xfrm>
            <a:off x="1524001" y="1"/>
            <a:ext cx="2740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坚持不懈： </a:t>
            </a:r>
          </a:p>
        </p:txBody>
      </p:sp>
      <p:sp>
        <p:nvSpPr>
          <p:cNvPr id="330756" name="Text Box 4"/>
          <p:cNvSpPr txBox="1">
            <a:spLocks noChangeArrowheads="1"/>
          </p:cNvSpPr>
          <p:nvPr/>
        </p:nvSpPr>
        <p:spPr bwMode="auto">
          <a:xfrm>
            <a:off x="1524000" y="5099051"/>
            <a:ext cx="2603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怏怏不乐： </a:t>
            </a:r>
          </a:p>
        </p:txBody>
      </p:sp>
      <p:sp>
        <p:nvSpPr>
          <p:cNvPr id="330757" name="Text Box 5"/>
          <p:cNvSpPr txBox="1">
            <a:spLocks noChangeArrowheads="1"/>
          </p:cNvSpPr>
          <p:nvPr/>
        </p:nvSpPr>
        <p:spPr bwMode="auto">
          <a:xfrm>
            <a:off x="1524000" y="4141789"/>
            <a:ext cx="2457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耀武扬威： </a:t>
            </a:r>
          </a:p>
        </p:txBody>
      </p:sp>
      <p:sp>
        <p:nvSpPr>
          <p:cNvPr id="330758" name="Text Box 6"/>
          <p:cNvSpPr txBox="1">
            <a:spLocks noChangeArrowheads="1"/>
          </p:cNvSpPr>
          <p:nvPr/>
        </p:nvSpPr>
        <p:spPr bwMode="auto">
          <a:xfrm>
            <a:off x="1524001" y="966789"/>
            <a:ext cx="2492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不可思议： </a:t>
            </a:r>
          </a:p>
        </p:txBody>
      </p:sp>
      <p:sp>
        <p:nvSpPr>
          <p:cNvPr id="330759" name="Text Box 7"/>
          <p:cNvSpPr txBox="1">
            <a:spLocks noChangeArrowheads="1"/>
          </p:cNvSpPr>
          <p:nvPr/>
        </p:nvSpPr>
        <p:spPr bwMode="auto">
          <a:xfrm>
            <a:off x="1524000" y="1889126"/>
            <a:ext cx="2349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精疲力竭： </a:t>
            </a:r>
          </a:p>
        </p:txBody>
      </p:sp>
      <p:sp>
        <p:nvSpPr>
          <p:cNvPr id="330760" name="Text Box 8"/>
          <p:cNvSpPr txBox="1">
            <a:spLocks noChangeArrowheads="1"/>
          </p:cNvSpPr>
          <p:nvPr/>
        </p:nvSpPr>
        <p:spPr bwMode="auto">
          <a:xfrm>
            <a:off x="1524001" y="3195639"/>
            <a:ext cx="2403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毛骨悚然： </a:t>
            </a:r>
          </a:p>
        </p:txBody>
      </p:sp>
      <p:sp>
        <p:nvSpPr>
          <p:cNvPr id="330761" name="Text Box 9"/>
          <p:cNvSpPr txBox="1">
            <a:spLocks noChangeArrowheads="1"/>
          </p:cNvSpPr>
          <p:nvPr/>
        </p:nvSpPr>
        <p:spPr bwMode="auto">
          <a:xfrm>
            <a:off x="4271963" y="0"/>
            <a:ext cx="62277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坚决进行，不松懈。 </a:t>
            </a:r>
          </a:p>
        </p:txBody>
      </p:sp>
      <p:sp>
        <p:nvSpPr>
          <p:cNvPr id="330762" name="Text Box 10"/>
          <p:cNvSpPr txBox="1">
            <a:spLocks noChangeArrowheads="1"/>
          </p:cNvSpPr>
          <p:nvPr/>
        </p:nvSpPr>
        <p:spPr bwMode="auto">
          <a:xfrm>
            <a:off x="4327525" y="5095877"/>
            <a:ext cx="7088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形容不满意或不高兴的神情。 </a:t>
            </a:r>
          </a:p>
        </p:txBody>
      </p:sp>
      <p:sp>
        <p:nvSpPr>
          <p:cNvPr id="330763" name="Text Box 11"/>
          <p:cNvSpPr txBox="1">
            <a:spLocks noChangeArrowheads="1"/>
          </p:cNvSpPr>
          <p:nvPr/>
        </p:nvSpPr>
        <p:spPr bwMode="auto">
          <a:xfrm>
            <a:off x="4329113" y="4246563"/>
            <a:ext cx="54657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炫耀武力，显示威风。 </a:t>
            </a:r>
          </a:p>
        </p:txBody>
      </p:sp>
      <p:sp>
        <p:nvSpPr>
          <p:cNvPr id="330764" name="Text Box 12"/>
          <p:cNvSpPr txBox="1">
            <a:spLocks noChangeArrowheads="1"/>
          </p:cNvSpPr>
          <p:nvPr/>
        </p:nvSpPr>
        <p:spPr bwMode="auto">
          <a:xfrm>
            <a:off x="4027489" y="993775"/>
            <a:ext cx="6084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不可想象</a:t>
            </a:r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，不能理解。 </a:t>
            </a:r>
          </a:p>
        </p:txBody>
      </p:sp>
      <p:sp>
        <p:nvSpPr>
          <p:cNvPr id="330765" name="Text Box 13"/>
          <p:cNvSpPr txBox="1">
            <a:spLocks noChangeArrowheads="1"/>
          </p:cNvSpPr>
          <p:nvPr/>
        </p:nvSpPr>
        <p:spPr bwMode="auto">
          <a:xfrm>
            <a:off x="4332288" y="2047874"/>
            <a:ext cx="6624637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形容非常疲劳，一点力气也没有了。 </a:t>
            </a:r>
          </a:p>
        </p:txBody>
      </p:sp>
      <p:sp>
        <p:nvSpPr>
          <p:cNvPr id="330766" name="Text Box 14"/>
          <p:cNvSpPr txBox="1">
            <a:spLocks noChangeArrowheads="1"/>
          </p:cNvSpPr>
          <p:nvPr/>
        </p:nvSpPr>
        <p:spPr bwMode="auto">
          <a:xfrm>
            <a:off x="4327525" y="3300413"/>
            <a:ext cx="41529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形容十分恐惧。</a:t>
            </a:r>
          </a:p>
        </p:txBody>
      </p:sp>
      <p:sp>
        <p:nvSpPr>
          <p:cNvPr id="330767" name="Text Box 15"/>
          <p:cNvSpPr txBox="1">
            <a:spLocks noChangeArrowheads="1"/>
          </p:cNvSpPr>
          <p:nvPr/>
        </p:nvSpPr>
        <p:spPr bwMode="auto">
          <a:xfrm>
            <a:off x="1524000" y="6156326"/>
            <a:ext cx="2603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海市蜃楼： </a:t>
            </a:r>
          </a:p>
        </p:txBody>
      </p:sp>
      <p:sp>
        <p:nvSpPr>
          <p:cNvPr id="330768" name="Text Box 16"/>
          <p:cNvSpPr txBox="1">
            <a:spLocks noChangeArrowheads="1"/>
          </p:cNvSpPr>
          <p:nvPr/>
        </p:nvSpPr>
        <p:spPr bwMode="auto">
          <a:xfrm>
            <a:off x="4271963" y="6115054"/>
            <a:ext cx="64436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比喻虚幻的事物。 </a:t>
            </a:r>
          </a:p>
        </p:txBody>
      </p:sp>
    </p:spTree>
    <p:extLst>
      <p:ext uri="{BB962C8B-B14F-4D97-AF65-F5344CB8AC3E}">
        <p14:creationId xmlns:p14="http://schemas.microsoft.com/office/powerpoint/2010/main" val="189741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/>
      <p:bldP spid="330756" grpId="0"/>
      <p:bldP spid="330757" grpId="0"/>
      <p:bldP spid="330758" grpId="0"/>
      <p:bldP spid="330759" grpId="0"/>
      <p:bldP spid="330760" grpId="0"/>
      <p:bldP spid="330761" grpId="0"/>
      <p:bldP spid="330762" grpId="0"/>
      <p:bldP spid="330763" grpId="0"/>
      <p:bldP spid="330764" grpId="0"/>
      <p:bldP spid="330765" grpId="0"/>
      <p:bldP spid="330766" grpId="0"/>
      <p:bldP spid="330767" grpId="0"/>
      <p:bldP spid="3307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2138363" y="2781300"/>
            <a:ext cx="17256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GB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时间：</a:t>
            </a:r>
            <a:endParaRPr lang="zh-CN" altLang="en-US" sz="3600" b="1" dirty="0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3503614" y="2787650"/>
            <a:ext cx="304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1912</a:t>
            </a: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2066925" y="3638550"/>
            <a:ext cx="172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人物：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432176" y="3702050"/>
            <a:ext cx="7235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斯科特一行</a:t>
            </a: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5</a:t>
            </a: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人（或斯科特等）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2138363" y="4556125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地点：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3429000" y="4540250"/>
            <a:ext cx="670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从南极点返回的途中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2138363" y="5510213"/>
            <a:ext cx="165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事件：</a:t>
            </a: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3432175" y="5514975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不幸</a:t>
            </a: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4440238" y="5554663"/>
            <a:ext cx="594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遇难（覆没、牺牲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/>
                <a:ea typeface="华文新魏" panose="02010800040101010101" pitchFamily="2" charset="-122"/>
              </a:rPr>
              <a:t>……</a:t>
            </a:r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1730375" y="1181101"/>
            <a:ext cx="8686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ea typeface="华文新魏" pitchFamily="2" charset="-122"/>
              </a:rPr>
              <a:t>        </a:t>
            </a: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一、快速浏览课文，试用一句话概括本文的主要内容。</a:t>
            </a:r>
          </a:p>
        </p:txBody>
      </p:sp>
      <p:sp>
        <p:nvSpPr>
          <p:cNvPr id="136204" name="Text Box 12"/>
          <p:cNvSpPr txBox="1">
            <a:spLocks noChangeArrowheads="1"/>
          </p:cNvSpPr>
          <p:nvPr/>
        </p:nvSpPr>
        <p:spPr bwMode="auto">
          <a:xfrm>
            <a:off x="3359151" y="119064"/>
            <a:ext cx="49688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ea typeface="华文彩云" pitchFamily="2" charset="-122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193981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utoUpdateAnimBg="0"/>
      <p:bldP spid="136197" grpId="0" autoUpdateAnimBg="0"/>
      <p:bldP spid="136199" grpId="0" autoUpdateAnimBg="0"/>
      <p:bldP spid="136201" grpId="0" autoUpdateAnimBg="0"/>
      <p:bldP spid="13620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AutoShape 2"/>
          <p:cNvSpPr>
            <a:spLocks noChangeArrowheads="1"/>
          </p:cNvSpPr>
          <p:nvPr/>
        </p:nvSpPr>
        <p:spPr bwMode="auto">
          <a:xfrm>
            <a:off x="1511300" y="0"/>
            <a:ext cx="457200" cy="457200"/>
          </a:xfrm>
          <a:prstGeom prst="flowChartPunchedTape">
            <a:avLst/>
          </a:prstGeom>
          <a:solidFill>
            <a:srgbClr val="FF0000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79" name="Line 3"/>
          <p:cNvSpPr>
            <a:spLocks noChangeShapeType="1"/>
          </p:cNvSpPr>
          <p:nvPr/>
        </p:nvSpPr>
        <p:spPr bwMode="auto">
          <a:xfrm>
            <a:off x="1511300" y="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80" name="Freeform 4"/>
          <p:cNvSpPr>
            <a:spLocks/>
          </p:cNvSpPr>
          <p:nvPr/>
        </p:nvSpPr>
        <p:spPr bwMode="auto">
          <a:xfrm>
            <a:off x="1587500" y="215900"/>
            <a:ext cx="381000" cy="88900"/>
          </a:xfrm>
          <a:custGeom>
            <a:avLst/>
            <a:gdLst>
              <a:gd name="T0" fmla="*/ 0 w 240"/>
              <a:gd name="T1" fmla="*/ 56 h 56"/>
              <a:gd name="T2" fmla="*/ 144 w 240"/>
              <a:gd name="T3" fmla="*/ 8 h 56"/>
              <a:gd name="T4" fmla="*/ 240 w 240"/>
              <a:gd name="T5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56">
                <a:moveTo>
                  <a:pt x="0" y="56"/>
                </a:moveTo>
                <a:cubicBezTo>
                  <a:pt x="52" y="36"/>
                  <a:pt x="104" y="16"/>
                  <a:pt x="144" y="8"/>
                </a:cubicBezTo>
                <a:cubicBezTo>
                  <a:pt x="184" y="0"/>
                  <a:pt x="224" y="8"/>
                  <a:pt x="240" y="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81" name="Line 5"/>
          <p:cNvSpPr>
            <a:spLocks noChangeShapeType="1"/>
          </p:cNvSpPr>
          <p:nvPr/>
        </p:nvSpPr>
        <p:spPr bwMode="auto">
          <a:xfrm>
            <a:off x="1739900" y="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57382" name="AutoShape 6"/>
          <p:cNvCxnSpPr>
            <a:cxnSpLocks noChangeShapeType="1"/>
          </p:cNvCxnSpPr>
          <p:nvPr/>
        </p:nvCxnSpPr>
        <p:spPr bwMode="auto">
          <a:xfrm flipH="1" flipV="1">
            <a:off x="1511300" y="838200"/>
            <a:ext cx="76200" cy="381000"/>
          </a:xfrm>
          <a:prstGeom prst="straightConnector1">
            <a:avLst/>
          </a:prstGeom>
          <a:noFill/>
          <a:ln w="34925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57383" name="Picture 7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23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84" name="Picture 8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7701" y="5105401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85" name="Picture 9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1701" y="3810001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86" name="Picture 10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701" y="2819401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87" name="Picture 11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1" y="1143001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88" name="Picture 12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101" y="685801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7389" name="Line 13"/>
          <p:cNvSpPr>
            <a:spLocks noChangeShapeType="1"/>
          </p:cNvSpPr>
          <p:nvPr/>
        </p:nvSpPr>
        <p:spPr bwMode="auto">
          <a:xfrm>
            <a:off x="1587500" y="838200"/>
            <a:ext cx="1600200" cy="2057400"/>
          </a:xfrm>
          <a:prstGeom prst="line">
            <a:avLst/>
          </a:prstGeom>
          <a:noFill/>
          <a:ln w="412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90" name="Line 14"/>
          <p:cNvSpPr>
            <a:spLocks noChangeShapeType="1"/>
          </p:cNvSpPr>
          <p:nvPr/>
        </p:nvSpPr>
        <p:spPr bwMode="auto">
          <a:xfrm>
            <a:off x="3263900" y="2971800"/>
            <a:ext cx="1524000" cy="914400"/>
          </a:xfrm>
          <a:prstGeom prst="line">
            <a:avLst/>
          </a:prstGeom>
          <a:noFill/>
          <a:ln w="349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91" name="Line 15"/>
          <p:cNvSpPr>
            <a:spLocks noChangeShapeType="1"/>
          </p:cNvSpPr>
          <p:nvPr/>
        </p:nvSpPr>
        <p:spPr bwMode="auto">
          <a:xfrm>
            <a:off x="4864100" y="3962400"/>
            <a:ext cx="1371600" cy="762000"/>
          </a:xfrm>
          <a:prstGeom prst="line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57392" name="Picture 16" descr="球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9500" y="464820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7393" name="Line 17"/>
          <p:cNvSpPr>
            <a:spLocks noChangeShapeType="1"/>
          </p:cNvSpPr>
          <p:nvPr/>
        </p:nvSpPr>
        <p:spPr bwMode="auto">
          <a:xfrm>
            <a:off x="6311900" y="4724400"/>
            <a:ext cx="304800" cy="152400"/>
          </a:xfrm>
          <a:prstGeom prst="line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94" name="AutoShape 1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40500" y="4724400"/>
            <a:ext cx="228600" cy="304800"/>
          </a:xfrm>
          <a:prstGeom prst="pentag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395" name="Text Box 19"/>
          <p:cNvSpPr txBox="1">
            <a:spLocks noChangeArrowheads="1"/>
          </p:cNvSpPr>
          <p:nvPr/>
        </p:nvSpPr>
        <p:spPr bwMode="auto">
          <a:xfrm>
            <a:off x="1739900" y="457201"/>
            <a:ext cx="2819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南极点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1912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18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日</a:t>
            </a:r>
          </a:p>
        </p:txBody>
      </p:sp>
      <p:sp>
        <p:nvSpPr>
          <p:cNvPr id="357396" name="Text Box 20"/>
          <p:cNvSpPr txBox="1">
            <a:spLocks noChangeArrowheads="1"/>
          </p:cNvSpPr>
          <p:nvPr/>
        </p:nvSpPr>
        <p:spPr bwMode="auto">
          <a:xfrm>
            <a:off x="977900" y="1295401"/>
            <a:ext cx="1219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12.1.16</a:t>
            </a:r>
          </a:p>
        </p:txBody>
      </p:sp>
      <p:sp>
        <p:nvSpPr>
          <p:cNvPr id="357397" name="Text Box 21"/>
          <p:cNvSpPr txBox="1">
            <a:spLocks noChangeArrowheads="1"/>
          </p:cNvSpPr>
          <p:nvPr/>
        </p:nvSpPr>
        <p:spPr bwMode="auto">
          <a:xfrm>
            <a:off x="3275013" y="1795464"/>
            <a:ext cx="21463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屠宰场地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12.2.17</a:t>
            </a:r>
          </a:p>
        </p:txBody>
      </p:sp>
      <p:sp>
        <p:nvSpPr>
          <p:cNvPr id="357398" name="Text Box 22"/>
          <p:cNvSpPr txBox="1">
            <a:spLocks noChangeArrowheads="1"/>
          </p:cNvSpPr>
          <p:nvPr/>
        </p:nvSpPr>
        <p:spPr bwMode="auto">
          <a:xfrm>
            <a:off x="7518401" y="5791200"/>
            <a:ext cx="28606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搜救队从营地出发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12.10.29</a:t>
            </a:r>
          </a:p>
        </p:txBody>
      </p:sp>
      <p:sp>
        <p:nvSpPr>
          <p:cNvPr id="357399" name="Text Box 23"/>
          <p:cNvSpPr txBox="1">
            <a:spLocks noChangeArrowheads="1"/>
          </p:cNvSpPr>
          <p:nvPr/>
        </p:nvSpPr>
        <p:spPr bwMode="auto">
          <a:xfrm>
            <a:off x="4927600" y="2916239"/>
            <a:ext cx="17732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贮藏点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12.3.2</a:t>
            </a:r>
          </a:p>
        </p:txBody>
      </p:sp>
      <p:sp>
        <p:nvSpPr>
          <p:cNvPr id="357400" name="Text Box 24"/>
          <p:cNvSpPr txBox="1">
            <a:spLocks noChangeArrowheads="1"/>
          </p:cNvSpPr>
          <p:nvPr/>
        </p:nvSpPr>
        <p:spPr bwMode="auto">
          <a:xfrm>
            <a:off x="6821489" y="2903538"/>
            <a:ext cx="20796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离贮藏点还差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17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公里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12.3.29</a:t>
            </a:r>
          </a:p>
        </p:txBody>
      </p:sp>
      <p:sp>
        <p:nvSpPr>
          <p:cNvPr id="357401" name="Text Box 25"/>
          <p:cNvSpPr txBox="1">
            <a:spLocks noChangeArrowheads="1"/>
          </p:cNvSpPr>
          <p:nvPr/>
        </p:nvSpPr>
        <p:spPr bwMode="auto">
          <a:xfrm>
            <a:off x="3787776" y="4568826"/>
            <a:ext cx="203517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离下一个贮藏点还有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公里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12.3.21</a:t>
            </a:r>
          </a:p>
        </p:txBody>
      </p:sp>
      <p:sp>
        <p:nvSpPr>
          <p:cNvPr id="357402" name="Text Box 26"/>
          <p:cNvSpPr txBox="1">
            <a:spLocks noChangeArrowheads="1"/>
          </p:cNvSpPr>
          <p:nvPr/>
        </p:nvSpPr>
        <p:spPr bwMode="auto">
          <a:xfrm>
            <a:off x="7378700" y="4729163"/>
            <a:ext cx="1708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贮藏点</a:t>
            </a:r>
          </a:p>
        </p:txBody>
      </p:sp>
      <p:sp>
        <p:nvSpPr>
          <p:cNvPr id="357403" name="Line 27"/>
          <p:cNvSpPr>
            <a:spLocks noChangeShapeType="1"/>
          </p:cNvSpPr>
          <p:nvPr/>
        </p:nvSpPr>
        <p:spPr bwMode="auto">
          <a:xfrm flipH="1" flipV="1">
            <a:off x="6769100" y="5029200"/>
            <a:ext cx="2743200" cy="1295400"/>
          </a:xfrm>
          <a:prstGeom prst="line">
            <a:avLst/>
          </a:prstGeom>
          <a:noFill/>
          <a:ln w="3810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404" name="Text Box 28"/>
          <p:cNvSpPr txBox="1">
            <a:spLocks noChangeArrowheads="1"/>
          </p:cNvSpPr>
          <p:nvPr/>
        </p:nvSpPr>
        <p:spPr bwMode="auto">
          <a:xfrm>
            <a:off x="3949700" y="5715000"/>
            <a:ext cx="1600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endParaRPr lang="zh-CN" altLang="zh-CN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405" name="AutoShape 29"/>
          <p:cNvSpPr>
            <a:spLocks noChangeArrowheads="1"/>
          </p:cNvSpPr>
          <p:nvPr/>
        </p:nvSpPr>
        <p:spPr bwMode="auto">
          <a:xfrm>
            <a:off x="5888039" y="4991100"/>
            <a:ext cx="1481137" cy="1866900"/>
          </a:xfrm>
          <a:prstGeom prst="upArrowCallout">
            <a:avLst>
              <a:gd name="adj1" fmla="val 25000"/>
              <a:gd name="adj2" fmla="val 25000"/>
              <a:gd name="adj3" fmla="val 21008"/>
              <a:gd name="adj4" fmla="val 6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7406" name="Text Box 30"/>
          <p:cNvSpPr txBox="1">
            <a:spLocks noChangeArrowheads="1"/>
          </p:cNvSpPr>
          <p:nvPr/>
        </p:nvSpPr>
        <p:spPr bwMode="auto">
          <a:xfrm>
            <a:off x="5554664" y="5667376"/>
            <a:ext cx="21240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12.11.12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发现帐篷</a:t>
            </a:r>
          </a:p>
        </p:txBody>
      </p:sp>
      <p:sp>
        <p:nvSpPr>
          <p:cNvPr id="357407" name="Text Box 31"/>
          <p:cNvSpPr txBox="1">
            <a:spLocks noChangeArrowheads="1"/>
          </p:cNvSpPr>
          <p:nvPr/>
        </p:nvSpPr>
        <p:spPr bwMode="auto">
          <a:xfrm>
            <a:off x="2197100" y="1295401"/>
            <a:ext cx="1066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rPr>
              <a:t>         人</a:t>
            </a:r>
          </a:p>
        </p:txBody>
      </p:sp>
      <p:sp>
        <p:nvSpPr>
          <p:cNvPr id="357408" name="Text Box 32"/>
          <p:cNvSpPr txBox="1">
            <a:spLocks noChangeArrowheads="1"/>
          </p:cNvSpPr>
          <p:nvPr/>
        </p:nvSpPr>
        <p:spPr bwMode="auto">
          <a:xfrm>
            <a:off x="3289300" y="3046413"/>
            <a:ext cx="1676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人</a:t>
            </a:r>
          </a:p>
        </p:txBody>
      </p:sp>
      <p:sp>
        <p:nvSpPr>
          <p:cNvPr id="357409" name="Text Box 33"/>
          <p:cNvSpPr txBox="1">
            <a:spLocks noChangeArrowheads="1"/>
          </p:cNvSpPr>
          <p:nvPr/>
        </p:nvSpPr>
        <p:spPr bwMode="auto">
          <a:xfrm>
            <a:off x="6270625" y="4437063"/>
            <a:ext cx="1066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rPr>
              <a:t>个人</a:t>
            </a:r>
          </a:p>
        </p:txBody>
      </p:sp>
    </p:spTree>
    <p:extLst>
      <p:ext uri="{BB962C8B-B14F-4D97-AF65-F5344CB8AC3E}">
        <p14:creationId xmlns:p14="http://schemas.microsoft.com/office/powerpoint/2010/main" val="32442409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1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2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5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3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5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6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8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5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62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5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14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5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6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57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5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22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57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74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5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35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89" grpId="0" animBg="1"/>
      <p:bldP spid="357390" grpId="0" animBg="1"/>
      <p:bldP spid="357391" grpId="0" animBg="1"/>
      <p:bldP spid="357393" grpId="0" animBg="1"/>
      <p:bldP spid="357395" grpId="0" autoUpdateAnimBg="0"/>
      <p:bldP spid="357396" grpId="0" autoUpdateAnimBg="0"/>
      <p:bldP spid="357397" grpId="0" autoUpdateAnimBg="0"/>
      <p:bldP spid="357399" grpId="0" autoUpdateAnimBg="0"/>
      <p:bldP spid="357400" grpId="0" autoUpdateAnimBg="0"/>
      <p:bldP spid="357401" grpId="0" autoUpdateAnimBg="0"/>
      <p:bldP spid="357403" grpId="0" animBg="1"/>
      <p:bldP spid="357405" grpId="0" animBg="1"/>
      <p:bldP spid="357406" grpId="0" autoUpdateAnimBg="0"/>
      <p:bldP spid="357407" grpId="0" autoUpdateAnimBg="0"/>
      <p:bldP spid="357408" grpId="0" autoUpdateAnimBg="0"/>
      <p:bldP spid="35740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1992313" y="1"/>
            <a:ext cx="5472112" cy="8239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3300"/>
                </a:solidFill>
                <a:ea typeface="华文新魏" pitchFamily="2" charset="-122"/>
              </a:rPr>
              <a:t>二、完成下表：</a:t>
            </a:r>
          </a:p>
        </p:txBody>
      </p:sp>
      <p:graphicFrame>
        <p:nvGraphicFramePr>
          <p:cNvPr id="139267" name="Group 3"/>
          <p:cNvGraphicFramePr>
            <a:graphicFrameLocks noGrp="1"/>
          </p:cNvGraphicFramePr>
          <p:nvPr/>
        </p:nvGraphicFramePr>
        <p:xfrm>
          <a:off x="1524000" y="762001"/>
          <a:ext cx="9144000" cy="6096003"/>
        </p:xfrm>
        <a:graphic>
          <a:graphicData uri="http://schemas.openxmlformats.org/drawingml/2006/table">
            <a:tbl>
              <a:tblPr/>
              <a:tblGrid>
                <a:gridCol w="2051050"/>
                <a:gridCol w="1944688"/>
                <a:gridCol w="5148262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时间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地点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人物及事件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1912.1.16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白色雪原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1912.1.18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南极点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1912.2.17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埃文斯死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无法离开帐篷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帐篷里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1912.10.29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1912.11.12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42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616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80546"/>
              </p:ext>
            </p:extLst>
          </p:nvPr>
        </p:nvGraphicFramePr>
        <p:xfrm>
          <a:off x="1524000" y="762001"/>
          <a:ext cx="9427284" cy="6096003"/>
        </p:xfrm>
        <a:graphic>
          <a:graphicData uri="http://schemas.openxmlformats.org/drawingml/2006/table">
            <a:tbl>
              <a:tblPr/>
              <a:tblGrid>
                <a:gridCol w="2114592"/>
                <a:gridCol w="2004935"/>
                <a:gridCol w="5307757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时间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地点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人物及事件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1912.1.16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白色雪原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1912.1.18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南极点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1912.2.17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埃文斯死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无法离开帐篷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1912.3.29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帐篷里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1912.10.29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华文新魏" panose="02010800040101010101" pitchFamily="2" charset="-122"/>
                        </a:rPr>
                        <a:t>1912.11.12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618" name="Text Box 58"/>
          <p:cNvSpPr txBox="1">
            <a:spLocks noChangeArrowheads="1"/>
          </p:cNvSpPr>
          <p:nvPr/>
        </p:nvSpPr>
        <p:spPr bwMode="auto">
          <a:xfrm>
            <a:off x="5591175" y="1484314"/>
            <a:ext cx="5545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斯等发现自己晚到了一个月</a:t>
            </a:r>
            <a:endParaRPr lang="zh-CN" altLang="en-US" sz="3200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66619" name="Text Box 59"/>
          <p:cNvSpPr txBox="1">
            <a:spLocks noChangeArrowheads="1"/>
          </p:cNvSpPr>
          <p:nvPr/>
        </p:nvSpPr>
        <p:spPr bwMode="auto">
          <a:xfrm>
            <a:off x="5592071" y="2197319"/>
            <a:ext cx="55442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斯等到达极点，伤心并要作证</a:t>
            </a:r>
            <a:endParaRPr lang="zh-CN" altLang="en-US" sz="3200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66620" name="Text Box 60"/>
          <p:cNvSpPr txBox="1">
            <a:spLocks noChangeArrowheads="1"/>
          </p:cNvSpPr>
          <p:nvPr/>
        </p:nvSpPr>
        <p:spPr bwMode="auto">
          <a:xfrm>
            <a:off x="3432176" y="2800350"/>
            <a:ext cx="2360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屠宰场营地</a:t>
            </a:r>
          </a:p>
        </p:txBody>
      </p:sp>
      <p:sp>
        <p:nvSpPr>
          <p:cNvPr id="66621" name="Text Box 61"/>
          <p:cNvSpPr txBox="1">
            <a:spLocks noChangeArrowheads="1"/>
          </p:cNvSpPr>
          <p:nvPr/>
        </p:nvSpPr>
        <p:spPr bwMode="auto">
          <a:xfrm>
            <a:off x="3575050" y="3500439"/>
            <a:ext cx="2089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贮藏点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5519739" y="3500439"/>
            <a:ext cx="5076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四人感到可怕的绝望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590926" y="4187825"/>
            <a:ext cx="1800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帐篷里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5540376" y="4816475"/>
            <a:ext cx="5076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等待死神来临并写书信</a:t>
            </a:r>
            <a:endParaRPr lang="zh-CN" altLang="en-US" sz="3200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3609976" y="5516564"/>
            <a:ext cx="20875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营地</a:t>
            </a:r>
          </a:p>
        </p:txBody>
      </p:sp>
      <p:sp>
        <p:nvSpPr>
          <p:cNvPr id="66626" name="Text Box 66"/>
          <p:cNvSpPr txBox="1">
            <a:spLocks noChangeArrowheads="1"/>
          </p:cNvSpPr>
          <p:nvPr/>
        </p:nvSpPr>
        <p:spPr bwMode="auto">
          <a:xfrm>
            <a:off x="5540376" y="5516564"/>
            <a:ext cx="43926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一探险队出发寻找他们</a:t>
            </a:r>
          </a:p>
        </p:txBody>
      </p:sp>
      <p:sp>
        <p:nvSpPr>
          <p:cNvPr id="66627" name="Text Box 67"/>
          <p:cNvSpPr txBox="1">
            <a:spLocks noChangeArrowheads="1"/>
          </p:cNvSpPr>
          <p:nvPr/>
        </p:nvSpPr>
        <p:spPr bwMode="auto">
          <a:xfrm>
            <a:off x="3643314" y="6237289"/>
            <a:ext cx="17287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帐篷</a:t>
            </a:r>
            <a:endParaRPr lang="zh-CN" altLang="en-US" sz="3200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66628" name="Text Box 68"/>
          <p:cNvSpPr txBox="1">
            <a:spLocks noChangeArrowheads="1"/>
          </p:cNvSpPr>
          <p:nvPr/>
        </p:nvSpPr>
        <p:spPr bwMode="auto">
          <a:xfrm>
            <a:off x="5521325" y="6184900"/>
            <a:ext cx="482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发现尸体并垒了石墓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1992313" y="1"/>
            <a:ext cx="5472112" cy="8239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3300"/>
                </a:solidFill>
                <a:ea typeface="华文新魏" pitchFamily="2" charset="-122"/>
              </a:rPr>
              <a:t>二、完成下表：</a:t>
            </a:r>
          </a:p>
        </p:txBody>
      </p:sp>
    </p:spTree>
    <p:extLst>
      <p:ext uri="{BB962C8B-B14F-4D97-AF65-F5344CB8AC3E}">
        <p14:creationId xmlns:p14="http://schemas.microsoft.com/office/powerpoint/2010/main" val="239220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7" grpId="0"/>
      <p:bldP spid="666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4" name="Picture 6" descr="20081010040187199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22"/>
          <a:stretch/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1524000" y="1503363"/>
            <a:ext cx="9144000" cy="49593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第一部分（</a:t>
            </a:r>
            <a:r>
              <a:rPr lang="en-US" altLang="zh-CN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1—3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满怀希望奔向南极点，发现阿蒙森已经捷足先登了。</a:t>
            </a:r>
          </a:p>
          <a:p>
            <a:pPr>
              <a:lnSpc>
                <a:spcPct val="95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第二部分（</a:t>
            </a:r>
            <a:r>
              <a:rPr lang="en-US" altLang="zh-CN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4—13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悲壮的返程，五名队员接连牺牲。</a:t>
            </a:r>
          </a:p>
          <a:p>
            <a:pPr>
              <a:lnSpc>
                <a:spcPct val="95000"/>
              </a:lnSpc>
            </a:pP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第一层（</a:t>
            </a:r>
            <a:r>
              <a:rPr lang="en-US" altLang="zh-CN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4—8</a:t>
            </a: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埃文斯突然精神失常，在一天夜里死去。</a:t>
            </a:r>
          </a:p>
        </p:txBody>
      </p:sp>
      <p:sp>
        <p:nvSpPr>
          <p:cNvPr id="334853" name="Rectangle 5"/>
          <p:cNvSpPr>
            <a:spLocks noChangeArrowheads="1"/>
          </p:cNvSpPr>
          <p:nvPr/>
        </p:nvSpPr>
        <p:spPr bwMode="auto">
          <a:xfrm>
            <a:off x="1435100" y="228600"/>
            <a:ext cx="32624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</a:t>
            </a:r>
            <a:r>
              <a:rPr lang="zh-CN" altLang="en-US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清课文</a:t>
            </a:r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结构</a:t>
            </a:r>
            <a:endParaRPr lang="zh-CN" altLang="en-US" sz="40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536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2351089" y="260351"/>
            <a:ext cx="2808287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kumimoji="1" lang="zh-CN" altLang="en-US" sz="4000" b="1" dirty="0">
                <a:solidFill>
                  <a:schemeClr val="accent6">
                    <a:lumMod val="75000"/>
                  </a:schemeClr>
                </a:solidFill>
                <a:ea typeface="华文新魏" panose="02010800040101010101" pitchFamily="2" charset="-122"/>
              </a:rPr>
              <a:t>考考你：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1301675" y="998538"/>
            <a:ext cx="9757186" cy="51706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kumimoji="1" lang="zh-CN" altLang="en-US" sz="6600" b="1" dirty="0">
                <a:solidFill>
                  <a:schemeClr val="accent6">
                    <a:lumMod val="75000"/>
                  </a:schemeClr>
                </a:solidFill>
                <a:ea typeface="华文新魏" panose="02010800040101010101" pitchFamily="2" charset="-122"/>
              </a:rPr>
              <a:t>     </a:t>
            </a:r>
            <a:r>
              <a:rPr kumimoji="1" lang="zh-CN" altLang="en-US" sz="4400" b="1" dirty="0">
                <a:solidFill>
                  <a:schemeClr val="accent6">
                    <a:lumMod val="75000"/>
                  </a:schemeClr>
                </a:solidFill>
                <a:ea typeface="华文新魏" panose="02010800040101010101" pitchFamily="2" charset="-122"/>
              </a:rPr>
              <a:t>你知道设立在南极南纬</a:t>
            </a:r>
            <a:r>
              <a:rPr kumimoji="1" lang="en-US" altLang="zh-CN" sz="4400" b="1" dirty="0">
                <a:solidFill>
                  <a:schemeClr val="accent6">
                    <a:lumMod val="75000"/>
                  </a:schemeClr>
                </a:solidFill>
                <a:ea typeface="华文新魏" panose="02010800040101010101" pitchFamily="2" charset="-122"/>
              </a:rPr>
              <a:t>90</a:t>
            </a:r>
            <a:r>
              <a:rPr kumimoji="1" lang="zh-CN" altLang="en-US" sz="4400" b="1" dirty="0">
                <a:solidFill>
                  <a:schemeClr val="accent6">
                    <a:lumMod val="75000"/>
                  </a:schemeClr>
                </a:solidFill>
                <a:ea typeface="华文新魏" panose="02010800040101010101" pitchFamily="2" charset="-122"/>
              </a:rPr>
              <a:t>度的科学实验站的名字吗？它是为了纪念谁而命名的？</a:t>
            </a:r>
          </a:p>
          <a:p>
            <a:endParaRPr kumimoji="1" lang="zh-CN" altLang="en-US" sz="4400" b="1" dirty="0">
              <a:solidFill>
                <a:schemeClr val="accent6">
                  <a:lumMod val="75000"/>
                </a:schemeClr>
              </a:solidFill>
              <a:ea typeface="华文新魏" panose="02010800040101010101" pitchFamily="2" charset="-122"/>
            </a:endParaRPr>
          </a:p>
          <a:p>
            <a:r>
              <a:rPr kumimoji="1" lang="zh-CN" altLang="en-US" sz="4400" b="1" dirty="0">
                <a:solidFill>
                  <a:srgbClr val="C00000"/>
                </a:solidFill>
                <a:ea typeface="华文新魏" panose="02010800040101010101" pitchFamily="2" charset="-122"/>
              </a:rPr>
              <a:t>        阿蒙森</a:t>
            </a:r>
            <a:r>
              <a:rPr kumimoji="1" lang="en-US" altLang="zh-CN" sz="4400" b="1" dirty="0">
                <a:solidFill>
                  <a:srgbClr val="C00000"/>
                </a:solidFill>
                <a:ea typeface="华文新魏" panose="02010800040101010101" pitchFamily="2" charset="-122"/>
              </a:rPr>
              <a:t>——</a:t>
            </a:r>
            <a:r>
              <a:rPr kumimoji="1" lang="zh-CN" altLang="en-US" sz="4400" b="1" dirty="0">
                <a:solidFill>
                  <a:srgbClr val="C00000"/>
                </a:solidFill>
                <a:ea typeface="华文新魏" panose="02010800040101010101" pitchFamily="2" charset="-122"/>
              </a:rPr>
              <a:t>斯科特站。</a:t>
            </a:r>
          </a:p>
          <a:p>
            <a:r>
              <a:rPr kumimoji="1" lang="zh-CN" altLang="en-US" sz="4400" b="1" dirty="0">
                <a:solidFill>
                  <a:srgbClr val="C00000"/>
                </a:solidFill>
                <a:ea typeface="华文新魏" panose="02010800040101010101" pitchFamily="2" charset="-122"/>
              </a:rPr>
              <a:t>        为纪念挪威探险家阿蒙森和英国探险家斯科特。</a:t>
            </a:r>
          </a:p>
        </p:txBody>
      </p:sp>
    </p:spTree>
    <p:extLst>
      <p:ext uri="{BB962C8B-B14F-4D97-AF65-F5344CB8AC3E}">
        <p14:creationId xmlns:p14="http://schemas.microsoft.com/office/powerpoint/2010/main" val="3038294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  <p:bldP spid="10138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340" name="Picture 4" descr="200951301147157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778"/>
          <a:stretch/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1746251" y="1220788"/>
            <a:ext cx="8551863" cy="5397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第二层（</a:t>
            </a:r>
            <a:r>
              <a:rPr lang="en-US" altLang="zh-CN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9—10</a:t>
            </a: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奥茨为了不拖累同伴，向死亡走去。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第三层（</a:t>
            </a:r>
            <a:r>
              <a:rPr lang="en-US" altLang="zh-CN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11—13</a:t>
            </a:r>
            <a:r>
              <a:rPr lang="zh-CN" altLang="en-US" sz="48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三个人骄傲地等待死亡的到来。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第三部分（</a:t>
            </a:r>
            <a:r>
              <a:rPr lang="en-US" altLang="zh-CN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14—16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节）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英雄的事迹传遍世界，为后人悼念、景仰。</a:t>
            </a:r>
          </a:p>
        </p:txBody>
      </p:sp>
      <p:sp>
        <p:nvSpPr>
          <p:cNvPr id="398339" name="Rectangle 3"/>
          <p:cNvSpPr>
            <a:spLocks noChangeArrowheads="1"/>
          </p:cNvSpPr>
          <p:nvPr/>
        </p:nvSpPr>
        <p:spPr bwMode="auto">
          <a:xfrm>
            <a:off x="1524000" y="114300"/>
            <a:ext cx="32624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</a:t>
            </a:r>
            <a:r>
              <a:rPr lang="zh-CN" altLang="en-US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清课文</a:t>
            </a:r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结构</a:t>
            </a:r>
            <a:endParaRPr lang="zh-CN" altLang="en-US" sz="40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069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666876" y="836613"/>
            <a:ext cx="8893175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kumimoji="1"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</a:t>
            </a:r>
            <a:r>
              <a:rPr kumimoji="1" lang="zh-CN" altLang="en-US" sz="40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题目 “伟大的悲剧”，你认为“悲”在哪里</a:t>
            </a:r>
            <a:r>
              <a:rPr kumimoji="1" lang="zh-CN" altLang="en-US" sz="40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 “伟大”</a:t>
            </a:r>
            <a:r>
              <a:rPr kumimoji="1" lang="zh-CN" altLang="en-US" sz="40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在哪里?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648076" y="150813"/>
            <a:ext cx="46085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ea typeface="华文彩云" pitchFamily="2" charset="-122"/>
              </a:rPr>
              <a:t>合作探究</a:t>
            </a: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4581525" y="2420939"/>
            <a:ext cx="146050" cy="1292225"/>
          </a:xfrm>
          <a:prstGeom prst="leftBrace">
            <a:avLst>
              <a:gd name="adj1" fmla="val 73732"/>
              <a:gd name="adj2" fmla="val 48093"/>
            </a:avLst>
          </a:prstGeom>
          <a:noFill/>
          <a:ln w="34925">
            <a:solidFill>
              <a:srgbClr val="00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华文新魏" panose="02010800040101010101" pitchFamily="2" charset="-122"/>
            </a:endParaRP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4751388" y="3281363"/>
            <a:ext cx="3505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3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死亡之悲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29" name="Text Box 17"/>
          <p:cNvSpPr txBox="1">
            <a:spLocks noChangeArrowheads="1"/>
          </p:cNvSpPr>
          <p:nvPr/>
        </p:nvSpPr>
        <p:spPr bwMode="auto">
          <a:xfrm>
            <a:off x="4743450" y="213360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1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失败之悲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4743450" y="270510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2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作证之悲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1919288" y="4868863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  <a:latin typeface="Arial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伟大</a:t>
            </a:r>
            <a:r>
              <a:rPr lang="zh-CN" altLang="en-US" sz="3600" b="1" dirty="0">
                <a:solidFill>
                  <a:srgbClr val="0033CC"/>
                </a:solidFill>
                <a:latin typeface="Arial"/>
                <a:ea typeface="华文新魏" panose="02010800040101010101" pitchFamily="2" charset="-122"/>
              </a:rPr>
              <a:t>”</a:t>
            </a:r>
            <a:endParaRPr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1774826" y="2709863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悲剧之</a:t>
            </a:r>
            <a:r>
              <a:rPr kumimoji="1" lang="zh-CN" altLang="en-US" sz="36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悲</a:t>
            </a:r>
            <a:r>
              <a:rPr kumimoji="1" lang="en-US" altLang="zh-CN" sz="36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kumimoji="1" lang="en-US" altLang="zh-CN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3719514" y="3860800"/>
            <a:ext cx="6948487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1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诚信，有令人敬佩的绅士风度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  <a:p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2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坚毅，执着，为事业而献身的英雄气概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  <a:p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3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强烈的集体主义精神</a:t>
            </a:r>
          </a:p>
          <a:p>
            <a:r>
              <a:rPr kumimoji="1" lang="en-US" altLang="zh-CN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4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0033CC"/>
                </a:solidFill>
                <a:ea typeface="华文新魏" panose="02010800040101010101" pitchFamily="2" charset="-122"/>
                <a:hlinkClick r:id="" action="ppaction://noaction"/>
              </a:rPr>
              <a:t>无私的爱</a:t>
            </a:r>
            <a:endParaRPr kumimoji="1" lang="zh-CN" altLang="en-US" sz="3600" b="1" dirty="0">
              <a:solidFill>
                <a:srgbClr val="0033CC"/>
              </a:solidFill>
              <a:ea typeface="华文新魏" panose="02010800040101010101" pitchFamily="2" charset="-122"/>
            </a:endParaRPr>
          </a:p>
        </p:txBody>
      </p:sp>
      <p:sp>
        <p:nvSpPr>
          <p:cNvPr id="64534" name="AutoShape 22"/>
          <p:cNvSpPr>
            <a:spLocks/>
          </p:cNvSpPr>
          <p:nvPr/>
        </p:nvSpPr>
        <p:spPr bwMode="auto">
          <a:xfrm>
            <a:off x="3503613" y="4032250"/>
            <a:ext cx="215900" cy="2565400"/>
          </a:xfrm>
          <a:prstGeom prst="leftBrace">
            <a:avLst>
              <a:gd name="adj1" fmla="val 99020"/>
              <a:gd name="adj2" fmla="val 48093"/>
            </a:avLst>
          </a:prstGeom>
          <a:noFill/>
          <a:ln w="34925">
            <a:solidFill>
              <a:srgbClr val="00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97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4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64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64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64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7" grpId="0" animBg="1"/>
      <p:bldP spid="64528" grpId="0"/>
      <p:bldP spid="64529" grpId="0"/>
      <p:bldP spid="64530" grpId="0"/>
      <p:bldP spid="64531" grpId="0" build="p"/>
      <p:bldP spid="64532" grpId="0"/>
      <p:bldP spid="64533" grpId="0" build="p"/>
      <p:bldP spid="645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765176"/>
            <a:ext cx="7931150" cy="2232025"/>
          </a:xfrm>
        </p:spPr>
        <p:txBody>
          <a:bodyPr>
            <a:normAutofit fontScale="92500" lnSpcReduction="10000"/>
          </a:bodyPr>
          <a:lstStyle/>
          <a:p>
            <a:endParaRPr lang="en-US" altLang="zh-CN" b="1" dirty="0" smtClean="0">
              <a:latin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新魏" panose="02010800040101010101" pitchFamily="2" charset="-122"/>
              </a:rPr>
              <a:t>二、斯</a:t>
            </a:r>
            <a:r>
              <a:rPr lang="zh-CN" altLang="en-US" b="1" dirty="0">
                <a:latin typeface="华文新魏" panose="02010800040101010101" pitchFamily="2" charset="-122"/>
              </a:rPr>
              <a:t>科特接受了这项任务，他要忠实地去完成这一最冷酷无情的职责：在世界面前为另一个人完成的业绩作证，而这一事业正是他自己所热烈追求的。 （斯科特为什么要接受这项为他人业绩作证的任务？他不接受不行吗？） </a:t>
            </a:r>
          </a:p>
          <a:p>
            <a:endParaRPr lang="en-US" altLang="zh-CN" b="1" dirty="0">
              <a:latin typeface="华文新魏" panose="02010800040101010101" pitchFamily="2" charset="-122"/>
            </a:endParaRP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2063750" y="3500438"/>
            <a:ext cx="84455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明确：英国人普遍讲求绅士风度，主张诚实、守信，坦然面对成功和失败。这种文化传统熏陶下的斯科特，不能不接受这项为他人的业绩作证的任务。正因为他的这一行为，其人格才显得无比的高尚，赢得了人们的尊敬。 </a:t>
            </a:r>
          </a:p>
        </p:txBody>
      </p:sp>
    </p:spTree>
    <p:extLst>
      <p:ext uri="{BB962C8B-B14F-4D97-AF65-F5344CB8AC3E}">
        <p14:creationId xmlns:p14="http://schemas.microsoft.com/office/powerpoint/2010/main" val="14557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404814"/>
            <a:ext cx="8229600" cy="23764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华文新魏" panose="02010800040101010101" pitchFamily="2" charset="-122"/>
              </a:rPr>
              <a:t>三、但是</a:t>
            </a:r>
            <a:r>
              <a:rPr lang="zh-CN" altLang="en-US" b="1" dirty="0">
                <a:latin typeface="华文新魏" panose="02010800040101010101" pitchFamily="2" charset="-122"/>
              </a:rPr>
              <a:t>在这白雪皑皑的荒漠上，只有心中的海市蜃楼，它召来那些由于爱情、忠诚和友谊曾经同他有过联系的各种人的形象，他给所有这些人留下了话。 （联系上下文看，“内心中的海市蜃楼”是什么意思？作者为什么要这样比喻？）</a:t>
            </a:r>
            <a:r>
              <a:rPr lang="zh-CN" altLang="en-US" dirty="0">
                <a:latin typeface="华文新魏" panose="02010800040101010101" pitchFamily="2" charset="-122"/>
              </a:rPr>
              <a:t> </a:t>
            </a: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1971676" y="2944813"/>
            <a:ext cx="64293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2279651" y="3635588"/>
            <a:ext cx="7921625" cy="2139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-487209" anchor="ctr">
            <a:spAutoFit/>
          </a:bodyPr>
          <a:lstStyle/>
          <a:p>
            <a:r>
              <a:rPr kumimoji="1"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明确：联系上下文看，“心中的海市蜃楼”是</a:t>
            </a:r>
            <a:r>
              <a:rPr kumimoji="1"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</a:t>
            </a:r>
            <a:r>
              <a:rPr kumimoji="1" lang="zh-CN" altLang="en-US" sz="28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斯科</a:t>
            </a:r>
            <a:r>
              <a:rPr kumimoji="1"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特在离开世界前心中回忆的美好的往事和他对遥远祖国、亲人和朋友的怀想，它们与现实的严酷形成了鲜明的对照。海市蜃楼是美好的，却是根本无法实现的。这样写更加突出了悲剧效果，给人心灵的冲击。</a:t>
            </a:r>
            <a:r>
              <a:rPr kumimoji="1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54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908051"/>
            <a:ext cx="8229600" cy="20875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华文新魏" panose="02010800040101010101" pitchFamily="2" charset="-122"/>
              </a:rPr>
              <a:t>四、一个人</a:t>
            </a:r>
            <a:r>
              <a:rPr lang="zh-CN" altLang="en-US" b="1" dirty="0">
                <a:latin typeface="华文新魏" panose="02010800040101010101" pitchFamily="2" charset="-122"/>
              </a:rPr>
              <a:t>虽然在同不可战胜的厄运的搏斗中毁灭了自己，但他的心灵却因此变得无比高尚。所有这些在一切时代都是最伟大的悲剧。 （这话表达的是什么意思？在全文中起什么作用？） </a:t>
            </a:r>
          </a:p>
        </p:txBody>
      </p:sp>
      <p:sp>
        <p:nvSpPr>
          <p:cNvPr id="186373" name="Rectangle 5"/>
          <p:cNvSpPr>
            <a:spLocks noChangeArrowheads="1"/>
          </p:cNvSpPr>
          <p:nvPr/>
        </p:nvSpPr>
        <p:spPr bwMode="auto">
          <a:xfrm>
            <a:off x="1919289" y="3431497"/>
            <a:ext cx="8351837" cy="183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-487209" anchor="ctr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明确：这两句话表达了作者对斯科特崇高的赞誉，意思是斯科特在与大自然的搏斗中虽然失败了，他的肉体倒下了，但是他的心灵经受了考验，变得无比的崇高。有价值的、美的毁灭当然是伟大的悲剧。这话在全文中可作为</a:t>
            </a:r>
            <a:r>
              <a:rPr kumimoji="1"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主旨句</a:t>
            </a:r>
            <a:r>
              <a:rPr kumimoji="1"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，起点题的作用。 </a:t>
            </a:r>
          </a:p>
        </p:txBody>
      </p:sp>
    </p:spTree>
    <p:extLst>
      <p:ext uri="{BB962C8B-B14F-4D97-AF65-F5344CB8AC3E}">
        <p14:creationId xmlns:p14="http://schemas.microsoft.com/office/powerpoint/2010/main" val="351479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3300" y="7969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>
                <a:latin typeface="+mn-lt"/>
                <a:cs typeface="+mn-cs"/>
              </a:rPr>
              <a:t>五“斯</a:t>
            </a:r>
            <a:r>
              <a:rPr lang="zh-CN" altLang="en-US" sz="3200" dirty="0">
                <a:latin typeface="+mn-lt"/>
                <a:cs typeface="+mn-cs"/>
              </a:rPr>
              <a:t>科特接受了这项任务</a:t>
            </a:r>
            <a:r>
              <a:rPr lang="en-US" altLang="zh-CN" sz="3200" dirty="0">
                <a:latin typeface="+mn-lt"/>
                <a:cs typeface="+mn-cs"/>
              </a:rPr>
              <a:t>,</a:t>
            </a:r>
            <a:r>
              <a:rPr lang="zh-CN" altLang="en-US" sz="3200" dirty="0">
                <a:latin typeface="+mn-lt"/>
                <a:cs typeface="+mn-cs"/>
              </a:rPr>
              <a:t>他要忠实地去履行这一最</a:t>
            </a:r>
            <a:r>
              <a:rPr lang="zh-CN" altLang="en-US" sz="3200" dirty="0">
                <a:solidFill>
                  <a:srgbClr val="C00000"/>
                </a:solidFill>
                <a:latin typeface="+mn-lt"/>
                <a:cs typeface="+mn-cs"/>
              </a:rPr>
              <a:t>冷酷无情</a:t>
            </a:r>
            <a:r>
              <a:rPr lang="zh-CN" altLang="en-US" sz="3200" dirty="0">
                <a:latin typeface="+mn-lt"/>
                <a:cs typeface="+mn-cs"/>
              </a:rPr>
              <a:t>的职责</a:t>
            </a:r>
            <a:r>
              <a:rPr lang="en-US" altLang="zh-CN" sz="3200" dirty="0">
                <a:latin typeface="+mn-lt"/>
                <a:cs typeface="+mn-cs"/>
              </a:rPr>
              <a:t>,</a:t>
            </a:r>
            <a:r>
              <a:rPr lang="zh-CN" altLang="en-US" sz="3200" dirty="0">
                <a:latin typeface="+mn-lt"/>
                <a:cs typeface="+mn-cs"/>
              </a:rPr>
              <a:t>在世界面前为另一个人完成的业绩作证</a:t>
            </a:r>
            <a:r>
              <a:rPr lang="en-US" altLang="zh-CN" sz="3200" dirty="0">
                <a:latin typeface="+mn-lt"/>
                <a:cs typeface="+mn-cs"/>
              </a:rPr>
              <a:t>,</a:t>
            </a:r>
            <a:r>
              <a:rPr lang="zh-CN" altLang="en-US" sz="3200" dirty="0">
                <a:latin typeface="+mn-lt"/>
                <a:cs typeface="+mn-cs"/>
              </a:rPr>
              <a:t>而这一事业正是他自己所热烈追求的</a:t>
            </a:r>
            <a:r>
              <a:rPr lang="zh-CN" altLang="en-US" sz="3200" dirty="0" smtClean="0">
                <a:latin typeface="+mn-lt"/>
                <a:cs typeface="+mn-cs"/>
              </a:rPr>
              <a:t>。”中“</a:t>
            </a:r>
            <a:r>
              <a:rPr lang="zh-CN" altLang="en-US" sz="3200" dirty="0">
                <a:solidFill>
                  <a:srgbClr val="C00000"/>
                </a:solidFill>
              </a:rPr>
              <a:t>冷酷无情</a:t>
            </a:r>
            <a:r>
              <a:rPr lang="zh-CN" altLang="en-US" sz="3200" dirty="0" smtClean="0">
                <a:latin typeface="+mn-lt"/>
                <a:cs typeface="+mn-cs"/>
              </a:rPr>
              <a:t>”有什么作用？</a:t>
            </a:r>
            <a:endParaRPr lang="zh-CN" altLang="en-US" sz="3200" dirty="0">
              <a:latin typeface="+mn-lt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3300" y="310356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“冷酷无情”一方面指别人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</a:rPr>
              <a:t>先到极点的已成事实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</a:rPr>
              <a:t>另一方面相对斯科特毕生要实现的理想来说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</a:rPr>
              <a:t>要他替别人业绩作证确实有点冷酷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510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六、他们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于是决定不再迈步向厄运走去，而是</a:t>
            </a:r>
            <a:r>
              <a:rPr lang="zh-CN" altLang="en-US" dirty="0" smtClean="0">
                <a:solidFill>
                  <a:srgbClr val="C00000"/>
                </a:solidFill>
              </a:rPr>
              <a:t>骄傲</a:t>
            </a:r>
            <a:r>
              <a:rPr lang="zh-CN" altLang="en-US" dirty="0" smtClean="0"/>
              <a:t>地在帐篷里等待死神的来临”中的“</a:t>
            </a:r>
            <a:r>
              <a:rPr lang="zh-CN" altLang="en-US" dirty="0" smtClean="0">
                <a:solidFill>
                  <a:srgbClr val="C00000"/>
                </a:solidFill>
              </a:rPr>
              <a:t>骄傲</a:t>
            </a:r>
            <a:r>
              <a:rPr lang="zh-CN" altLang="en-US" dirty="0" smtClean="0"/>
              <a:t>”是什么意思</a:t>
            </a:r>
            <a:r>
              <a:rPr lang="en-US" altLang="zh-CN" dirty="0" smtClean="0"/>
              <a:t>?</a:t>
            </a:r>
            <a:r>
              <a:rPr lang="zh-CN" altLang="en-US" dirty="0" smtClean="0"/>
              <a:t>这个词表达了英雄们的什么心情</a:t>
            </a:r>
            <a:r>
              <a:rPr lang="en-US" altLang="zh-CN" dirty="0" smtClean="0"/>
              <a:t>?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直面死神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</a:rPr>
              <a:t>这需要多么大的勇气，承受多么大的痛苦啊</a:t>
            </a:r>
            <a:r>
              <a:rPr lang="en-US" altLang="zh-CN" dirty="0" smtClean="0">
                <a:solidFill>
                  <a:srgbClr val="FF0000"/>
                </a:solidFill>
              </a:rPr>
              <a:t>!</a:t>
            </a:r>
            <a:r>
              <a:rPr lang="zh-CN" altLang="en-US" dirty="0" smtClean="0">
                <a:solidFill>
                  <a:srgbClr val="FF0000"/>
                </a:solidFill>
              </a:rPr>
              <a:t>骄傲体现出他们不畏惧，勇敢地去面对死亡，他们没有哀叹，没有怨恨，表达了英雄们的无谓的心情。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92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Text Box 3"/>
          <p:cNvSpPr txBox="1">
            <a:spLocks noChangeArrowheads="1"/>
          </p:cNvSpPr>
          <p:nvPr/>
        </p:nvSpPr>
        <p:spPr bwMode="auto">
          <a:xfrm>
            <a:off x="1524001" y="1789113"/>
            <a:ext cx="8882063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课文颂扬的是一种人类勇于探索的精神、为事业而献身的崇高精神和强烈的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集体主义精神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。作者所描绘的五个探险者，是英国的英雄，也是全人类的英雄，让所有人仰慕。 </a:t>
            </a:r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1524000" y="1"/>
            <a:ext cx="43703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主旨</a:t>
            </a: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003551" y="217805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3511551" y="963613"/>
            <a:ext cx="5516563" cy="762000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4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文章的主题是什么？</a:t>
            </a:r>
          </a:p>
        </p:txBody>
      </p:sp>
      <p:pic>
        <p:nvPicPr>
          <p:cNvPr id="327688" name="Picture 8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1513" y="6015038"/>
            <a:ext cx="7772400" cy="84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689" name="Picture 9" descr="taoshu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00" y="1"/>
            <a:ext cx="33655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796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4048125" y="555625"/>
            <a:ext cx="3543300" cy="1098550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99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FF3300"/>
                </a:solidFill>
                <a:ea typeface="华文彩云" pitchFamily="2" charset="-122"/>
              </a:rPr>
              <a:t>扩展延伸</a:t>
            </a:r>
          </a:p>
        </p:txBody>
      </p:sp>
      <p:pic>
        <p:nvPicPr>
          <p:cNvPr id="130053" name="Picture 5" descr="anniu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5913" y="692150"/>
            <a:ext cx="857250" cy="89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2667001" y="3048000"/>
            <a:ext cx="76676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3300"/>
                </a:solidFill>
                <a:ea typeface="黑体" pitchFamily="2" charset="-122"/>
              </a:rPr>
              <a:t>人类还有哪些伟大的悲剧？</a:t>
            </a:r>
          </a:p>
        </p:txBody>
      </p:sp>
    </p:spTree>
    <p:extLst>
      <p:ext uri="{BB962C8B-B14F-4D97-AF65-F5344CB8AC3E}">
        <p14:creationId xmlns:p14="http://schemas.microsoft.com/office/powerpoint/2010/main" val="319438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1_1-1-21-150_200302021149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333376"/>
            <a:ext cx="5976938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7896224" y="1033464"/>
            <a:ext cx="3533775" cy="3785652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99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 dirty="0">
                <a:latin typeface="华文新魏" pitchFamily="2" charset="-122"/>
                <a:ea typeface="华文新魏" pitchFamily="2" charset="-122"/>
              </a:rPr>
              <a:t>1986</a:t>
            </a:r>
            <a:r>
              <a:rPr kumimoji="1" lang="zh-CN" altLang="en-US" sz="4800" b="1" dirty="0">
                <a:latin typeface="华文新魏" pitchFamily="2" charset="-122"/>
                <a:ea typeface="华文新魏" pitchFamily="2" charset="-122"/>
              </a:rPr>
              <a:t>年</a:t>
            </a:r>
            <a:r>
              <a:rPr kumimoji="1" lang="en-US" altLang="zh-CN" sz="4800" b="1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4800" b="1" dirty="0">
                <a:latin typeface="华文新魏" pitchFamily="2" charset="-122"/>
                <a:ea typeface="华文新魏" pitchFamily="2" charset="-122"/>
              </a:rPr>
              <a:t>月</a:t>
            </a:r>
            <a:r>
              <a:rPr kumimoji="1" lang="en-US" altLang="zh-CN" sz="4800" b="1" dirty="0">
                <a:latin typeface="华文新魏" pitchFamily="2" charset="-122"/>
                <a:ea typeface="华文新魏" pitchFamily="2" charset="-122"/>
              </a:rPr>
              <a:t>28</a:t>
            </a:r>
            <a:r>
              <a:rPr kumimoji="1" lang="zh-CN" altLang="en-US" sz="4800" b="1" dirty="0">
                <a:latin typeface="华文新魏" pitchFamily="2" charset="-122"/>
                <a:ea typeface="华文新魏" pitchFamily="2" charset="-122"/>
              </a:rPr>
              <a:t>日美国</a:t>
            </a:r>
            <a:r>
              <a:rPr kumimoji="1" lang="zh-CN" altLang="en-US" sz="4800" b="1" dirty="0"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4800" b="1" dirty="0">
                <a:latin typeface="华文新魏" pitchFamily="2" charset="-122"/>
                <a:ea typeface="华文新魏" pitchFamily="2" charset="-122"/>
              </a:rPr>
              <a:t>挑战者</a:t>
            </a:r>
            <a:r>
              <a:rPr kumimoji="1" lang="zh-CN" altLang="en-US" sz="4800" b="1" dirty="0"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4800" b="1" dirty="0">
                <a:latin typeface="华文新魏" pitchFamily="2" charset="-122"/>
                <a:ea typeface="华文新魏" pitchFamily="2" charset="-122"/>
              </a:rPr>
              <a:t>号升空后爆炸</a:t>
            </a:r>
          </a:p>
        </p:txBody>
      </p:sp>
    </p:spTree>
    <p:extLst>
      <p:ext uri="{BB962C8B-B14F-4D97-AF65-F5344CB8AC3E}">
        <p14:creationId xmlns:p14="http://schemas.microsoft.com/office/powerpoint/2010/main" val="4205973431"/>
      </p:ext>
    </p:extLst>
  </p:cSld>
  <p:clrMapOvr>
    <a:masterClrMapping/>
  </p:clrMapOvr>
  <p:transition spd="slow" advTm="15000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1" y="115888"/>
            <a:ext cx="8893175" cy="364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279532" y="304800"/>
            <a:ext cx="800219" cy="28400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CC0000"/>
                </a:solidFill>
                <a:ea typeface="隶书" pitchFamily="49" charset="-122"/>
              </a:rPr>
              <a:t>关于南极洲</a:t>
            </a:r>
          </a:p>
        </p:txBody>
      </p:sp>
      <p:pic>
        <p:nvPicPr>
          <p:cNvPr id="72708" name="Picture 4" descr="南极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76" y="115888"/>
            <a:ext cx="51816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273176" y="3846795"/>
            <a:ext cx="9144000" cy="30008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dist="17961" dir="2700000" algn="ctr" rotWithShape="0">
              <a:srgbClr val="00FF00"/>
            </a:outerShdw>
          </a:effectLst>
          <a:extLst/>
        </p:spPr>
        <p:txBody>
          <a:bodyPr bIns="0">
            <a:spAutoFit/>
          </a:bodyPr>
          <a:lstStyle/>
          <a:p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极洲，位于南极点四周，为冰雪覆盖的大陆，周围岛屿星罗棋布。南极洲的面积，包括南极大陆及其岛屿面积共约1400万平方公里，占世界陆地面积的10％，与美国和墨西哥面积之和相当，是中国陆地面积的1.45倍，是澳大利亚陆地面积的两倍，为世界第五大陆。</a:t>
            </a:r>
          </a:p>
        </p:txBody>
      </p:sp>
    </p:spTree>
    <p:extLst>
      <p:ext uri="{BB962C8B-B14F-4D97-AF65-F5344CB8AC3E}">
        <p14:creationId xmlns:p14="http://schemas.microsoft.com/office/powerpoint/2010/main" val="366981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Img1648083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333376"/>
            <a:ext cx="4895850" cy="422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099" name="Picture 3" descr="Img1648083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1814" y="333375"/>
            <a:ext cx="3413125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981200" y="4800601"/>
            <a:ext cx="8097838" cy="1311275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99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ea typeface="华文新魏" panose="02010800040101010101" pitchFamily="2" charset="-122"/>
              </a:rPr>
              <a:t>         2002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年北大“山鹰”登山队在希夏邦马峰遭到雪崩</a:t>
            </a:r>
            <a:r>
              <a:rPr kumimoji="1" lang="en-US" altLang="zh-CN" sz="4000" b="1" dirty="0">
                <a:ea typeface="华文新魏" panose="02010800040101010101" pitchFamily="2" charset="-122"/>
              </a:rPr>
              <a:t>，5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名队员遇难</a:t>
            </a:r>
          </a:p>
        </p:txBody>
      </p:sp>
    </p:spTree>
    <p:extLst>
      <p:ext uri="{BB962C8B-B14F-4D97-AF65-F5344CB8AC3E}">
        <p14:creationId xmlns:p14="http://schemas.microsoft.com/office/powerpoint/2010/main" val="1707946306"/>
      </p:ext>
    </p:extLst>
  </p:cSld>
  <p:clrMapOvr>
    <a:masterClrMapping/>
  </p:clrMapOvr>
  <p:transition spd="slow" advTm="10000">
    <p:strips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1_1-74-1646-21_2003020385215_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333375"/>
            <a:ext cx="4248150" cy="36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23" name="Picture 3" descr="1_1-74-1636-21_2003020385214_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7438" y="333376"/>
            <a:ext cx="4127500" cy="36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1966913" y="4293096"/>
            <a:ext cx="8280400" cy="1938992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99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ea typeface="华文新魏" panose="02010800040101010101" pitchFamily="2" charset="-122"/>
              </a:rPr>
              <a:t>         2003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年</a:t>
            </a:r>
            <a:r>
              <a:rPr kumimoji="1" lang="en-US" altLang="zh-CN" sz="4000" b="1" dirty="0">
                <a:ea typeface="华文新魏" panose="02010800040101010101" pitchFamily="2" charset="-122"/>
              </a:rPr>
              <a:t>2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月</a:t>
            </a:r>
            <a:r>
              <a:rPr kumimoji="1" lang="en-US" altLang="zh-CN" sz="4000" b="1" dirty="0">
                <a:ea typeface="华文新魏" panose="02010800040101010101" pitchFamily="2" charset="-122"/>
              </a:rPr>
              <a:t>1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日</a:t>
            </a:r>
            <a:r>
              <a:rPr kumimoji="1" lang="en-US" altLang="zh-CN" sz="4000" b="1" dirty="0">
                <a:ea typeface="华文新魏" panose="02010800040101010101" pitchFamily="2" charset="-122"/>
              </a:rPr>
              <a:t>,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美“哥伦比亚”在返回地面时失事</a:t>
            </a:r>
            <a:r>
              <a:rPr kumimoji="1" lang="en-US" altLang="zh-CN" sz="4000" b="1" dirty="0">
                <a:ea typeface="华文新魏" panose="02010800040101010101" pitchFamily="2" charset="-122"/>
              </a:rPr>
              <a:t>,7</a:t>
            </a:r>
            <a:r>
              <a:rPr kumimoji="1" lang="zh-CN" altLang="en-US" sz="4000" b="1" dirty="0">
                <a:ea typeface="华文新魏" panose="02010800040101010101" pitchFamily="2" charset="-122"/>
              </a:rPr>
              <a:t>名宇航员全部遇难</a:t>
            </a:r>
          </a:p>
        </p:txBody>
      </p:sp>
    </p:spTree>
    <p:extLst>
      <p:ext uri="{BB962C8B-B14F-4D97-AF65-F5344CB8AC3E}">
        <p14:creationId xmlns:p14="http://schemas.microsoft.com/office/powerpoint/2010/main" val="3971535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847851" y="981076"/>
            <a:ext cx="85693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6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kumimoji="1"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选择深思，在如下题目中选一个，进行口语练习。看看谁最能打动人心！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968500" y="2708276"/>
            <a:ext cx="8839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、假如你是挪威探险队员阿蒙森</a:t>
            </a:r>
            <a:r>
              <a:rPr kumimoji="1"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，当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你通过卫星电视看到斯科特</a:t>
            </a:r>
            <a:r>
              <a:rPr kumimoji="1"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一行在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南极艰难 的情景，你会怎么办？</a:t>
            </a:r>
          </a:p>
          <a:p>
            <a:endParaRPr kumimoji="1"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kumimoji="1"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、假如你是挪威国王，当你</a:t>
            </a:r>
            <a:r>
              <a:rPr kumimoji="1"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得知斯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科特一行遇难的消息后你最想</a:t>
            </a:r>
            <a:r>
              <a:rPr kumimoji="1"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说什么</a:t>
            </a:r>
            <a:r>
              <a:rPr kumimoji="1"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？最想做的事又是什么？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24000" y="1"/>
            <a:ext cx="43703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作业</a:t>
            </a:r>
            <a:endParaRPr lang="zh-CN" altLang="en-US" sz="4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4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105318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200400" y="1981200"/>
            <a:ext cx="6553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ea typeface="华文新魏" panose="02010800040101010101" pitchFamily="2" charset="-122"/>
              </a:rPr>
              <a:t>南极风光</a:t>
            </a:r>
          </a:p>
        </p:txBody>
      </p:sp>
    </p:spTree>
    <p:extLst>
      <p:ext uri="{BB962C8B-B14F-4D97-AF65-F5344CB8AC3E}">
        <p14:creationId xmlns:p14="http://schemas.microsoft.com/office/powerpoint/2010/main" val="62146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3" descr="南极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981200" y="152401"/>
            <a:ext cx="762000" cy="2530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ea typeface="华文新魏" panose="02010800040101010101" pitchFamily="2" charset="-122"/>
              </a:rPr>
              <a:t>南极冰山</a:t>
            </a:r>
          </a:p>
        </p:txBody>
      </p:sp>
    </p:spTree>
    <p:extLst>
      <p:ext uri="{BB962C8B-B14F-4D97-AF65-F5344CB8AC3E}">
        <p14:creationId xmlns:p14="http://schemas.microsoft.com/office/powerpoint/2010/main" val="606858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南极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41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南极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1919288" y="260350"/>
            <a:ext cx="3276600" cy="5794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ea typeface="华文新魏" panose="02010800040101010101" pitchFamily="2" charset="-122"/>
              </a:rPr>
              <a:t>别样的南极丽光</a:t>
            </a:r>
          </a:p>
        </p:txBody>
      </p:sp>
    </p:spTree>
    <p:extLst>
      <p:ext uri="{BB962C8B-B14F-4D97-AF65-F5344CB8AC3E}">
        <p14:creationId xmlns:p14="http://schemas.microsoft.com/office/powerpoint/2010/main" val="3033380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南极海狼在挠痒痒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97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774826" y="260351"/>
            <a:ext cx="66976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幼圆" pitchFamily="49" charset="-122"/>
              </a:rPr>
              <a:t>南 极 海 狼 在 挠 痒 痒</a:t>
            </a:r>
          </a:p>
        </p:txBody>
      </p:sp>
    </p:spTree>
    <p:extLst>
      <p:ext uri="{BB962C8B-B14F-4D97-AF65-F5344CB8AC3E}">
        <p14:creationId xmlns:p14="http://schemas.microsoft.com/office/powerpoint/2010/main" val="379068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南极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967664" y="5084763"/>
            <a:ext cx="26638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幼圆" pitchFamily="49" charset="-122"/>
              </a:rPr>
              <a:t>南 极 光</a:t>
            </a:r>
          </a:p>
        </p:txBody>
      </p:sp>
    </p:spTree>
    <p:extLst>
      <p:ext uri="{BB962C8B-B14F-4D97-AF65-F5344CB8AC3E}">
        <p14:creationId xmlns:p14="http://schemas.microsoft.com/office/powerpoint/2010/main" val="354862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2166</Words>
  <Paragraphs>220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黑体</vt:lpstr>
      <vt:lpstr>华文彩云</vt:lpstr>
      <vt:lpstr>华文新魏</vt:lpstr>
      <vt:lpstr>楷体</vt:lpstr>
      <vt:lpstr>楷体_GB2312</vt:lpstr>
      <vt:lpstr>隶书</vt:lpstr>
      <vt:lpstr>宋体</vt:lpstr>
      <vt:lpstr>幼圆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五“斯科特接受了这项任务,他要忠实地去履行这一最冷酷无情的职责,在世界面前为另一个人完成的业绩作证,而这一事业正是他自己所热烈追求的。”中“冷酷无情”有什么作用？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PC</cp:lastModifiedBy>
  <dcterms:created xsi:type="dcterms:W3CDTF">2018-04-18T09:20:00Z</dcterms:created>
  <dcterms:modified xsi:type="dcterms:W3CDTF">2018-09-15T17:58:05Z</dcterms:modified>
</cp:coreProperties>
</file>