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59" r:id="rId3"/>
    <p:sldId id="260" r:id="rId4"/>
    <p:sldId id="280" r:id="rId5"/>
    <p:sldId id="281" r:id="rId6"/>
    <p:sldId id="282" r:id="rId7"/>
    <p:sldId id="261" r:id="rId8"/>
    <p:sldId id="264" r:id="rId9"/>
    <p:sldId id="273" r:id="rId10"/>
    <p:sldId id="274" r:id="rId11"/>
    <p:sldId id="301" r:id="rId12"/>
    <p:sldId id="283" r:id="rId13"/>
    <p:sldId id="276" r:id="rId14"/>
    <p:sldId id="304" r:id="rId15"/>
    <p:sldId id="306" r:id="rId16"/>
    <p:sldId id="277" r:id="rId17"/>
    <p:sldId id="305" r:id="rId18"/>
    <p:sldId id="278" r:id="rId19"/>
    <p:sldId id="307" r:id="rId20"/>
    <p:sldId id="308" r:id="rId21"/>
    <p:sldId id="279" r:id="rId22"/>
    <p:sldId id="303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2142" y="-894"/>
      </p:cViewPr>
      <p:guideLst>
        <p:guide orient="horz" pos="2176"/>
        <p:guide pos="28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9217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9219" name="副标题 9218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9220" name="日期占位符 9219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/>
          </a:p>
        </p:txBody>
      </p:sp>
      <p:sp>
        <p:nvSpPr>
          <p:cNvPr id="9221" name="页脚占位符 9220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dirty="0"/>
          </a:p>
        </p:txBody>
      </p:sp>
      <p:sp>
        <p:nvSpPr>
          <p:cNvPr id="9222" name="灯片编号占位符 9221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fld id="{9A0DB2DC-4C9A-4742-B13C-FB6460FD3503}" type="slidenum">
              <a:rPr lang="en-US" altLang="zh-CN" dirty="0"/>
              <a:pPr/>
              <a:t>‹#›</a:t>
            </a:fld>
            <a:endParaRPr lang="zh-CN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5" name="文本占位符 8194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196" name="日期占位符 8195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8197" name="页脚占位符 8196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8198" name="灯片编号占位符 8197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cs006.swf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cs006.swf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图片 11267" descr="hh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08275"/>
            <a:ext cx="6696075" cy="378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文本框 11271"/>
          <p:cNvSpPr txBox="1"/>
          <p:nvPr/>
        </p:nvSpPr>
        <p:spPr>
          <a:xfrm>
            <a:off x="323850" y="1341438"/>
            <a:ext cx="88201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9600" b="1" dirty="0">
                <a:solidFill>
                  <a:schemeClr val="tx2"/>
                </a:solidFill>
                <a:latin typeface="Arial" panose="020B0604020202020204" pitchFamily="34" charset="0"/>
                <a:ea typeface="华文彩云" pitchFamily="2" charset="-122"/>
              </a:rPr>
              <a:t>《</a:t>
            </a:r>
            <a:r>
              <a:rPr lang="zh-CN" altLang="en-US" sz="9600" b="1" dirty="0">
                <a:solidFill>
                  <a:schemeClr val="tx2"/>
                </a:solidFill>
                <a:latin typeface="Arial" panose="020B0604020202020204" pitchFamily="34" charset="0"/>
                <a:ea typeface="华文彩云" pitchFamily="2" charset="-122"/>
              </a:rPr>
              <a:t>诗经</a:t>
            </a:r>
            <a:r>
              <a:rPr lang="en-US" altLang="zh-CN" sz="9600" b="1" dirty="0">
                <a:solidFill>
                  <a:schemeClr val="tx2"/>
                </a:solidFill>
                <a:latin typeface="Arial" panose="020B0604020202020204" pitchFamily="34" charset="0"/>
                <a:ea typeface="华文彩云" pitchFamily="2" charset="-122"/>
              </a:rPr>
              <a:t>》</a:t>
            </a:r>
            <a:r>
              <a:rPr lang="zh-CN" altLang="en-US" sz="9600" b="1" dirty="0">
                <a:solidFill>
                  <a:schemeClr val="tx2"/>
                </a:solidFill>
                <a:latin typeface="Arial" panose="020B0604020202020204" pitchFamily="34" charset="0"/>
                <a:ea typeface="华文彩云" pitchFamily="2" charset="-122"/>
              </a:rPr>
              <a:t>二首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图片 27651" descr="jmjw0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213" y="692150"/>
            <a:ext cx="4537075" cy="561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文本框 27652"/>
          <p:cNvSpPr txBox="1"/>
          <p:nvPr/>
        </p:nvSpPr>
        <p:spPr>
          <a:xfrm>
            <a:off x="6443663" y="1628775"/>
            <a:ext cx="1403350" cy="37877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/>
            <a:r>
              <a:rPr lang="zh-CN" altLang="en-US" sz="8000" b="1" dirty="0">
                <a:latin typeface="Arial" panose="020B0604020202020204" pitchFamily="34" charset="0"/>
                <a:ea typeface="隶书" pitchFamily="49" charset="-122"/>
              </a:rPr>
              <a:t>蒹      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5000" y="380365"/>
            <a:ext cx="7624445" cy="4663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一、读准字音</a:t>
            </a:r>
          </a:p>
          <a:p>
            <a:endParaRPr lang="zh-CN" altLang="en-US" sz="6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6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蒹葭   溯洄   晞</a:t>
            </a:r>
          </a:p>
          <a:p>
            <a:endParaRPr lang="zh-CN" altLang="en-US" sz="6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6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湄     坻    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图片 29699" descr="hh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750" y="549275"/>
            <a:ext cx="3384550" cy="295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文本框 29700"/>
          <p:cNvSpPr txBox="1"/>
          <p:nvPr/>
        </p:nvSpPr>
        <p:spPr>
          <a:xfrm>
            <a:off x="725805" y="179070"/>
            <a:ext cx="7826375" cy="100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6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二、</a:t>
            </a:r>
            <a:r>
              <a:rPr lang="en-US" altLang="zh-CN" sz="6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6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蒹葭</a:t>
            </a:r>
            <a:r>
              <a:rPr lang="en-US" altLang="zh-CN" sz="6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6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</a:t>
            </a:r>
          </a:p>
        </p:txBody>
      </p:sp>
      <p:sp>
        <p:nvSpPr>
          <p:cNvPr id="29702" name="文本框 29701"/>
          <p:cNvSpPr txBox="1"/>
          <p:nvPr/>
        </p:nvSpPr>
        <p:spPr>
          <a:xfrm>
            <a:off x="539750" y="2312035"/>
            <a:ext cx="8273415" cy="1737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3600" b="1" dirty="0">
                <a:latin typeface="Arial" panose="020B0604020202020204" pitchFamily="34" charset="0"/>
                <a:ea typeface="华文新魏" pitchFamily="2" charset="-122"/>
              </a:rPr>
              <a:t>    </a:t>
            </a:r>
            <a:r>
              <a:rPr lang="en-US" altLang="zh-CN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全诗共三章，每章前两句写景，后六句写人。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9340" y="236220"/>
            <a:ext cx="71882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6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</a:t>
            </a:r>
            <a:r>
              <a:rPr lang="en-US" altLang="zh-CN" sz="6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6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蒹葭</a:t>
            </a:r>
            <a:r>
              <a:rPr lang="en-US" altLang="zh-CN" sz="6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60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内容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80" y="197485"/>
            <a:ext cx="899668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3200" b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endParaRPr lang="zh-CN" altLang="en-US" sz="3200" b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蒹葭</a:t>
            </a:r>
          </a:p>
          <a:p>
            <a:pPr algn="l"/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蒹葭苍苍，白露为霜。所谓伊人，在水一方。</a:t>
            </a:r>
          </a:p>
          <a:p>
            <a:pPr algn="l"/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溯洄从之，道阻且长。溯游从之，宛在水中央。</a:t>
            </a:r>
          </a:p>
          <a:p>
            <a:pPr algn="l"/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蒹葭萋萋，白露未晞。所谓伊人，在水之湄。</a:t>
            </a:r>
          </a:p>
          <a:p>
            <a:pPr algn="l"/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溯洄从之，道阻且跻。溯游从之，宛在水中坻。</a:t>
            </a:r>
          </a:p>
          <a:p>
            <a:pPr algn="l"/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蒹葭采采，白露未已。所谓伊人，在水之涘。</a:t>
            </a:r>
          </a:p>
          <a:p>
            <a:pPr algn="l"/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溯洄从之，道阻且右。溯游从之，宛在水中沚。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图片 30723" descr="hh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788" y="3644900"/>
            <a:ext cx="2555875" cy="285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文本框 30724"/>
          <p:cNvSpPr txBox="1"/>
          <p:nvPr/>
        </p:nvSpPr>
        <p:spPr>
          <a:xfrm>
            <a:off x="1023938" y="15621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矩形 30725"/>
          <p:cNvSpPr/>
          <p:nvPr/>
        </p:nvSpPr>
        <p:spPr>
          <a:xfrm>
            <a:off x="539750" y="1700213"/>
            <a:ext cx="304482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u="sng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蒹 葭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苍 苍 ，</a:t>
            </a:r>
            <a:b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白 露 为 霜 </a:t>
            </a:r>
            <a:r>
              <a:rPr lang="zh-CN" altLang="en-US" sz="3200" b="1" dirty="0">
                <a:solidFill>
                  <a:schemeClr val="hlink"/>
                </a:solidFill>
                <a:latin typeface="方正舒体" pitchFamily="2" charset="-122"/>
                <a:ea typeface="方正舒体" pitchFamily="2" charset="-122"/>
              </a:rPr>
              <a:t>。</a:t>
            </a:r>
          </a:p>
        </p:txBody>
      </p:sp>
      <p:sp>
        <p:nvSpPr>
          <p:cNvPr id="30727" name="矩形 30726"/>
          <p:cNvSpPr/>
          <p:nvPr/>
        </p:nvSpPr>
        <p:spPr>
          <a:xfrm>
            <a:off x="3276600" y="1628775"/>
            <a:ext cx="3044825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蒹 葭 萋 萋 ，</a:t>
            </a:r>
            <a:b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白 露 未 晞 </a:t>
            </a:r>
            <a:r>
              <a:rPr lang="zh-CN" altLang="en-US" sz="3200" b="1" dirty="0">
                <a:solidFill>
                  <a:srgbClr val="000000"/>
                </a:solidFill>
                <a:latin typeface="方正舒体" pitchFamily="2" charset="-122"/>
                <a:ea typeface="方正舒体" pitchFamily="2" charset="-122"/>
              </a:rPr>
              <a:t>。</a:t>
            </a:r>
          </a:p>
        </p:txBody>
      </p:sp>
      <p:sp>
        <p:nvSpPr>
          <p:cNvPr id="30728" name="矩形 30727"/>
          <p:cNvSpPr/>
          <p:nvPr/>
        </p:nvSpPr>
        <p:spPr>
          <a:xfrm>
            <a:off x="6011863" y="1628775"/>
            <a:ext cx="324993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蒹 葭 采 采 ，</a:t>
            </a:r>
          </a:p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白 露 未 已 。</a:t>
            </a:r>
          </a:p>
        </p:txBody>
      </p:sp>
      <p:sp>
        <p:nvSpPr>
          <p:cNvPr id="30729" name="文本框 30728"/>
          <p:cNvSpPr txBox="1"/>
          <p:nvPr/>
        </p:nvSpPr>
        <p:spPr>
          <a:xfrm>
            <a:off x="1108710" y="554038"/>
            <a:ext cx="156083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54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写景</a:t>
            </a:r>
          </a:p>
        </p:txBody>
      </p:sp>
      <p:sp>
        <p:nvSpPr>
          <p:cNvPr id="30730" name="文本框 30729"/>
          <p:cNvSpPr txBox="1"/>
          <p:nvPr/>
        </p:nvSpPr>
        <p:spPr>
          <a:xfrm>
            <a:off x="611188" y="3448050"/>
            <a:ext cx="5692140" cy="1737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600" b="1" dirty="0">
                <a:latin typeface="Arial" panose="020B0604020202020204" pitchFamily="34" charset="0"/>
                <a:ea typeface="华文新魏" pitchFamily="2" charset="-122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  <a:ea typeface="华文新魏" pitchFamily="2" charset="-122"/>
              </a:rPr>
              <a:t>给人萧瑟冷落之感，既有</a:t>
            </a: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华文新魏" pitchFamily="2" charset="-122"/>
              </a:rPr>
              <a:t>烘托环境气氛的作用，又有</a:t>
            </a: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华文新魏" pitchFamily="2" charset="-122"/>
              </a:rPr>
              <a:t>主人公凄婉感情的流露。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0"/>
      <p:bldP spid="30728" grpId="0"/>
      <p:bldP spid="307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320" y="288925"/>
            <a:ext cx="8420100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伊人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所谓伊人，在水一方。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所谓伊人，在水之湄。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所谓伊人，在水之涘。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主人翁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溯洄从之，道阻且长。溯游从之，宛在水中央。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溯洄从之，道阻且跻。溯游从之，宛在水中坻。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溯洄从之，道阻且右。溯游从之，宛在水中沚。</a:t>
            </a:r>
          </a:p>
          <a:p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文本框 31748"/>
          <p:cNvSpPr txBox="1"/>
          <p:nvPr/>
        </p:nvSpPr>
        <p:spPr>
          <a:xfrm>
            <a:off x="323850" y="2565400"/>
            <a:ext cx="130556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写人</a:t>
            </a:r>
          </a:p>
        </p:txBody>
      </p:sp>
      <p:sp>
        <p:nvSpPr>
          <p:cNvPr id="31750" name="左大括号 31749"/>
          <p:cNvSpPr/>
          <p:nvPr/>
        </p:nvSpPr>
        <p:spPr>
          <a:xfrm>
            <a:off x="1777048" y="1901508"/>
            <a:ext cx="215900" cy="2089150"/>
          </a:xfrm>
          <a:prstGeom prst="leftBrace">
            <a:avLst>
              <a:gd name="adj1" fmla="val 8063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1908175" y="1412875"/>
            <a:ext cx="676719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每章三四句，写心上人可望</a:t>
            </a:r>
          </a:p>
          <a:p>
            <a:pPr lvl="0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而不可即，表现主人公的失望惆怅之情。</a:t>
            </a:r>
          </a:p>
          <a:p>
            <a:pPr lvl="0"/>
            <a:endParaRPr lang="zh-CN" altLang="en-US" sz="36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52" name="文本框 31751"/>
          <p:cNvSpPr txBox="1"/>
          <p:nvPr/>
        </p:nvSpPr>
        <p:spPr>
          <a:xfrm>
            <a:off x="1908175" y="3327400"/>
            <a:ext cx="6767195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每章五到八句，写道路的险阻，表现主人公对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爱情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的执着追求和怅惘情怀。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75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45" y="802640"/>
            <a:ext cx="8971280" cy="588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四、读出自我</a:t>
            </a:r>
          </a:p>
          <a:p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请你根据诗句，展开想象的翅膀，从一方面或几方面改写诗歌</a:t>
            </a:r>
          </a:p>
          <a:p>
            <a:r>
              <a:rPr lang="zh-CN" altLang="en-US" sz="40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提示：</a:t>
            </a:r>
          </a:p>
          <a:p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景象的描绘……</a:t>
            </a:r>
          </a:p>
          <a:p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伊人的肖像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……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主人翁对伊人追寻的行动或心理描写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……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4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289" descr="natur119"/>
          <p:cNvPicPr>
            <a:picLocks noChangeAspect="1"/>
          </p:cNvPicPr>
          <p:nvPr/>
        </p:nvPicPr>
        <p:blipFill>
          <a:blip r:embed="rId2" cstate="print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12290"/>
          <p:cNvSpPr/>
          <p:nvPr/>
        </p:nvSpPr>
        <p:spPr>
          <a:xfrm>
            <a:off x="611188" y="765175"/>
            <a:ext cx="807720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">
              <a:spcBef>
                <a:spcPct val="50000"/>
              </a:spcBef>
              <a:buClr>
                <a:srgbClr val="000000"/>
              </a:buClr>
            </a:pPr>
            <a:r>
              <a:rPr lang="en-US" altLang="zh-CN" sz="6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54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作品简介：</a:t>
            </a:r>
          </a:p>
          <a:p>
            <a:pPr lvl="0" fontAlgn="b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诗经</a:t>
            </a:r>
            <a:r>
              <a:rPr lang="en-US" altLang="zh-CN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是我国的</a:t>
            </a:r>
            <a:r>
              <a:rPr lang="zh-CN" altLang="en-US" sz="40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第一部诗歌总集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，它收集了从西周初到春秋中期约</a:t>
            </a:r>
            <a:r>
              <a:rPr lang="en-US" altLang="zh-CN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500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年间的</a:t>
            </a:r>
            <a:r>
              <a:rPr lang="en-US" altLang="zh-CN" sz="40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305</a:t>
            </a:r>
            <a:r>
              <a:rPr lang="zh-CN" altLang="en-US" sz="40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篇诗歌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。在先秦古籍中，被称 为</a:t>
            </a:r>
            <a:r>
              <a:rPr lang="en-US" altLang="zh-CN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诗</a:t>
            </a:r>
            <a:r>
              <a:rPr lang="en-US" altLang="zh-CN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、或</a:t>
            </a:r>
            <a:r>
              <a:rPr lang="en-US" altLang="zh-CN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诗三百</a:t>
            </a:r>
            <a:r>
              <a:rPr lang="en-US" altLang="zh-CN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。后来被尊为儒家的“五经”之一，称为</a:t>
            </a:r>
            <a:r>
              <a:rPr lang="en-US" altLang="zh-CN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诗经</a:t>
            </a:r>
            <a:r>
              <a:rPr lang="en-US" altLang="zh-CN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12292" name="矩形 12291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endParaRPr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3" name="矩形 12292"/>
          <p:cNvSpPr/>
          <p:nvPr/>
        </p:nvSpPr>
        <p:spPr>
          <a:xfrm>
            <a:off x="4479925" y="3048000"/>
            <a:ext cx="39782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endParaRPr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4" name="矩形 12293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endParaRPr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5" name="任意多边形 12294"/>
          <p:cNvSpPr/>
          <p:nvPr/>
        </p:nvSpPr>
        <p:spPr>
          <a:xfrm>
            <a:off x="2697163" y="6305550"/>
            <a:ext cx="523875" cy="109538"/>
          </a:xfrm>
          <a:custGeom>
            <a:avLst/>
            <a:gdLst/>
            <a:ahLst/>
            <a:cxnLst/>
            <a:rect l="0" t="0" r="0" b="0"/>
            <a:pathLst>
              <a:path w="330" h="277">
                <a:moveTo>
                  <a:pt x="171" y="0"/>
                </a:moveTo>
                <a:lnTo>
                  <a:pt x="139" y="2"/>
                </a:lnTo>
                <a:lnTo>
                  <a:pt x="107" y="8"/>
                </a:lnTo>
                <a:lnTo>
                  <a:pt x="78" y="19"/>
                </a:lnTo>
                <a:lnTo>
                  <a:pt x="52" y="37"/>
                </a:lnTo>
                <a:lnTo>
                  <a:pt x="32" y="57"/>
                </a:lnTo>
                <a:lnTo>
                  <a:pt x="15" y="82"/>
                </a:lnTo>
                <a:lnTo>
                  <a:pt x="6" y="109"/>
                </a:lnTo>
                <a:lnTo>
                  <a:pt x="0" y="139"/>
                </a:lnTo>
                <a:lnTo>
                  <a:pt x="0" y="169"/>
                </a:lnTo>
                <a:lnTo>
                  <a:pt x="9" y="197"/>
                </a:lnTo>
                <a:lnTo>
                  <a:pt x="24" y="221"/>
                </a:lnTo>
                <a:lnTo>
                  <a:pt x="44" y="242"/>
                </a:lnTo>
                <a:lnTo>
                  <a:pt x="67" y="259"/>
                </a:lnTo>
                <a:lnTo>
                  <a:pt x="96" y="270"/>
                </a:lnTo>
                <a:lnTo>
                  <a:pt x="125" y="276"/>
                </a:lnTo>
                <a:lnTo>
                  <a:pt x="159" y="277"/>
                </a:lnTo>
                <a:lnTo>
                  <a:pt x="194" y="274"/>
                </a:lnTo>
                <a:lnTo>
                  <a:pt x="226" y="264"/>
                </a:lnTo>
                <a:lnTo>
                  <a:pt x="255" y="251"/>
                </a:lnTo>
                <a:lnTo>
                  <a:pt x="281" y="233"/>
                </a:lnTo>
                <a:lnTo>
                  <a:pt x="301" y="213"/>
                </a:lnTo>
                <a:lnTo>
                  <a:pt x="315" y="192"/>
                </a:lnTo>
                <a:lnTo>
                  <a:pt x="327" y="167"/>
                </a:lnTo>
                <a:lnTo>
                  <a:pt x="330" y="140"/>
                </a:lnTo>
                <a:lnTo>
                  <a:pt x="327" y="114"/>
                </a:lnTo>
                <a:lnTo>
                  <a:pt x="318" y="89"/>
                </a:lnTo>
                <a:lnTo>
                  <a:pt x="304" y="66"/>
                </a:lnTo>
                <a:lnTo>
                  <a:pt x="287" y="46"/>
                </a:lnTo>
                <a:lnTo>
                  <a:pt x="263" y="28"/>
                </a:lnTo>
                <a:lnTo>
                  <a:pt x="234" y="14"/>
                </a:lnTo>
                <a:lnTo>
                  <a:pt x="206" y="5"/>
                </a:lnTo>
                <a:lnTo>
                  <a:pt x="171" y="0"/>
                </a:lnTo>
                <a:close/>
              </a:path>
            </a:pathLst>
          </a:custGeom>
          <a:solidFill>
            <a:srgbClr val="FFA81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任意多边形 12295"/>
          <p:cNvSpPr/>
          <p:nvPr/>
        </p:nvSpPr>
        <p:spPr>
          <a:xfrm>
            <a:off x="2057400" y="6400800"/>
            <a:ext cx="463550" cy="88900"/>
          </a:xfrm>
          <a:custGeom>
            <a:avLst/>
            <a:gdLst/>
            <a:ahLst/>
            <a:cxnLst/>
            <a:rect l="0" t="0" r="0" b="0"/>
            <a:pathLst>
              <a:path w="292" h="224">
                <a:moveTo>
                  <a:pt x="148" y="0"/>
                </a:moveTo>
                <a:lnTo>
                  <a:pt x="119" y="3"/>
                </a:lnTo>
                <a:lnTo>
                  <a:pt x="90" y="9"/>
                </a:lnTo>
                <a:lnTo>
                  <a:pt x="67" y="19"/>
                </a:lnTo>
                <a:lnTo>
                  <a:pt x="44" y="33"/>
                </a:lnTo>
                <a:lnTo>
                  <a:pt x="26" y="49"/>
                </a:lnTo>
                <a:lnTo>
                  <a:pt x="12" y="68"/>
                </a:lnTo>
                <a:lnTo>
                  <a:pt x="3" y="90"/>
                </a:lnTo>
                <a:lnTo>
                  <a:pt x="0" y="112"/>
                </a:lnTo>
                <a:lnTo>
                  <a:pt x="3" y="135"/>
                </a:lnTo>
                <a:lnTo>
                  <a:pt x="12" y="156"/>
                </a:lnTo>
                <a:lnTo>
                  <a:pt x="26" y="175"/>
                </a:lnTo>
                <a:lnTo>
                  <a:pt x="44" y="192"/>
                </a:lnTo>
                <a:lnTo>
                  <a:pt x="67" y="206"/>
                </a:lnTo>
                <a:lnTo>
                  <a:pt x="90" y="216"/>
                </a:lnTo>
                <a:lnTo>
                  <a:pt x="119" y="222"/>
                </a:lnTo>
                <a:lnTo>
                  <a:pt x="148" y="224"/>
                </a:lnTo>
                <a:lnTo>
                  <a:pt x="177" y="222"/>
                </a:lnTo>
                <a:lnTo>
                  <a:pt x="206" y="216"/>
                </a:lnTo>
                <a:lnTo>
                  <a:pt x="229" y="206"/>
                </a:lnTo>
                <a:lnTo>
                  <a:pt x="252" y="192"/>
                </a:lnTo>
                <a:lnTo>
                  <a:pt x="269" y="175"/>
                </a:lnTo>
                <a:lnTo>
                  <a:pt x="281" y="156"/>
                </a:lnTo>
                <a:lnTo>
                  <a:pt x="289" y="135"/>
                </a:lnTo>
                <a:lnTo>
                  <a:pt x="292" y="112"/>
                </a:lnTo>
                <a:lnTo>
                  <a:pt x="289" y="90"/>
                </a:lnTo>
                <a:lnTo>
                  <a:pt x="281" y="68"/>
                </a:lnTo>
                <a:lnTo>
                  <a:pt x="269" y="49"/>
                </a:lnTo>
                <a:lnTo>
                  <a:pt x="252" y="33"/>
                </a:lnTo>
                <a:lnTo>
                  <a:pt x="229" y="19"/>
                </a:lnTo>
                <a:lnTo>
                  <a:pt x="206" y="9"/>
                </a:lnTo>
                <a:lnTo>
                  <a:pt x="177" y="3"/>
                </a:lnTo>
                <a:lnTo>
                  <a:pt x="148" y="0"/>
                </a:lnTo>
                <a:close/>
              </a:path>
            </a:pathLst>
          </a:custGeom>
          <a:solidFill>
            <a:srgbClr val="3F3F3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任意多边形 12296"/>
          <p:cNvSpPr/>
          <p:nvPr/>
        </p:nvSpPr>
        <p:spPr>
          <a:xfrm>
            <a:off x="5181600" y="6400800"/>
            <a:ext cx="463550" cy="88900"/>
          </a:xfrm>
          <a:custGeom>
            <a:avLst/>
            <a:gdLst/>
            <a:ahLst/>
            <a:cxnLst/>
            <a:rect l="0" t="0" r="0" b="0"/>
            <a:pathLst>
              <a:path w="292" h="224">
                <a:moveTo>
                  <a:pt x="147" y="0"/>
                </a:moveTo>
                <a:lnTo>
                  <a:pt x="176" y="2"/>
                </a:lnTo>
                <a:lnTo>
                  <a:pt x="205" y="8"/>
                </a:lnTo>
                <a:lnTo>
                  <a:pt x="228" y="19"/>
                </a:lnTo>
                <a:lnTo>
                  <a:pt x="251" y="32"/>
                </a:lnTo>
                <a:lnTo>
                  <a:pt x="269" y="49"/>
                </a:lnTo>
                <a:lnTo>
                  <a:pt x="280" y="68"/>
                </a:lnTo>
                <a:lnTo>
                  <a:pt x="289" y="89"/>
                </a:lnTo>
                <a:lnTo>
                  <a:pt x="292" y="112"/>
                </a:lnTo>
                <a:lnTo>
                  <a:pt x="289" y="134"/>
                </a:lnTo>
                <a:lnTo>
                  <a:pt x="280" y="156"/>
                </a:lnTo>
                <a:lnTo>
                  <a:pt x="269" y="175"/>
                </a:lnTo>
                <a:lnTo>
                  <a:pt x="251" y="191"/>
                </a:lnTo>
                <a:lnTo>
                  <a:pt x="228" y="205"/>
                </a:lnTo>
                <a:lnTo>
                  <a:pt x="205" y="215"/>
                </a:lnTo>
                <a:lnTo>
                  <a:pt x="176" y="221"/>
                </a:lnTo>
                <a:lnTo>
                  <a:pt x="147" y="224"/>
                </a:lnTo>
                <a:lnTo>
                  <a:pt x="118" y="221"/>
                </a:lnTo>
                <a:lnTo>
                  <a:pt x="89" y="215"/>
                </a:lnTo>
                <a:lnTo>
                  <a:pt x="66" y="205"/>
                </a:lnTo>
                <a:lnTo>
                  <a:pt x="43" y="191"/>
                </a:lnTo>
                <a:lnTo>
                  <a:pt x="26" y="175"/>
                </a:lnTo>
                <a:lnTo>
                  <a:pt x="11" y="156"/>
                </a:lnTo>
                <a:lnTo>
                  <a:pt x="3" y="134"/>
                </a:lnTo>
                <a:lnTo>
                  <a:pt x="0" y="112"/>
                </a:lnTo>
                <a:lnTo>
                  <a:pt x="3" y="89"/>
                </a:lnTo>
                <a:lnTo>
                  <a:pt x="11" y="68"/>
                </a:lnTo>
                <a:lnTo>
                  <a:pt x="26" y="49"/>
                </a:lnTo>
                <a:lnTo>
                  <a:pt x="43" y="32"/>
                </a:lnTo>
                <a:lnTo>
                  <a:pt x="66" y="19"/>
                </a:lnTo>
                <a:lnTo>
                  <a:pt x="89" y="8"/>
                </a:lnTo>
                <a:lnTo>
                  <a:pt x="118" y="2"/>
                </a:lnTo>
                <a:lnTo>
                  <a:pt x="147" y="0"/>
                </a:lnTo>
                <a:close/>
              </a:path>
            </a:pathLst>
          </a:custGeom>
          <a:solidFill>
            <a:srgbClr val="A00033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任意多边形 12297"/>
          <p:cNvSpPr/>
          <p:nvPr/>
        </p:nvSpPr>
        <p:spPr>
          <a:xfrm>
            <a:off x="5867400" y="6553200"/>
            <a:ext cx="458788" cy="88900"/>
          </a:xfrm>
          <a:custGeom>
            <a:avLst/>
            <a:gdLst/>
            <a:ahLst/>
            <a:cxnLst/>
            <a:rect l="0" t="0" r="0" b="0"/>
            <a:pathLst>
              <a:path w="289" h="223">
                <a:moveTo>
                  <a:pt x="145" y="0"/>
                </a:moveTo>
                <a:lnTo>
                  <a:pt x="174" y="2"/>
                </a:lnTo>
                <a:lnTo>
                  <a:pt x="203" y="9"/>
                </a:lnTo>
                <a:lnTo>
                  <a:pt x="226" y="19"/>
                </a:lnTo>
                <a:lnTo>
                  <a:pt x="249" y="32"/>
                </a:lnTo>
                <a:lnTo>
                  <a:pt x="266" y="49"/>
                </a:lnTo>
                <a:lnTo>
                  <a:pt x="278" y="68"/>
                </a:lnTo>
                <a:lnTo>
                  <a:pt x="287" y="89"/>
                </a:lnTo>
                <a:lnTo>
                  <a:pt x="289" y="112"/>
                </a:lnTo>
                <a:lnTo>
                  <a:pt x="287" y="134"/>
                </a:lnTo>
                <a:lnTo>
                  <a:pt x="278" y="155"/>
                </a:lnTo>
                <a:lnTo>
                  <a:pt x="266" y="174"/>
                </a:lnTo>
                <a:lnTo>
                  <a:pt x="249" y="190"/>
                </a:lnTo>
                <a:lnTo>
                  <a:pt x="226" y="204"/>
                </a:lnTo>
                <a:lnTo>
                  <a:pt x="203" y="214"/>
                </a:lnTo>
                <a:lnTo>
                  <a:pt x="174" y="220"/>
                </a:lnTo>
                <a:lnTo>
                  <a:pt x="145" y="223"/>
                </a:lnTo>
                <a:lnTo>
                  <a:pt x="116" y="220"/>
                </a:lnTo>
                <a:lnTo>
                  <a:pt x="87" y="214"/>
                </a:lnTo>
                <a:lnTo>
                  <a:pt x="64" y="204"/>
                </a:lnTo>
                <a:lnTo>
                  <a:pt x="44" y="190"/>
                </a:lnTo>
                <a:lnTo>
                  <a:pt x="24" y="174"/>
                </a:lnTo>
                <a:lnTo>
                  <a:pt x="12" y="155"/>
                </a:lnTo>
                <a:lnTo>
                  <a:pt x="3" y="134"/>
                </a:lnTo>
                <a:lnTo>
                  <a:pt x="0" y="112"/>
                </a:lnTo>
                <a:lnTo>
                  <a:pt x="3" y="89"/>
                </a:lnTo>
                <a:lnTo>
                  <a:pt x="12" y="68"/>
                </a:lnTo>
                <a:lnTo>
                  <a:pt x="24" y="49"/>
                </a:lnTo>
                <a:lnTo>
                  <a:pt x="44" y="32"/>
                </a:lnTo>
                <a:lnTo>
                  <a:pt x="64" y="19"/>
                </a:lnTo>
                <a:lnTo>
                  <a:pt x="87" y="9"/>
                </a:lnTo>
                <a:lnTo>
                  <a:pt x="116" y="2"/>
                </a:lnTo>
                <a:lnTo>
                  <a:pt x="145" y="0"/>
                </a:lnTo>
                <a:close/>
              </a:path>
            </a:pathLst>
          </a:custGeom>
          <a:solidFill>
            <a:srgbClr val="3F3F3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9" name="任意多边形 12298"/>
          <p:cNvSpPr/>
          <p:nvPr/>
        </p:nvSpPr>
        <p:spPr>
          <a:xfrm>
            <a:off x="3325813" y="6181725"/>
            <a:ext cx="615950" cy="42863"/>
          </a:xfrm>
          <a:custGeom>
            <a:avLst/>
            <a:gdLst/>
            <a:ahLst/>
            <a:cxnLst/>
            <a:rect l="0" t="0" r="0" b="0"/>
            <a:pathLst>
              <a:path w="388" h="111">
                <a:moveTo>
                  <a:pt x="0" y="0"/>
                </a:moveTo>
                <a:lnTo>
                  <a:pt x="284" y="21"/>
                </a:lnTo>
                <a:lnTo>
                  <a:pt x="292" y="24"/>
                </a:lnTo>
                <a:lnTo>
                  <a:pt x="312" y="33"/>
                </a:lnTo>
                <a:lnTo>
                  <a:pt x="338" y="46"/>
                </a:lnTo>
                <a:lnTo>
                  <a:pt x="367" y="67"/>
                </a:lnTo>
                <a:lnTo>
                  <a:pt x="385" y="85"/>
                </a:lnTo>
                <a:lnTo>
                  <a:pt x="388" y="99"/>
                </a:lnTo>
                <a:lnTo>
                  <a:pt x="385" y="108"/>
                </a:lnTo>
                <a:lnTo>
                  <a:pt x="382" y="111"/>
                </a:lnTo>
                <a:lnTo>
                  <a:pt x="284" y="46"/>
                </a:lnTo>
                <a:lnTo>
                  <a:pt x="298" y="101"/>
                </a:lnTo>
                <a:lnTo>
                  <a:pt x="211" y="38"/>
                </a:lnTo>
                <a:lnTo>
                  <a:pt x="203" y="85"/>
                </a:lnTo>
                <a:lnTo>
                  <a:pt x="142" y="34"/>
                </a:lnTo>
                <a:lnTo>
                  <a:pt x="119" y="79"/>
                </a:lnTo>
                <a:lnTo>
                  <a:pt x="73" y="38"/>
                </a:lnTo>
                <a:lnTo>
                  <a:pt x="55" y="73"/>
                </a:lnTo>
                <a:lnTo>
                  <a:pt x="52" y="68"/>
                </a:lnTo>
                <a:lnTo>
                  <a:pt x="44" y="55"/>
                </a:lnTo>
                <a:lnTo>
                  <a:pt x="32" y="40"/>
                </a:lnTo>
                <a:lnTo>
                  <a:pt x="21" y="28"/>
                </a:lnTo>
                <a:lnTo>
                  <a:pt x="12" y="17"/>
                </a:lnTo>
                <a:lnTo>
                  <a:pt x="6" y="9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0" name="任意多边形 12299"/>
          <p:cNvSpPr/>
          <p:nvPr/>
        </p:nvSpPr>
        <p:spPr>
          <a:xfrm>
            <a:off x="3216275" y="6315075"/>
            <a:ext cx="692150" cy="52388"/>
          </a:xfrm>
          <a:custGeom>
            <a:avLst/>
            <a:gdLst/>
            <a:ahLst/>
            <a:cxnLst/>
            <a:rect l="0" t="0" r="0" b="0"/>
            <a:pathLst>
              <a:path w="436" h="128">
                <a:moveTo>
                  <a:pt x="0" y="0"/>
                </a:moveTo>
                <a:lnTo>
                  <a:pt x="321" y="39"/>
                </a:lnTo>
                <a:lnTo>
                  <a:pt x="324" y="40"/>
                </a:lnTo>
                <a:lnTo>
                  <a:pt x="329" y="42"/>
                </a:lnTo>
                <a:lnTo>
                  <a:pt x="341" y="46"/>
                </a:lnTo>
                <a:lnTo>
                  <a:pt x="353" y="51"/>
                </a:lnTo>
                <a:lnTo>
                  <a:pt x="367" y="58"/>
                </a:lnTo>
                <a:lnTo>
                  <a:pt x="384" y="66"/>
                </a:lnTo>
                <a:lnTo>
                  <a:pt x="399" y="75"/>
                </a:lnTo>
                <a:lnTo>
                  <a:pt x="413" y="85"/>
                </a:lnTo>
                <a:lnTo>
                  <a:pt x="431" y="104"/>
                </a:lnTo>
                <a:lnTo>
                  <a:pt x="436" y="118"/>
                </a:lnTo>
                <a:lnTo>
                  <a:pt x="433" y="126"/>
                </a:lnTo>
                <a:lnTo>
                  <a:pt x="431" y="128"/>
                </a:lnTo>
                <a:lnTo>
                  <a:pt x="318" y="65"/>
                </a:lnTo>
                <a:lnTo>
                  <a:pt x="335" y="118"/>
                </a:lnTo>
                <a:lnTo>
                  <a:pt x="237" y="54"/>
                </a:lnTo>
                <a:lnTo>
                  <a:pt x="223" y="102"/>
                </a:lnTo>
                <a:lnTo>
                  <a:pt x="159" y="46"/>
                </a:lnTo>
                <a:lnTo>
                  <a:pt x="130" y="94"/>
                </a:lnTo>
                <a:lnTo>
                  <a:pt x="81" y="47"/>
                </a:lnTo>
                <a:lnTo>
                  <a:pt x="58" y="85"/>
                </a:lnTo>
                <a:lnTo>
                  <a:pt x="55" y="79"/>
                </a:lnTo>
                <a:lnTo>
                  <a:pt x="46" y="65"/>
                </a:lnTo>
                <a:lnTo>
                  <a:pt x="35" y="47"/>
                </a:lnTo>
                <a:lnTo>
                  <a:pt x="20" y="34"/>
                </a:lnTo>
                <a:lnTo>
                  <a:pt x="9" y="21"/>
                </a:lnTo>
                <a:lnTo>
                  <a:pt x="3" y="11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1" name="任意多边形 12300"/>
          <p:cNvSpPr/>
          <p:nvPr/>
        </p:nvSpPr>
        <p:spPr>
          <a:xfrm>
            <a:off x="3413125" y="6446838"/>
            <a:ext cx="615950" cy="44450"/>
          </a:xfrm>
          <a:custGeom>
            <a:avLst/>
            <a:gdLst/>
            <a:ahLst/>
            <a:cxnLst/>
            <a:rect l="0" t="0" r="0" b="0"/>
            <a:pathLst>
              <a:path w="388" h="111">
                <a:moveTo>
                  <a:pt x="0" y="0"/>
                </a:moveTo>
                <a:lnTo>
                  <a:pt x="283" y="21"/>
                </a:lnTo>
                <a:lnTo>
                  <a:pt x="292" y="24"/>
                </a:lnTo>
                <a:lnTo>
                  <a:pt x="312" y="33"/>
                </a:lnTo>
                <a:lnTo>
                  <a:pt x="338" y="46"/>
                </a:lnTo>
                <a:lnTo>
                  <a:pt x="367" y="67"/>
                </a:lnTo>
                <a:lnTo>
                  <a:pt x="385" y="85"/>
                </a:lnTo>
                <a:lnTo>
                  <a:pt x="388" y="99"/>
                </a:lnTo>
                <a:lnTo>
                  <a:pt x="385" y="108"/>
                </a:lnTo>
                <a:lnTo>
                  <a:pt x="382" y="111"/>
                </a:lnTo>
                <a:lnTo>
                  <a:pt x="283" y="46"/>
                </a:lnTo>
                <a:lnTo>
                  <a:pt x="298" y="101"/>
                </a:lnTo>
                <a:lnTo>
                  <a:pt x="211" y="38"/>
                </a:lnTo>
                <a:lnTo>
                  <a:pt x="200" y="85"/>
                </a:lnTo>
                <a:lnTo>
                  <a:pt x="142" y="34"/>
                </a:lnTo>
                <a:lnTo>
                  <a:pt x="116" y="79"/>
                </a:lnTo>
                <a:lnTo>
                  <a:pt x="72" y="38"/>
                </a:lnTo>
                <a:lnTo>
                  <a:pt x="52" y="73"/>
                </a:lnTo>
                <a:lnTo>
                  <a:pt x="49" y="68"/>
                </a:lnTo>
                <a:lnTo>
                  <a:pt x="41" y="55"/>
                </a:lnTo>
                <a:lnTo>
                  <a:pt x="29" y="40"/>
                </a:lnTo>
                <a:lnTo>
                  <a:pt x="18" y="28"/>
                </a:lnTo>
                <a:lnTo>
                  <a:pt x="9" y="17"/>
                </a:lnTo>
                <a:lnTo>
                  <a:pt x="3" y="9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任意多边形 12301"/>
          <p:cNvSpPr/>
          <p:nvPr/>
        </p:nvSpPr>
        <p:spPr>
          <a:xfrm>
            <a:off x="5105400" y="6248400"/>
            <a:ext cx="619125" cy="42863"/>
          </a:xfrm>
          <a:custGeom>
            <a:avLst/>
            <a:gdLst/>
            <a:ahLst/>
            <a:cxnLst/>
            <a:rect l="0" t="0" r="0" b="0"/>
            <a:pathLst>
              <a:path w="390" h="111">
                <a:moveTo>
                  <a:pt x="390" y="0"/>
                </a:moveTo>
                <a:lnTo>
                  <a:pt x="104" y="22"/>
                </a:lnTo>
                <a:lnTo>
                  <a:pt x="95" y="24"/>
                </a:lnTo>
                <a:lnTo>
                  <a:pt x="75" y="33"/>
                </a:lnTo>
                <a:lnTo>
                  <a:pt x="49" y="47"/>
                </a:lnTo>
                <a:lnTo>
                  <a:pt x="20" y="67"/>
                </a:lnTo>
                <a:lnTo>
                  <a:pt x="3" y="86"/>
                </a:lnTo>
                <a:lnTo>
                  <a:pt x="0" y="100"/>
                </a:lnTo>
                <a:lnTo>
                  <a:pt x="3" y="109"/>
                </a:lnTo>
                <a:lnTo>
                  <a:pt x="6" y="111"/>
                </a:lnTo>
                <a:lnTo>
                  <a:pt x="104" y="47"/>
                </a:lnTo>
                <a:lnTo>
                  <a:pt x="90" y="101"/>
                </a:lnTo>
                <a:lnTo>
                  <a:pt x="179" y="39"/>
                </a:lnTo>
                <a:lnTo>
                  <a:pt x="188" y="86"/>
                </a:lnTo>
                <a:lnTo>
                  <a:pt x="246" y="34"/>
                </a:lnTo>
                <a:lnTo>
                  <a:pt x="272" y="80"/>
                </a:lnTo>
                <a:lnTo>
                  <a:pt x="315" y="39"/>
                </a:lnTo>
                <a:lnTo>
                  <a:pt x="335" y="73"/>
                </a:lnTo>
                <a:lnTo>
                  <a:pt x="338" y="68"/>
                </a:lnTo>
                <a:lnTo>
                  <a:pt x="347" y="56"/>
                </a:lnTo>
                <a:lnTo>
                  <a:pt x="358" y="41"/>
                </a:lnTo>
                <a:lnTo>
                  <a:pt x="370" y="28"/>
                </a:lnTo>
                <a:lnTo>
                  <a:pt x="379" y="18"/>
                </a:lnTo>
                <a:lnTo>
                  <a:pt x="384" y="9"/>
                </a:lnTo>
                <a:lnTo>
                  <a:pt x="390" y="3"/>
                </a:lnTo>
                <a:lnTo>
                  <a:pt x="39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3" name="任意多边形 12302"/>
          <p:cNvSpPr/>
          <p:nvPr/>
        </p:nvSpPr>
        <p:spPr>
          <a:xfrm>
            <a:off x="5129213" y="6335713"/>
            <a:ext cx="614362" cy="44450"/>
          </a:xfrm>
          <a:custGeom>
            <a:avLst/>
            <a:gdLst/>
            <a:ahLst/>
            <a:cxnLst/>
            <a:rect l="0" t="0" r="0" b="0"/>
            <a:pathLst>
              <a:path w="387" h="111">
                <a:moveTo>
                  <a:pt x="387" y="0"/>
                </a:moveTo>
                <a:lnTo>
                  <a:pt x="101" y="21"/>
                </a:lnTo>
                <a:lnTo>
                  <a:pt x="93" y="24"/>
                </a:lnTo>
                <a:lnTo>
                  <a:pt x="72" y="33"/>
                </a:lnTo>
                <a:lnTo>
                  <a:pt x="46" y="47"/>
                </a:lnTo>
                <a:lnTo>
                  <a:pt x="20" y="65"/>
                </a:lnTo>
                <a:lnTo>
                  <a:pt x="3" y="86"/>
                </a:lnTo>
                <a:lnTo>
                  <a:pt x="0" y="99"/>
                </a:lnTo>
                <a:lnTo>
                  <a:pt x="0" y="108"/>
                </a:lnTo>
                <a:lnTo>
                  <a:pt x="3" y="111"/>
                </a:lnTo>
                <a:lnTo>
                  <a:pt x="101" y="47"/>
                </a:lnTo>
                <a:lnTo>
                  <a:pt x="87" y="101"/>
                </a:lnTo>
                <a:lnTo>
                  <a:pt x="176" y="38"/>
                </a:lnTo>
                <a:lnTo>
                  <a:pt x="185" y="86"/>
                </a:lnTo>
                <a:lnTo>
                  <a:pt x="246" y="34"/>
                </a:lnTo>
                <a:lnTo>
                  <a:pt x="269" y="79"/>
                </a:lnTo>
                <a:lnTo>
                  <a:pt x="312" y="38"/>
                </a:lnTo>
                <a:lnTo>
                  <a:pt x="333" y="73"/>
                </a:lnTo>
                <a:lnTo>
                  <a:pt x="335" y="68"/>
                </a:lnTo>
                <a:lnTo>
                  <a:pt x="344" y="55"/>
                </a:lnTo>
                <a:lnTo>
                  <a:pt x="356" y="40"/>
                </a:lnTo>
                <a:lnTo>
                  <a:pt x="367" y="28"/>
                </a:lnTo>
                <a:lnTo>
                  <a:pt x="376" y="18"/>
                </a:lnTo>
                <a:lnTo>
                  <a:pt x="382" y="9"/>
                </a:lnTo>
                <a:lnTo>
                  <a:pt x="387" y="3"/>
                </a:lnTo>
                <a:lnTo>
                  <a:pt x="38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4" name="任意多边形 12303"/>
          <p:cNvSpPr/>
          <p:nvPr/>
        </p:nvSpPr>
        <p:spPr>
          <a:xfrm>
            <a:off x="5051425" y="6469063"/>
            <a:ext cx="614363" cy="44450"/>
          </a:xfrm>
          <a:custGeom>
            <a:avLst/>
            <a:gdLst/>
            <a:ahLst/>
            <a:cxnLst/>
            <a:rect l="0" t="0" r="0" b="0"/>
            <a:pathLst>
              <a:path w="387" h="111">
                <a:moveTo>
                  <a:pt x="387" y="0"/>
                </a:moveTo>
                <a:lnTo>
                  <a:pt x="101" y="22"/>
                </a:lnTo>
                <a:lnTo>
                  <a:pt x="93" y="24"/>
                </a:lnTo>
                <a:lnTo>
                  <a:pt x="72" y="33"/>
                </a:lnTo>
                <a:lnTo>
                  <a:pt x="46" y="47"/>
                </a:lnTo>
                <a:lnTo>
                  <a:pt x="20" y="67"/>
                </a:lnTo>
                <a:lnTo>
                  <a:pt x="3" y="86"/>
                </a:lnTo>
                <a:lnTo>
                  <a:pt x="0" y="100"/>
                </a:lnTo>
                <a:lnTo>
                  <a:pt x="0" y="109"/>
                </a:lnTo>
                <a:lnTo>
                  <a:pt x="3" y="111"/>
                </a:lnTo>
                <a:lnTo>
                  <a:pt x="101" y="47"/>
                </a:lnTo>
                <a:lnTo>
                  <a:pt x="87" y="101"/>
                </a:lnTo>
                <a:lnTo>
                  <a:pt x="176" y="39"/>
                </a:lnTo>
                <a:lnTo>
                  <a:pt x="185" y="86"/>
                </a:lnTo>
                <a:lnTo>
                  <a:pt x="246" y="34"/>
                </a:lnTo>
                <a:lnTo>
                  <a:pt x="269" y="80"/>
                </a:lnTo>
                <a:lnTo>
                  <a:pt x="312" y="39"/>
                </a:lnTo>
                <a:lnTo>
                  <a:pt x="332" y="73"/>
                </a:lnTo>
                <a:lnTo>
                  <a:pt x="335" y="68"/>
                </a:lnTo>
                <a:lnTo>
                  <a:pt x="344" y="56"/>
                </a:lnTo>
                <a:lnTo>
                  <a:pt x="356" y="41"/>
                </a:lnTo>
                <a:lnTo>
                  <a:pt x="367" y="28"/>
                </a:lnTo>
                <a:lnTo>
                  <a:pt x="376" y="18"/>
                </a:lnTo>
                <a:lnTo>
                  <a:pt x="382" y="9"/>
                </a:lnTo>
                <a:lnTo>
                  <a:pt x="387" y="3"/>
                </a:lnTo>
                <a:lnTo>
                  <a:pt x="38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5" name="任意多边形 12304"/>
          <p:cNvSpPr/>
          <p:nvPr/>
        </p:nvSpPr>
        <p:spPr>
          <a:xfrm>
            <a:off x="4767263" y="6183313"/>
            <a:ext cx="169862" cy="19050"/>
          </a:xfrm>
          <a:custGeom>
            <a:avLst/>
            <a:gdLst/>
            <a:ahLst/>
            <a:cxnLst/>
            <a:rect l="0" t="0" r="0" b="0"/>
            <a:pathLst>
              <a:path w="107" h="49">
                <a:moveTo>
                  <a:pt x="55" y="0"/>
                </a:moveTo>
                <a:lnTo>
                  <a:pt x="35" y="1"/>
                </a:lnTo>
                <a:lnTo>
                  <a:pt x="17" y="6"/>
                </a:lnTo>
                <a:lnTo>
                  <a:pt x="6" y="14"/>
                </a:lnTo>
                <a:lnTo>
                  <a:pt x="0" y="24"/>
                </a:lnTo>
                <a:lnTo>
                  <a:pt x="3" y="33"/>
                </a:lnTo>
                <a:lnTo>
                  <a:pt x="14" y="40"/>
                </a:lnTo>
                <a:lnTo>
                  <a:pt x="32" y="46"/>
                </a:lnTo>
                <a:lnTo>
                  <a:pt x="52" y="49"/>
                </a:lnTo>
                <a:lnTo>
                  <a:pt x="72" y="48"/>
                </a:lnTo>
                <a:lnTo>
                  <a:pt x="89" y="43"/>
                </a:lnTo>
                <a:lnTo>
                  <a:pt x="101" y="35"/>
                </a:lnTo>
                <a:lnTo>
                  <a:pt x="107" y="25"/>
                </a:lnTo>
                <a:lnTo>
                  <a:pt x="104" y="15"/>
                </a:lnTo>
                <a:lnTo>
                  <a:pt x="92" y="7"/>
                </a:lnTo>
                <a:lnTo>
                  <a:pt x="75" y="2"/>
                </a:lnTo>
                <a:lnTo>
                  <a:pt x="55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6" name="任意多边形 12305"/>
          <p:cNvSpPr/>
          <p:nvPr/>
        </p:nvSpPr>
        <p:spPr>
          <a:xfrm>
            <a:off x="4767263" y="6354763"/>
            <a:ext cx="169862" cy="19050"/>
          </a:xfrm>
          <a:custGeom>
            <a:avLst/>
            <a:gdLst/>
            <a:ahLst/>
            <a:cxnLst/>
            <a:rect l="0" t="0" r="0" b="0"/>
            <a:pathLst>
              <a:path w="107" h="49">
                <a:moveTo>
                  <a:pt x="55" y="0"/>
                </a:moveTo>
                <a:lnTo>
                  <a:pt x="35" y="1"/>
                </a:lnTo>
                <a:lnTo>
                  <a:pt x="17" y="6"/>
                </a:lnTo>
                <a:lnTo>
                  <a:pt x="6" y="14"/>
                </a:lnTo>
                <a:lnTo>
                  <a:pt x="0" y="24"/>
                </a:lnTo>
                <a:lnTo>
                  <a:pt x="3" y="33"/>
                </a:lnTo>
                <a:lnTo>
                  <a:pt x="14" y="40"/>
                </a:lnTo>
                <a:lnTo>
                  <a:pt x="29" y="46"/>
                </a:lnTo>
                <a:lnTo>
                  <a:pt x="49" y="49"/>
                </a:lnTo>
                <a:lnTo>
                  <a:pt x="72" y="48"/>
                </a:lnTo>
                <a:lnTo>
                  <a:pt x="89" y="43"/>
                </a:lnTo>
                <a:lnTo>
                  <a:pt x="101" y="35"/>
                </a:lnTo>
                <a:lnTo>
                  <a:pt x="107" y="25"/>
                </a:lnTo>
                <a:lnTo>
                  <a:pt x="104" y="15"/>
                </a:lnTo>
                <a:lnTo>
                  <a:pt x="92" y="7"/>
                </a:lnTo>
                <a:lnTo>
                  <a:pt x="75" y="2"/>
                </a:lnTo>
                <a:lnTo>
                  <a:pt x="55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7" name="任意多边形 12306"/>
          <p:cNvSpPr/>
          <p:nvPr/>
        </p:nvSpPr>
        <p:spPr>
          <a:xfrm>
            <a:off x="4767263" y="6526213"/>
            <a:ext cx="169862" cy="19050"/>
          </a:xfrm>
          <a:custGeom>
            <a:avLst/>
            <a:gdLst/>
            <a:ahLst/>
            <a:cxnLst/>
            <a:rect l="0" t="0" r="0" b="0"/>
            <a:pathLst>
              <a:path w="107" h="49">
                <a:moveTo>
                  <a:pt x="52" y="0"/>
                </a:moveTo>
                <a:lnTo>
                  <a:pt x="32" y="1"/>
                </a:lnTo>
                <a:lnTo>
                  <a:pt x="17" y="6"/>
                </a:lnTo>
                <a:lnTo>
                  <a:pt x="6" y="13"/>
                </a:lnTo>
                <a:lnTo>
                  <a:pt x="0" y="23"/>
                </a:lnTo>
                <a:lnTo>
                  <a:pt x="3" y="34"/>
                </a:lnTo>
                <a:lnTo>
                  <a:pt x="14" y="41"/>
                </a:lnTo>
                <a:lnTo>
                  <a:pt x="29" y="46"/>
                </a:lnTo>
                <a:lnTo>
                  <a:pt x="49" y="49"/>
                </a:lnTo>
                <a:lnTo>
                  <a:pt x="72" y="47"/>
                </a:lnTo>
                <a:lnTo>
                  <a:pt x="89" y="42"/>
                </a:lnTo>
                <a:lnTo>
                  <a:pt x="101" y="35"/>
                </a:lnTo>
                <a:lnTo>
                  <a:pt x="107" y="25"/>
                </a:lnTo>
                <a:lnTo>
                  <a:pt x="104" y="15"/>
                </a:lnTo>
                <a:lnTo>
                  <a:pt x="92" y="7"/>
                </a:lnTo>
                <a:lnTo>
                  <a:pt x="75" y="2"/>
                </a:lnTo>
                <a:lnTo>
                  <a:pt x="52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8" name="任意多边形 12307"/>
          <p:cNvSpPr/>
          <p:nvPr/>
        </p:nvSpPr>
        <p:spPr>
          <a:xfrm>
            <a:off x="2286000" y="6477000"/>
            <a:ext cx="412750" cy="47625"/>
          </a:xfrm>
          <a:custGeom>
            <a:avLst/>
            <a:gdLst/>
            <a:ahLst/>
            <a:cxnLst/>
            <a:rect l="0" t="0" r="0" b="0"/>
            <a:pathLst>
              <a:path w="260" h="121">
                <a:moveTo>
                  <a:pt x="260" y="121"/>
                </a:moveTo>
                <a:lnTo>
                  <a:pt x="40" y="0"/>
                </a:lnTo>
                <a:lnTo>
                  <a:pt x="0" y="82"/>
                </a:lnTo>
                <a:lnTo>
                  <a:pt x="260" y="121"/>
                </a:ln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9" name="任意多边形 12308"/>
          <p:cNvSpPr/>
          <p:nvPr/>
        </p:nvSpPr>
        <p:spPr>
          <a:xfrm>
            <a:off x="2362200" y="6553200"/>
            <a:ext cx="123825" cy="36513"/>
          </a:xfrm>
          <a:custGeom>
            <a:avLst/>
            <a:gdLst/>
            <a:ahLst/>
            <a:cxnLst/>
            <a:rect l="0" t="0" r="0" b="0"/>
            <a:pathLst>
              <a:path w="78" h="95">
                <a:moveTo>
                  <a:pt x="73" y="95"/>
                </a:moveTo>
                <a:lnTo>
                  <a:pt x="0" y="0"/>
                </a:lnTo>
                <a:lnTo>
                  <a:pt x="78" y="2"/>
                </a:lnTo>
                <a:lnTo>
                  <a:pt x="73" y="95"/>
                </a:ln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0" name="任意多边形 12309"/>
          <p:cNvSpPr/>
          <p:nvPr/>
        </p:nvSpPr>
        <p:spPr>
          <a:xfrm>
            <a:off x="1706563" y="6375400"/>
            <a:ext cx="490537" cy="25400"/>
          </a:xfrm>
          <a:custGeom>
            <a:avLst/>
            <a:gdLst/>
            <a:ahLst/>
            <a:cxnLst/>
            <a:rect l="0" t="0" r="0" b="0"/>
            <a:pathLst>
              <a:path w="309" h="64">
                <a:moveTo>
                  <a:pt x="309" y="0"/>
                </a:moveTo>
                <a:lnTo>
                  <a:pt x="0" y="24"/>
                </a:lnTo>
                <a:lnTo>
                  <a:pt x="52" y="64"/>
                </a:lnTo>
                <a:lnTo>
                  <a:pt x="30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1" name="直接连接符 12310"/>
          <p:cNvSpPr/>
          <p:nvPr/>
        </p:nvSpPr>
        <p:spPr>
          <a:xfrm>
            <a:off x="2895600" y="2819400"/>
            <a:ext cx="0" cy="0"/>
          </a:xfrm>
          <a:prstGeom prst="line">
            <a:avLst/>
          </a:prstGeom>
          <a:ln w="9525"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8780" y="447040"/>
            <a:ext cx="8493760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《蒹葭》对后世作品影响</a:t>
            </a:r>
          </a:p>
          <a:p>
            <a:endParaRPr lang="zh-CN" alt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秋风萧瑟天气凉，</a:t>
            </a:r>
          </a:p>
          <a:p>
            <a:pPr algn="ctr"/>
            <a:r>
              <a:rPr lang="zh-CN" altLang="en-US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草木摇落露为霜。</a:t>
            </a:r>
          </a:p>
          <a:p>
            <a:pPr algn="ctr"/>
            <a:r>
              <a:rPr lang="en-US" altLang="zh-CN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—</a:t>
            </a:r>
            <a:r>
              <a:rPr lang="zh-CN" altLang="en-US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曹丕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图片 32771" descr="hh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838" y="260350"/>
            <a:ext cx="4572000" cy="331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文本框 32772"/>
          <p:cNvSpPr txBox="1"/>
          <p:nvPr/>
        </p:nvSpPr>
        <p:spPr>
          <a:xfrm>
            <a:off x="971550" y="1557338"/>
            <a:ext cx="2986088" cy="1431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44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《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蒹葭</a:t>
            </a:r>
            <a:r>
              <a:rPr lang="en-US" altLang="zh-CN" sz="44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》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的</a:t>
            </a:r>
          </a:p>
          <a:p>
            <a:pPr lvl="0"/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艺术特色：</a:t>
            </a:r>
          </a:p>
        </p:txBody>
      </p:sp>
      <p:sp>
        <p:nvSpPr>
          <p:cNvPr id="32774" name="文本框 32773"/>
          <p:cNvSpPr txBox="1"/>
          <p:nvPr/>
        </p:nvSpPr>
        <p:spPr>
          <a:xfrm>
            <a:off x="827088" y="3789363"/>
            <a:ext cx="7453312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latin typeface="Arial" panose="020B0604020202020204" pitchFamily="34" charset="0"/>
                <a:ea typeface="华文新魏" pitchFamily="2" charset="-122"/>
              </a:rPr>
              <a:t>  </a:t>
            </a:r>
            <a:r>
              <a:rPr lang="en-US" altLang="zh-CN" sz="3600" b="1" dirty="0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1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、重章叠句。</a:t>
            </a:r>
            <a:r>
              <a:rPr lang="zh-CN" altLang="en-US" sz="3600" b="1" dirty="0">
                <a:latin typeface="Arial" panose="020B0604020202020204" pitchFamily="34" charset="0"/>
                <a:ea typeface="华文新魏" pitchFamily="2" charset="-122"/>
              </a:rPr>
              <a:t>三章句式相同，每句只更换一两字，表现了反复咏唱</a:t>
            </a: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华文新魏" pitchFamily="2" charset="-122"/>
              </a:rPr>
              <a:t>和缠绵无尽的感情。</a:t>
            </a:r>
            <a:r>
              <a:rPr lang="en-US" altLang="zh-CN" sz="3600" b="1" dirty="0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2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、借景起兴。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图片 28675" descr="hh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838" y="2708275"/>
            <a:ext cx="4897437" cy="378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文本框 28676"/>
          <p:cNvSpPr txBox="1"/>
          <p:nvPr/>
        </p:nvSpPr>
        <p:spPr>
          <a:xfrm>
            <a:off x="5651500" y="854075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主要内容</a:t>
            </a:r>
          </a:p>
        </p:txBody>
      </p:sp>
      <p:sp>
        <p:nvSpPr>
          <p:cNvPr id="28678" name="文本框 28677"/>
          <p:cNvSpPr txBox="1"/>
          <p:nvPr/>
        </p:nvSpPr>
        <p:spPr>
          <a:xfrm>
            <a:off x="1403350" y="1196975"/>
            <a:ext cx="2133600" cy="50403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这首诗描写了一个小伙子</a:t>
            </a:r>
          </a:p>
          <a:p>
            <a:pPr lvl="0"/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对意中人的爱慕和追寻，表现了他可望而不可即的失望、惆怅的心情。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3313"/>
          <p:cNvSpPr/>
          <p:nvPr/>
        </p:nvSpPr>
        <p:spPr>
          <a:xfrm>
            <a:off x="457200" y="0"/>
            <a:ext cx="4572000" cy="6434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诗经</a:t>
            </a: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的“</a:t>
            </a:r>
            <a:r>
              <a:rPr lang="zh-CN" altLang="en-US" sz="3200" b="1" dirty="0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六义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、三大基本内容：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   “风”：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   “雅”：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   “颂”：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、三大表现手法：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    “赋”：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    “比”：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Arial Narrow" pitchFamily="34" charset="0"/>
                <a:ea typeface="宋体" panose="02010600030101010101" pitchFamily="2" charset="-122"/>
              </a:rPr>
              <a:t>    “兴”：</a:t>
            </a:r>
          </a:p>
        </p:txBody>
      </p:sp>
      <p:sp>
        <p:nvSpPr>
          <p:cNvPr id="13315" name="文本框 13314"/>
          <p:cNvSpPr txBox="1"/>
          <p:nvPr/>
        </p:nvSpPr>
        <p:spPr>
          <a:xfrm>
            <a:off x="1692275" y="1484313"/>
            <a:ext cx="7143750" cy="54578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指十五国风，是各地的民 间歌谣。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 分大雅、小雅，大部分是贵族作品。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 是宗庙祭祀用的乐歌及史诗。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3200" b="1" dirty="0">
              <a:solidFill>
                <a:srgbClr val="3333CC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 “铺陈其事而直言之也”。（陈述）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 “以彼物比此物也”。（比喻）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 “先言他物以引起所咏之词也”。（起兴）</a:t>
            </a:r>
            <a:endParaRPr lang="zh-CN" altLang="en-US" sz="3200" b="1">
              <a:solidFill>
                <a:srgbClr val="3333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图片 39939" descr="dw179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188" y="692150"/>
            <a:ext cx="4897437" cy="540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文本框 39940"/>
          <p:cNvSpPr txBox="1"/>
          <p:nvPr/>
        </p:nvSpPr>
        <p:spPr>
          <a:xfrm>
            <a:off x="6372225" y="1628775"/>
            <a:ext cx="1403350" cy="43926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/>
            <a:r>
              <a:rPr lang="zh-CN" altLang="en-US" sz="8000" b="1" dirty="0">
                <a:latin typeface="Arial" panose="020B0604020202020204" pitchFamily="34" charset="0"/>
                <a:ea typeface="隶书" pitchFamily="49" charset="-122"/>
              </a:rPr>
              <a:t>关      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联机映像占位符 43009" descr="dw1792"/>
          <p:cNvPicPr>
            <a:picLocks noGrp="1" noRot="1" noChangeAspect="1"/>
          </p:cNvPicPr>
          <p:nvPr>
            <p:ph type="clipArt"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55650" y="-31750"/>
            <a:ext cx="5903913" cy="6889750"/>
          </a:xfrm>
        </p:spPr>
      </p:pic>
      <p:sp>
        <p:nvSpPr>
          <p:cNvPr id="43011" name="矩形 43010"/>
          <p:cNvSpPr/>
          <p:nvPr/>
        </p:nvSpPr>
        <p:spPr>
          <a:xfrm>
            <a:off x="6172200" y="-304800"/>
            <a:ext cx="2209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雎鸠</a:t>
            </a:r>
          </a:p>
        </p:txBody>
      </p:sp>
      <p:sp>
        <p:nvSpPr>
          <p:cNvPr id="43012" name="文本框 43011"/>
          <p:cNvSpPr txBox="1"/>
          <p:nvPr/>
        </p:nvSpPr>
        <p:spPr>
          <a:xfrm>
            <a:off x="5867400" y="333375"/>
            <a:ext cx="2865438" cy="6524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3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99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99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雎鸠在传说中是一种情意十分专一的水鸟，其一或死，另一就忧思不食，憔悴而死。</a:t>
            </a:r>
          </a:p>
          <a:p>
            <a:pPr lvl="0" algn="ctr">
              <a:spcBef>
                <a:spcPct val="50000"/>
              </a:spcBef>
              <a:buClr>
                <a:srgbClr val="000000"/>
              </a:buClr>
            </a:pPr>
            <a:endParaRPr lang="zh-CN" altLang="en-US" sz="3200" b="1" dirty="0">
              <a:solidFill>
                <a:srgbClr val="99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44033" descr="natur119"/>
          <p:cNvPicPr>
            <a:picLocks noChangeAspect="1"/>
          </p:cNvPicPr>
          <p:nvPr/>
        </p:nvPicPr>
        <p:blipFill>
          <a:blip r:embed="rId2" cstate="print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矩形 44034"/>
          <p:cNvSpPr/>
          <p:nvPr/>
        </p:nvSpPr>
        <p:spPr>
          <a:xfrm>
            <a:off x="-76200" y="0"/>
            <a:ext cx="4953000" cy="674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突破字词难点：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注意下列句中的画线词：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在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河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之洲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君子好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逑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左右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流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寤寐求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寤寐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思服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琴瑟友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左右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芼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钟鼓乐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</a:p>
        </p:txBody>
      </p:sp>
      <p:sp>
        <p:nvSpPr>
          <p:cNvPr id="44036" name="文本框 44035"/>
          <p:cNvSpPr txBox="1"/>
          <p:nvPr/>
        </p:nvSpPr>
        <p:spPr>
          <a:xfrm>
            <a:off x="1752600" y="1506538"/>
            <a:ext cx="7239000" cy="46656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</a:t>
            </a:r>
            <a:r>
              <a:rPr lang="en-US" altLang="zh-CN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现指一般的河流，词义扩大）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配偶（与“逑”字面完全不同）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择取（与下文“采”“芼”有动作上的先后）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时时刻刻都在追求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思念（服，今指衣服或“吃”）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弹琴鼓瑟，友：亲近（名词作动词用）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挑选</a:t>
            </a: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敲钟击鼓，使</a:t>
            </a:r>
            <a:r>
              <a:rPr lang="en-US" altLang="zh-CN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快乐（使动用法）</a:t>
            </a:r>
            <a:endParaRPr lang="zh-CN" altLang="en-US" sz="2800" b="1">
              <a:solidFill>
                <a:srgbClr val="99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4037" name="图片 44036" descr="hdh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3200400"/>
            <a:ext cx="1905000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0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 descr="dw179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00" y="0"/>
            <a:ext cx="7391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14338"/>
          <p:cNvSpPr/>
          <p:nvPr/>
        </p:nvSpPr>
        <p:spPr>
          <a:xfrm>
            <a:off x="-163512" y="1773238"/>
            <a:ext cx="4267200" cy="4648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这是一首古老的恋歌，描写了一个男子对一个美丽女子的思念、追求的过程，反映了他求之不得的焦虑和求而得之的喜悦。</a:t>
            </a:r>
          </a:p>
          <a:p>
            <a:pPr lvl="0">
              <a:spcBef>
                <a:spcPct val="50000"/>
              </a:spcBef>
              <a:buClr>
                <a:srgbClr val="00FF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32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0" name="矩形 14339"/>
          <p:cNvSpPr/>
          <p:nvPr/>
        </p:nvSpPr>
        <p:spPr>
          <a:xfrm>
            <a:off x="611188" y="620713"/>
            <a:ext cx="4191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《关雎》的主要内容：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7409"/>
          <p:cNvSpPr>
            <a:spLocks noGrp="1" noRot="1"/>
          </p:cNvSpPr>
          <p:nvPr>
            <p:ph type="title"/>
          </p:nvPr>
        </p:nvSpPr>
        <p:spPr>
          <a:xfrm>
            <a:off x="301625" y="1220788"/>
            <a:ext cx="8540750" cy="608012"/>
          </a:xfrm>
        </p:spPr>
        <p:txBody>
          <a:bodyPr anchor="ctr"/>
          <a:lstStyle/>
          <a:p>
            <a:r>
              <a:rPr lang="en-US" altLang="zh-CN"/>
              <a:t> </a:t>
            </a:r>
          </a:p>
        </p:txBody>
      </p:sp>
      <p:sp>
        <p:nvSpPr>
          <p:cNvPr id="17411" name="矩形 17410"/>
          <p:cNvSpPr/>
          <p:nvPr/>
        </p:nvSpPr>
        <p:spPr>
          <a:xfrm>
            <a:off x="684213" y="260350"/>
            <a:ext cx="5715000" cy="1219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9525" cap="sq" cmpd="sng">
                  <a:solidFill>
                    <a:srgbClr val="CC99FF"/>
                  </a:solidFill>
                  <a:prstDash val="solid"/>
                  <a:miter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隶书" charset="0"/>
                <a:ea typeface="隶书" charset="0"/>
              </a:rPr>
              <a:t>诗人思想感情变化的过程</a:t>
            </a:r>
          </a:p>
        </p:txBody>
      </p:sp>
      <p:sp>
        <p:nvSpPr>
          <p:cNvPr id="17415" name="文本框 17414"/>
          <p:cNvSpPr txBox="1"/>
          <p:nvPr/>
        </p:nvSpPr>
        <p:spPr>
          <a:xfrm>
            <a:off x="1600200" y="38862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6" name="直接连接符 17415"/>
          <p:cNvSpPr/>
          <p:nvPr/>
        </p:nvSpPr>
        <p:spPr>
          <a:xfrm>
            <a:off x="1905000" y="3886200"/>
            <a:ext cx="1219200" cy="1295400"/>
          </a:xfrm>
          <a:prstGeom prst="line">
            <a:avLst/>
          </a:prstGeom>
          <a:ln w="9525">
            <a:noFill/>
          </a:ln>
        </p:spPr>
      </p:sp>
      <p:cxnSp>
        <p:nvCxnSpPr>
          <p:cNvPr id="17417" name="直接箭头连接符 17416"/>
          <p:cNvCxnSpPr/>
          <p:nvPr/>
        </p:nvCxnSpPr>
        <p:spPr>
          <a:xfrm>
            <a:off x="1905000" y="3886200"/>
            <a:ext cx="1219200" cy="1295400"/>
          </a:xfrm>
          <a:prstGeom prst="straightConnector1">
            <a:avLst/>
          </a:prstGeom>
          <a:ln w="9525">
            <a:noFill/>
          </a:ln>
        </p:spPr>
      </p:cxnSp>
      <p:sp>
        <p:nvSpPr>
          <p:cNvPr id="17418" name="直接连接符 17417"/>
          <p:cNvSpPr/>
          <p:nvPr/>
        </p:nvSpPr>
        <p:spPr>
          <a:xfrm flipH="1">
            <a:off x="2971800" y="5334000"/>
            <a:ext cx="152400" cy="228600"/>
          </a:xfrm>
          <a:prstGeom prst="line">
            <a:avLst/>
          </a:prstGeom>
          <a:ln w="9525">
            <a:noFill/>
          </a:ln>
        </p:spPr>
      </p:sp>
      <p:sp>
        <p:nvSpPr>
          <p:cNvPr id="17419" name="直接连接符 17418"/>
          <p:cNvSpPr/>
          <p:nvPr/>
        </p:nvSpPr>
        <p:spPr>
          <a:xfrm flipH="1">
            <a:off x="5334000" y="3352800"/>
            <a:ext cx="1752600" cy="2209800"/>
          </a:xfrm>
          <a:prstGeom prst="line">
            <a:avLst/>
          </a:prstGeom>
          <a:ln w="9525">
            <a:noFill/>
          </a:ln>
        </p:spPr>
      </p:sp>
      <p:sp>
        <p:nvSpPr>
          <p:cNvPr id="17420" name="直接连接符 17419"/>
          <p:cNvSpPr/>
          <p:nvPr/>
        </p:nvSpPr>
        <p:spPr>
          <a:xfrm flipV="1">
            <a:off x="4876800" y="2636838"/>
            <a:ext cx="2071688" cy="26209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21" name="直接连接符 17420"/>
          <p:cNvSpPr/>
          <p:nvPr/>
        </p:nvSpPr>
        <p:spPr>
          <a:xfrm>
            <a:off x="1676400" y="3505200"/>
            <a:ext cx="1447800" cy="16002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22" name="矩形 17421" descr="白色大理石"/>
          <p:cNvSpPr/>
          <p:nvPr/>
        </p:nvSpPr>
        <p:spPr>
          <a:xfrm>
            <a:off x="1905000" y="4114800"/>
            <a:ext cx="1066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2800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受挫</a:t>
            </a:r>
          </a:p>
        </p:txBody>
      </p:sp>
      <p:sp>
        <p:nvSpPr>
          <p:cNvPr id="17423" name="矩形 17422"/>
          <p:cNvSpPr/>
          <p:nvPr/>
        </p:nvSpPr>
        <p:spPr>
          <a:xfrm>
            <a:off x="5105400" y="3505200"/>
            <a:ext cx="1295400" cy="1066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endParaRPr lang="zh-CN" altLang="en-US" sz="2800" b="1" spc="-28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 charset="0"/>
              <a:ea typeface="华文行楷" charset="0"/>
            </a:endParaRPr>
          </a:p>
          <a:p>
            <a:pPr algn="ctr"/>
            <a:r>
              <a:rPr lang="zh-CN" altLang="en-US" sz="2800" b="1" spc="-28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 charset="0"/>
                <a:ea typeface="华文行楷" charset="0"/>
              </a:rPr>
              <a:t>幻想</a:t>
            </a:r>
          </a:p>
        </p:txBody>
      </p:sp>
      <p:sp>
        <p:nvSpPr>
          <p:cNvPr id="17424" name="文本框 17423"/>
          <p:cNvSpPr txBox="1"/>
          <p:nvPr/>
        </p:nvSpPr>
        <p:spPr>
          <a:xfrm>
            <a:off x="250825" y="2276475"/>
            <a:ext cx="39608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河边邂逅，一见钟情</a:t>
            </a:r>
          </a:p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      （第一章）</a:t>
            </a:r>
          </a:p>
        </p:txBody>
      </p:sp>
      <p:sp>
        <p:nvSpPr>
          <p:cNvPr id="17425" name="文本框 17424"/>
          <p:cNvSpPr txBox="1"/>
          <p:nvPr/>
        </p:nvSpPr>
        <p:spPr>
          <a:xfrm>
            <a:off x="2195513" y="5300663"/>
            <a:ext cx="41767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朝思暮想，辗转反侧</a:t>
            </a:r>
          </a:p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    （第二三章）</a:t>
            </a:r>
          </a:p>
        </p:txBody>
      </p:sp>
      <p:sp>
        <p:nvSpPr>
          <p:cNvPr id="17426" name="文本框 17425"/>
          <p:cNvSpPr txBox="1"/>
          <p:nvPr/>
        </p:nvSpPr>
        <p:spPr>
          <a:xfrm>
            <a:off x="4643438" y="1628775"/>
            <a:ext cx="49323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琴瑟钟鼓 ，欢庆娱乐</a:t>
            </a:r>
          </a:p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方正舒体" pitchFamily="2" charset="-122"/>
              </a:rPr>
              <a:t>    （第四五章）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/>
      <p:bldP spid="17425" grpId="0"/>
      <p:bldP spid="174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图片 26627" descr="dw179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81300"/>
            <a:ext cx="3117850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26628"/>
          <p:cNvSpPr txBox="1"/>
          <p:nvPr/>
        </p:nvSpPr>
        <p:spPr>
          <a:xfrm>
            <a:off x="827088" y="693738"/>
            <a:ext cx="62992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隶书" pitchFamily="49" charset="-122"/>
              </a:rPr>
              <a:t>这首情诗主要的艺术手法：</a:t>
            </a:r>
          </a:p>
        </p:txBody>
      </p:sp>
      <p:sp>
        <p:nvSpPr>
          <p:cNvPr id="26630" name="文本框 26629"/>
          <p:cNvSpPr txBox="1"/>
          <p:nvPr/>
        </p:nvSpPr>
        <p:spPr>
          <a:xfrm>
            <a:off x="3203575" y="1700213"/>
            <a:ext cx="5545138" cy="447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华文新魏" pitchFamily="2" charset="-122"/>
              </a:rPr>
              <a:t>一、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“起兴”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华文新魏" pitchFamily="2" charset="-122"/>
              </a:rPr>
              <a:t>。“兴”是触景生情，借助于其他事物引出所要表达的内容。诗歌开头以雎鸠和鸣的情景起兴，使人想到君子淑女必成佳偶。</a:t>
            </a:r>
          </a:p>
          <a:p>
            <a:pPr lvl="0"/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华文新魏" pitchFamily="2" charset="-122"/>
              </a:rPr>
              <a:t>二、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重章叠句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华文新魏" pitchFamily="2" charset="-122"/>
              </a:rPr>
              <a:t>，反复咏叹。起到了加重感情，增强节奏感的艺术效果。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1281</Words>
  <Application>Microsoft Office PowerPoint</Application>
  <Paragraphs>117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古瓶荷花</vt:lpstr>
      <vt:lpstr>Slide 1</vt:lpstr>
      <vt:lpstr>Slide 2</vt:lpstr>
      <vt:lpstr>Slide 3</vt:lpstr>
      <vt:lpstr>Slide 4</vt:lpstr>
      <vt:lpstr>Slide 5</vt:lpstr>
      <vt:lpstr>Slide 6</vt:lpstr>
      <vt:lpstr>Slide 7</vt:lpstr>
      <vt:lpstr> 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xbany</cp:lastModifiedBy>
  <dcterms:created xsi:type="dcterms:W3CDTF">2004-09-23T07:26:00Z</dcterms:created>
  <dcterms:modified xsi:type="dcterms:W3CDTF">2018-11-16T17:06:17Z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