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401" r:id="rId2"/>
    <p:sldId id="402" r:id="rId3"/>
    <p:sldId id="403" r:id="rId4"/>
    <p:sldId id="355" r:id="rId5"/>
    <p:sldId id="258" r:id="rId6"/>
    <p:sldId id="354" r:id="rId7"/>
    <p:sldId id="440" r:id="rId8"/>
    <p:sldId id="265" r:id="rId9"/>
    <p:sldId id="266" r:id="rId10"/>
    <p:sldId id="271" r:id="rId11"/>
    <p:sldId id="442" r:id="rId12"/>
    <p:sldId id="443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87" r:id="rId26"/>
    <p:sldId id="388" r:id="rId27"/>
    <p:sldId id="349" r:id="rId28"/>
    <p:sldId id="358" r:id="rId29"/>
    <p:sldId id="365" r:id="rId30"/>
    <p:sldId id="360" r:id="rId31"/>
    <p:sldId id="364" r:id="rId32"/>
    <p:sldId id="444" r:id="rId33"/>
    <p:sldId id="445" r:id="rId34"/>
    <p:sldId id="446" r:id="rId35"/>
    <p:sldId id="447" r:id="rId36"/>
    <p:sldId id="389" r:id="rId37"/>
    <p:sldId id="342" r:id="rId38"/>
    <p:sldId id="451" r:id="rId39"/>
    <p:sldId id="452" r:id="rId40"/>
    <p:sldId id="345" r:id="rId41"/>
    <p:sldId id="404" r:id="rId42"/>
    <p:sldId id="347" r:id="rId43"/>
    <p:sldId id="453" r:id="rId44"/>
  </p:sldIdLst>
  <p:sldSz cx="12192000" cy="6858000"/>
  <p:notesSz cx="6858000" cy="9144000"/>
  <p:embeddedFontLst>
    <p:embeddedFont>
      <p:font typeface="微软雅黑" pitchFamily="34" charset="-122"/>
      <p:regular r:id="rId47"/>
      <p:bold r:id="rId48"/>
    </p:embeddedFont>
    <p:embeddedFont>
      <p:font typeface="黑体" pitchFamily="49" charset="-122"/>
      <p:regular r:id="rId49"/>
    </p:embeddedFont>
    <p:embeddedFont>
      <p:font typeface="楷体" pitchFamily="49" charset="-122"/>
      <p:regular r:id="rId50"/>
    </p:embeddedFont>
    <p:embeddedFont>
      <p:font typeface="GB Pinyinok-D" charset="-122"/>
      <p:regular r:id="rId51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A72"/>
    <a:srgbClr val="DEEBF7"/>
    <a:srgbClr val="FFFFFF"/>
    <a:srgbClr val="2D7ABB"/>
    <a:srgbClr val="990099"/>
    <a:srgbClr val="0000FF"/>
    <a:srgbClr val="C5CADE"/>
    <a:srgbClr val="A09ABB"/>
    <a:srgbClr val="759ED4"/>
    <a:srgbClr val="80A6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27"/>
    <p:restoredTop sz="94660"/>
  </p:normalViewPr>
  <p:slideViewPr>
    <p:cSldViewPr snapToGrid="0" showGuides="1">
      <p:cViewPr varScale="1">
        <p:scale>
          <a:sx n="66" d="100"/>
          <a:sy n="66" d="100"/>
        </p:scale>
        <p:origin x="-476" y="-76"/>
      </p:cViewPr>
      <p:guideLst>
        <p:guide orient="horz" pos="4090"/>
        <p:guide pos="386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pPr fontAlgn="auto"/>
              <a:t>2022/5/3</a:t>
            </a:fld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pPr fontAlgn="auto"/>
              <a:t>‹#›</a:t>
            </a:fld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1AC49D05-6128-4D0D-A32A-06A5E73B386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5849F42C-2DAE-424C-A4B8-3140182C3E9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pPr lvl="0" algn="r"/>
              <a:t>5</a:t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2022/5/3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028" name="组合 2"/>
          <p:cNvGrpSpPr/>
          <p:nvPr userDrawn="1"/>
        </p:nvGrpSpPr>
        <p:grpSpPr>
          <a:xfrm>
            <a:off x="-7937" y="6457950"/>
            <a:ext cx="12247562" cy="412750"/>
            <a:chOff x="2382838" y="8232775"/>
            <a:chExt cx="4773613" cy="284163"/>
          </a:xfrm>
        </p:grpSpPr>
        <p:sp>
          <p:nvSpPr>
            <p:cNvPr id="1029" name="Freeform 1135"/>
            <p:cNvSpPr/>
            <p:nvPr/>
          </p:nvSpPr>
          <p:spPr>
            <a:xfrm>
              <a:off x="2862263" y="8232776"/>
              <a:ext cx="106363" cy="58738"/>
            </a:xfrm>
            <a:custGeom>
              <a:avLst/>
              <a:gdLst/>
              <a:ahLst/>
              <a:cxnLst>
                <a:cxn ang="0">
                  <a:pos x="89207" y="58738"/>
                </a:cxn>
                <a:cxn ang="0">
                  <a:pos x="106363" y="55282"/>
                </a:cxn>
                <a:cxn ang="0">
                  <a:pos x="58328" y="51827"/>
                </a:cxn>
                <a:cxn ang="0">
                  <a:pos x="20586" y="20731"/>
                </a:cxn>
                <a:cxn ang="0">
                  <a:pos x="10293" y="0"/>
                </a:cxn>
                <a:cxn ang="0">
                  <a:pos x="0" y="3455"/>
                </a:cxn>
                <a:cxn ang="0">
                  <a:pos x="13724" y="27641"/>
                </a:cxn>
                <a:cxn ang="0">
                  <a:pos x="54897" y="55282"/>
                </a:cxn>
                <a:cxn ang="0">
                  <a:pos x="89207" y="58738"/>
                </a:cxn>
              </a:cxnLst>
              <a:rect l="0" t="0" r="0" b="0"/>
              <a:pathLst>
                <a:path w="31" h="17">
                  <a:moveTo>
                    <a:pt x="26" y="17"/>
                  </a:moveTo>
                  <a:cubicBezTo>
                    <a:pt x="27" y="17"/>
                    <a:pt x="29" y="16"/>
                    <a:pt x="31" y="16"/>
                  </a:cubicBezTo>
                  <a:cubicBezTo>
                    <a:pt x="27" y="16"/>
                    <a:pt x="21" y="16"/>
                    <a:pt x="17" y="15"/>
                  </a:cubicBezTo>
                  <a:cubicBezTo>
                    <a:pt x="12" y="13"/>
                    <a:pt x="9" y="10"/>
                    <a:pt x="6" y="6"/>
                  </a:cubicBezTo>
                  <a:cubicBezTo>
                    <a:pt x="5" y="5"/>
                    <a:pt x="3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3" y="6"/>
                    <a:pt x="4" y="8"/>
                  </a:cubicBezTo>
                  <a:cubicBezTo>
                    <a:pt x="7" y="12"/>
                    <a:pt x="11" y="14"/>
                    <a:pt x="16" y="16"/>
                  </a:cubicBezTo>
                  <a:cubicBezTo>
                    <a:pt x="19" y="17"/>
                    <a:pt x="22" y="17"/>
                    <a:pt x="26" y="17"/>
                  </a:cubicBez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" name="Freeform 1136"/>
            <p:cNvSpPr>
              <a:spLocks noEditPoints="1"/>
            </p:cNvSpPr>
            <p:nvPr/>
          </p:nvSpPr>
          <p:spPr>
            <a:xfrm>
              <a:off x="2430463" y="8247063"/>
              <a:ext cx="455613" cy="260350"/>
            </a:xfrm>
            <a:custGeom>
              <a:avLst/>
              <a:gdLst/>
              <a:ahLst/>
              <a:cxnLst>
                <a:cxn ang="0">
                  <a:pos x="376822" y="3425"/>
                </a:cxn>
                <a:cxn ang="0">
                  <a:pos x="284329" y="41107"/>
                </a:cxn>
                <a:cxn ang="0">
                  <a:pos x="181560" y="85641"/>
                </a:cxn>
                <a:cxn ang="0">
                  <a:pos x="106195" y="106195"/>
                </a:cxn>
                <a:cxn ang="0">
                  <a:pos x="95918" y="109621"/>
                </a:cxn>
                <a:cxn ang="0">
                  <a:pos x="23979" y="78790"/>
                </a:cxn>
                <a:cxn ang="0">
                  <a:pos x="6851" y="99344"/>
                </a:cxn>
                <a:cxn ang="0">
                  <a:pos x="30830" y="109621"/>
                </a:cxn>
                <a:cxn ang="0">
                  <a:pos x="0" y="113046"/>
                </a:cxn>
                <a:cxn ang="0">
                  <a:pos x="3425" y="123323"/>
                </a:cxn>
                <a:cxn ang="0">
                  <a:pos x="6851" y="140451"/>
                </a:cxn>
                <a:cxn ang="0">
                  <a:pos x="37682" y="133600"/>
                </a:cxn>
                <a:cxn ang="0">
                  <a:pos x="13702" y="154154"/>
                </a:cxn>
                <a:cxn ang="0">
                  <a:pos x="51384" y="164431"/>
                </a:cxn>
                <a:cxn ang="0">
                  <a:pos x="54810" y="150728"/>
                </a:cxn>
                <a:cxn ang="0">
                  <a:pos x="68513" y="140451"/>
                </a:cxn>
                <a:cxn ang="0">
                  <a:pos x="95918" y="154154"/>
                </a:cxn>
                <a:cxn ang="0">
                  <a:pos x="171283" y="202113"/>
                </a:cxn>
                <a:cxn ang="0">
                  <a:pos x="239796" y="219242"/>
                </a:cxn>
                <a:cxn ang="0">
                  <a:pos x="239796" y="253498"/>
                </a:cxn>
                <a:cxn ang="0">
                  <a:pos x="246647" y="260350"/>
                </a:cxn>
                <a:cxn ang="0">
                  <a:pos x="253498" y="253498"/>
                </a:cxn>
                <a:cxn ang="0">
                  <a:pos x="253498" y="219242"/>
                </a:cxn>
                <a:cxn ang="0">
                  <a:pos x="253498" y="219242"/>
                </a:cxn>
                <a:cxn ang="0">
                  <a:pos x="277478" y="219242"/>
                </a:cxn>
                <a:cxn ang="0">
                  <a:pos x="277478" y="253498"/>
                </a:cxn>
                <a:cxn ang="0">
                  <a:pos x="284329" y="260350"/>
                </a:cxn>
                <a:cxn ang="0">
                  <a:pos x="291181" y="253498"/>
                </a:cxn>
                <a:cxn ang="0">
                  <a:pos x="291181" y="219242"/>
                </a:cxn>
                <a:cxn ang="0">
                  <a:pos x="328863" y="208965"/>
                </a:cxn>
                <a:cxn ang="0">
                  <a:pos x="390525" y="147303"/>
                </a:cxn>
                <a:cxn ang="0">
                  <a:pos x="424782" y="54810"/>
                </a:cxn>
                <a:cxn ang="0">
                  <a:pos x="455613" y="13702"/>
                </a:cxn>
                <a:cxn ang="0">
                  <a:pos x="376822" y="3425"/>
                </a:cxn>
                <a:cxn ang="0">
                  <a:pos x="325437" y="75364"/>
                </a:cxn>
                <a:cxn ang="0">
                  <a:pos x="308309" y="113046"/>
                </a:cxn>
                <a:cxn ang="0">
                  <a:pos x="280904" y="133600"/>
                </a:cxn>
                <a:cxn ang="0">
                  <a:pos x="208965" y="137026"/>
                </a:cxn>
                <a:cxn ang="0">
                  <a:pos x="164431" y="109621"/>
                </a:cxn>
                <a:cxn ang="0">
                  <a:pos x="188411" y="102769"/>
                </a:cxn>
                <a:cxn ang="0">
                  <a:pos x="287755" y="58236"/>
                </a:cxn>
                <a:cxn ang="0">
                  <a:pos x="280904" y="75364"/>
                </a:cxn>
                <a:cxn ang="0">
                  <a:pos x="239796" y="109621"/>
                </a:cxn>
                <a:cxn ang="0">
                  <a:pos x="202114" y="133600"/>
                </a:cxn>
                <a:cxn ang="0">
                  <a:pos x="236370" y="119898"/>
                </a:cxn>
                <a:cxn ang="0">
                  <a:pos x="287755" y="82215"/>
                </a:cxn>
                <a:cxn ang="0">
                  <a:pos x="308309" y="61661"/>
                </a:cxn>
                <a:cxn ang="0">
                  <a:pos x="325437" y="75364"/>
                </a:cxn>
              </a:cxnLst>
              <a:rect l="0" t="0" r="0" b="0"/>
              <a:pathLst>
                <a:path w="133" h="76">
                  <a:moveTo>
                    <a:pt x="110" y="1"/>
                  </a:moveTo>
                  <a:cubicBezTo>
                    <a:pt x="100" y="2"/>
                    <a:pt x="92" y="7"/>
                    <a:pt x="83" y="12"/>
                  </a:cubicBezTo>
                  <a:cubicBezTo>
                    <a:pt x="73" y="17"/>
                    <a:pt x="64" y="21"/>
                    <a:pt x="53" y="25"/>
                  </a:cubicBezTo>
                  <a:cubicBezTo>
                    <a:pt x="46" y="27"/>
                    <a:pt x="39" y="29"/>
                    <a:pt x="31" y="31"/>
                  </a:cubicBezTo>
                  <a:cubicBezTo>
                    <a:pt x="30" y="31"/>
                    <a:pt x="29" y="31"/>
                    <a:pt x="28" y="32"/>
                  </a:cubicBezTo>
                  <a:cubicBezTo>
                    <a:pt x="21" y="33"/>
                    <a:pt x="10" y="28"/>
                    <a:pt x="7" y="23"/>
                  </a:cubicBezTo>
                  <a:cubicBezTo>
                    <a:pt x="6" y="22"/>
                    <a:pt x="2" y="29"/>
                    <a:pt x="2" y="29"/>
                  </a:cubicBezTo>
                  <a:cubicBezTo>
                    <a:pt x="1" y="30"/>
                    <a:pt x="8" y="32"/>
                    <a:pt x="9" y="32"/>
                  </a:cubicBezTo>
                  <a:cubicBezTo>
                    <a:pt x="6" y="33"/>
                    <a:pt x="3" y="33"/>
                    <a:pt x="0" y="33"/>
                  </a:cubicBezTo>
                  <a:cubicBezTo>
                    <a:pt x="1" y="34"/>
                    <a:pt x="1" y="35"/>
                    <a:pt x="1" y="36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5" y="41"/>
                    <a:pt x="8" y="40"/>
                    <a:pt x="11" y="39"/>
                  </a:cubicBezTo>
                  <a:cubicBezTo>
                    <a:pt x="10" y="40"/>
                    <a:pt x="4" y="45"/>
                    <a:pt x="4" y="45"/>
                  </a:cubicBezTo>
                  <a:cubicBezTo>
                    <a:pt x="7" y="46"/>
                    <a:pt x="11" y="47"/>
                    <a:pt x="15" y="48"/>
                  </a:cubicBezTo>
                  <a:cubicBezTo>
                    <a:pt x="14" y="48"/>
                    <a:pt x="16" y="44"/>
                    <a:pt x="16" y="44"/>
                  </a:cubicBezTo>
                  <a:cubicBezTo>
                    <a:pt x="17" y="43"/>
                    <a:pt x="18" y="42"/>
                    <a:pt x="20" y="41"/>
                  </a:cubicBezTo>
                  <a:cubicBezTo>
                    <a:pt x="23" y="40"/>
                    <a:pt x="26" y="43"/>
                    <a:pt x="28" y="45"/>
                  </a:cubicBezTo>
                  <a:cubicBezTo>
                    <a:pt x="34" y="50"/>
                    <a:pt x="42" y="55"/>
                    <a:pt x="50" y="59"/>
                  </a:cubicBezTo>
                  <a:cubicBezTo>
                    <a:pt x="56" y="62"/>
                    <a:pt x="63" y="63"/>
                    <a:pt x="70" y="6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5"/>
                    <a:pt x="71" y="76"/>
                    <a:pt x="72" y="76"/>
                  </a:cubicBezTo>
                  <a:cubicBezTo>
                    <a:pt x="73" y="76"/>
                    <a:pt x="74" y="75"/>
                    <a:pt x="74" y="7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6" y="64"/>
                    <a:pt x="78" y="64"/>
                    <a:pt x="81" y="6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5"/>
                    <a:pt x="82" y="76"/>
                    <a:pt x="83" y="76"/>
                  </a:cubicBezTo>
                  <a:cubicBezTo>
                    <a:pt x="84" y="76"/>
                    <a:pt x="85" y="75"/>
                    <a:pt x="85" y="7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63"/>
                    <a:pt x="93" y="62"/>
                    <a:pt x="96" y="61"/>
                  </a:cubicBezTo>
                  <a:cubicBezTo>
                    <a:pt x="104" y="57"/>
                    <a:pt x="110" y="51"/>
                    <a:pt x="114" y="43"/>
                  </a:cubicBezTo>
                  <a:cubicBezTo>
                    <a:pt x="119" y="34"/>
                    <a:pt x="120" y="25"/>
                    <a:pt x="124" y="16"/>
                  </a:cubicBezTo>
                  <a:cubicBezTo>
                    <a:pt x="127" y="12"/>
                    <a:pt x="129" y="7"/>
                    <a:pt x="133" y="4"/>
                  </a:cubicBezTo>
                  <a:cubicBezTo>
                    <a:pt x="127" y="0"/>
                    <a:pt x="117" y="0"/>
                    <a:pt x="110" y="1"/>
                  </a:cubicBezTo>
                  <a:close/>
                  <a:moveTo>
                    <a:pt x="95" y="22"/>
                  </a:moveTo>
                  <a:cubicBezTo>
                    <a:pt x="95" y="26"/>
                    <a:pt x="93" y="30"/>
                    <a:pt x="90" y="33"/>
                  </a:cubicBezTo>
                  <a:cubicBezTo>
                    <a:pt x="88" y="36"/>
                    <a:pt x="85" y="37"/>
                    <a:pt x="82" y="39"/>
                  </a:cubicBezTo>
                  <a:cubicBezTo>
                    <a:pt x="75" y="41"/>
                    <a:pt x="68" y="42"/>
                    <a:pt x="61" y="40"/>
                  </a:cubicBezTo>
                  <a:cubicBezTo>
                    <a:pt x="56" y="38"/>
                    <a:pt x="51" y="36"/>
                    <a:pt x="48" y="32"/>
                  </a:cubicBezTo>
                  <a:cubicBezTo>
                    <a:pt x="48" y="32"/>
                    <a:pt x="54" y="30"/>
                    <a:pt x="55" y="30"/>
                  </a:cubicBezTo>
                  <a:cubicBezTo>
                    <a:pt x="65" y="26"/>
                    <a:pt x="74" y="22"/>
                    <a:pt x="84" y="17"/>
                  </a:cubicBezTo>
                  <a:cubicBezTo>
                    <a:pt x="85" y="18"/>
                    <a:pt x="82" y="21"/>
                    <a:pt x="82" y="22"/>
                  </a:cubicBezTo>
                  <a:cubicBezTo>
                    <a:pt x="79" y="26"/>
                    <a:pt x="74" y="29"/>
                    <a:pt x="70" y="32"/>
                  </a:cubicBezTo>
                  <a:cubicBezTo>
                    <a:pt x="67" y="35"/>
                    <a:pt x="63" y="37"/>
                    <a:pt x="59" y="39"/>
                  </a:cubicBezTo>
                  <a:cubicBezTo>
                    <a:pt x="62" y="39"/>
                    <a:pt x="66" y="37"/>
                    <a:pt x="69" y="35"/>
                  </a:cubicBezTo>
                  <a:cubicBezTo>
                    <a:pt x="74" y="32"/>
                    <a:pt x="80" y="28"/>
                    <a:pt x="84" y="24"/>
                  </a:cubicBezTo>
                  <a:cubicBezTo>
                    <a:pt x="86" y="22"/>
                    <a:pt x="88" y="19"/>
                    <a:pt x="90" y="18"/>
                  </a:cubicBezTo>
                  <a:cubicBezTo>
                    <a:pt x="94" y="16"/>
                    <a:pt x="95" y="19"/>
                    <a:pt x="95" y="22"/>
                  </a:cubicBezTo>
                  <a:close/>
                </a:path>
              </a:pathLst>
            </a:custGeom>
            <a:solidFill>
              <a:srgbClr val="5A402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1137"/>
            <p:cNvSpPr/>
            <p:nvPr/>
          </p:nvSpPr>
          <p:spPr>
            <a:xfrm>
              <a:off x="2519363" y="8259763"/>
              <a:ext cx="346075" cy="227013"/>
            </a:xfrm>
            <a:custGeom>
              <a:avLst/>
              <a:gdLst/>
              <a:ahLst/>
              <a:cxnLst>
                <a:cxn ang="0">
                  <a:pos x="161044" y="141023"/>
                </a:cxn>
                <a:cxn ang="0">
                  <a:pos x="243280" y="92868"/>
                </a:cxn>
                <a:cxn ang="0">
                  <a:pos x="250133" y="44714"/>
                </a:cxn>
                <a:cxn ang="0">
                  <a:pos x="253559" y="17197"/>
                </a:cxn>
                <a:cxn ang="0">
                  <a:pos x="318663" y="0"/>
                </a:cxn>
                <a:cxn ang="0">
                  <a:pos x="325516" y="34395"/>
                </a:cxn>
                <a:cxn ang="0">
                  <a:pos x="311810" y="72231"/>
                </a:cxn>
                <a:cxn ang="0">
                  <a:pos x="311810" y="75671"/>
                </a:cxn>
                <a:cxn ang="0">
                  <a:pos x="301530" y="106627"/>
                </a:cxn>
                <a:cxn ang="0">
                  <a:pos x="270692" y="158221"/>
                </a:cxn>
                <a:cxn ang="0">
                  <a:pos x="0" y="113506"/>
                </a:cxn>
                <a:cxn ang="0">
                  <a:pos x="65103" y="116946"/>
                </a:cxn>
                <a:cxn ang="0">
                  <a:pos x="161044" y="141023"/>
                </a:cxn>
              </a:cxnLst>
              <a:rect l="0" t="0" r="0" b="0"/>
              <a:pathLst>
                <a:path w="101" h="66">
                  <a:moveTo>
                    <a:pt x="47" y="41"/>
                  </a:moveTo>
                  <a:cubicBezTo>
                    <a:pt x="58" y="41"/>
                    <a:pt x="67" y="36"/>
                    <a:pt x="71" y="27"/>
                  </a:cubicBezTo>
                  <a:cubicBezTo>
                    <a:pt x="73" y="22"/>
                    <a:pt x="73" y="18"/>
                    <a:pt x="73" y="13"/>
                  </a:cubicBezTo>
                  <a:cubicBezTo>
                    <a:pt x="72" y="10"/>
                    <a:pt x="71" y="7"/>
                    <a:pt x="74" y="5"/>
                  </a:cubicBezTo>
                  <a:cubicBezTo>
                    <a:pt x="79" y="1"/>
                    <a:pt x="87" y="0"/>
                    <a:pt x="93" y="0"/>
                  </a:cubicBezTo>
                  <a:cubicBezTo>
                    <a:pt x="101" y="1"/>
                    <a:pt x="97" y="6"/>
                    <a:pt x="95" y="10"/>
                  </a:cubicBezTo>
                  <a:cubicBezTo>
                    <a:pt x="93" y="14"/>
                    <a:pt x="92" y="18"/>
                    <a:pt x="91" y="21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0" y="25"/>
                    <a:pt x="89" y="28"/>
                    <a:pt x="88" y="31"/>
                  </a:cubicBezTo>
                  <a:cubicBezTo>
                    <a:pt x="86" y="36"/>
                    <a:pt x="83" y="43"/>
                    <a:pt x="79" y="46"/>
                  </a:cubicBezTo>
                  <a:cubicBezTo>
                    <a:pt x="56" y="66"/>
                    <a:pt x="17" y="51"/>
                    <a:pt x="0" y="33"/>
                  </a:cubicBezTo>
                  <a:cubicBezTo>
                    <a:pt x="6" y="30"/>
                    <a:pt x="13" y="32"/>
                    <a:pt x="19" y="34"/>
                  </a:cubicBezTo>
                  <a:cubicBezTo>
                    <a:pt x="27" y="38"/>
                    <a:pt x="37" y="42"/>
                    <a:pt x="47" y="41"/>
                  </a:cubicBez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Oval 1138"/>
            <p:cNvSpPr/>
            <p:nvPr/>
          </p:nvSpPr>
          <p:spPr>
            <a:xfrm>
              <a:off x="3143251" y="8359776"/>
              <a:ext cx="41275" cy="38100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33" name="Oval 1139"/>
            <p:cNvSpPr/>
            <p:nvPr/>
          </p:nvSpPr>
          <p:spPr>
            <a:xfrm>
              <a:off x="3084513" y="8421688"/>
              <a:ext cx="34925" cy="33338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34" name="Oval 1140"/>
            <p:cNvSpPr/>
            <p:nvPr/>
          </p:nvSpPr>
          <p:spPr>
            <a:xfrm>
              <a:off x="3140076" y="8448676"/>
              <a:ext cx="38100" cy="34925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35" name="Oval 1141"/>
            <p:cNvSpPr/>
            <p:nvPr/>
          </p:nvSpPr>
          <p:spPr>
            <a:xfrm>
              <a:off x="3122613" y="8401051"/>
              <a:ext cx="14288" cy="9525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36" name="Oval 1142"/>
            <p:cNvSpPr/>
            <p:nvPr/>
          </p:nvSpPr>
          <p:spPr>
            <a:xfrm>
              <a:off x="3167063" y="8415338"/>
              <a:ext cx="14288" cy="12700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37" name="Oval 1143"/>
            <p:cNvSpPr/>
            <p:nvPr/>
          </p:nvSpPr>
          <p:spPr>
            <a:xfrm>
              <a:off x="3116263" y="8469313"/>
              <a:ext cx="23813" cy="2063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38" name="Oval 1144"/>
            <p:cNvSpPr/>
            <p:nvPr/>
          </p:nvSpPr>
          <p:spPr>
            <a:xfrm>
              <a:off x="2979738" y="8274051"/>
              <a:ext cx="19050" cy="2063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39" name="Oval 1145"/>
            <p:cNvSpPr/>
            <p:nvPr/>
          </p:nvSpPr>
          <p:spPr>
            <a:xfrm>
              <a:off x="3068638" y="8459788"/>
              <a:ext cx="12700" cy="9525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40" name="Oval 1146"/>
            <p:cNvSpPr/>
            <p:nvPr/>
          </p:nvSpPr>
          <p:spPr>
            <a:xfrm>
              <a:off x="2951163" y="8297863"/>
              <a:ext cx="14288" cy="11113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41" name="Oval 1147"/>
            <p:cNvSpPr/>
            <p:nvPr/>
          </p:nvSpPr>
          <p:spPr>
            <a:xfrm>
              <a:off x="2933701" y="8256588"/>
              <a:ext cx="28575" cy="26988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42" name="Oval 1148"/>
            <p:cNvSpPr/>
            <p:nvPr/>
          </p:nvSpPr>
          <p:spPr>
            <a:xfrm>
              <a:off x="2921001" y="8291513"/>
              <a:ext cx="17463" cy="17463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43" name="Oval 1149"/>
            <p:cNvSpPr/>
            <p:nvPr/>
          </p:nvSpPr>
          <p:spPr>
            <a:xfrm>
              <a:off x="2909888" y="8262938"/>
              <a:ext cx="14288" cy="1428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44" name="Oval 1150"/>
            <p:cNvSpPr/>
            <p:nvPr/>
          </p:nvSpPr>
          <p:spPr>
            <a:xfrm>
              <a:off x="2817813" y="8445501"/>
              <a:ext cx="14288" cy="17463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45" name="Oval 1151"/>
            <p:cNvSpPr/>
            <p:nvPr/>
          </p:nvSpPr>
          <p:spPr>
            <a:xfrm>
              <a:off x="2746376" y="8483601"/>
              <a:ext cx="17463" cy="12700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46" name="Oval 1152"/>
            <p:cNvSpPr/>
            <p:nvPr/>
          </p:nvSpPr>
          <p:spPr>
            <a:xfrm>
              <a:off x="2486026" y="8455026"/>
              <a:ext cx="20638" cy="20638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47" name="Oval 1153"/>
            <p:cNvSpPr/>
            <p:nvPr/>
          </p:nvSpPr>
          <p:spPr>
            <a:xfrm>
              <a:off x="2406651" y="8475663"/>
              <a:ext cx="11113" cy="14288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48" name="Oval 1154"/>
            <p:cNvSpPr/>
            <p:nvPr/>
          </p:nvSpPr>
          <p:spPr>
            <a:xfrm>
              <a:off x="2954338" y="8462963"/>
              <a:ext cx="17463" cy="20638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49" name="Freeform 1155"/>
            <p:cNvSpPr/>
            <p:nvPr/>
          </p:nvSpPr>
          <p:spPr>
            <a:xfrm>
              <a:off x="3817938" y="8232776"/>
              <a:ext cx="106363" cy="58738"/>
            </a:xfrm>
            <a:custGeom>
              <a:avLst/>
              <a:gdLst/>
              <a:ahLst/>
              <a:cxnLst>
                <a:cxn ang="0">
                  <a:pos x="85776" y="58738"/>
                </a:cxn>
                <a:cxn ang="0">
                  <a:pos x="106363" y="55282"/>
                </a:cxn>
                <a:cxn ang="0">
                  <a:pos x="58328" y="51827"/>
                </a:cxn>
                <a:cxn ang="0">
                  <a:pos x="17155" y="20731"/>
                </a:cxn>
                <a:cxn ang="0">
                  <a:pos x="10293" y="0"/>
                </a:cxn>
                <a:cxn ang="0">
                  <a:pos x="0" y="3455"/>
                </a:cxn>
                <a:cxn ang="0">
                  <a:pos x="13724" y="27641"/>
                </a:cxn>
                <a:cxn ang="0">
                  <a:pos x="54897" y="55282"/>
                </a:cxn>
                <a:cxn ang="0">
                  <a:pos x="85776" y="58738"/>
                </a:cxn>
              </a:cxnLst>
              <a:rect l="0" t="0" r="0" b="0"/>
              <a:pathLst>
                <a:path w="31" h="17">
                  <a:moveTo>
                    <a:pt x="25" y="17"/>
                  </a:moveTo>
                  <a:cubicBezTo>
                    <a:pt x="27" y="17"/>
                    <a:pt x="29" y="16"/>
                    <a:pt x="31" y="16"/>
                  </a:cubicBezTo>
                  <a:cubicBezTo>
                    <a:pt x="26" y="16"/>
                    <a:pt x="21" y="16"/>
                    <a:pt x="17" y="15"/>
                  </a:cubicBezTo>
                  <a:cubicBezTo>
                    <a:pt x="12" y="13"/>
                    <a:pt x="8" y="10"/>
                    <a:pt x="5" y="6"/>
                  </a:cubicBezTo>
                  <a:cubicBezTo>
                    <a:pt x="4" y="5"/>
                    <a:pt x="2" y="2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2" y="6"/>
                    <a:pt x="4" y="8"/>
                  </a:cubicBezTo>
                  <a:cubicBezTo>
                    <a:pt x="7" y="12"/>
                    <a:pt x="11" y="14"/>
                    <a:pt x="16" y="16"/>
                  </a:cubicBezTo>
                  <a:cubicBezTo>
                    <a:pt x="19" y="17"/>
                    <a:pt x="22" y="17"/>
                    <a:pt x="25" y="17"/>
                  </a:cubicBez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1156"/>
            <p:cNvSpPr>
              <a:spLocks noEditPoints="1"/>
            </p:cNvSpPr>
            <p:nvPr/>
          </p:nvSpPr>
          <p:spPr>
            <a:xfrm>
              <a:off x="3386138" y="8247063"/>
              <a:ext cx="455613" cy="260350"/>
            </a:xfrm>
            <a:custGeom>
              <a:avLst/>
              <a:gdLst/>
              <a:ahLst/>
              <a:cxnLst>
                <a:cxn ang="0">
                  <a:pos x="376822" y="3425"/>
                </a:cxn>
                <a:cxn ang="0">
                  <a:pos x="284329" y="41107"/>
                </a:cxn>
                <a:cxn ang="0">
                  <a:pos x="181560" y="85641"/>
                </a:cxn>
                <a:cxn ang="0">
                  <a:pos x="106195" y="106195"/>
                </a:cxn>
                <a:cxn ang="0">
                  <a:pos x="95918" y="109621"/>
                </a:cxn>
                <a:cxn ang="0">
                  <a:pos x="23979" y="78790"/>
                </a:cxn>
                <a:cxn ang="0">
                  <a:pos x="3425" y="99344"/>
                </a:cxn>
                <a:cxn ang="0">
                  <a:pos x="30830" y="109621"/>
                </a:cxn>
                <a:cxn ang="0">
                  <a:pos x="0" y="113046"/>
                </a:cxn>
                <a:cxn ang="0">
                  <a:pos x="3425" y="123323"/>
                </a:cxn>
                <a:cxn ang="0">
                  <a:pos x="6851" y="140451"/>
                </a:cxn>
                <a:cxn ang="0">
                  <a:pos x="34256" y="133600"/>
                </a:cxn>
                <a:cxn ang="0">
                  <a:pos x="13702" y="154154"/>
                </a:cxn>
                <a:cxn ang="0">
                  <a:pos x="47959" y="164431"/>
                </a:cxn>
                <a:cxn ang="0">
                  <a:pos x="54810" y="150728"/>
                </a:cxn>
                <a:cxn ang="0">
                  <a:pos x="65087" y="140451"/>
                </a:cxn>
                <a:cxn ang="0">
                  <a:pos x="95918" y="154154"/>
                </a:cxn>
                <a:cxn ang="0">
                  <a:pos x="167857" y="202113"/>
                </a:cxn>
                <a:cxn ang="0">
                  <a:pos x="236370" y="219242"/>
                </a:cxn>
                <a:cxn ang="0">
                  <a:pos x="236370" y="253498"/>
                </a:cxn>
                <a:cxn ang="0">
                  <a:pos x="243221" y="260350"/>
                </a:cxn>
                <a:cxn ang="0">
                  <a:pos x="250073" y="253498"/>
                </a:cxn>
                <a:cxn ang="0">
                  <a:pos x="253498" y="219242"/>
                </a:cxn>
                <a:cxn ang="0">
                  <a:pos x="253498" y="219242"/>
                </a:cxn>
                <a:cxn ang="0">
                  <a:pos x="277478" y="219242"/>
                </a:cxn>
                <a:cxn ang="0">
                  <a:pos x="274052" y="253498"/>
                </a:cxn>
                <a:cxn ang="0">
                  <a:pos x="280904" y="260350"/>
                </a:cxn>
                <a:cxn ang="0">
                  <a:pos x="291181" y="253498"/>
                </a:cxn>
                <a:cxn ang="0">
                  <a:pos x="291181" y="219242"/>
                </a:cxn>
                <a:cxn ang="0">
                  <a:pos x="328863" y="208965"/>
                </a:cxn>
                <a:cxn ang="0">
                  <a:pos x="390525" y="147303"/>
                </a:cxn>
                <a:cxn ang="0">
                  <a:pos x="424782" y="54810"/>
                </a:cxn>
                <a:cxn ang="0">
                  <a:pos x="455613" y="13702"/>
                </a:cxn>
                <a:cxn ang="0">
                  <a:pos x="376822" y="3425"/>
                </a:cxn>
                <a:cxn ang="0">
                  <a:pos x="325437" y="75364"/>
                </a:cxn>
                <a:cxn ang="0">
                  <a:pos x="308309" y="113046"/>
                </a:cxn>
                <a:cxn ang="0">
                  <a:pos x="280904" y="133600"/>
                </a:cxn>
                <a:cxn ang="0">
                  <a:pos x="208965" y="137026"/>
                </a:cxn>
                <a:cxn ang="0">
                  <a:pos x="161006" y="109621"/>
                </a:cxn>
                <a:cxn ang="0">
                  <a:pos x="188411" y="102769"/>
                </a:cxn>
                <a:cxn ang="0">
                  <a:pos x="284329" y="58236"/>
                </a:cxn>
                <a:cxn ang="0">
                  <a:pos x="277478" y="75364"/>
                </a:cxn>
                <a:cxn ang="0">
                  <a:pos x="239796" y="109621"/>
                </a:cxn>
                <a:cxn ang="0">
                  <a:pos x="202114" y="133600"/>
                </a:cxn>
                <a:cxn ang="0">
                  <a:pos x="232944" y="119898"/>
                </a:cxn>
                <a:cxn ang="0">
                  <a:pos x="287755" y="82215"/>
                </a:cxn>
                <a:cxn ang="0">
                  <a:pos x="308309" y="61661"/>
                </a:cxn>
                <a:cxn ang="0">
                  <a:pos x="325437" y="75364"/>
                </a:cxn>
              </a:cxnLst>
              <a:rect l="0" t="0" r="0" b="0"/>
              <a:pathLst>
                <a:path w="133" h="76">
                  <a:moveTo>
                    <a:pt x="110" y="1"/>
                  </a:moveTo>
                  <a:cubicBezTo>
                    <a:pt x="99" y="2"/>
                    <a:pt x="92" y="7"/>
                    <a:pt x="83" y="12"/>
                  </a:cubicBezTo>
                  <a:cubicBezTo>
                    <a:pt x="73" y="17"/>
                    <a:pt x="63" y="21"/>
                    <a:pt x="53" y="25"/>
                  </a:cubicBezTo>
                  <a:cubicBezTo>
                    <a:pt x="46" y="27"/>
                    <a:pt x="38" y="29"/>
                    <a:pt x="31" y="31"/>
                  </a:cubicBezTo>
                  <a:cubicBezTo>
                    <a:pt x="30" y="31"/>
                    <a:pt x="29" y="31"/>
                    <a:pt x="28" y="32"/>
                  </a:cubicBezTo>
                  <a:cubicBezTo>
                    <a:pt x="21" y="33"/>
                    <a:pt x="10" y="28"/>
                    <a:pt x="7" y="23"/>
                  </a:cubicBezTo>
                  <a:cubicBezTo>
                    <a:pt x="6" y="22"/>
                    <a:pt x="1" y="29"/>
                    <a:pt x="1" y="29"/>
                  </a:cubicBezTo>
                  <a:cubicBezTo>
                    <a:pt x="1" y="30"/>
                    <a:pt x="8" y="32"/>
                    <a:pt x="9" y="32"/>
                  </a:cubicBezTo>
                  <a:cubicBezTo>
                    <a:pt x="6" y="33"/>
                    <a:pt x="3" y="33"/>
                    <a:pt x="0" y="33"/>
                  </a:cubicBezTo>
                  <a:cubicBezTo>
                    <a:pt x="0" y="34"/>
                    <a:pt x="0" y="35"/>
                    <a:pt x="1" y="36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5" y="41"/>
                    <a:pt x="8" y="40"/>
                    <a:pt x="10" y="39"/>
                  </a:cubicBezTo>
                  <a:cubicBezTo>
                    <a:pt x="10" y="40"/>
                    <a:pt x="3" y="45"/>
                    <a:pt x="4" y="45"/>
                  </a:cubicBezTo>
                  <a:cubicBezTo>
                    <a:pt x="7" y="46"/>
                    <a:pt x="11" y="47"/>
                    <a:pt x="14" y="48"/>
                  </a:cubicBezTo>
                  <a:cubicBezTo>
                    <a:pt x="14" y="48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3" y="40"/>
                    <a:pt x="25" y="43"/>
                    <a:pt x="28" y="45"/>
                  </a:cubicBezTo>
                  <a:cubicBezTo>
                    <a:pt x="34" y="50"/>
                    <a:pt x="41" y="55"/>
                    <a:pt x="49" y="59"/>
                  </a:cubicBezTo>
                  <a:cubicBezTo>
                    <a:pt x="56" y="62"/>
                    <a:pt x="62" y="63"/>
                    <a:pt x="69" y="6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5"/>
                    <a:pt x="70" y="76"/>
                    <a:pt x="71" y="76"/>
                  </a:cubicBezTo>
                  <a:cubicBezTo>
                    <a:pt x="72" y="76"/>
                    <a:pt x="73" y="75"/>
                    <a:pt x="73" y="7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6" y="64"/>
                    <a:pt x="78" y="64"/>
                    <a:pt x="81" y="64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0" y="75"/>
                    <a:pt x="81" y="76"/>
                    <a:pt x="82" y="76"/>
                  </a:cubicBezTo>
                  <a:cubicBezTo>
                    <a:pt x="84" y="76"/>
                    <a:pt x="84" y="75"/>
                    <a:pt x="85" y="7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63"/>
                    <a:pt x="93" y="62"/>
                    <a:pt x="96" y="61"/>
                  </a:cubicBezTo>
                  <a:cubicBezTo>
                    <a:pt x="104" y="57"/>
                    <a:pt x="110" y="51"/>
                    <a:pt x="114" y="43"/>
                  </a:cubicBezTo>
                  <a:cubicBezTo>
                    <a:pt x="118" y="34"/>
                    <a:pt x="120" y="25"/>
                    <a:pt x="124" y="16"/>
                  </a:cubicBezTo>
                  <a:cubicBezTo>
                    <a:pt x="126" y="12"/>
                    <a:pt x="129" y="7"/>
                    <a:pt x="133" y="4"/>
                  </a:cubicBezTo>
                  <a:cubicBezTo>
                    <a:pt x="127" y="0"/>
                    <a:pt x="117" y="0"/>
                    <a:pt x="110" y="1"/>
                  </a:cubicBezTo>
                  <a:close/>
                  <a:moveTo>
                    <a:pt x="95" y="22"/>
                  </a:moveTo>
                  <a:cubicBezTo>
                    <a:pt x="94" y="26"/>
                    <a:pt x="92" y="30"/>
                    <a:pt x="90" y="33"/>
                  </a:cubicBezTo>
                  <a:cubicBezTo>
                    <a:pt x="88" y="36"/>
                    <a:pt x="85" y="37"/>
                    <a:pt x="82" y="39"/>
                  </a:cubicBezTo>
                  <a:cubicBezTo>
                    <a:pt x="75" y="41"/>
                    <a:pt x="67" y="42"/>
                    <a:pt x="61" y="40"/>
                  </a:cubicBezTo>
                  <a:cubicBezTo>
                    <a:pt x="56" y="38"/>
                    <a:pt x="51" y="36"/>
                    <a:pt x="47" y="32"/>
                  </a:cubicBezTo>
                  <a:cubicBezTo>
                    <a:pt x="48" y="32"/>
                    <a:pt x="54" y="30"/>
                    <a:pt x="55" y="30"/>
                  </a:cubicBezTo>
                  <a:cubicBezTo>
                    <a:pt x="65" y="26"/>
                    <a:pt x="74" y="22"/>
                    <a:pt x="83" y="17"/>
                  </a:cubicBezTo>
                  <a:cubicBezTo>
                    <a:pt x="84" y="18"/>
                    <a:pt x="82" y="21"/>
                    <a:pt x="81" y="22"/>
                  </a:cubicBezTo>
                  <a:cubicBezTo>
                    <a:pt x="78" y="26"/>
                    <a:pt x="74" y="29"/>
                    <a:pt x="70" y="32"/>
                  </a:cubicBezTo>
                  <a:cubicBezTo>
                    <a:pt x="66" y="35"/>
                    <a:pt x="63" y="37"/>
                    <a:pt x="59" y="39"/>
                  </a:cubicBezTo>
                  <a:cubicBezTo>
                    <a:pt x="62" y="39"/>
                    <a:pt x="66" y="37"/>
                    <a:pt x="68" y="35"/>
                  </a:cubicBezTo>
                  <a:cubicBezTo>
                    <a:pt x="74" y="32"/>
                    <a:pt x="79" y="28"/>
                    <a:pt x="84" y="24"/>
                  </a:cubicBezTo>
                  <a:cubicBezTo>
                    <a:pt x="86" y="22"/>
                    <a:pt x="87" y="19"/>
                    <a:pt x="90" y="18"/>
                  </a:cubicBezTo>
                  <a:cubicBezTo>
                    <a:pt x="94" y="16"/>
                    <a:pt x="95" y="19"/>
                    <a:pt x="95" y="22"/>
                  </a:cubicBezTo>
                  <a:close/>
                </a:path>
              </a:pathLst>
            </a:custGeom>
            <a:solidFill>
              <a:srgbClr val="5A402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Freeform 1157"/>
            <p:cNvSpPr/>
            <p:nvPr/>
          </p:nvSpPr>
          <p:spPr>
            <a:xfrm>
              <a:off x="3475038" y="8259763"/>
              <a:ext cx="346075" cy="227013"/>
            </a:xfrm>
            <a:custGeom>
              <a:avLst/>
              <a:gdLst/>
              <a:ahLst/>
              <a:cxnLst>
                <a:cxn ang="0">
                  <a:pos x="157618" y="141023"/>
                </a:cxn>
                <a:cxn ang="0">
                  <a:pos x="243280" y="92868"/>
                </a:cxn>
                <a:cxn ang="0">
                  <a:pos x="246706" y="44714"/>
                </a:cxn>
                <a:cxn ang="0">
                  <a:pos x="253559" y="17197"/>
                </a:cxn>
                <a:cxn ang="0">
                  <a:pos x="318663" y="0"/>
                </a:cxn>
                <a:cxn ang="0">
                  <a:pos x="325516" y="34395"/>
                </a:cxn>
                <a:cxn ang="0">
                  <a:pos x="311810" y="72231"/>
                </a:cxn>
                <a:cxn ang="0">
                  <a:pos x="308383" y="75671"/>
                </a:cxn>
                <a:cxn ang="0">
                  <a:pos x="301530" y="106627"/>
                </a:cxn>
                <a:cxn ang="0">
                  <a:pos x="267265" y="158221"/>
                </a:cxn>
                <a:cxn ang="0">
                  <a:pos x="0" y="113506"/>
                </a:cxn>
                <a:cxn ang="0">
                  <a:pos x="65103" y="116946"/>
                </a:cxn>
                <a:cxn ang="0">
                  <a:pos x="157618" y="141023"/>
                </a:cxn>
              </a:cxnLst>
              <a:rect l="0" t="0" r="0" b="0"/>
              <a:pathLst>
                <a:path w="101" h="66">
                  <a:moveTo>
                    <a:pt x="46" y="41"/>
                  </a:moveTo>
                  <a:cubicBezTo>
                    <a:pt x="57" y="41"/>
                    <a:pt x="67" y="36"/>
                    <a:pt x="71" y="27"/>
                  </a:cubicBezTo>
                  <a:cubicBezTo>
                    <a:pt x="73" y="22"/>
                    <a:pt x="73" y="18"/>
                    <a:pt x="72" y="13"/>
                  </a:cubicBezTo>
                  <a:cubicBezTo>
                    <a:pt x="72" y="10"/>
                    <a:pt x="71" y="7"/>
                    <a:pt x="74" y="5"/>
                  </a:cubicBezTo>
                  <a:cubicBezTo>
                    <a:pt x="78" y="1"/>
                    <a:pt x="86" y="0"/>
                    <a:pt x="93" y="0"/>
                  </a:cubicBezTo>
                  <a:cubicBezTo>
                    <a:pt x="101" y="1"/>
                    <a:pt x="96" y="6"/>
                    <a:pt x="95" y="10"/>
                  </a:cubicBezTo>
                  <a:cubicBezTo>
                    <a:pt x="93" y="14"/>
                    <a:pt x="92" y="18"/>
                    <a:pt x="91" y="21"/>
                  </a:cubicBezTo>
                  <a:cubicBezTo>
                    <a:pt x="91" y="22"/>
                    <a:pt x="90" y="22"/>
                    <a:pt x="90" y="22"/>
                  </a:cubicBezTo>
                  <a:cubicBezTo>
                    <a:pt x="89" y="25"/>
                    <a:pt x="89" y="28"/>
                    <a:pt x="88" y="31"/>
                  </a:cubicBezTo>
                  <a:cubicBezTo>
                    <a:pt x="86" y="36"/>
                    <a:pt x="83" y="43"/>
                    <a:pt x="78" y="46"/>
                  </a:cubicBezTo>
                  <a:cubicBezTo>
                    <a:pt x="56" y="66"/>
                    <a:pt x="16" y="51"/>
                    <a:pt x="0" y="33"/>
                  </a:cubicBezTo>
                  <a:cubicBezTo>
                    <a:pt x="6" y="30"/>
                    <a:pt x="13" y="32"/>
                    <a:pt x="19" y="34"/>
                  </a:cubicBezTo>
                  <a:cubicBezTo>
                    <a:pt x="27" y="38"/>
                    <a:pt x="37" y="42"/>
                    <a:pt x="46" y="41"/>
                  </a:cubicBez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Oval 1158"/>
            <p:cNvSpPr/>
            <p:nvPr/>
          </p:nvSpPr>
          <p:spPr>
            <a:xfrm>
              <a:off x="4098926" y="8359776"/>
              <a:ext cx="41275" cy="38100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53" name="Oval 1159"/>
            <p:cNvSpPr/>
            <p:nvPr/>
          </p:nvSpPr>
          <p:spPr>
            <a:xfrm>
              <a:off x="4037013" y="8421688"/>
              <a:ext cx="38100" cy="33338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54" name="Oval 1160"/>
            <p:cNvSpPr/>
            <p:nvPr/>
          </p:nvSpPr>
          <p:spPr>
            <a:xfrm>
              <a:off x="4095751" y="8448676"/>
              <a:ext cx="36513" cy="34925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55" name="Oval 1161"/>
            <p:cNvSpPr/>
            <p:nvPr/>
          </p:nvSpPr>
          <p:spPr>
            <a:xfrm>
              <a:off x="4078288" y="8401051"/>
              <a:ext cx="12700" cy="9525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56" name="Oval 1162"/>
            <p:cNvSpPr/>
            <p:nvPr/>
          </p:nvSpPr>
          <p:spPr>
            <a:xfrm>
              <a:off x="4119563" y="8415338"/>
              <a:ext cx="17463" cy="12700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57" name="Oval 1163"/>
            <p:cNvSpPr/>
            <p:nvPr/>
          </p:nvSpPr>
          <p:spPr>
            <a:xfrm>
              <a:off x="4071938" y="8469313"/>
              <a:ext cx="19050" cy="2063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58" name="Oval 1164"/>
            <p:cNvSpPr/>
            <p:nvPr/>
          </p:nvSpPr>
          <p:spPr>
            <a:xfrm>
              <a:off x="3930651" y="8274051"/>
              <a:ext cx="23813" cy="2063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59" name="Oval 1165"/>
            <p:cNvSpPr/>
            <p:nvPr/>
          </p:nvSpPr>
          <p:spPr>
            <a:xfrm>
              <a:off x="4022726" y="8459788"/>
              <a:ext cx="11113" cy="9525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60" name="Oval 1166"/>
            <p:cNvSpPr/>
            <p:nvPr/>
          </p:nvSpPr>
          <p:spPr>
            <a:xfrm>
              <a:off x="3906838" y="8297863"/>
              <a:ext cx="14288" cy="11113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61" name="Oval 1167"/>
            <p:cNvSpPr/>
            <p:nvPr/>
          </p:nvSpPr>
          <p:spPr>
            <a:xfrm>
              <a:off x="3889376" y="8256588"/>
              <a:ext cx="26988" cy="26988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62" name="Oval 1168"/>
            <p:cNvSpPr/>
            <p:nvPr/>
          </p:nvSpPr>
          <p:spPr>
            <a:xfrm>
              <a:off x="3876676" y="8291513"/>
              <a:ext cx="15875" cy="17463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63" name="Oval 1169"/>
            <p:cNvSpPr/>
            <p:nvPr/>
          </p:nvSpPr>
          <p:spPr>
            <a:xfrm>
              <a:off x="3862388" y="8262938"/>
              <a:ext cx="17463" cy="1428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64" name="Oval 1170"/>
            <p:cNvSpPr/>
            <p:nvPr/>
          </p:nvSpPr>
          <p:spPr>
            <a:xfrm>
              <a:off x="3770313" y="8445501"/>
              <a:ext cx="17463" cy="17463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65" name="Oval 1171"/>
            <p:cNvSpPr/>
            <p:nvPr/>
          </p:nvSpPr>
          <p:spPr>
            <a:xfrm>
              <a:off x="3702051" y="8483601"/>
              <a:ext cx="15875" cy="12700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66" name="Oval 1172"/>
            <p:cNvSpPr/>
            <p:nvPr/>
          </p:nvSpPr>
          <p:spPr>
            <a:xfrm>
              <a:off x="3438526" y="8455026"/>
              <a:ext cx="23813" cy="20638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67" name="Oval 1173"/>
            <p:cNvSpPr/>
            <p:nvPr/>
          </p:nvSpPr>
          <p:spPr>
            <a:xfrm>
              <a:off x="3362326" y="8475663"/>
              <a:ext cx="11113" cy="14288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68" name="Oval 1174"/>
            <p:cNvSpPr/>
            <p:nvPr/>
          </p:nvSpPr>
          <p:spPr>
            <a:xfrm>
              <a:off x="3906838" y="8462963"/>
              <a:ext cx="20638" cy="20638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69" name="Freeform 1175"/>
            <p:cNvSpPr/>
            <p:nvPr/>
          </p:nvSpPr>
          <p:spPr>
            <a:xfrm>
              <a:off x="4770438" y="8232776"/>
              <a:ext cx="109538" cy="58738"/>
            </a:xfrm>
            <a:custGeom>
              <a:avLst/>
              <a:gdLst/>
              <a:ahLst/>
              <a:cxnLst>
                <a:cxn ang="0">
                  <a:pos x="88999" y="58738"/>
                </a:cxn>
                <a:cxn ang="0">
                  <a:pos x="109538" y="55282"/>
                </a:cxn>
                <a:cxn ang="0">
                  <a:pos x="58192" y="51827"/>
                </a:cxn>
                <a:cxn ang="0">
                  <a:pos x="20538" y="20731"/>
                </a:cxn>
                <a:cxn ang="0">
                  <a:pos x="13692" y="0"/>
                </a:cxn>
                <a:cxn ang="0">
                  <a:pos x="3423" y="3455"/>
                </a:cxn>
                <a:cxn ang="0">
                  <a:pos x="13692" y="27641"/>
                </a:cxn>
                <a:cxn ang="0">
                  <a:pos x="58192" y="55282"/>
                </a:cxn>
                <a:cxn ang="0">
                  <a:pos x="88999" y="58738"/>
                </a:cxn>
              </a:cxnLst>
              <a:rect l="0" t="0" r="0" b="0"/>
              <a:pathLst>
                <a:path w="32" h="17">
                  <a:moveTo>
                    <a:pt x="26" y="17"/>
                  </a:moveTo>
                  <a:cubicBezTo>
                    <a:pt x="28" y="17"/>
                    <a:pt x="30" y="16"/>
                    <a:pt x="32" y="16"/>
                  </a:cubicBezTo>
                  <a:cubicBezTo>
                    <a:pt x="27" y="16"/>
                    <a:pt x="22" y="16"/>
                    <a:pt x="17" y="15"/>
                  </a:cubicBezTo>
                  <a:cubicBezTo>
                    <a:pt x="12" y="13"/>
                    <a:pt x="9" y="10"/>
                    <a:pt x="6" y="6"/>
                  </a:cubicBezTo>
                  <a:cubicBezTo>
                    <a:pt x="5" y="5"/>
                    <a:pt x="3" y="2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0" y="3"/>
                    <a:pt x="3" y="6"/>
                    <a:pt x="4" y="8"/>
                  </a:cubicBezTo>
                  <a:cubicBezTo>
                    <a:pt x="7" y="12"/>
                    <a:pt x="12" y="14"/>
                    <a:pt x="17" y="16"/>
                  </a:cubicBezTo>
                  <a:cubicBezTo>
                    <a:pt x="20" y="17"/>
                    <a:pt x="23" y="17"/>
                    <a:pt x="26" y="17"/>
                  </a:cubicBez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0" name="Freeform 1176"/>
            <p:cNvSpPr>
              <a:spLocks noEditPoints="1"/>
            </p:cNvSpPr>
            <p:nvPr/>
          </p:nvSpPr>
          <p:spPr>
            <a:xfrm>
              <a:off x="4338638" y="8247063"/>
              <a:ext cx="458788" cy="260350"/>
            </a:xfrm>
            <a:custGeom>
              <a:avLst/>
              <a:gdLst/>
              <a:ahLst/>
              <a:cxnLst>
                <a:cxn ang="0">
                  <a:pos x="376617" y="3425"/>
                </a:cxn>
                <a:cxn ang="0">
                  <a:pos x="287598" y="41107"/>
                </a:cxn>
                <a:cxn ang="0">
                  <a:pos x="181460" y="85641"/>
                </a:cxn>
                <a:cxn ang="0">
                  <a:pos x="109561" y="106195"/>
                </a:cxn>
                <a:cxn ang="0">
                  <a:pos x="95866" y="109621"/>
                </a:cxn>
                <a:cxn ang="0">
                  <a:pos x="23966" y="78790"/>
                </a:cxn>
                <a:cxn ang="0">
                  <a:pos x="6847" y="99344"/>
                </a:cxn>
                <a:cxn ang="0">
                  <a:pos x="30814" y="109621"/>
                </a:cxn>
                <a:cxn ang="0">
                  <a:pos x="0" y="113046"/>
                </a:cxn>
                <a:cxn ang="0">
                  <a:pos x="3423" y="123323"/>
                </a:cxn>
                <a:cxn ang="0">
                  <a:pos x="10271" y="140451"/>
                </a:cxn>
                <a:cxn ang="0">
                  <a:pos x="37661" y="133600"/>
                </a:cxn>
                <a:cxn ang="0">
                  <a:pos x="13695" y="154154"/>
                </a:cxn>
                <a:cxn ang="0">
                  <a:pos x="51356" y="164431"/>
                </a:cxn>
                <a:cxn ang="0">
                  <a:pos x="58204" y="150728"/>
                </a:cxn>
                <a:cxn ang="0">
                  <a:pos x="68475" y="140451"/>
                </a:cxn>
                <a:cxn ang="0">
                  <a:pos x="95866" y="154154"/>
                </a:cxn>
                <a:cxn ang="0">
                  <a:pos x="171189" y="202113"/>
                </a:cxn>
                <a:cxn ang="0">
                  <a:pos x="239665" y="219242"/>
                </a:cxn>
                <a:cxn ang="0">
                  <a:pos x="239665" y="253498"/>
                </a:cxn>
                <a:cxn ang="0">
                  <a:pos x="246512" y="260350"/>
                </a:cxn>
                <a:cxn ang="0">
                  <a:pos x="253360" y="253498"/>
                </a:cxn>
                <a:cxn ang="0">
                  <a:pos x="253360" y="219242"/>
                </a:cxn>
                <a:cxn ang="0">
                  <a:pos x="253360" y="219242"/>
                </a:cxn>
                <a:cxn ang="0">
                  <a:pos x="277327" y="219242"/>
                </a:cxn>
                <a:cxn ang="0">
                  <a:pos x="277327" y="253498"/>
                </a:cxn>
                <a:cxn ang="0">
                  <a:pos x="284174" y="260350"/>
                </a:cxn>
                <a:cxn ang="0">
                  <a:pos x="291022" y="253498"/>
                </a:cxn>
                <a:cxn ang="0">
                  <a:pos x="291022" y="219242"/>
                </a:cxn>
                <a:cxn ang="0">
                  <a:pos x="332107" y="208965"/>
                </a:cxn>
                <a:cxn ang="0">
                  <a:pos x="393735" y="147303"/>
                </a:cxn>
                <a:cxn ang="0">
                  <a:pos x="427973" y="54810"/>
                </a:cxn>
                <a:cxn ang="0">
                  <a:pos x="458788" y="13702"/>
                </a:cxn>
                <a:cxn ang="0">
                  <a:pos x="376617" y="3425"/>
                </a:cxn>
                <a:cxn ang="0">
                  <a:pos x="325260" y="75364"/>
                </a:cxn>
                <a:cxn ang="0">
                  <a:pos x="311564" y="113046"/>
                </a:cxn>
                <a:cxn ang="0">
                  <a:pos x="280750" y="133600"/>
                </a:cxn>
                <a:cxn ang="0">
                  <a:pos x="208851" y="137026"/>
                </a:cxn>
                <a:cxn ang="0">
                  <a:pos x="164341" y="109621"/>
                </a:cxn>
                <a:cxn ang="0">
                  <a:pos x="191732" y="102769"/>
                </a:cxn>
                <a:cxn ang="0">
                  <a:pos x="287598" y="58236"/>
                </a:cxn>
                <a:cxn ang="0">
                  <a:pos x="280750" y="75364"/>
                </a:cxn>
                <a:cxn ang="0">
                  <a:pos x="243089" y="109621"/>
                </a:cxn>
                <a:cxn ang="0">
                  <a:pos x="202003" y="133600"/>
                </a:cxn>
                <a:cxn ang="0">
                  <a:pos x="236241" y="119898"/>
                </a:cxn>
                <a:cxn ang="0">
                  <a:pos x="291022" y="82215"/>
                </a:cxn>
                <a:cxn ang="0">
                  <a:pos x="311564" y="61661"/>
                </a:cxn>
                <a:cxn ang="0">
                  <a:pos x="325260" y="75364"/>
                </a:cxn>
              </a:cxnLst>
              <a:rect l="0" t="0" r="0" b="0"/>
              <a:pathLst>
                <a:path w="134" h="76">
                  <a:moveTo>
                    <a:pt x="110" y="1"/>
                  </a:moveTo>
                  <a:cubicBezTo>
                    <a:pt x="100" y="2"/>
                    <a:pt x="92" y="7"/>
                    <a:pt x="84" y="12"/>
                  </a:cubicBezTo>
                  <a:cubicBezTo>
                    <a:pt x="74" y="17"/>
                    <a:pt x="64" y="21"/>
                    <a:pt x="53" y="25"/>
                  </a:cubicBezTo>
                  <a:cubicBezTo>
                    <a:pt x="46" y="27"/>
                    <a:pt x="39" y="29"/>
                    <a:pt x="32" y="31"/>
                  </a:cubicBezTo>
                  <a:cubicBezTo>
                    <a:pt x="31" y="31"/>
                    <a:pt x="30" y="31"/>
                    <a:pt x="28" y="32"/>
                  </a:cubicBezTo>
                  <a:cubicBezTo>
                    <a:pt x="21" y="33"/>
                    <a:pt x="11" y="28"/>
                    <a:pt x="7" y="23"/>
                  </a:cubicBezTo>
                  <a:cubicBezTo>
                    <a:pt x="7" y="22"/>
                    <a:pt x="2" y="29"/>
                    <a:pt x="2" y="29"/>
                  </a:cubicBezTo>
                  <a:cubicBezTo>
                    <a:pt x="2" y="30"/>
                    <a:pt x="8" y="32"/>
                    <a:pt x="9" y="32"/>
                  </a:cubicBezTo>
                  <a:cubicBezTo>
                    <a:pt x="6" y="33"/>
                    <a:pt x="3" y="33"/>
                    <a:pt x="0" y="33"/>
                  </a:cubicBezTo>
                  <a:cubicBezTo>
                    <a:pt x="1" y="34"/>
                    <a:pt x="1" y="35"/>
                    <a:pt x="1" y="36"/>
                  </a:cubicBezTo>
                  <a:cubicBezTo>
                    <a:pt x="2" y="38"/>
                    <a:pt x="2" y="40"/>
                    <a:pt x="3" y="41"/>
                  </a:cubicBezTo>
                  <a:cubicBezTo>
                    <a:pt x="5" y="41"/>
                    <a:pt x="9" y="40"/>
                    <a:pt x="11" y="39"/>
                  </a:cubicBezTo>
                  <a:cubicBezTo>
                    <a:pt x="10" y="40"/>
                    <a:pt x="4" y="45"/>
                    <a:pt x="4" y="45"/>
                  </a:cubicBezTo>
                  <a:cubicBezTo>
                    <a:pt x="8" y="46"/>
                    <a:pt x="12" y="47"/>
                    <a:pt x="15" y="48"/>
                  </a:cubicBezTo>
                  <a:cubicBezTo>
                    <a:pt x="15" y="48"/>
                    <a:pt x="16" y="44"/>
                    <a:pt x="17" y="44"/>
                  </a:cubicBezTo>
                  <a:cubicBezTo>
                    <a:pt x="18" y="43"/>
                    <a:pt x="19" y="42"/>
                    <a:pt x="20" y="41"/>
                  </a:cubicBezTo>
                  <a:cubicBezTo>
                    <a:pt x="24" y="40"/>
                    <a:pt x="26" y="43"/>
                    <a:pt x="28" y="45"/>
                  </a:cubicBezTo>
                  <a:cubicBezTo>
                    <a:pt x="35" y="50"/>
                    <a:pt x="42" y="55"/>
                    <a:pt x="50" y="59"/>
                  </a:cubicBezTo>
                  <a:cubicBezTo>
                    <a:pt x="57" y="62"/>
                    <a:pt x="63" y="63"/>
                    <a:pt x="70" y="6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5"/>
                    <a:pt x="71" y="76"/>
                    <a:pt x="72" y="76"/>
                  </a:cubicBezTo>
                  <a:cubicBezTo>
                    <a:pt x="73" y="76"/>
                    <a:pt x="74" y="75"/>
                    <a:pt x="74" y="7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7" y="64"/>
                    <a:pt x="79" y="64"/>
                    <a:pt x="81" y="6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5"/>
                    <a:pt x="82" y="76"/>
                    <a:pt x="83" y="76"/>
                  </a:cubicBezTo>
                  <a:cubicBezTo>
                    <a:pt x="84" y="76"/>
                    <a:pt x="85" y="75"/>
                    <a:pt x="85" y="7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63"/>
                    <a:pt x="93" y="62"/>
                    <a:pt x="97" y="61"/>
                  </a:cubicBezTo>
                  <a:cubicBezTo>
                    <a:pt x="105" y="57"/>
                    <a:pt x="111" y="51"/>
                    <a:pt x="115" y="43"/>
                  </a:cubicBezTo>
                  <a:cubicBezTo>
                    <a:pt x="119" y="34"/>
                    <a:pt x="120" y="25"/>
                    <a:pt x="125" y="16"/>
                  </a:cubicBezTo>
                  <a:cubicBezTo>
                    <a:pt x="127" y="12"/>
                    <a:pt x="129" y="7"/>
                    <a:pt x="134" y="4"/>
                  </a:cubicBezTo>
                  <a:cubicBezTo>
                    <a:pt x="128" y="0"/>
                    <a:pt x="118" y="0"/>
                    <a:pt x="110" y="1"/>
                  </a:cubicBezTo>
                  <a:close/>
                  <a:moveTo>
                    <a:pt x="95" y="22"/>
                  </a:moveTo>
                  <a:cubicBezTo>
                    <a:pt x="95" y="26"/>
                    <a:pt x="93" y="30"/>
                    <a:pt x="91" y="33"/>
                  </a:cubicBezTo>
                  <a:cubicBezTo>
                    <a:pt x="89" y="36"/>
                    <a:pt x="86" y="37"/>
                    <a:pt x="82" y="39"/>
                  </a:cubicBezTo>
                  <a:cubicBezTo>
                    <a:pt x="76" y="41"/>
                    <a:pt x="68" y="42"/>
                    <a:pt x="61" y="40"/>
                  </a:cubicBezTo>
                  <a:cubicBezTo>
                    <a:pt x="56" y="38"/>
                    <a:pt x="52" y="36"/>
                    <a:pt x="48" y="32"/>
                  </a:cubicBezTo>
                  <a:cubicBezTo>
                    <a:pt x="49" y="32"/>
                    <a:pt x="55" y="30"/>
                    <a:pt x="56" y="30"/>
                  </a:cubicBezTo>
                  <a:cubicBezTo>
                    <a:pt x="66" y="26"/>
                    <a:pt x="75" y="22"/>
                    <a:pt x="84" y="17"/>
                  </a:cubicBezTo>
                  <a:cubicBezTo>
                    <a:pt x="85" y="18"/>
                    <a:pt x="83" y="21"/>
                    <a:pt x="82" y="22"/>
                  </a:cubicBezTo>
                  <a:cubicBezTo>
                    <a:pt x="79" y="26"/>
                    <a:pt x="75" y="29"/>
                    <a:pt x="71" y="32"/>
                  </a:cubicBezTo>
                  <a:cubicBezTo>
                    <a:pt x="67" y="35"/>
                    <a:pt x="63" y="37"/>
                    <a:pt x="59" y="39"/>
                  </a:cubicBezTo>
                  <a:cubicBezTo>
                    <a:pt x="62" y="39"/>
                    <a:pt x="67" y="37"/>
                    <a:pt x="69" y="35"/>
                  </a:cubicBezTo>
                  <a:cubicBezTo>
                    <a:pt x="75" y="32"/>
                    <a:pt x="80" y="28"/>
                    <a:pt x="85" y="24"/>
                  </a:cubicBezTo>
                  <a:cubicBezTo>
                    <a:pt x="87" y="22"/>
                    <a:pt x="88" y="19"/>
                    <a:pt x="91" y="18"/>
                  </a:cubicBezTo>
                  <a:cubicBezTo>
                    <a:pt x="94" y="16"/>
                    <a:pt x="96" y="19"/>
                    <a:pt x="95" y="22"/>
                  </a:cubicBezTo>
                  <a:close/>
                </a:path>
              </a:pathLst>
            </a:custGeom>
            <a:solidFill>
              <a:srgbClr val="5A402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1" name="Freeform 1177"/>
            <p:cNvSpPr/>
            <p:nvPr/>
          </p:nvSpPr>
          <p:spPr>
            <a:xfrm>
              <a:off x="4430713" y="8259763"/>
              <a:ext cx="346075" cy="227013"/>
            </a:xfrm>
            <a:custGeom>
              <a:avLst/>
              <a:gdLst/>
              <a:ahLst/>
              <a:cxnLst>
                <a:cxn ang="0">
                  <a:pos x="157618" y="141023"/>
                </a:cxn>
                <a:cxn ang="0">
                  <a:pos x="243280" y="92868"/>
                </a:cxn>
                <a:cxn ang="0">
                  <a:pos x="246706" y="44714"/>
                </a:cxn>
                <a:cxn ang="0">
                  <a:pos x="253559" y="17197"/>
                </a:cxn>
                <a:cxn ang="0">
                  <a:pos x="315236" y="0"/>
                </a:cxn>
                <a:cxn ang="0">
                  <a:pos x="322089" y="34395"/>
                </a:cxn>
                <a:cxn ang="0">
                  <a:pos x="308383" y="72231"/>
                </a:cxn>
                <a:cxn ang="0">
                  <a:pos x="308383" y="75671"/>
                </a:cxn>
                <a:cxn ang="0">
                  <a:pos x="298104" y="106627"/>
                </a:cxn>
                <a:cxn ang="0">
                  <a:pos x="267265" y="158221"/>
                </a:cxn>
                <a:cxn ang="0">
                  <a:pos x="0" y="113506"/>
                </a:cxn>
                <a:cxn ang="0">
                  <a:pos x="61676" y="116946"/>
                </a:cxn>
                <a:cxn ang="0">
                  <a:pos x="157618" y="141023"/>
                </a:cxn>
              </a:cxnLst>
              <a:rect l="0" t="0" r="0" b="0"/>
              <a:pathLst>
                <a:path w="101" h="66">
                  <a:moveTo>
                    <a:pt x="46" y="41"/>
                  </a:moveTo>
                  <a:cubicBezTo>
                    <a:pt x="57" y="41"/>
                    <a:pt x="67" y="36"/>
                    <a:pt x="71" y="27"/>
                  </a:cubicBezTo>
                  <a:cubicBezTo>
                    <a:pt x="73" y="22"/>
                    <a:pt x="73" y="18"/>
                    <a:pt x="72" y="13"/>
                  </a:cubicBezTo>
                  <a:cubicBezTo>
                    <a:pt x="71" y="10"/>
                    <a:pt x="71" y="7"/>
                    <a:pt x="74" y="5"/>
                  </a:cubicBezTo>
                  <a:cubicBezTo>
                    <a:pt x="78" y="1"/>
                    <a:pt x="86" y="0"/>
                    <a:pt x="92" y="0"/>
                  </a:cubicBezTo>
                  <a:cubicBezTo>
                    <a:pt x="101" y="1"/>
                    <a:pt x="96" y="6"/>
                    <a:pt x="94" y="10"/>
                  </a:cubicBezTo>
                  <a:cubicBezTo>
                    <a:pt x="93" y="14"/>
                    <a:pt x="92" y="18"/>
                    <a:pt x="90" y="2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9" y="25"/>
                    <a:pt x="88" y="28"/>
                    <a:pt x="87" y="31"/>
                  </a:cubicBezTo>
                  <a:cubicBezTo>
                    <a:pt x="86" y="36"/>
                    <a:pt x="82" y="43"/>
                    <a:pt x="78" y="46"/>
                  </a:cubicBezTo>
                  <a:cubicBezTo>
                    <a:pt x="56" y="66"/>
                    <a:pt x="16" y="51"/>
                    <a:pt x="0" y="33"/>
                  </a:cubicBezTo>
                  <a:cubicBezTo>
                    <a:pt x="6" y="30"/>
                    <a:pt x="13" y="32"/>
                    <a:pt x="18" y="34"/>
                  </a:cubicBezTo>
                  <a:cubicBezTo>
                    <a:pt x="27" y="38"/>
                    <a:pt x="36" y="42"/>
                    <a:pt x="46" y="41"/>
                  </a:cubicBez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2" name="Oval 1178"/>
            <p:cNvSpPr/>
            <p:nvPr/>
          </p:nvSpPr>
          <p:spPr>
            <a:xfrm>
              <a:off x="5054601" y="8359776"/>
              <a:ext cx="39688" cy="38100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73" name="Oval 1179"/>
            <p:cNvSpPr/>
            <p:nvPr/>
          </p:nvSpPr>
          <p:spPr>
            <a:xfrm>
              <a:off x="4992688" y="8421688"/>
              <a:ext cx="36513" cy="33338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74" name="Oval 1180"/>
            <p:cNvSpPr/>
            <p:nvPr/>
          </p:nvSpPr>
          <p:spPr>
            <a:xfrm>
              <a:off x="5049838" y="8448676"/>
              <a:ext cx="34925" cy="34925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75" name="Oval 1181"/>
            <p:cNvSpPr/>
            <p:nvPr/>
          </p:nvSpPr>
          <p:spPr>
            <a:xfrm>
              <a:off x="5033963" y="8401051"/>
              <a:ext cx="12700" cy="9525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76" name="Oval 1182"/>
            <p:cNvSpPr/>
            <p:nvPr/>
          </p:nvSpPr>
          <p:spPr>
            <a:xfrm>
              <a:off x="5073651" y="8415338"/>
              <a:ext cx="17463" cy="12700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77" name="Oval 1183"/>
            <p:cNvSpPr/>
            <p:nvPr/>
          </p:nvSpPr>
          <p:spPr>
            <a:xfrm>
              <a:off x="5022851" y="8469313"/>
              <a:ext cx="23813" cy="2063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78" name="Oval 1184"/>
            <p:cNvSpPr/>
            <p:nvPr/>
          </p:nvSpPr>
          <p:spPr>
            <a:xfrm>
              <a:off x="4886326" y="8274051"/>
              <a:ext cx="23813" cy="2063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79" name="Oval 1185"/>
            <p:cNvSpPr/>
            <p:nvPr/>
          </p:nvSpPr>
          <p:spPr>
            <a:xfrm>
              <a:off x="4975226" y="8459788"/>
              <a:ext cx="14288" cy="9525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80" name="Oval 1186"/>
            <p:cNvSpPr/>
            <p:nvPr/>
          </p:nvSpPr>
          <p:spPr>
            <a:xfrm>
              <a:off x="4862513" y="8297863"/>
              <a:ext cx="12700" cy="11113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81" name="Oval 1187"/>
            <p:cNvSpPr/>
            <p:nvPr/>
          </p:nvSpPr>
          <p:spPr>
            <a:xfrm>
              <a:off x="4845051" y="8256588"/>
              <a:ext cx="26988" cy="26988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82" name="Oval 1188"/>
            <p:cNvSpPr/>
            <p:nvPr/>
          </p:nvSpPr>
          <p:spPr>
            <a:xfrm>
              <a:off x="4830763" y="8291513"/>
              <a:ext cx="14288" cy="17463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83" name="Oval 1189"/>
            <p:cNvSpPr/>
            <p:nvPr/>
          </p:nvSpPr>
          <p:spPr>
            <a:xfrm>
              <a:off x="4818063" y="8262938"/>
              <a:ext cx="12700" cy="1428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84" name="Oval 1190"/>
            <p:cNvSpPr/>
            <p:nvPr/>
          </p:nvSpPr>
          <p:spPr>
            <a:xfrm>
              <a:off x="4724401" y="8445501"/>
              <a:ext cx="17463" cy="17463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85" name="Oval 1191"/>
            <p:cNvSpPr/>
            <p:nvPr/>
          </p:nvSpPr>
          <p:spPr>
            <a:xfrm>
              <a:off x="4656138" y="8483601"/>
              <a:ext cx="14288" cy="12700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86" name="Oval 1192"/>
            <p:cNvSpPr/>
            <p:nvPr/>
          </p:nvSpPr>
          <p:spPr>
            <a:xfrm>
              <a:off x="4392613" y="8455026"/>
              <a:ext cx="23813" cy="20638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87" name="Oval 1193"/>
            <p:cNvSpPr/>
            <p:nvPr/>
          </p:nvSpPr>
          <p:spPr>
            <a:xfrm>
              <a:off x="4314826" y="8475663"/>
              <a:ext cx="12700" cy="14288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88" name="Oval 1194"/>
            <p:cNvSpPr/>
            <p:nvPr/>
          </p:nvSpPr>
          <p:spPr>
            <a:xfrm>
              <a:off x="4862513" y="8462963"/>
              <a:ext cx="20638" cy="20638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89" name="Freeform 1195"/>
            <p:cNvSpPr/>
            <p:nvPr/>
          </p:nvSpPr>
          <p:spPr>
            <a:xfrm>
              <a:off x="5724526" y="8232776"/>
              <a:ext cx="106363" cy="58738"/>
            </a:xfrm>
            <a:custGeom>
              <a:avLst/>
              <a:gdLst/>
              <a:ahLst/>
              <a:cxnLst>
                <a:cxn ang="0">
                  <a:pos x="89207" y="58738"/>
                </a:cxn>
                <a:cxn ang="0">
                  <a:pos x="106363" y="55282"/>
                </a:cxn>
                <a:cxn ang="0">
                  <a:pos x="58328" y="51827"/>
                </a:cxn>
                <a:cxn ang="0">
                  <a:pos x="20586" y="20731"/>
                </a:cxn>
                <a:cxn ang="0">
                  <a:pos x="10293" y="0"/>
                </a:cxn>
                <a:cxn ang="0">
                  <a:pos x="3431" y="3455"/>
                </a:cxn>
                <a:cxn ang="0">
                  <a:pos x="13724" y="27641"/>
                </a:cxn>
                <a:cxn ang="0">
                  <a:pos x="54897" y="55282"/>
                </a:cxn>
                <a:cxn ang="0">
                  <a:pos x="89207" y="58738"/>
                </a:cxn>
              </a:cxnLst>
              <a:rect l="0" t="0" r="0" b="0"/>
              <a:pathLst>
                <a:path w="31" h="17">
                  <a:moveTo>
                    <a:pt x="26" y="17"/>
                  </a:moveTo>
                  <a:cubicBezTo>
                    <a:pt x="28" y="17"/>
                    <a:pt x="29" y="16"/>
                    <a:pt x="31" y="16"/>
                  </a:cubicBezTo>
                  <a:cubicBezTo>
                    <a:pt x="27" y="16"/>
                    <a:pt x="22" y="16"/>
                    <a:pt x="17" y="15"/>
                  </a:cubicBezTo>
                  <a:cubicBezTo>
                    <a:pt x="12" y="13"/>
                    <a:pt x="9" y="10"/>
                    <a:pt x="6" y="6"/>
                  </a:cubicBezTo>
                  <a:cubicBezTo>
                    <a:pt x="5" y="5"/>
                    <a:pt x="3" y="2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3"/>
                    <a:pt x="3" y="6"/>
                    <a:pt x="4" y="8"/>
                  </a:cubicBezTo>
                  <a:cubicBezTo>
                    <a:pt x="7" y="12"/>
                    <a:pt x="11" y="14"/>
                    <a:pt x="16" y="16"/>
                  </a:cubicBezTo>
                  <a:cubicBezTo>
                    <a:pt x="20" y="17"/>
                    <a:pt x="23" y="17"/>
                    <a:pt x="26" y="17"/>
                  </a:cubicBez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0" name="Freeform 1196"/>
            <p:cNvSpPr>
              <a:spLocks noEditPoints="1"/>
            </p:cNvSpPr>
            <p:nvPr/>
          </p:nvSpPr>
          <p:spPr>
            <a:xfrm>
              <a:off x="5294313" y="8247063"/>
              <a:ext cx="454025" cy="260350"/>
            </a:xfrm>
            <a:custGeom>
              <a:avLst/>
              <a:gdLst/>
              <a:ahLst/>
              <a:cxnLst>
                <a:cxn ang="0">
                  <a:pos x="375509" y="3425"/>
                </a:cxn>
                <a:cxn ang="0">
                  <a:pos x="286752" y="41107"/>
                </a:cxn>
                <a:cxn ang="0">
                  <a:pos x="180927" y="85641"/>
                </a:cxn>
                <a:cxn ang="0">
                  <a:pos x="105825" y="106195"/>
                </a:cxn>
                <a:cxn ang="0">
                  <a:pos x="95584" y="109621"/>
                </a:cxn>
                <a:cxn ang="0">
                  <a:pos x="23896" y="78790"/>
                </a:cxn>
                <a:cxn ang="0">
                  <a:pos x="6827" y="99344"/>
                </a:cxn>
                <a:cxn ang="0">
                  <a:pos x="30723" y="109621"/>
                </a:cxn>
                <a:cxn ang="0">
                  <a:pos x="0" y="113046"/>
                </a:cxn>
                <a:cxn ang="0">
                  <a:pos x="3413" y="123323"/>
                </a:cxn>
                <a:cxn ang="0">
                  <a:pos x="10241" y="140451"/>
                </a:cxn>
                <a:cxn ang="0">
                  <a:pos x="37550" y="133600"/>
                </a:cxn>
                <a:cxn ang="0">
                  <a:pos x="13654" y="154154"/>
                </a:cxn>
                <a:cxn ang="0">
                  <a:pos x="51205" y="164431"/>
                </a:cxn>
                <a:cxn ang="0">
                  <a:pos x="54619" y="150728"/>
                </a:cxn>
                <a:cxn ang="0">
                  <a:pos x="68274" y="140451"/>
                </a:cxn>
                <a:cxn ang="0">
                  <a:pos x="95584" y="154154"/>
                </a:cxn>
                <a:cxn ang="0">
                  <a:pos x="170686" y="202113"/>
                </a:cxn>
                <a:cxn ang="0">
                  <a:pos x="238960" y="219242"/>
                </a:cxn>
                <a:cxn ang="0">
                  <a:pos x="238960" y="253498"/>
                </a:cxn>
                <a:cxn ang="0">
                  <a:pos x="245787" y="260350"/>
                </a:cxn>
                <a:cxn ang="0">
                  <a:pos x="252615" y="253498"/>
                </a:cxn>
                <a:cxn ang="0">
                  <a:pos x="252615" y="219242"/>
                </a:cxn>
                <a:cxn ang="0">
                  <a:pos x="252615" y="219242"/>
                </a:cxn>
                <a:cxn ang="0">
                  <a:pos x="276511" y="219242"/>
                </a:cxn>
                <a:cxn ang="0">
                  <a:pos x="276511" y="253498"/>
                </a:cxn>
                <a:cxn ang="0">
                  <a:pos x="283338" y="260350"/>
                </a:cxn>
                <a:cxn ang="0">
                  <a:pos x="290166" y="253498"/>
                </a:cxn>
                <a:cxn ang="0">
                  <a:pos x="290166" y="219242"/>
                </a:cxn>
                <a:cxn ang="0">
                  <a:pos x="327717" y="208965"/>
                </a:cxn>
                <a:cxn ang="0">
                  <a:pos x="389164" y="147303"/>
                </a:cxn>
                <a:cxn ang="0">
                  <a:pos x="423301" y="54810"/>
                </a:cxn>
                <a:cxn ang="0">
                  <a:pos x="454025" y="13702"/>
                </a:cxn>
                <a:cxn ang="0">
                  <a:pos x="375509" y="3425"/>
                </a:cxn>
                <a:cxn ang="0">
                  <a:pos x="324303" y="75364"/>
                </a:cxn>
                <a:cxn ang="0">
                  <a:pos x="310648" y="113046"/>
                </a:cxn>
                <a:cxn ang="0">
                  <a:pos x="279925" y="133600"/>
                </a:cxn>
                <a:cxn ang="0">
                  <a:pos x="208237" y="137026"/>
                </a:cxn>
                <a:cxn ang="0">
                  <a:pos x="163858" y="109621"/>
                </a:cxn>
                <a:cxn ang="0">
                  <a:pos x="187754" y="102769"/>
                </a:cxn>
                <a:cxn ang="0">
                  <a:pos x="286752" y="58236"/>
                </a:cxn>
                <a:cxn ang="0">
                  <a:pos x="279925" y="75364"/>
                </a:cxn>
                <a:cxn ang="0">
                  <a:pos x="238960" y="109621"/>
                </a:cxn>
                <a:cxn ang="0">
                  <a:pos x="201409" y="133600"/>
                </a:cxn>
                <a:cxn ang="0">
                  <a:pos x="235546" y="119898"/>
                </a:cxn>
                <a:cxn ang="0">
                  <a:pos x="286752" y="82215"/>
                </a:cxn>
                <a:cxn ang="0">
                  <a:pos x="307234" y="61661"/>
                </a:cxn>
                <a:cxn ang="0">
                  <a:pos x="324303" y="75364"/>
                </a:cxn>
              </a:cxnLst>
              <a:rect l="0" t="0" r="0" b="0"/>
              <a:pathLst>
                <a:path w="133" h="76">
                  <a:moveTo>
                    <a:pt x="110" y="1"/>
                  </a:moveTo>
                  <a:cubicBezTo>
                    <a:pt x="100" y="2"/>
                    <a:pt x="92" y="7"/>
                    <a:pt x="84" y="12"/>
                  </a:cubicBezTo>
                  <a:cubicBezTo>
                    <a:pt x="74" y="17"/>
                    <a:pt x="64" y="21"/>
                    <a:pt x="53" y="25"/>
                  </a:cubicBezTo>
                  <a:cubicBezTo>
                    <a:pt x="46" y="27"/>
                    <a:pt x="39" y="29"/>
                    <a:pt x="31" y="31"/>
                  </a:cubicBezTo>
                  <a:cubicBezTo>
                    <a:pt x="30" y="31"/>
                    <a:pt x="29" y="31"/>
                    <a:pt x="28" y="32"/>
                  </a:cubicBezTo>
                  <a:cubicBezTo>
                    <a:pt x="21" y="33"/>
                    <a:pt x="11" y="28"/>
                    <a:pt x="7" y="23"/>
                  </a:cubicBezTo>
                  <a:cubicBezTo>
                    <a:pt x="7" y="22"/>
                    <a:pt x="2" y="29"/>
                    <a:pt x="2" y="29"/>
                  </a:cubicBezTo>
                  <a:cubicBezTo>
                    <a:pt x="2" y="30"/>
                    <a:pt x="8" y="32"/>
                    <a:pt x="9" y="32"/>
                  </a:cubicBezTo>
                  <a:cubicBezTo>
                    <a:pt x="6" y="33"/>
                    <a:pt x="3" y="33"/>
                    <a:pt x="0" y="33"/>
                  </a:cubicBezTo>
                  <a:cubicBezTo>
                    <a:pt x="1" y="34"/>
                    <a:pt x="1" y="35"/>
                    <a:pt x="1" y="36"/>
                  </a:cubicBezTo>
                  <a:cubicBezTo>
                    <a:pt x="1" y="38"/>
                    <a:pt x="2" y="40"/>
                    <a:pt x="3" y="41"/>
                  </a:cubicBezTo>
                  <a:cubicBezTo>
                    <a:pt x="5" y="41"/>
                    <a:pt x="8" y="40"/>
                    <a:pt x="11" y="39"/>
                  </a:cubicBezTo>
                  <a:cubicBezTo>
                    <a:pt x="10" y="40"/>
                    <a:pt x="4" y="45"/>
                    <a:pt x="4" y="45"/>
                  </a:cubicBezTo>
                  <a:cubicBezTo>
                    <a:pt x="7" y="46"/>
                    <a:pt x="11" y="47"/>
                    <a:pt x="15" y="48"/>
                  </a:cubicBezTo>
                  <a:cubicBezTo>
                    <a:pt x="14" y="48"/>
                    <a:pt x="16" y="44"/>
                    <a:pt x="16" y="44"/>
                  </a:cubicBezTo>
                  <a:cubicBezTo>
                    <a:pt x="17" y="43"/>
                    <a:pt x="18" y="42"/>
                    <a:pt x="20" y="41"/>
                  </a:cubicBezTo>
                  <a:cubicBezTo>
                    <a:pt x="23" y="40"/>
                    <a:pt x="26" y="43"/>
                    <a:pt x="28" y="45"/>
                  </a:cubicBezTo>
                  <a:cubicBezTo>
                    <a:pt x="35" y="50"/>
                    <a:pt x="42" y="55"/>
                    <a:pt x="50" y="59"/>
                  </a:cubicBezTo>
                  <a:cubicBezTo>
                    <a:pt x="56" y="62"/>
                    <a:pt x="63" y="63"/>
                    <a:pt x="70" y="6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5"/>
                    <a:pt x="71" y="76"/>
                    <a:pt x="72" y="76"/>
                  </a:cubicBezTo>
                  <a:cubicBezTo>
                    <a:pt x="73" y="76"/>
                    <a:pt x="74" y="75"/>
                    <a:pt x="74" y="7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6" y="64"/>
                    <a:pt x="79" y="64"/>
                    <a:pt x="81" y="6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5"/>
                    <a:pt x="82" y="76"/>
                    <a:pt x="83" y="76"/>
                  </a:cubicBezTo>
                  <a:cubicBezTo>
                    <a:pt x="84" y="76"/>
                    <a:pt x="85" y="75"/>
                    <a:pt x="85" y="7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63"/>
                    <a:pt x="93" y="62"/>
                    <a:pt x="96" y="61"/>
                  </a:cubicBezTo>
                  <a:cubicBezTo>
                    <a:pt x="104" y="57"/>
                    <a:pt x="110" y="51"/>
                    <a:pt x="114" y="43"/>
                  </a:cubicBezTo>
                  <a:cubicBezTo>
                    <a:pt x="119" y="34"/>
                    <a:pt x="120" y="25"/>
                    <a:pt x="124" y="16"/>
                  </a:cubicBezTo>
                  <a:cubicBezTo>
                    <a:pt x="127" y="12"/>
                    <a:pt x="129" y="7"/>
                    <a:pt x="133" y="4"/>
                  </a:cubicBezTo>
                  <a:cubicBezTo>
                    <a:pt x="127" y="0"/>
                    <a:pt x="117" y="0"/>
                    <a:pt x="110" y="1"/>
                  </a:cubicBezTo>
                  <a:close/>
                  <a:moveTo>
                    <a:pt x="95" y="22"/>
                  </a:moveTo>
                  <a:cubicBezTo>
                    <a:pt x="95" y="26"/>
                    <a:pt x="93" y="30"/>
                    <a:pt x="91" y="33"/>
                  </a:cubicBezTo>
                  <a:cubicBezTo>
                    <a:pt x="88" y="36"/>
                    <a:pt x="85" y="37"/>
                    <a:pt x="82" y="39"/>
                  </a:cubicBezTo>
                  <a:cubicBezTo>
                    <a:pt x="76" y="41"/>
                    <a:pt x="68" y="42"/>
                    <a:pt x="61" y="40"/>
                  </a:cubicBezTo>
                  <a:cubicBezTo>
                    <a:pt x="56" y="38"/>
                    <a:pt x="52" y="36"/>
                    <a:pt x="48" y="32"/>
                  </a:cubicBezTo>
                  <a:cubicBezTo>
                    <a:pt x="48" y="32"/>
                    <a:pt x="54" y="30"/>
                    <a:pt x="55" y="30"/>
                  </a:cubicBezTo>
                  <a:cubicBezTo>
                    <a:pt x="65" y="26"/>
                    <a:pt x="74" y="22"/>
                    <a:pt x="84" y="17"/>
                  </a:cubicBezTo>
                  <a:cubicBezTo>
                    <a:pt x="85" y="18"/>
                    <a:pt x="83" y="21"/>
                    <a:pt x="82" y="22"/>
                  </a:cubicBezTo>
                  <a:cubicBezTo>
                    <a:pt x="79" y="26"/>
                    <a:pt x="75" y="29"/>
                    <a:pt x="70" y="32"/>
                  </a:cubicBezTo>
                  <a:cubicBezTo>
                    <a:pt x="67" y="35"/>
                    <a:pt x="63" y="37"/>
                    <a:pt x="59" y="39"/>
                  </a:cubicBezTo>
                  <a:cubicBezTo>
                    <a:pt x="62" y="39"/>
                    <a:pt x="66" y="37"/>
                    <a:pt x="69" y="35"/>
                  </a:cubicBezTo>
                  <a:cubicBezTo>
                    <a:pt x="74" y="32"/>
                    <a:pt x="80" y="28"/>
                    <a:pt x="84" y="24"/>
                  </a:cubicBezTo>
                  <a:cubicBezTo>
                    <a:pt x="86" y="22"/>
                    <a:pt x="88" y="19"/>
                    <a:pt x="90" y="18"/>
                  </a:cubicBezTo>
                  <a:cubicBezTo>
                    <a:pt x="94" y="16"/>
                    <a:pt x="96" y="19"/>
                    <a:pt x="95" y="22"/>
                  </a:cubicBezTo>
                  <a:close/>
                </a:path>
              </a:pathLst>
            </a:custGeom>
            <a:solidFill>
              <a:srgbClr val="5A402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Freeform 1197"/>
            <p:cNvSpPr/>
            <p:nvPr/>
          </p:nvSpPr>
          <p:spPr>
            <a:xfrm>
              <a:off x="5386388" y="8259763"/>
              <a:ext cx="341313" cy="227013"/>
            </a:xfrm>
            <a:custGeom>
              <a:avLst/>
              <a:gdLst/>
              <a:ahLst/>
              <a:cxnLst>
                <a:cxn ang="0">
                  <a:pos x="157003" y="141023"/>
                </a:cxn>
                <a:cxn ang="0">
                  <a:pos x="238919" y="92868"/>
                </a:cxn>
                <a:cxn ang="0">
                  <a:pos x="245745" y="44714"/>
                </a:cxn>
                <a:cxn ang="0">
                  <a:pos x="249158" y="17197"/>
                </a:cxn>
                <a:cxn ang="0">
                  <a:pos x="314007" y="0"/>
                </a:cxn>
                <a:cxn ang="0">
                  <a:pos x="320834" y="34395"/>
                </a:cxn>
                <a:cxn ang="0">
                  <a:pos x="307181" y="72231"/>
                </a:cxn>
                <a:cxn ang="0">
                  <a:pos x="307181" y="75671"/>
                </a:cxn>
                <a:cxn ang="0">
                  <a:pos x="296942" y="106627"/>
                </a:cxn>
                <a:cxn ang="0">
                  <a:pos x="266224" y="158221"/>
                </a:cxn>
                <a:cxn ang="0">
                  <a:pos x="0" y="113506"/>
                </a:cxn>
                <a:cxn ang="0">
                  <a:pos x="61436" y="116946"/>
                </a:cxn>
                <a:cxn ang="0">
                  <a:pos x="157003" y="141023"/>
                </a:cxn>
              </a:cxnLst>
              <a:rect l="0" t="0" r="0" b="0"/>
              <a:pathLst>
                <a:path w="100" h="66">
                  <a:moveTo>
                    <a:pt x="46" y="41"/>
                  </a:moveTo>
                  <a:cubicBezTo>
                    <a:pt x="57" y="41"/>
                    <a:pt x="66" y="36"/>
                    <a:pt x="70" y="27"/>
                  </a:cubicBezTo>
                  <a:cubicBezTo>
                    <a:pt x="72" y="22"/>
                    <a:pt x="72" y="18"/>
                    <a:pt x="72" y="13"/>
                  </a:cubicBezTo>
                  <a:cubicBezTo>
                    <a:pt x="71" y="10"/>
                    <a:pt x="70" y="7"/>
                    <a:pt x="73" y="5"/>
                  </a:cubicBezTo>
                  <a:cubicBezTo>
                    <a:pt x="78" y="1"/>
                    <a:pt x="86" y="0"/>
                    <a:pt x="92" y="0"/>
                  </a:cubicBezTo>
                  <a:cubicBezTo>
                    <a:pt x="100" y="1"/>
                    <a:pt x="96" y="6"/>
                    <a:pt x="94" y="10"/>
                  </a:cubicBezTo>
                  <a:cubicBezTo>
                    <a:pt x="93" y="14"/>
                    <a:pt x="91" y="18"/>
                    <a:pt x="90" y="2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9" y="25"/>
                    <a:pt x="88" y="28"/>
                    <a:pt x="87" y="31"/>
                  </a:cubicBezTo>
                  <a:cubicBezTo>
                    <a:pt x="85" y="36"/>
                    <a:pt x="82" y="43"/>
                    <a:pt x="78" y="46"/>
                  </a:cubicBezTo>
                  <a:cubicBezTo>
                    <a:pt x="55" y="66"/>
                    <a:pt x="16" y="51"/>
                    <a:pt x="0" y="33"/>
                  </a:cubicBezTo>
                  <a:cubicBezTo>
                    <a:pt x="5" y="30"/>
                    <a:pt x="13" y="32"/>
                    <a:pt x="18" y="34"/>
                  </a:cubicBezTo>
                  <a:cubicBezTo>
                    <a:pt x="26" y="38"/>
                    <a:pt x="36" y="42"/>
                    <a:pt x="46" y="41"/>
                  </a:cubicBez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2" name="Oval 1198"/>
            <p:cNvSpPr/>
            <p:nvPr/>
          </p:nvSpPr>
          <p:spPr>
            <a:xfrm>
              <a:off x="6005513" y="8359776"/>
              <a:ext cx="41275" cy="38100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93" name="Oval 1199"/>
            <p:cNvSpPr/>
            <p:nvPr/>
          </p:nvSpPr>
          <p:spPr>
            <a:xfrm>
              <a:off x="5946776" y="8421688"/>
              <a:ext cx="38100" cy="33338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94" name="Oval 1200"/>
            <p:cNvSpPr/>
            <p:nvPr/>
          </p:nvSpPr>
          <p:spPr>
            <a:xfrm>
              <a:off x="6002338" y="8448676"/>
              <a:ext cx="38100" cy="34925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95" name="Oval 1201"/>
            <p:cNvSpPr/>
            <p:nvPr/>
          </p:nvSpPr>
          <p:spPr>
            <a:xfrm>
              <a:off x="5988051" y="8401051"/>
              <a:ext cx="11113" cy="9525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96" name="Oval 1202"/>
            <p:cNvSpPr/>
            <p:nvPr/>
          </p:nvSpPr>
          <p:spPr>
            <a:xfrm>
              <a:off x="6029326" y="8415338"/>
              <a:ext cx="14288" cy="12700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97" name="Oval 1203"/>
            <p:cNvSpPr/>
            <p:nvPr/>
          </p:nvSpPr>
          <p:spPr>
            <a:xfrm>
              <a:off x="5978526" y="8469313"/>
              <a:ext cx="23813" cy="2063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98" name="Oval 1204"/>
            <p:cNvSpPr/>
            <p:nvPr/>
          </p:nvSpPr>
          <p:spPr>
            <a:xfrm>
              <a:off x="5842001" y="8274051"/>
              <a:ext cx="23813" cy="2063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99" name="Oval 1205"/>
            <p:cNvSpPr/>
            <p:nvPr/>
          </p:nvSpPr>
          <p:spPr>
            <a:xfrm>
              <a:off x="5930901" y="8459788"/>
              <a:ext cx="12700" cy="9525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00" name="Oval 1206"/>
            <p:cNvSpPr/>
            <p:nvPr/>
          </p:nvSpPr>
          <p:spPr>
            <a:xfrm>
              <a:off x="5813426" y="8297863"/>
              <a:ext cx="14288" cy="11113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01" name="Oval 1207"/>
            <p:cNvSpPr/>
            <p:nvPr/>
          </p:nvSpPr>
          <p:spPr>
            <a:xfrm>
              <a:off x="5797551" y="8256588"/>
              <a:ext cx="26988" cy="26988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02" name="Oval 1208"/>
            <p:cNvSpPr/>
            <p:nvPr/>
          </p:nvSpPr>
          <p:spPr>
            <a:xfrm>
              <a:off x="5786438" y="8291513"/>
              <a:ext cx="14288" cy="17463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03" name="Oval 1209"/>
            <p:cNvSpPr/>
            <p:nvPr/>
          </p:nvSpPr>
          <p:spPr>
            <a:xfrm>
              <a:off x="5772151" y="8262938"/>
              <a:ext cx="14288" cy="14288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04" name="Oval 1211"/>
            <p:cNvSpPr/>
            <p:nvPr/>
          </p:nvSpPr>
          <p:spPr>
            <a:xfrm>
              <a:off x="5680075" y="8445500"/>
              <a:ext cx="14288" cy="17462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05" name="Oval 1212"/>
            <p:cNvSpPr/>
            <p:nvPr/>
          </p:nvSpPr>
          <p:spPr>
            <a:xfrm>
              <a:off x="5611813" y="8483600"/>
              <a:ext cx="14288" cy="12700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06" name="Oval 1213"/>
            <p:cNvSpPr/>
            <p:nvPr/>
          </p:nvSpPr>
          <p:spPr>
            <a:xfrm>
              <a:off x="5348288" y="8455025"/>
              <a:ext cx="20638" cy="20637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07" name="Oval 1214"/>
            <p:cNvSpPr/>
            <p:nvPr/>
          </p:nvSpPr>
          <p:spPr>
            <a:xfrm>
              <a:off x="5268913" y="8475663"/>
              <a:ext cx="11113" cy="14287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08" name="Oval 1215"/>
            <p:cNvSpPr/>
            <p:nvPr/>
          </p:nvSpPr>
          <p:spPr>
            <a:xfrm>
              <a:off x="5818188" y="8462963"/>
              <a:ext cx="19050" cy="20637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09" name="Freeform 1216"/>
            <p:cNvSpPr/>
            <p:nvPr/>
          </p:nvSpPr>
          <p:spPr>
            <a:xfrm>
              <a:off x="6680200" y="8232775"/>
              <a:ext cx="106363" cy="58737"/>
            </a:xfrm>
            <a:custGeom>
              <a:avLst/>
              <a:gdLst/>
              <a:ahLst/>
              <a:cxnLst>
                <a:cxn ang="0">
                  <a:pos x="85776" y="58737"/>
                </a:cxn>
                <a:cxn ang="0">
                  <a:pos x="106363" y="55281"/>
                </a:cxn>
                <a:cxn ang="0">
                  <a:pos x="58328" y="51826"/>
                </a:cxn>
                <a:cxn ang="0">
                  <a:pos x="20586" y="20730"/>
                </a:cxn>
                <a:cxn ang="0">
                  <a:pos x="10293" y="0"/>
                </a:cxn>
                <a:cxn ang="0">
                  <a:pos x="0" y="3455"/>
                </a:cxn>
                <a:cxn ang="0">
                  <a:pos x="13724" y="27640"/>
                </a:cxn>
                <a:cxn ang="0">
                  <a:pos x="54897" y="55281"/>
                </a:cxn>
                <a:cxn ang="0">
                  <a:pos x="85776" y="58737"/>
                </a:cxn>
              </a:cxnLst>
              <a:rect l="0" t="0" r="0" b="0"/>
              <a:pathLst>
                <a:path w="31" h="17">
                  <a:moveTo>
                    <a:pt x="25" y="17"/>
                  </a:moveTo>
                  <a:cubicBezTo>
                    <a:pt x="27" y="17"/>
                    <a:pt x="29" y="16"/>
                    <a:pt x="31" y="16"/>
                  </a:cubicBezTo>
                  <a:cubicBezTo>
                    <a:pt x="26" y="16"/>
                    <a:pt x="21" y="16"/>
                    <a:pt x="17" y="15"/>
                  </a:cubicBezTo>
                  <a:cubicBezTo>
                    <a:pt x="12" y="13"/>
                    <a:pt x="8" y="10"/>
                    <a:pt x="6" y="6"/>
                  </a:cubicBezTo>
                  <a:cubicBezTo>
                    <a:pt x="5" y="5"/>
                    <a:pt x="3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3" y="6"/>
                    <a:pt x="4" y="8"/>
                  </a:cubicBezTo>
                  <a:cubicBezTo>
                    <a:pt x="7" y="12"/>
                    <a:pt x="11" y="14"/>
                    <a:pt x="16" y="16"/>
                  </a:cubicBezTo>
                  <a:cubicBezTo>
                    <a:pt x="19" y="17"/>
                    <a:pt x="22" y="17"/>
                    <a:pt x="25" y="17"/>
                  </a:cubicBez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0" name="Freeform 1217"/>
            <p:cNvSpPr>
              <a:spLocks noEditPoints="1"/>
            </p:cNvSpPr>
            <p:nvPr/>
          </p:nvSpPr>
          <p:spPr>
            <a:xfrm>
              <a:off x="6248400" y="8247063"/>
              <a:ext cx="455613" cy="260350"/>
            </a:xfrm>
            <a:custGeom>
              <a:avLst/>
              <a:gdLst/>
              <a:ahLst/>
              <a:cxnLst>
                <a:cxn ang="0">
                  <a:pos x="376822" y="3425"/>
                </a:cxn>
                <a:cxn ang="0">
                  <a:pos x="284329" y="41107"/>
                </a:cxn>
                <a:cxn ang="0">
                  <a:pos x="181560" y="85641"/>
                </a:cxn>
                <a:cxn ang="0">
                  <a:pos x="106195" y="106195"/>
                </a:cxn>
                <a:cxn ang="0">
                  <a:pos x="95918" y="109621"/>
                </a:cxn>
                <a:cxn ang="0">
                  <a:pos x="23979" y="78790"/>
                </a:cxn>
                <a:cxn ang="0">
                  <a:pos x="3425" y="99344"/>
                </a:cxn>
                <a:cxn ang="0">
                  <a:pos x="30830" y="109621"/>
                </a:cxn>
                <a:cxn ang="0">
                  <a:pos x="0" y="113046"/>
                </a:cxn>
                <a:cxn ang="0">
                  <a:pos x="3425" y="123323"/>
                </a:cxn>
                <a:cxn ang="0">
                  <a:pos x="6851" y="140451"/>
                </a:cxn>
                <a:cxn ang="0">
                  <a:pos x="34256" y="133600"/>
                </a:cxn>
                <a:cxn ang="0">
                  <a:pos x="13702" y="154154"/>
                </a:cxn>
                <a:cxn ang="0">
                  <a:pos x="47959" y="164431"/>
                </a:cxn>
                <a:cxn ang="0">
                  <a:pos x="54810" y="150728"/>
                </a:cxn>
                <a:cxn ang="0">
                  <a:pos x="68513" y="140451"/>
                </a:cxn>
                <a:cxn ang="0">
                  <a:pos x="95918" y="154154"/>
                </a:cxn>
                <a:cxn ang="0">
                  <a:pos x="167857" y="202113"/>
                </a:cxn>
                <a:cxn ang="0">
                  <a:pos x="239796" y="219242"/>
                </a:cxn>
                <a:cxn ang="0">
                  <a:pos x="236370" y="253498"/>
                </a:cxn>
                <a:cxn ang="0">
                  <a:pos x="246647" y="260350"/>
                </a:cxn>
                <a:cxn ang="0">
                  <a:pos x="253498" y="253498"/>
                </a:cxn>
                <a:cxn ang="0">
                  <a:pos x="253498" y="219242"/>
                </a:cxn>
                <a:cxn ang="0">
                  <a:pos x="253498" y="219242"/>
                </a:cxn>
                <a:cxn ang="0">
                  <a:pos x="277478" y="219242"/>
                </a:cxn>
                <a:cxn ang="0">
                  <a:pos x="277478" y="253498"/>
                </a:cxn>
                <a:cxn ang="0">
                  <a:pos x="284329" y="260350"/>
                </a:cxn>
                <a:cxn ang="0">
                  <a:pos x="291181" y="253498"/>
                </a:cxn>
                <a:cxn ang="0">
                  <a:pos x="291181" y="219242"/>
                </a:cxn>
                <a:cxn ang="0">
                  <a:pos x="328863" y="208965"/>
                </a:cxn>
                <a:cxn ang="0">
                  <a:pos x="390525" y="147303"/>
                </a:cxn>
                <a:cxn ang="0">
                  <a:pos x="424782" y="54810"/>
                </a:cxn>
                <a:cxn ang="0">
                  <a:pos x="455613" y="13702"/>
                </a:cxn>
                <a:cxn ang="0">
                  <a:pos x="376822" y="3425"/>
                </a:cxn>
                <a:cxn ang="0">
                  <a:pos x="325437" y="75364"/>
                </a:cxn>
                <a:cxn ang="0">
                  <a:pos x="308309" y="113046"/>
                </a:cxn>
                <a:cxn ang="0">
                  <a:pos x="280904" y="133600"/>
                </a:cxn>
                <a:cxn ang="0">
                  <a:pos x="208965" y="137026"/>
                </a:cxn>
                <a:cxn ang="0">
                  <a:pos x="164431" y="109621"/>
                </a:cxn>
                <a:cxn ang="0">
                  <a:pos x="188411" y="102769"/>
                </a:cxn>
                <a:cxn ang="0">
                  <a:pos x="284329" y="58236"/>
                </a:cxn>
                <a:cxn ang="0">
                  <a:pos x="280904" y="75364"/>
                </a:cxn>
                <a:cxn ang="0">
                  <a:pos x="239796" y="109621"/>
                </a:cxn>
                <a:cxn ang="0">
                  <a:pos x="202114" y="133600"/>
                </a:cxn>
                <a:cxn ang="0">
                  <a:pos x="236370" y="119898"/>
                </a:cxn>
                <a:cxn ang="0">
                  <a:pos x="287755" y="82215"/>
                </a:cxn>
                <a:cxn ang="0">
                  <a:pos x="308309" y="61661"/>
                </a:cxn>
                <a:cxn ang="0">
                  <a:pos x="325437" y="75364"/>
                </a:cxn>
              </a:cxnLst>
              <a:rect l="0" t="0" r="0" b="0"/>
              <a:pathLst>
                <a:path w="133" h="76">
                  <a:moveTo>
                    <a:pt x="110" y="1"/>
                  </a:moveTo>
                  <a:cubicBezTo>
                    <a:pt x="100" y="2"/>
                    <a:pt x="92" y="7"/>
                    <a:pt x="83" y="12"/>
                  </a:cubicBezTo>
                  <a:cubicBezTo>
                    <a:pt x="73" y="17"/>
                    <a:pt x="63" y="21"/>
                    <a:pt x="53" y="25"/>
                  </a:cubicBezTo>
                  <a:cubicBezTo>
                    <a:pt x="46" y="27"/>
                    <a:pt x="39" y="29"/>
                    <a:pt x="31" y="31"/>
                  </a:cubicBezTo>
                  <a:cubicBezTo>
                    <a:pt x="30" y="31"/>
                    <a:pt x="29" y="31"/>
                    <a:pt x="28" y="32"/>
                  </a:cubicBezTo>
                  <a:cubicBezTo>
                    <a:pt x="21" y="33"/>
                    <a:pt x="10" y="28"/>
                    <a:pt x="7" y="23"/>
                  </a:cubicBezTo>
                  <a:cubicBezTo>
                    <a:pt x="6" y="22"/>
                    <a:pt x="2" y="29"/>
                    <a:pt x="1" y="29"/>
                  </a:cubicBezTo>
                  <a:cubicBezTo>
                    <a:pt x="1" y="30"/>
                    <a:pt x="8" y="32"/>
                    <a:pt x="9" y="32"/>
                  </a:cubicBezTo>
                  <a:cubicBezTo>
                    <a:pt x="6" y="33"/>
                    <a:pt x="3" y="33"/>
                    <a:pt x="0" y="33"/>
                  </a:cubicBezTo>
                  <a:cubicBezTo>
                    <a:pt x="1" y="34"/>
                    <a:pt x="1" y="35"/>
                    <a:pt x="1" y="36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5" y="41"/>
                    <a:pt x="8" y="40"/>
                    <a:pt x="10" y="39"/>
                  </a:cubicBezTo>
                  <a:cubicBezTo>
                    <a:pt x="10" y="40"/>
                    <a:pt x="4" y="45"/>
                    <a:pt x="4" y="45"/>
                  </a:cubicBezTo>
                  <a:cubicBezTo>
                    <a:pt x="7" y="46"/>
                    <a:pt x="11" y="47"/>
                    <a:pt x="14" y="48"/>
                  </a:cubicBezTo>
                  <a:cubicBezTo>
                    <a:pt x="14" y="48"/>
                    <a:pt x="16" y="44"/>
                    <a:pt x="16" y="44"/>
                  </a:cubicBezTo>
                  <a:cubicBezTo>
                    <a:pt x="17" y="43"/>
                    <a:pt x="18" y="42"/>
                    <a:pt x="20" y="41"/>
                  </a:cubicBezTo>
                  <a:cubicBezTo>
                    <a:pt x="23" y="40"/>
                    <a:pt x="26" y="43"/>
                    <a:pt x="28" y="45"/>
                  </a:cubicBezTo>
                  <a:cubicBezTo>
                    <a:pt x="34" y="50"/>
                    <a:pt x="42" y="55"/>
                    <a:pt x="49" y="59"/>
                  </a:cubicBezTo>
                  <a:cubicBezTo>
                    <a:pt x="56" y="62"/>
                    <a:pt x="62" y="63"/>
                    <a:pt x="70" y="6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5"/>
                    <a:pt x="70" y="76"/>
                    <a:pt x="72" y="76"/>
                  </a:cubicBezTo>
                  <a:cubicBezTo>
                    <a:pt x="73" y="76"/>
                    <a:pt x="74" y="75"/>
                    <a:pt x="74" y="7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6" y="64"/>
                    <a:pt x="78" y="64"/>
                    <a:pt x="81" y="6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5"/>
                    <a:pt x="81" y="76"/>
                    <a:pt x="83" y="76"/>
                  </a:cubicBezTo>
                  <a:cubicBezTo>
                    <a:pt x="84" y="76"/>
                    <a:pt x="85" y="75"/>
                    <a:pt x="85" y="7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63"/>
                    <a:pt x="93" y="62"/>
                    <a:pt x="96" y="61"/>
                  </a:cubicBezTo>
                  <a:cubicBezTo>
                    <a:pt x="104" y="57"/>
                    <a:pt x="110" y="51"/>
                    <a:pt x="114" y="43"/>
                  </a:cubicBezTo>
                  <a:cubicBezTo>
                    <a:pt x="119" y="34"/>
                    <a:pt x="120" y="25"/>
                    <a:pt x="124" y="16"/>
                  </a:cubicBezTo>
                  <a:cubicBezTo>
                    <a:pt x="126" y="12"/>
                    <a:pt x="129" y="7"/>
                    <a:pt x="133" y="4"/>
                  </a:cubicBezTo>
                  <a:cubicBezTo>
                    <a:pt x="127" y="0"/>
                    <a:pt x="117" y="0"/>
                    <a:pt x="110" y="1"/>
                  </a:cubicBezTo>
                  <a:close/>
                  <a:moveTo>
                    <a:pt x="95" y="22"/>
                  </a:moveTo>
                  <a:cubicBezTo>
                    <a:pt x="94" y="26"/>
                    <a:pt x="92" y="30"/>
                    <a:pt x="90" y="33"/>
                  </a:cubicBezTo>
                  <a:cubicBezTo>
                    <a:pt x="88" y="36"/>
                    <a:pt x="85" y="37"/>
                    <a:pt x="82" y="39"/>
                  </a:cubicBezTo>
                  <a:cubicBezTo>
                    <a:pt x="75" y="41"/>
                    <a:pt x="68" y="42"/>
                    <a:pt x="61" y="40"/>
                  </a:cubicBezTo>
                  <a:cubicBezTo>
                    <a:pt x="56" y="38"/>
                    <a:pt x="51" y="36"/>
                    <a:pt x="48" y="32"/>
                  </a:cubicBezTo>
                  <a:cubicBezTo>
                    <a:pt x="48" y="32"/>
                    <a:pt x="54" y="30"/>
                    <a:pt x="55" y="30"/>
                  </a:cubicBezTo>
                  <a:cubicBezTo>
                    <a:pt x="65" y="26"/>
                    <a:pt x="74" y="22"/>
                    <a:pt x="83" y="17"/>
                  </a:cubicBezTo>
                  <a:cubicBezTo>
                    <a:pt x="85" y="18"/>
                    <a:pt x="82" y="21"/>
                    <a:pt x="82" y="22"/>
                  </a:cubicBezTo>
                  <a:cubicBezTo>
                    <a:pt x="78" y="26"/>
                    <a:pt x="74" y="29"/>
                    <a:pt x="70" y="32"/>
                  </a:cubicBezTo>
                  <a:cubicBezTo>
                    <a:pt x="67" y="35"/>
                    <a:pt x="63" y="37"/>
                    <a:pt x="59" y="39"/>
                  </a:cubicBezTo>
                  <a:cubicBezTo>
                    <a:pt x="62" y="39"/>
                    <a:pt x="66" y="37"/>
                    <a:pt x="69" y="35"/>
                  </a:cubicBezTo>
                  <a:cubicBezTo>
                    <a:pt x="74" y="32"/>
                    <a:pt x="79" y="28"/>
                    <a:pt x="84" y="24"/>
                  </a:cubicBezTo>
                  <a:cubicBezTo>
                    <a:pt x="86" y="22"/>
                    <a:pt x="88" y="19"/>
                    <a:pt x="90" y="18"/>
                  </a:cubicBezTo>
                  <a:cubicBezTo>
                    <a:pt x="94" y="16"/>
                    <a:pt x="95" y="19"/>
                    <a:pt x="95" y="22"/>
                  </a:cubicBezTo>
                  <a:close/>
                </a:path>
              </a:pathLst>
            </a:custGeom>
            <a:solidFill>
              <a:srgbClr val="5A402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1" name="Freeform 1218"/>
            <p:cNvSpPr/>
            <p:nvPr/>
          </p:nvSpPr>
          <p:spPr>
            <a:xfrm>
              <a:off x="6337300" y="8259763"/>
              <a:ext cx="346075" cy="227012"/>
            </a:xfrm>
            <a:custGeom>
              <a:avLst/>
              <a:gdLst/>
              <a:ahLst/>
              <a:cxnLst>
                <a:cxn ang="0">
                  <a:pos x="157618" y="141022"/>
                </a:cxn>
                <a:cxn ang="0">
                  <a:pos x="243280" y="92868"/>
                </a:cxn>
                <a:cxn ang="0">
                  <a:pos x="246706" y="44714"/>
                </a:cxn>
                <a:cxn ang="0">
                  <a:pos x="253559" y="17197"/>
                </a:cxn>
                <a:cxn ang="0">
                  <a:pos x="318663" y="0"/>
                </a:cxn>
                <a:cxn ang="0">
                  <a:pos x="325516" y="34395"/>
                </a:cxn>
                <a:cxn ang="0">
                  <a:pos x="311810" y="72231"/>
                </a:cxn>
                <a:cxn ang="0">
                  <a:pos x="311810" y="75670"/>
                </a:cxn>
                <a:cxn ang="0">
                  <a:pos x="301530" y="106626"/>
                </a:cxn>
                <a:cxn ang="0">
                  <a:pos x="267265" y="158220"/>
                </a:cxn>
                <a:cxn ang="0">
                  <a:pos x="0" y="113506"/>
                </a:cxn>
                <a:cxn ang="0">
                  <a:pos x="65103" y="116945"/>
                </a:cxn>
                <a:cxn ang="0">
                  <a:pos x="157618" y="141022"/>
                </a:cxn>
              </a:cxnLst>
              <a:rect l="0" t="0" r="0" b="0"/>
              <a:pathLst>
                <a:path w="101" h="66">
                  <a:moveTo>
                    <a:pt x="46" y="41"/>
                  </a:moveTo>
                  <a:cubicBezTo>
                    <a:pt x="58" y="41"/>
                    <a:pt x="67" y="36"/>
                    <a:pt x="71" y="27"/>
                  </a:cubicBezTo>
                  <a:cubicBezTo>
                    <a:pt x="73" y="22"/>
                    <a:pt x="73" y="18"/>
                    <a:pt x="72" y="13"/>
                  </a:cubicBezTo>
                  <a:cubicBezTo>
                    <a:pt x="72" y="10"/>
                    <a:pt x="71" y="7"/>
                    <a:pt x="74" y="5"/>
                  </a:cubicBezTo>
                  <a:cubicBezTo>
                    <a:pt x="79" y="1"/>
                    <a:pt x="87" y="0"/>
                    <a:pt x="93" y="0"/>
                  </a:cubicBezTo>
                  <a:cubicBezTo>
                    <a:pt x="101" y="1"/>
                    <a:pt x="96" y="6"/>
                    <a:pt x="95" y="10"/>
                  </a:cubicBezTo>
                  <a:cubicBezTo>
                    <a:pt x="93" y="14"/>
                    <a:pt x="92" y="18"/>
                    <a:pt x="91" y="21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89" y="25"/>
                    <a:pt x="89" y="28"/>
                    <a:pt x="88" y="31"/>
                  </a:cubicBezTo>
                  <a:cubicBezTo>
                    <a:pt x="86" y="36"/>
                    <a:pt x="83" y="43"/>
                    <a:pt x="78" y="46"/>
                  </a:cubicBezTo>
                  <a:cubicBezTo>
                    <a:pt x="56" y="66"/>
                    <a:pt x="17" y="51"/>
                    <a:pt x="0" y="33"/>
                  </a:cubicBezTo>
                  <a:cubicBezTo>
                    <a:pt x="6" y="30"/>
                    <a:pt x="13" y="32"/>
                    <a:pt x="19" y="34"/>
                  </a:cubicBezTo>
                  <a:cubicBezTo>
                    <a:pt x="27" y="38"/>
                    <a:pt x="37" y="42"/>
                    <a:pt x="46" y="41"/>
                  </a:cubicBez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2" name="Freeform 1219"/>
            <p:cNvSpPr/>
            <p:nvPr/>
          </p:nvSpPr>
          <p:spPr>
            <a:xfrm>
              <a:off x="2382838" y="8389938"/>
              <a:ext cx="4773613" cy="127000"/>
            </a:xfrm>
            <a:custGeom>
              <a:avLst/>
              <a:gdLst/>
              <a:ahLst/>
              <a:cxnLst>
                <a:cxn ang="0">
                  <a:pos x="4492812" y="109837"/>
                </a:cxn>
                <a:cxn ang="0">
                  <a:pos x="4598968" y="3432"/>
                </a:cxn>
                <a:cxn ang="0">
                  <a:pos x="4595544" y="0"/>
                </a:cxn>
                <a:cxn ang="0">
                  <a:pos x="4468841" y="109837"/>
                </a:cxn>
                <a:cxn ang="0">
                  <a:pos x="3537404" y="109837"/>
                </a:cxn>
                <a:cxn ang="0">
                  <a:pos x="3643561" y="3432"/>
                </a:cxn>
                <a:cxn ang="0">
                  <a:pos x="3640136" y="0"/>
                </a:cxn>
                <a:cxn ang="0">
                  <a:pos x="3513433" y="109837"/>
                </a:cxn>
                <a:cxn ang="0">
                  <a:pos x="2585421" y="109837"/>
                </a:cxn>
                <a:cxn ang="0">
                  <a:pos x="2691578" y="3432"/>
                </a:cxn>
                <a:cxn ang="0">
                  <a:pos x="2684729" y="0"/>
                </a:cxn>
                <a:cxn ang="0">
                  <a:pos x="2561450" y="109837"/>
                </a:cxn>
                <a:cxn ang="0">
                  <a:pos x="1630014" y="109837"/>
                </a:cxn>
                <a:cxn ang="0">
                  <a:pos x="1736170" y="3432"/>
                </a:cxn>
                <a:cxn ang="0">
                  <a:pos x="1732746" y="0"/>
                </a:cxn>
                <a:cxn ang="0">
                  <a:pos x="1606043" y="109837"/>
                </a:cxn>
                <a:cxn ang="0">
                  <a:pos x="674606" y="109837"/>
                </a:cxn>
                <a:cxn ang="0">
                  <a:pos x="780763" y="3432"/>
                </a:cxn>
                <a:cxn ang="0">
                  <a:pos x="777338" y="0"/>
                </a:cxn>
                <a:cxn ang="0">
                  <a:pos x="650635" y="109837"/>
                </a:cxn>
                <a:cxn ang="0">
                  <a:pos x="0" y="109837"/>
                </a:cxn>
                <a:cxn ang="0">
                  <a:pos x="0" y="127000"/>
                </a:cxn>
                <a:cxn ang="0">
                  <a:pos x="4773613" y="127000"/>
                </a:cxn>
                <a:cxn ang="0">
                  <a:pos x="4773613" y="109837"/>
                </a:cxn>
                <a:cxn ang="0">
                  <a:pos x="4492812" y="109837"/>
                </a:cxn>
              </a:cxnLst>
              <a:rect l="0" t="0" r="0" b="0"/>
              <a:pathLst>
                <a:path w="1394" h="37">
                  <a:moveTo>
                    <a:pt x="1312" y="32"/>
                  </a:moveTo>
                  <a:cubicBezTo>
                    <a:pt x="1327" y="27"/>
                    <a:pt x="1336" y="18"/>
                    <a:pt x="1343" y="1"/>
                  </a:cubicBezTo>
                  <a:cubicBezTo>
                    <a:pt x="1342" y="0"/>
                    <a:pt x="1342" y="0"/>
                    <a:pt x="1342" y="0"/>
                  </a:cubicBezTo>
                  <a:cubicBezTo>
                    <a:pt x="1337" y="19"/>
                    <a:pt x="1321" y="28"/>
                    <a:pt x="1305" y="32"/>
                  </a:cubicBezTo>
                  <a:cubicBezTo>
                    <a:pt x="1033" y="32"/>
                    <a:pt x="1033" y="32"/>
                    <a:pt x="1033" y="32"/>
                  </a:cubicBezTo>
                  <a:cubicBezTo>
                    <a:pt x="1048" y="27"/>
                    <a:pt x="1058" y="18"/>
                    <a:pt x="1064" y="1"/>
                  </a:cubicBezTo>
                  <a:cubicBezTo>
                    <a:pt x="1063" y="0"/>
                    <a:pt x="1063" y="0"/>
                    <a:pt x="1063" y="0"/>
                  </a:cubicBezTo>
                  <a:cubicBezTo>
                    <a:pt x="1058" y="19"/>
                    <a:pt x="1042" y="28"/>
                    <a:pt x="1026" y="32"/>
                  </a:cubicBezTo>
                  <a:cubicBezTo>
                    <a:pt x="755" y="32"/>
                    <a:pt x="755" y="32"/>
                    <a:pt x="755" y="32"/>
                  </a:cubicBezTo>
                  <a:cubicBezTo>
                    <a:pt x="770" y="27"/>
                    <a:pt x="779" y="18"/>
                    <a:pt x="786" y="1"/>
                  </a:cubicBezTo>
                  <a:cubicBezTo>
                    <a:pt x="784" y="0"/>
                    <a:pt x="784" y="0"/>
                    <a:pt x="784" y="0"/>
                  </a:cubicBezTo>
                  <a:cubicBezTo>
                    <a:pt x="779" y="19"/>
                    <a:pt x="764" y="28"/>
                    <a:pt x="748" y="32"/>
                  </a:cubicBezTo>
                  <a:cubicBezTo>
                    <a:pt x="476" y="32"/>
                    <a:pt x="476" y="32"/>
                    <a:pt x="476" y="32"/>
                  </a:cubicBezTo>
                  <a:cubicBezTo>
                    <a:pt x="491" y="27"/>
                    <a:pt x="500" y="18"/>
                    <a:pt x="507" y="1"/>
                  </a:cubicBezTo>
                  <a:cubicBezTo>
                    <a:pt x="506" y="0"/>
                    <a:pt x="506" y="0"/>
                    <a:pt x="506" y="0"/>
                  </a:cubicBezTo>
                  <a:cubicBezTo>
                    <a:pt x="501" y="19"/>
                    <a:pt x="485" y="28"/>
                    <a:pt x="469" y="32"/>
                  </a:cubicBezTo>
                  <a:cubicBezTo>
                    <a:pt x="197" y="32"/>
                    <a:pt x="197" y="32"/>
                    <a:pt x="197" y="32"/>
                  </a:cubicBezTo>
                  <a:cubicBezTo>
                    <a:pt x="212" y="27"/>
                    <a:pt x="221" y="18"/>
                    <a:pt x="228" y="1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19"/>
                    <a:pt x="206" y="28"/>
                    <a:pt x="19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394" y="37"/>
                    <a:pt x="1394" y="37"/>
                    <a:pt x="1394" y="37"/>
                  </a:cubicBezTo>
                  <a:cubicBezTo>
                    <a:pt x="1394" y="32"/>
                    <a:pt x="1394" y="32"/>
                    <a:pt x="1394" y="32"/>
                  </a:cubicBezTo>
                  <a:lnTo>
                    <a:pt x="1312" y="32"/>
                  </a:lnTo>
                  <a:close/>
                </a:path>
              </a:pathLst>
            </a:custGeom>
            <a:solidFill>
              <a:srgbClr val="C2D34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3" name="Oval 1220"/>
            <p:cNvSpPr/>
            <p:nvPr/>
          </p:nvSpPr>
          <p:spPr>
            <a:xfrm>
              <a:off x="6961188" y="8359775"/>
              <a:ext cx="41275" cy="38100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14" name="Oval 1221"/>
            <p:cNvSpPr/>
            <p:nvPr/>
          </p:nvSpPr>
          <p:spPr>
            <a:xfrm>
              <a:off x="6899275" y="8421688"/>
              <a:ext cx="38100" cy="33337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15" name="Oval 1222"/>
            <p:cNvSpPr/>
            <p:nvPr/>
          </p:nvSpPr>
          <p:spPr>
            <a:xfrm>
              <a:off x="6958013" y="8448675"/>
              <a:ext cx="36513" cy="34925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16" name="Oval 1223"/>
            <p:cNvSpPr/>
            <p:nvPr/>
          </p:nvSpPr>
          <p:spPr>
            <a:xfrm>
              <a:off x="6940550" y="8401050"/>
              <a:ext cx="14288" cy="9525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17" name="Oval 1224"/>
            <p:cNvSpPr/>
            <p:nvPr/>
          </p:nvSpPr>
          <p:spPr>
            <a:xfrm>
              <a:off x="6985000" y="8415338"/>
              <a:ext cx="14288" cy="12700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18" name="Oval 1225"/>
            <p:cNvSpPr/>
            <p:nvPr/>
          </p:nvSpPr>
          <p:spPr>
            <a:xfrm>
              <a:off x="6934200" y="8469313"/>
              <a:ext cx="23813" cy="20637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19" name="Oval 1226"/>
            <p:cNvSpPr/>
            <p:nvPr/>
          </p:nvSpPr>
          <p:spPr>
            <a:xfrm>
              <a:off x="6792913" y="8274050"/>
              <a:ext cx="23813" cy="20637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20" name="Oval 1227"/>
            <p:cNvSpPr/>
            <p:nvPr/>
          </p:nvSpPr>
          <p:spPr>
            <a:xfrm>
              <a:off x="6884988" y="8459788"/>
              <a:ext cx="14288" cy="9525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21" name="Oval 1228"/>
            <p:cNvSpPr/>
            <p:nvPr/>
          </p:nvSpPr>
          <p:spPr>
            <a:xfrm>
              <a:off x="6769100" y="8297863"/>
              <a:ext cx="14288" cy="11112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22" name="Oval 1229"/>
            <p:cNvSpPr/>
            <p:nvPr/>
          </p:nvSpPr>
          <p:spPr>
            <a:xfrm>
              <a:off x="6751638" y="8256588"/>
              <a:ext cx="28575" cy="26987"/>
            </a:xfrm>
            <a:prstGeom prst="ellipse">
              <a:avLst/>
            </a:prstGeom>
            <a:solidFill>
              <a:srgbClr val="016A3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23" name="Oval 1230"/>
            <p:cNvSpPr/>
            <p:nvPr/>
          </p:nvSpPr>
          <p:spPr>
            <a:xfrm>
              <a:off x="6738938" y="8291513"/>
              <a:ext cx="15875" cy="17462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24" name="Oval 1231"/>
            <p:cNvSpPr/>
            <p:nvPr/>
          </p:nvSpPr>
          <p:spPr>
            <a:xfrm>
              <a:off x="6724650" y="8262938"/>
              <a:ext cx="17463" cy="14287"/>
            </a:xfrm>
            <a:prstGeom prst="ellipse">
              <a:avLst/>
            </a:prstGeom>
            <a:solidFill>
              <a:srgbClr val="00666E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25" name="Oval 1232"/>
            <p:cNvSpPr/>
            <p:nvPr/>
          </p:nvSpPr>
          <p:spPr>
            <a:xfrm>
              <a:off x="6635750" y="8445500"/>
              <a:ext cx="14288" cy="17462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26" name="Oval 1233"/>
            <p:cNvSpPr/>
            <p:nvPr/>
          </p:nvSpPr>
          <p:spPr>
            <a:xfrm>
              <a:off x="6564313" y="8483600"/>
              <a:ext cx="15875" cy="12700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27" name="Oval 1234"/>
            <p:cNvSpPr/>
            <p:nvPr/>
          </p:nvSpPr>
          <p:spPr>
            <a:xfrm>
              <a:off x="6303963" y="8455025"/>
              <a:ext cx="20638" cy="20637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28" name="Oval 1235"/>
            <p:cNvSpPr/>
            <p:nvPr/>
          </p:nvSpPr>
          <p:spPr>
            <a:xfrm>
              <a:off x="6224588" y="8475663"/>
              <a:ext cx="11113" cy="14287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29" name="Oval 1236"/>
            <p:cNvSpPr/>
            <p:nvPr/>
          </p:nvSpPr>
          <p:spPr>
            <a:xfrm>
              <a:off x="6769100" y="8462963"/>
              <a:ext cx="20638" cy="20637"/>
            </a:xfrm>
            <a:prstGeom prst="ellipse">
              <a:avLst/>
            </a:prstGeom>
            <a:solidFill>
              <a:srgbClr val="5A4029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 lvl="0"/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rgbClr val="5886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3" name="图片 2" descr="优翼logo (1)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065385" y="638175"/>
            <a:ext cx="1366326" cy="50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8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29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8.jpeg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40.jpeg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20春四语下5—8单元课文课件\20  芦花鞋\图片\u=857075857,2163666064&amp;fm=26&amp;gp=0.jpgu=857075857,2163666064&amp;fm=26&amp;gp=0"/>
          <p:cNvPicPr>
            <a:picLocks noChangeAspect="1"/>
          </p:cNvPicPr>
          <p:nvPr/>
        </p:nvPicPr>
        <p:blipFill>
          <a:blip r:embed="rId3"/>
          <a:srcRect b="4421"/>
          <a:stretch>
            <a:fillRect/>
          </a:stretch>
        </p:blipFill>
        <p:spPr>
          <a:xfrm>
            <a:off x="791210" y="1548765"/>
            <a:ext cx="5967373" cy="396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 descr="C:\Users\Administrator\Desktop\20春四语下5—8单元课文课件\20  芦花鞋\图片\u=3266574495,2523660146&amp;fm=26&amp;gp=0.jpgu=3266574495,2523660146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6897369" y="1548765"/>
            <a:ext cx="4130792" cy="3960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534035" y="1938655"/>
            <a:ext cx="11125200" cy="351663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" name="Rectangle 4"/>
          <p:cNvSpPr/>
          <p:nvPr/>
        </p:nvSpPr>
        <p:spPr>
          <a:xfrm>
            <a:off x="1133475" y="2087880"/>
            <a:ext cx="1000506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本文主要讲青铜全家人</a:t>
            </a:r>
            <a:r>
              <a:rPr lang="zh-CN" altLang="en-US" sz="3600" b="1" u="sng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</a:t>
            </a: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3600" b="1" u="sng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，要卖足</a:t>
            </a:r>
            <a:r>
              <a:rPr lang="en-US" altLang="zh-CN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100</a:t>
            </a: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双，青铜跑了几天，却卖了</a:t>
            </a:r>
            <a:r>
              <a:rPr lang="zh-CN" altLang="en-US" sz="3600" b="1" u="sng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，多出的一双就是</a:t>
            </a:r>
            <a:r>
              <a:rPr lang="zh-CN" altLang="en-US" sz="3600" b="1" u="sng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</a:t>
            </a: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，青铜光着脚丫回家了。</a:t>
            </a:r>
          </a:p>
        </p:txBody>
      </p:sp>
      <p:sp>
        <p:nvSpPr>
          <p:cNvPr id="6" name="矩形 5"/>
          <p:cNvSpPr/>
          <p:nvPr/>
        </p:nvSpPr>
        <p:spPr>
          <a:xfrm>
            <a:off x="6735128" y="2227580"/>
            <a:ext cx="17446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采芦花</a:t>
            </a:r>
          </a:p>
        </p:txBody>
      </p:sp>
      <p:sp>
        <p:nvSpPr>
          <p:cNvPr id="9" name="矩形 8"/>
          <p:cNvSpPr/>
          <p:nvPr/>
        </p:nvSpPr>
        <p:spPr>
          <a:xfrm>
            <a:off x="8832215" y="2227580"/>
            <a:ext cx="2384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编芦花鞋</a:t>
            </a:r>
          </a:p>
        </p:txBody>
      </p:sp>
      <p:sp>
        <p:nvSpPr>
          <p:cNvPr id="10" name="矩形 9"/>
          <p:cNvSpPr/>
          <p:nvPr/>
        </p:nvSpPr>
        <p:spPr>
          <a:xfrm>
            <a:off x="9090660" y="3013710"/>
            <a:ext cx="15398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双</a:t>
            </a:r>
          </a:p>
        </p:txBody>
      </p:sp>
      <p:sp>
        <p:nvSpPr>
          <p:cNvPr id="13" name="矩形 12"/>
          <p:cNvSpPr/>
          <p:nvPr/>
        </p:nvSpPr>
        <p:spPr>
          <a:xfrm>
            <a:off x="4574540" y="3757613"/>
            <a:ext cx="4273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青铜脚上的那一双</a:t>
            </a:r>
          </a:p>
        </p:txBody>
      </p:sp>
      <p:grpSp>
        <p:nvGrpSpPr>
          <p:cNvPr id="3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4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5" name="图片 13" descr="aegtregk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整体感知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  <p:bldP spid="10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545" y="3462655"/>
            <a:ext cx="2055495" cy="2681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62275" y="1811020"/>
            <a:ext cx="5893435" cy="756810"/>
          </a:xfrm>
          <a:prstGeom prst="roundRect">
            <a:avLst/>
          </a:prstGeom>
          <a:solidFill>
            <a:srgbClr val="DEEBF7"/>
          </a:solidFill>
          <a:ln>
            <a:solidFill>
              <a:srgbClr val="2D7ABB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这篇课文在结构上有什么特点？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73120" y="2573655"/>
            <a:ext cx="5892800" cy="80996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defRPr/>
            </a:pPr>
            <a:r>
              <a:rPr kumimoji="0" sz="3200" kern="1200" cap="none" spc="0" normalizeH="0" baseline="0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用空行分成四个部分来写</a:t>
            </a:r>
            <a:r>
              <a:rPr kumimoji="0" lang="zh-CN" altLang="en-US" sz="3200" kern="1200" cap="none" spc="0" normalizeH="0" baseline="0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118360" y="3405505"/>
            <a:ext cx="9589135" cy="2956560"/>
            <a:chOff x="4224" y="5612"/>
            <a:chExt cx="13063" cy="4656"/>
          </a:xfrm>
        </p:grpSpPr>
        <p:pic>
          <p:nvPicPr>
            <p:cNvPr id="15" name="图片 14" descr="D:\360安全浏览器下载\蘑菇矩形.png蘑菇矩形"/>
            <p:cNvPicPr>
              <a:picLocks noChangeAspect="1"/>
            </p:cNvPicPr>
            <p:nvPr/>
          </p:nvPicPr>
          <p:blipFill>
            <a:blip r:embed="rId5"/>
            <a:srcRect l="5570" t="17183" r="5597" b="21930"/>
            <a:stretch>
              <a:fillRect/>
            </a:stretch>
          </p:blipFill>
          <p:spPr>
            <a:xfrm>
              <a:off x="4224" y="5612"/>
              <a:ext cx="13063" cy="4656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627" y="5926"/>
              <a:ext cx="10528" cy="4027"/>
            </a:xfrm>
            <a:prstGeom prst="round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   </a:t>
              </a:r>
              <a:r>
                <a:rPr lang="zh-CN" altLang="en-US" sz="3200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快速阅读每部分内容，想想课文是按怎样的顺序来写的？每部分分别写了什么，为每部分列出小标题。</a:t>
              </a:r>
            </a:p>
          </p:txBody>
        </p:sp>
      </p:grpSp>
      <p:grpSp>
        <p:nvGrpSpPr>
          <p:cNvPr id="6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7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8" name="图片 13" descr="aegtregk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整体感知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四个标题框简约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61815" y="1603375"/>
            <a:ext cx="5151755" cy="50076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38680" y="2231390"/>
            <a:ext cx="234315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第一部分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480050" y="2172970"/>
            <a:ext cx="3359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采芦花编鞋</a:t>
            </a:r>
            <a:endParaRPr lang="zh-CN" altLang="en-US" sz="3600" b="1">
              <a:solidFill>
                <a:srgbClr val="1B4A7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80050" y="3303905"/>
            <a:ext cx="3359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大雪天卖鞋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80050" y="4434840"/>
            <a:ext cx="3359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城里人买鞋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80050" y="5565775"/>
            <a:ext cx="3359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雪地里脱鞋</a:t>
            </a:r>
            <a:endParaRPr lang="zh-CN" altLang="en-US" sz="3600" b="1">
              <a:solidFill>
                <a:srgbClr val="1B4A7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43138" y="1134110"/>
            <a:ext cx="7194550" cy="704850"/>
            <a:chOff x="3672478" y="1271416"/>
            <a:chExt cx="3062997" cy="483065"/>
          </a:xfrm>
        </p:grpSpPr>
        <p:sp>
          <p:nvSpPr>
            <p:cNvPr id="24583" name="矩形 16"/>
            <p:cNvSpPr/>
            <p:nvPr/>
          </p:nvSpPr>
          <p:spPr>
            <a:xfrm>
              <a:off x="3702475" y="1322830"/>
              <a:ext cx="3033000" cy="400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1219200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这篇课文是按事情发展的顺序来写的。</a:t>
              </a:r>
            </a:p>
          </p:txBody>
        </p:sp>
        <p:sp>
          <p:nvSpPr>
            <p:cNvPr id="20" name="圆角矩形 19"/>
            <p:cNvSpPr/>
            <p:nvPr/>
          </p:nvSpPr>
          <p:spPr bwMode="auto">
            <a:xfrm>
              <a:off x="3672478" y="1271416"/>
              <a:ext cx="3004509" cy="483065"/>
            </a:xfrm>
            <a:prstGeom prst="roundRect">
              <a:avLst/>
            </a:prstGeom>
            <a:noFill/>
            <a:ln>
              <a:solidFill>
                <a:srgbClr val="2D7ABB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 anchorCtr="0"/>
            <a:lstStyle/>
            <a:p>
              <a:pPr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strike="noStrike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53920" y="5629910"/>
            <a:ext cx="234315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第四部分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23440" y="3364230"/>
            <a:ext cx="234315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第二部分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69160" y="4497070"/>
            <a:ext cx="234315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第三部分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10" grpId="0"/>
      <p:bldP spid="10" grpId="1"/>
      <p:bldP spid="13" grpId="0"/>
      <p:bldP spid="13" grpId="1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文本框 5"/>
          <p:cNvSpPr txBox="1"/>
          <p:nvPr/>
        </p:nvSpPr>
        <p:spPr>
          <a:xfrm>
            <a:off x="1483995" y="1856740"/>
            <a:ext cx="9418320" cy="2251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读课文，想一想在整个事情中，给你印象最深的是哪一部分？找出关键语句，体会人物性格。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00" t="7143" r="16800" b="7143"/>
          <a:stretch>
            <a:fillRect/>
          </a:stretch>
        </p:blipFill>
        <p:spPr>
          <a:xfrm>
            <a:off x="7879715" y="3626485"/>
            <a:ext cx="2493010" cy="230886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组合 7"/>
          <p:cNvGrpSpPr/>
          <p:nvPr/>
        </p:nvGrpSpPr>
        <p:grpSpPr>
          <a:xfrm>
            <a:off x="3943986" y="4520883"/>
            <a:ext cx="2567305" cy="858837"/>
            <a:chOff x="3993294" y="1059430"/>
            <a:chExt cx="2312516" cy="753531"/>
          </a:xfrm>
        </p:grpSpPr>
        <p:sp>
          <p:nvSpPr>
            <p:cNvPr id="9" name="流程图: 资料带 8"/>
            <p:cNvSpPr/>
            <p:nvPr/>
          </p:nvSpPr>
          <p:spPr>
            <a:xfrm>
              <a:off x="4065553" y="1059430"/>
              <a:ext cx="1826143" cy="753531"/>
            </a:xfrm>
            <a:prstGeom prst="flowChartPunchedTape">
              <a:avLst/>
            </a:prstGeom>
            <a:solidFill>
              <a:srgbClr val="1B4A72"/>
            </a:solidFill>
            <a:ln>
              <a:solidFill>
                <a:srgbClr val="1B4A72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0" name="TextBox 29"/>
            <p:cNvSpPr txBox="1"/>
            <p:nvPr/>
          </p:nvSpPr>
          <p:spPr>
            <a:xfrm>
              <a:off x="3993294" y="1059430"/>
              <a:ext cx="2312516" cy="584440"/>
            </a:xfrm>
            <a:prstGeom prst="rect">
              <a:avLst/>
            </a:prstGeom>
            <a:solidFill>
              <a:srgbClr val="1B4A72"/>
            </a:solidFill>
            <a:ln>
              <a:solidFill>
                <a:srgbClr val="1B4A72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l" fontAlgn="base"/>
              <a:r>
                <a:rPr lang="zh-CN" altLang="en-US" sz="3735" b="1" strike="noStrike" noProof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雪地里脱鞋</a:t>
              </a:r>
            </a:p>
          </p:txBody>
        </p:sp>
      </p:grpSp>
      <p:grpSp>
        <p:nvGrpSpPr>
          <p:cNvPr id="3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5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6" name="图片 13" descr="aegtregk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课文解读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/>
          <p:nvPr/>
        </p:nvSpPr>
        <p:spPr>
          <a:xfrm>
            <a:off x="1383030" y="1309370"/>
            <a:ext cx="981011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青铜摇了摇头，心里很为那人感到遗憾。那人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失望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地一摊手，并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叹息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了一声。青铜望着那个人，心里觉得有点儿对不住他。</a:t>
            </a:r>
          </a:p>
        </p:txBody>
      </p:sp>
      <p:sp>
        <p:nvSpPr>
          <p:cNvPr id="3" name="左弧形箭头 2"/>
          <p:cNvSpPr/>
          <p:nvPr/>
        </p:nvSpPr>
        <p:spPr>
          <a:xfrm>
            <a:off x="667385" y="2377758"/>
            <a:ext cx="731838" cy="2476500"/>
          </a:xfrm>
          <a:prstGeom prst="curvedRightArrow">
            <a:avLst/>
          </a:prstGeom>
          <a:solidFill>
            <a:srgbClr val="1B4A72"/>
          </a:solidFill>
          <a:ln>
            <a:solidFill>
              <a:srgbClr val="1B4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40230" y="3876675"/>
            <a:ext cx="4183063" cy="1373188"/>
            <a:chOff x="2056113" y="2961636"/>
            <a:chExt cx="3887803" cy="1372685"/>
          </a:xfrm>
        </p:grpSpPr>
        <p:pic>
          <p:nvPicPr>
            <p:cNvPr id="26628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56113" y="2961636"/>
              <a:ext cx="3887803" cy="13726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9" name="文本框 4"/>
            <p:cNvSpPr txBox="1"/>
            <p:nvPr/>
          </p:nvSpPr>
          <p:spPr>
            <a:xfrm>
              <a:off x="2295969" y="3048405"/>
              <a:ext cx="3408218" cy="11987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600" b="1" dirty="0">
                  <a:latin typeface="黑体" panose="02010609060101010101" charset="-122"/>
                  <a:ea typeface="黑体" panose="02010609060101010101" charset="-122"/>
                </a:rPr>
                <a:t>说明喜欢而又得不到的失落心情。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50000" y="4236085"/>
            <a:ext cx="5068888" cy="646113"/>
            <a:chOff x="2483768" y="3669914"/>
            <a:chExt cx="3021989" cy="269082"/>
          </a:xfrm>
        </p:grpSpPr>
        <p:sp>
          <p:nvSpPr>
            <p:cNvPr id="8" name="圆角矩形标注 7"/>
            <p:cNvSpPr/>
            <p:nvPr/>
          </p:nvSpPr>
          <p:spPr>
            <a:xfrm>
              <a:off x="2483768" y="3669914"/>
              <a:ext cx="3021989" cy="269082"/>
            </a:xfrm>
            <a:prstGeom prst="wedgeRoundRectCallout">
              <a:avLst>
                <a:gd name="adj1" fmla="val -45540"/>
                <a:gd name="adj2" fmla="val -206508"/>
                <a:gd name="adj3" fmla="val 16667"/>
              </a:avLst>
            </a:prstGeom>
            <a:grpFill/>
            <a:ln w="25400">
              <a:solidFill>
                <a:srgbClr val="1B4A72"/>
              </a:solidFill>
              <a:prstDash val="lgDashDot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6632" name="矩形 8"/>
            <p:cNvSpPr/>
            <p:nvPr/>
          </p:nvSpPr>
          <p:spPr>
            <a:xfrm>
              <a:off x="2506480" y="3682879"/>
              <a:ext cx="2962177" cy="243153"/>
            </a:xfrm>
            <a:prstGeom prst="rect">
              <a:avLst/>
            </a:prstGeom>
            <a:noFill/>
            <a:ln w="9525">
              <a:solidFill>
                <a:srgbClr val="1B4A72"/>
              </a:solidFill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表现了青铜的善良、朴实。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/>
          <p:nvPr/>
        </p:nvSpPr>
        <p:spPr>
          <a:xfrm>
            <a:off x="1318260" y="1299528"/>
            <a:ext cx="937260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看看天空，看看雪地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，最后又把目光落在了自己脚上的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芦花鞋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611692" y="3036889"/>
            <a:ext cx="5982327" cy="2985770"/>
            <a:chOff x="2097605" y="2795850"/>
            <a:chExt cx="5983220" cy="2985453"/>
          </a:xfrm>
        </p:grpSpPr>
        <p:sp>
          <p:nvSpPr>
            <p:cNvPr id="3" name="圆角矩形 2"/>
            <p:cNvSpPr/>
            <p:nvPr/>
          </p:nvSpPr>
          <p:spPr>
            <a:xfrm>
              <a:off x="2097605" y="2795850"/>
              <a:ext cx="5972432" cy="2985453"/>
            </a:xfrm>
            <a:prstGeom prst="roundRect">
              <a:avLst/>
            </a:prstGeom>
            <a:solidFill>
              <a:srgbClr val="DEEBF7"/>
            </a:solidFill>
            <a:ln>
              <a:solidFill>
                <a:srgbClr val="2D7A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7652" name="文本框 3"/>
            <p:cNvSpPr txBox="1"/>
            <p:nvPr/>
          </p:nvSpPr>
          <p:spPr>
            <a:xfrm>
              <a:off x="2346554" y="2926647"/>
              <a:ext cx="5734271" cy="26508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latin typeface="黑体" panose="02010609060101010101" charset="-122"/>
                  <a:ea typeface="黑体" panose="02010609060101010101" charset="-122"/>
                </a:rPr>
                <a:t>    </a:t>
              </a:r>
              <a:r>
                <a:rPr lang="zh-CN" altLang="en-US" sz="3200" b="1" dirty="0">
                  <a:latin typeface="黑体" panose="02010609060101010101" charset="-122"/>
                  <a:ea typeface="黑体" panose="02010609060101010101" charset="-122"/>
                </a:rPr>
                <a:t>青铜此时是犹豫的，把鞋给他，自己就要在雪地里光脚回家，不给他，又会使那人带着遗憾回家。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22" b="7093"/>
          <a:stretch>
            <a:fillRect/>
          </a:stretch>
        </p:blipFill>
        <p:spPr>
          <a:xfrm>
            <a:off x="1501140" y="3061335"/>
            <a:ext cx="1944370" cy="281559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3"/>
          <p:cNvGrpSpPr/>
          <p:nvPr/>
        </p:nvGrpSpPr>
        <p:grpSpPr>
          <a:xfrm>
            <a:off x="2627313" y="1719263"/>
            <a:ext cx="6937375" cy="4295775"/>
            <a:chOff x="1364213" y="1522710"/>
            <a:chExt cx="8909339" cy="4601437"/>
          </a:xfrm>
        </p:grpSpPr>
        <p:pic>
          <p:nvPicPr>
            <p:cNvPr id="28674" name="图片 1" descr="图片tut.png"/>
            <p:cNvPicPr>
              <a:picLocks noChangeAspect="1"/>
            </p:cNvPicPr>
            <p:nvPr/>
          </p:nvPicPr>
          <p:blipFill>
            <a:blip r:embed="rId2">
              <a:lum contrast="-30000"/>
            </a:blip>
            <a:stretch>
              <a:fillRect/>
            </a:stretch>
          </p:blipFill>
          <p:spPr>
            <a:xfrm>
              <a:off x="1364213" y="1522710"/>
              <a:ext cx="8909339" cy="46014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5" name="TextBox 2"/>
            <p:cNvSpPr txBox="1"/>
            <p:nvPr/>
          </p:nvSpPr>
          <p:spPr>
            <a:xfrm>
              <a:off x="2524715" y="2316562"/>
              <a:ext cx="6862701" cy="2471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latin typeface="黑体" panose="02010609060101010101" charset="-122"/>
                  <a:ea typeface="黑体" panose="02010609060101010101" charset="-122"/>
                </a:rPr>
                <a:t>    如果你是青铜，面对两难的抉择，你会怎么做呢？</a:t>
              </a:r>
            </a:p>
          </p:txBody>
        </p:sp>
      </p:grpSp>
      <p:grpSp>
        <p:nvGrpSpPr>
          <p:cNvPr id="3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5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6" name="图片 13" descr="aegtregk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讨论交流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/>
          <p:nvPr/>
        </p:nvSpPr>
        <p:spPr>
          <a:xfrm>
            <a:off x="1169988" y="1123633"/>
            <a:ext cx="9852025" cy="2256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他将右脚从芦花鞋里拔了出来，站在了雪地上。他的脚板顿时感到了一股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针刺般的寒冷</a:t>
            </a: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。他又将左脚从芦花鞋里拔了出来，站在了雪地上。又是一股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刺骨的寒冷</a:t>
            </a: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98805" y="3431540"/>
            <a:ext cx="10964545" cy="2905760"/>
            <a:chOff x="1995447" y="2655032"/>
            <a:chExt cx="8861609" cy="3208901"/>
          </a:xfrm>
        </p:grpSpPr>
        <p:pic>
          <p:nvPicPr>
            <p:cNvPr id="29699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5447" y="2655032"/>
              <a:ext cx="8861609" cy="32089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0" name="文本框 2"/>
            <p:cNvSpPr txBox="1"/>
            <p:nvPr/>
          </p:nvSpPr>
          <p:spPr>
            <a:xfrm>
              <a:off x="3125102" y="3298612"/>
              <a:ext cx="6724650" cy="19550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    </a:t>
              </a:r>
              <a:r>
                <a:rPr lang="zh-CN" altLang="en-US" sz="2800" b="1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在这样寒冷的天气里，有一双鞋是多么幸福的事，但青铜却为了不让那个人失望，甘愿忍受寒冷，这种刺骨的寒冷更反映出他的朴实、坚韧不拔。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5"/>
          <p:cNvSpPr txBox="1"/>
          <p:nvPr/>
        </p:nvSpPr>
        <p:spPr>
          <a:xfrm>
            <a:off x="1205230" y="1544320"/>
            <a:ext cx="946023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青铜的执着、坚韧不拔令人感动，文中还有哪部分也能体现出青铜的性格特点。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00" t="7143" r="16800" b="7143"/>
          <a:stretch>
            <a:fillRect/>
          </a:stretch>
        </p:blipFill>
        <p:spPr>
          <a:xfrm>
            <a:off x="7757795" y="3459480"/>
            <a:ext cx="2559685" cy="2370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1"/>
          <p:cNvGrpSpPr/>
          <p:nvPr/>
        </p:nvGrpSpPr>
        <p:grpSpPr>
          <a:xfrm>
            <a:off x="2785746" y="4231323"/>
            <a:ext cx="2567305" cy="858837"/>
            <a:chOff x="3993294" y="1059430"/>
            <a:chExt cx="2312516" cy="753531"/>
          </a:xfrm>
        </p:grpSpPr>
        <p:sp>
          <p:nvSpPr>
            <p:cNvPr id="9" name="流程图: 资料带 8"/>
            <p:cNvSpPr/>
            <p:nvPr/>
          </p:nvSpPr>
          <p:spPr>
            <a:xfrm>
              <a:off x="4065553" y="1059430"/>
              <a:ext cx="1826143" cy="753531"/>
            </a:xfrm>
            <a:prstGeom prst="flowChartPunchedTape">
              <a:avLst/>
            </a:prstGeom>
            <a:solidFill>
              <a:srgbClr val="1B4A72"/>
            </a:solidFill>
            <a:ln>
              <a:solidFill>
                <a:srgbClr val="1B4A72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0" name="TextBox 29"/>
            <p:cNvSpPr txBox="1"/>
            <p:nvPr/>
          </p:nvSpPr>
          <p:spPr>
            <a:xfrm>
              <a:off x="3993294" y="1059430"/>
              <a:ext cx="2312516" cy="584440"/>
            </a:xfrm>
            <a:prstGeom prst="rect">
              <a:avLst/>
            </a:prstGeom>
            <a:solidFill>
              <a:srgbClr val="1B4A72"/>
            </a:solidFill>
            <a:ln>
              <a:solidFill>
                <a:srgbClr val="1B4A72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l" fontAlgn="base"/>
              <a:r>
                <a:rPr lang="zh-CN" altLang="en-US" sz="3735" b="1" strike="noStrike" noProof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大雪天卖鞋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5"/>
          <p:cNvSpPr txBox="1"/>
          <p:nvPr/>
        </p:nvSpPr>
        <p:spPr>
          <a:xfrm>
            <a:off x="1122363" y="2367915"/>
            <a:ext cx="6459537" cy="2416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阅读卖芦花鞋部分，找出给你印象最深的语句，说说你的体会。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00" t="7143" r="16800" b="7143"/>
          <a:stretch>
            <a:fillRect/>
          </a:stretch>
        </p:blipFill>
        <p:spPr>
          <a:xfrm>
            <a:off x="7976870" y="2165216"/>
            <a:ext cx="30861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20春四语下5—8单元课文课件\20  芦花鞋\图片\timg (1).jpgtimg (1)"/>
          <p:cNvPicPr>
            <a:picLocks noChangeAspect="1"/>
          </p:cNvPicPr>
          <p:nvPr/>
        </p:nvPicPr>
        <p:blipFill>
          <a:blip r:embed="rId2"/>
          <a:srcRect r="7858"/>
          <a:stretch>
            <a:fillRect/>
          </a:stretch>
        </p:blipFill>
        <p:spPr>
          <a:xfrm>
            <a:off x="6038850" y="2867659"/>
            <a:ext cx="5461266" cy="3456001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4" name="图片 3" descr="C:\Users\Administrator\Desktop\20春四语下5—8单元课文课件\20  芦花鞋\图片\timg (3).jpgtimg (3)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5949" y="694690"/>
            <a:ext cx="5505017" cy="3707998"/>
          </a:xfrm>
          <a:prstGeom prst="round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3790" y="1057593"/>
            <a:ext cx="9842500" cy="27479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接下来的日子里，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青铜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天天背着几十双芦花鞋到油麻地镇上去卖。那些芦花鞋实在太招人喜欢了，一双一双地卖了出去，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仅仅过了三天，就只剩下十一双了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3" name="下箭头 2"/>
          <p:cNvSpPr/>
          <p:nvPr/>
        </p:nvSpPr>
        <p:spPr>
          <a:xfrm>
            <a:off x="5853113" y="3181033"/>
            <a:ext cx="485775" cy="979488"/>
          </a:xfrm>
          <a:prstGeom prst="downArrow">
            <a:avLst/>
          </a:prstGeom>
          <a:solidFill>
            <a:srgbClr val="1B4A72"/>
          </a:solidFill>
          <a:ln>
            <a:solidFill>
              <a:srgbClr val="2D7A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6" name="组合 5"/>
          <p:cNvGrpSpPr/>
          <p:nvPr/>
        </p:nvGrpSpPr>
        <p:grpSpPr>
          <a:xfrm>
            <a:off x="1915160" y="4015740"/>
            <a:ext cx="8635365" cy="2430780"/>
            <a:chOff x="2341717" y="3469613"/>
            <a:chExt cx="6838315" cy="3069590"/>
          </a:xfrm>
        </p:grpSpPr>
        <p:pic>
          <p:nvPicPr>
            <p:cNvPr id="32772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41717" y="3469613"/>
              <a:ext cx="6838315" cy="30695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3" name="文本框 4"/>
            <p:cNvSpPr txBox="1"/>
            <p:nvPr/>
          </p:nvSpPr>
          <p:spPr>
            <a:xfrm>
              <a:off x="3128482" y="4051128"/>
              <a:ext cx="5264785" cy="19341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黑体" panose="02010609060101010101" charset="-122"/>
                  <a:ea typeface="黑体" panose="02010609060101010101" charset="-122"/>
                </a:rPr>
                <a:t>说明人们喜欢芦花鞋，也为下文青铜把脚上的芦花鞋卖掉作铺垫。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7409"/>
          <p:cNvSpPr txBox="1"/>
          <p:nvPr/>
        </p:nvSpPr>
        <p:spPr>
          <a:xfrm>
            <a:off x="1113473" y="1195070"/>
            <a:ext cx="9936162" cy="2256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天下了一夜大雪，积雪足有一尺厚，早晨门都很难推开。雪还在下。</a:t>
            </a: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……</a:t>
            </a:r>
            <a:endParaRPr lang="zh-CN" altLang="en-US" sz="3200" b="1" dirty="0">
              <a:solidFill>
                <a:srgbClr val="1B4A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但青铜却坚持着今天一定要去镇上。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089025" y="4144645"/>
            <a:ext cx="6094413" cy="2008188"/>
            <a:chOff x="2483768" y="3598646"/>
            <a:chExt cx="3633353" cy="836348"/>
          </a:xfrm>
        </p:grpSpPr>
        <p:sp>
          <p:nvSpPr>
            <p:cNvPr id="9" name="圆角矩形标注 8"/>
            <p:cNvSpPr/>
            <p:nvPr/>
          </p:nvSpPr>
          <p:spPr>
            <a:xfrm>
              <a:off x="2483768" y="3598646"/>
              <a:ext cx="3633353" cy="836348"/>
            </a:xfrm>
            <a:prstGeom prst="wedgeRoundRectCallout">
              <a:avLst>
                <a:gd name="adj1" fmla="val -6499"/>
                <a:gd name="adj2" fmla="val -79343"/>
                <a:gd name="adj3" fmla="val 16667"/>
              </a:avLst>
            </a:prstGeom>
            <a:grpFill/>
            <a:ln w="25400">
              <a:solidFill>
                <a:srgbClr val="1B4A72"/>
              </a:solidFill>
              <a:prstDash val="lgDashDot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3796" name="矩形 9"/>
            <p:cNvSpPr/>
            <p:nvPr/>
          </p:nvSpPr>
          <p:spPr>
            <a:xfrm>
              <a:off x="2572349" y="3623515"/>
              <a:ext cx="3456568" cy="775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大雪纷飞，天气严寒，青铜依然坚持去卖鞋，体现了青铜执着的性格。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20" y="3893185"/>
            <a:ext cx="3075940" cy="2263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43685" y="1400810"/>
            <a:ext cx="9674860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>
              <a:lnSpc>
                <a:spcPct val="130000"/>
              </a:lnSpc>
            </a:pPr>
            <a:r>
              <a:rPr lang="en-US" altLang="zh-CN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是什么力量让青铜坚持在大雪纷飞的天气里去卖鞋？</a:t>
            </a:r>
          </a:p>
        </p:txBody>
      </p:sp>
      <p:sp>
        <p:nvSpPr>
          <p:cNvPr id="8" name="未知"/>
          <p:cNvSpPr/>
          <p:nvPr/>
        </p:nvSpPr>
        <p:spPr>
          <a:xfrm>
            <a:off x="1720850" y="4194175"/>
            <a:ext cx="1919288" cy="652463"/>
          </a:xfrm>
          <a:custGeom>
            <a:avLst/>
            <a:gdLst>
              <a:gd name="txL" fmla="*/ 0 w 3701"/>
              <a:gd name="txT" fmla="*/ 0 h 772"/>
              <a:gd name="txR" fmla="*/ 3701 w 3701"/>
              <a:gd name="txB" fmla="*/ 772 h 772"/>
            </a:gdLst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9804"/>
            </a:schemeClr>
          </a:solidFill>
          <a:ln w="5715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爱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991100" y="3116263"/>
            <a:ext cx="2435225" cy="846137"/>
            <a:chOff x="3922838" y="2289616"/>
            <a:chExt cx="4609602" cy="634160"/>
          </a:xfrm>
        </p:grpSpPr>
        <p:sp>
          <p:nvSpPr>
            <p:cNvPr id="34820" name="AutoShape 513"/>
            <p:cNvSpPr/>
            <p:nvPr/>
          </p:nvSpPr>
          <p:spPr>
            <a:xfrm>
              <a:off x="3922838" y="2289616"/>
              <a:ext cx="4609602" cy="634160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38100" cap="flat" cmpd="sng">
              <a:solidFill>
                <a:srgbClr val="F69D26"/>
              </a:solidFill>
              <a:prstDash val="lgDashDot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defTabSz="1219200" latinLnBrk="1"/>
              <a:endParaRPr lang="ko-KR" altLang="en-US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4821" name="矩形 4"/>
            <p:cNvSpPr/>
            <p:nvPr/>
          </p:nvSpPr>
          <p:spPr>
            <a:xfrm>
              <a:off x="3995937" y="2362310"/>
              <a:ext cx="4536503" cy="4375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3200" dirty="0">
                  <a:latin typeface="黑体" panose="02010609060101010101" charset="-122"/>
                  <a:ea typeface="黑体" panose="02010609060101010101" charset="-122"/>
                </a:rPr>
                <a:t>对家人的爱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91100" y="4760913"/>
            <a:ext cx="2435225" cy="846137"/>
            <a:chOff x="3922838" y="2289616"/>
            <a:chExt cx="4609602" cy="634160"/>
          </a:xfrm>
        </p:grpSpPr>
        <p:sp>
          <p:nvSpPr>
            <p:cNvPr id="34823" name="AutoShape 513"/>
            <p:cNvSpPr/>
            <p:nvPr/>
          </p:nvSpPr>
          <p:spPr>
            <a:xfrm>
              <a:off x="3922838" y="2289616"/>
              <a:ext cx="4609602" cy="634160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38100" cap="flat" cmpd="sng">
              <a:solidFill>
                <a:srgbClr val="F69D26"/>
              </a:solidFill>
              <a:prstDash val="lgDashDot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defTabSz="1219200" latinLnBrk="1"/>
              <a:endParaRPr lang="ko-KR" altLang="en-US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4824" name="矩形 17"/>
            <p:cNvSpPr/>
            <p:nvPr/>
          </p:nvSpPr>
          <p:spPr>
            <a:xfrm>
              <a:off x="3995937" y="2362310"/>
              <a:ext cx="4536503" cy="4375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3200" dirty="0">
                  <a:latin typeface="黑体" panose="02010609060101010101" charset="-122"/>
                  <a:ea typeface="黑体" panose="02010609060101010101" charset="-122"/>
                </a:rPr>
                <a:t>对葵花的爱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00202" y="2988764"/>
            <a:ext cx="2710251" cy="2710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直接箭头连接符 8"/>
          <p:cNvCxnSpPr/>
          <p:nvPr/>
        </p:nvCxnSpPr>
        <p:spPr>
          <a:xfrm flipV="1">
            <a:off x="3838575" y="3629025"/>
            <a:ext cx="971550" cy="635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838575" y="4606925"/>
            <a:ext cx="933450" cy="60483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7409"/>
          <p:cNvSpPr txBox="1"/>
          <p:nvPr/>
        </p:nvSpPr>
        <p:spPr>
          <a:xfrm>
            <a:off x="1071563" y="1247140"/>
            <a:ext cx="10355262" cy="2011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青铜同意了。他挑了一双适合他的芦花鞋，将脚洗得干干净净，穿上了。然后拿起余下的十双芦花鞋，朝大人们摇摇手，便跑进了风雪里。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152525" y="3717290"/>
            <a:ext cx="5518150" cy="2263775"/>
            <a:chOff x="2640489" y="3587800"/>
            <a:chExt cx="3289247" cy="943504"/>
          </a:xfrm>
        </p:grpSpPr>
        <p:sp>
          <p:nvSpPr>
            <p:cNvPr id="9" name="圆角矩形标注 8"/>
            <p:cNvSpPr/>
            <p:nvPr/>
          </p:nvSpPr>
          <p:spPr>
            <a:xfrm>
              <a:off x="2640489" y="3587800"/>
              <a:ext cx="3289247" cy="943504"/>
            </a:xfrm>
            <a:prstGeom prst="wedgeRoundRectCallout">
              <a:avLst>
                <a:gd name="adj1" fmla="val -8403"/>
                <a:gd name="adj2" fmla="val -74935"/>
                <a:gd name="adj3" fmla="val 16667"/>
              </a:avLst>
            </a:prstGeom>
            <a:grpFill/>
            <a:ln w="25400">
              <a:solidFill>
                <a:srgbClr val="2D7ABB"/>
              </a:solidFill>
              <a:prstDash val="lgDashDot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5844" name="矩形 9"/>
            <p:cNvSpPr/>
            <p:nvPr/>
          </p:nvSpPr>
          <p:spPr>
            <a:xfrm>
              <a:off x="2707872" y="3618755"/>
              <a:ext cx="3154482" cy="868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 b="1" dirty="0">
                  <a:latin typeface="黑体" panose="02010609060101010101" charset="-122"/>
                  <a:ea typeface="黑体" panose="02010609060101010101" charset="-122"/>
                </a:rPr>
                <a:t>    </a:t>
              </a:r>
              <a:r>
                <a:rPr lang="zh-CN" altLang="en-US" sz="3600" b="1" dirty="0">
                  <a:latin typeface="黑体" panose="02010609060101010101" charset="-122"/>
                  <a:ea typeface="黑体" panose="02010609060101010101" charset="-122"/>
                </a:rPr>
                <a:t>为了把所有的鞋卖掉，青铜同意全家人的意见：穿上芦花鞋。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5928" y="3473946"/>
            <a:ext cx="2800624" cy="26882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 txBox="1"/>
          <p:nvPr/>
        </p:nvSpPr>
        <p:spPr>
          <a:xfrm>
            <a:off x="1443355" y="1176020"/>
            <a:ext cx="9396095" cy="1714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到了镇上一看，街上几乎没有人，只有大雪不住地抛落在空寂的街面上。不一会儿，挂在绳子上的十双芦花鞋就落满了雪。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94385" y="2938463"/>
            <a:ext cx="5199063" cy="3917950"/>
            <a:chOff x="27709" y="2806448"/>
            <a:chExt cx="4438997" cy="3918020"/>
          </a:xfrm>
        </p:grpSpPr>
        <p:pic>
          <p:nvPicPr>
            <p:cNvPr id="36867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709" y="2806448"/>
              <a:ext cx="4438997" cy="39180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68" name="文本框 3"/>
            <p:cNvSpPr txBox="1"/>
            <p:nvPr/>
          </p:nvSpPr>
          <p:spPr>
            <a:xfrm>
              <a:off x="477863" y="3399801"/>
              <a:ext cx="3048001" cy="21580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    人烟稀少，天气恶劣，而青铜依然坚持卖鞋，可以看出他的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坚韧不拔</a:t>
              </a:r>
              <a:r>
                <a:rPr lang="zh-CN" altLang="en-US" sz="2800" b="1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。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138"/>
          <a:stretch>
            <a:fillRect/>
          </a:stretch>
        </p:blipFill>
        <p:spPr>
          <a:xfrm>
            <a:off x="6156960" y="2952750"/>
            <a:ext cx="4736465" cy="3116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1"/>
          <p:cNvSpPr txBox="1"/>
          <p:nvPr/>
        </p:nvSpPr>
        <p:spPr>
          <a:xfrm>
            <a:off x="1142048" y="1376363"/>
            <a:ext cx="9907587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他没有因为他们的眼神里闪现出来的那份欣喜而涨价，还是报了他本来想卖的价。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099753" y="3841750"/>
            <a:ext cx="2584450" cy="1038225"/>
            <a:chOff x="4756525" y="2934843"/>
            <a:chExt cx="2583613" cy="1038641"/>
          </a:xfrm>
        </p:grpSpPr>
        <p:pic>
          <p:nvPicPr>
            <p:cNvPr id="37891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56525" y="2934843"/>
              <a:ext cx="2583613" cy="10386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2" name="文本框 4"/>
            <p:cNvSpPr txBox="1"/>
            <p:nvPr/>
          </p:nvSpPr>
          <p:spPr>
            <a:xfrm>
              <a:off x="5446888" y="3195953"/>
              <a:ext cx="1203960" cy="706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40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朴实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645" t="18092" b="3092"/>
          <a:stretch>
            <a:fillRect/>
          </a:stretch>
        </p:blipFill>
        <p:spPr>
          <a:xfrm>
            <a:off x="7466330" y="2921000"/>
            <a:ext cx="2703195" cy="3225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5"/>
          <p:cNvSpPr txBox="1"/>
          <p:nvPr/>
        </p:nvSpPr>
        <p:spPr>
          <a:xfrm>
            <a:off x="1636713" y="1593533"/>
            <a:ext cx="89201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自主学习剩余的两部分内容，回答问题。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00" t="7143" r="16800" b="7143"/>
          <a:stretch>
            <a:fillRect/>
          </a:stretch>
        </p:blipFill>
        <p:spPr>
          <a:xfrm>
            <a:off x="7049770" y="2795770"/>
            <a:ext cx="30861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5" name="图片 1" descr="C:\Users\Administrator\Desktop\timg (6).pngtimg (6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838960" y="2500630"/>
            <a:ext cx="4359275" cy="33718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5"/>
          <p:cNvSpPr txBox="1"/>
          <p:nvPr/>
        </p:nvSpPr>
        <p:spPr>
          <a:xfrm>
            <a:off x="1605915" y="2897505"/>
            <a:ext cx="898080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读课文，找一找：全家人为什么要做芦花鞋？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7409"/>
          <p:cNvSpPr txBox="1"/>
          <p:nvPr/>
        </p:nvSpPr>
        <p:spPr>
          <a:xfrm>
            <a:off x="1150620" y="1153795"/>
            <a:ext cx="9932035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这是家里的一笔收入，一笔很重要的收入。想到这笔收入，全家人都很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，觉得心里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亮堂堂</a:t>
            </a: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的，未来的日子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亮堂堂</a:t>
            </a: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3200" b="1" u="sng" dirty="0">
              <a:solidFill>
                <a:srgbClr val="1B4A7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52830" y="3117215"/>
            <a:ext cx="7296150" cy="3261535"/>
            <a:chOff x="1691680" y="2787774"/>
            <a:chExt cx="5472608" cy="1656184"/>
          </a:xfrm>
        </p:grpSpPr>
        <p:sp>
          <p:nvSpPr>
            <p:cNvPr id="2" name="圆角矩形 1"/>
            <p:cNvSpPr/>
            <p:nvPr/>
          </p:nvSpPr>
          <p:spPr>
            <a:xfrm>
              <a:off x="1691680" y="2787774"/>
              <a:ext cx="5472608" cy="1656184"/>
            </a:xfrm>
            <a:prstGeom prst="roundRect">
              <a:avLst/>
            </a:prstGeom>
            <a:grpFill/>
            <a:ln w="28575">
              <a:solidFill>
                <a:srgbClr val="92D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40964" name="矩形 2"/>
            <p:cNvSpPr/>
            <p:nvPr/>
          </p:nvSpPr>
          <p:spPr>
            <a:xfrm>
              <a:off x="1902658" y="2822998"/>
              <a:ext cx="5050631" cy="16209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    </a:t>
              </a: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从“兴奋”“亮堂堂”可以看出全家人很期待这一笔收入，这是一笔很重要的收入。从这段话可以看出青铜家日子过得非常艰难，卖“一百双芦花鞋”对于青铜家来说，是“一笔很重要的收入”，从全家人的表现来看，青铜家很需要这笔钱。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18" r="6073" b="8836"/>
          <a:stretch>
            <a:fillRect/>
          </a:stretch>
        </p:blipFill>
        <p:spPr>
          <a:xfrm>
            <a:off x="8542045" y="2812477"/>
            <a:ext cx="2911307" cy="3651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7409"/>
          <p:cNvSpPr txBox="1"/>
          <p:nvPr/>
        </p:nvSpPr>
        <p:spPr>
          <a:xfrm>
            <a:off x="1146175" y="1351280"/>
            <a:ext cx="9899650" cy="14208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青铜一家，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老老少少，将所有空闲都用在了芦花鞋的编织上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。他们编织了一百零一双鞋。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277938" y="3340100"/>
            <a:ext cx="5378450" cy="730250"/>
            <a:chOff x="2742698" y="3878773"/>
            <a:chExt cx="3206723" cy="304271"/>
          </a:xfrm>
        </p:grpSpPr>
        <p:sp>
          <p:nvSpPr>
            <p:cNvPr id="9" name="圆角矩形标注 8"/>
            <p:cNvSpPr/>
            <p:nvPr/>
          </p:nvSpPr>
          <p:spPr>
            <a:xfrm>
              <a:off x="2742698" y="3878773"/>
              <a:ext cx="3206723" cy="304271"/>
            </a:xfrm>
            <a:prstGeom prst="wedgeRoundRectCallout">
              <a:avLst>
                <a:gd name="adj1" fmla="val 850"/>
                <a:gd name="adj2" fmla="val -153873"/>
                <a:gd name="adj3" fmla="val 16667"/>
              </a:avLst>
            </a:prstGeom>
            <a:grpFill/>
            <a:ln>
              <a:solidFill>
                <a:srgbClr val="2D7ABB"/>
              </a:solidFill>
              <a:prstDash val="lgDashDot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43012" name="矩形 9"/>
            <p:cNvSpPr/>
            <p:nvPr/>
          </p:nvSpPr>
          <p:spPr>
            <a:xfrm>
              <a:off x="2853235" y="3909200"/>
              <a:ext cx="2985648" cy="243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latin typeface="黑体" panose="02010609060101010101" charset="-122"/>
                  <a:ea typeface="黑体" panose="02010609060101010101" charset="-122"/>
                </a:rPr>
                <a:t>说明编织芦花鞋的重要性。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57" b="8287"/>
          <a:stretch>
            <a:fillRect/>
          </a:stretch>
        </p:blipFill>
        <p:spPr>
          <a:xfrm>
            <a:off x="6964045" y="3931285"/>
            <a:ext cx="3082290" cy="21729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87585" y="3031490"/>
            <a:ext cx="1412240" cy="1414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20春四语下5—8单元课文课件\20  芦花鞋\图片\timg (5).jpgtimg (5)"/>
          <p:cNvPicPr>
            <a:picLocks noChangeAspect="1"/>
          </p:cNvPicPr>
          <p:nvPr/>
        </p:nvPicPr>
        <p:blipFill>
          <a:blip r:embed="rId2"/>
          <a:srcRect l="4325"/>
          <a:stretch>
            <a:fillRect/>
          </a:stretch>
        </p:blipFill>
        <p:spPr>
          <a:xfrm>
            <a:off x="755650" y="1666240"/>
            <a:ext cx="5731510" cy="39960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 descr="C:\Users\Administrator\Desktop\20春四语下5—8单元课文课件\20  芦花鞋\图片\timg.jpgtim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10984" y="1735454"/>
            <a:ext cx="4857290" cy="3996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7409"/>
          <p:cNvSpPr txBox="1"/>
          <p:nvPr/>
        </p:nvSpPr>
        <p:spPr>
          <a:xfrm>
            <a:off x="1381125" y="1458595"/>
            <a:ext cx="9429750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第一百零一双是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为青铜编的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。青铜也应该有一双新的芦花鞋。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191895" y="3839528"/>
            <a:ext cx="6142038" cy="831850"/>
            <a:chOff x="2604730" y="3760054"/>
            <a:chExt cx="3661365" cy="346869"/>
          </a:xfrm>
        </p:grpSpPr>
        <p:sp>
          <p:nvSpPr>
            <p:cNvPr id="9" name="圆角矩形标注 8"/>
            <p:cNvSpPr/>
            <p:nvPr/>
          </p:nvSpPr>
          <p:spPr>
            <a:xfrm>
              <a:off x="2604730" y="3760054"/>
              <a:ext cx="3661365" cy="346869"/>
            </a:xfrm>
            <a:prstGeom prst="wedgeRoundRectCallout">
              <a:avLst>
                <a:gd name="adj1" fmla="val -1843"/>
                <a:gd name="adj2" fmla="val -165467"/>
                <a:gd name="adj3" fmla="val 16667"/>
              </a:avLst>
            </a:prstGeom>
            <a:grpFill/>
            <a:ln w="25400">
              <a:solidFill>
                <a:srgbClr val="2D7ABB"/>
              </a:solidFill>
              <a:prstDash val="lgDashDot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44036" name="矩形 9"/>
            <p:cNvSpPr/>
            <p:nvPr/>
          </p:nvSpPr>
          <p:spPr>
            <a:xfrm>
              <a:off x="2706939" y="3811913"/>
              <a:ext cx="3456946" cy="243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latin typeface="HPY" pitchFamily="2" charset="0"/>
                  <a:ea typeface="微软雅黑" panose="020B0503020204020204" charset="-122"/>
                </a:rPr>
                <a:t>可以看出全家人都很心疼青铜。</a:t>
              </a:r>
              <a:endParaRPr lang="zh-CN" altLang="en-US" dirty="0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752" r="11455"/>
          <a:stretch>
            <a:fillRect/>
          </a:stretch>
        </p:blipFill>
        <p:spPr>
          <a:xfrm>
            <a:off x="7875270" y="2603500"/>
            <a:ext cx="2424430" cy="3285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4760" y="1369060"/>
            <a:ext cx="986599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defTabSz="1219200">
              <a:lnSpc>
                <a:spcPct val="120000"/>
              </a:lnSpc>
            </a:pP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青铜跑了几天却卖了</a:t>
            </a:r>
            <a:r>
              <a:rPr lang="en-US" altLang="zh-CN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101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</a:t>
            </a:r>
            <a:r>
              <a:rPr lang="en-US" altLang="zh-CN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多出一双就是青铜脚上的那一双</a:t>
            </a:r>
            <a:r>
              <a:rPr lang="en-US" altLang="zh-CN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而最后青铜却光着脚丫回家，这是一种怎样的精神？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327150" y="3868738"/>
            <a:ext cx="9539288" cy="1700212"/>
            <a:chOff x="1403648" y="1490960"/>
            <a:chExt cx="7153751" cy="1275874"/>
          </a:xfrm>
        </p:grpSpPr>
        <p:sp>
          <p:nvSpPr>
            <p:cNvPr id="45059" name="AutoShape 513"/>
            <p:cNvSpPr/>
            <p:nvPr/>
          </p:nvSpPr>
          <p:spPr>
            <a:xfrm>
              <a:off x="1403648" y="1490960"/>
              <a:ext cx="7153751" cy="1275874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cap="flat" cmpd="sng">
              <a:solidFill>
                <a:srgbClr val="2D7ABB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200" latinLnBrk="1"/>
              <a:endParaRPr lang="ko-KR" altLang="en-US" sz="2400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45060" name="矩形 12"/>
            <p:cNvSpPr/>
            <p:nvPr/>
          </p:nvSpPr>
          <p:spPr>
            <a:xfrm>
              <a:off x="1509852" y="1614332"/>
              <a:ext cx="6941343" cy="10288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1219200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    </a:t>
              </a:r>
              <a:r>
                <a:rPr lang="zh-CN" altLang="en-US" sz="3200" b="1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这是一种大爱无疆的体现，同时也让我们看到了青铜执着、朴实和坚韧不拔的性格。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枝条简约"/>
          <p:cNvPicPr>
            <a:picLocks noChangeAspect="1"/>
          </p:cNvPicPr>
          <p:nvPr/>
        </p:nvPicPr>
        <p:blipFill>
          <a:blip r:embed="rId3"/>
          <a:srcRect l="15060" t="22141" r="11763" b="10162"/>
          <a:stretch>
            <a:fillRect/>
          </a:stretch>
        </p:blipFill>
        <p:spPr>
          <a:xfrm>
            <a:off x="229235" y="1143635"/>
            <a:ext cx="12191365" cy="5424170"/>
          </a:xfrm>
          <a:prstGeom prst="rect">
            <a:avLst/>
          </a:prstGeom>
        </p:spPr>
      </p:pic>
      <p:sp>
        <p:nvSpPr>
          <p:cNvPr id="33794" name="文本框 1"/>
          <p:cNvSpPr txBox="1"/>
          <p:nvPr/>
        </p:nvSpPr>
        <p:spPr>
          <a:xfrm>
            <a:off x="1454150" y="1535430"/>
            <a:ext cx="8831580" cy="4569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天下了一夜大雪，积雪足有一尺厚，早晨门都很难推开。雪还在下。</a:t>
            </a:r>
            <a:endParaRPr lang="en-US" altLang="zh-CN" sz="2800" b="1" dirty="0">
              <a:solidFill>
                <a:srgbClr val="1B4A7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奶奶对青铜说：</a:t>
            </a:r>
            <a:r>
              <a:rPr lang="en-US" altLang="zh-CN" sz="28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今天就别去镇上卖鞋了。”爸爸妈妈也都对青铜说：</a:t>
            </a:r>
            <a:r>
              <a:rPr lang="en-US" altLang="zh-CN" sz="28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剩下的十一双，一双是给你的，还有十双，卖得了就卖，卖不了就留着自家人穿。”葵花也一个劲地说：“哥，今天就别去卖鞋了。”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但青铜却坚持着今天一定要去镇上。他对奶奶他们说：“今天天冷，更会有人买鞋的。”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60818" y="1873250"/>
            <a:ext cx="7777162" cy="3842105"/>
          </a:xfrm>
          <a:prstGeom prst="wedgeRoundRectCallout">
            <a:avLst>
              <a:gd name="adj1" fmla="val 54417"/>
              <a:gd name="adj2" fmla="val 18474"/>
              <a:gd name="adj3" fmla="val 16667"/>
            </a:avLst>
          </a:prstGeom>
          <a:solidFill>
            <a:srgbClr val="DEEBF7"/>
          </a:solidFill>
          <a:ln w="9525">
            <a:solidFill>
              <a:srgbClr val="2D7ABB"/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3200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从“下了一夜大雪”“足有一尺厚”“门都很难推开”可以看出天气非常寒冷，在这样寒冷的天气里，青铜依然坚持去卖剩下的十双鞋，可见生活的艰难。</a:t>
            </a:r>
          </a:p>
        </p:txBody>
      </p:sp>
      <p:pic>
        <p:nvPicPr>
          <p:cNvPr id="3" name="图片 2" descr="bo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140" y="3376930"/>
            <a:ext cx="1572895" cy="1810385"/>
          </a:xfrm>
          <a:prstGeom prst="rect">
            <a:avLst/>
          </a:prstGeom>
        </p:spPr>
      </p:pic>
      <p:grpSp>
        <p:nvGrpSpPr>
          <p:cNvPr id="2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6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7" name="图片 13" descr="aegtregk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品析感悟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阿萨德刚"/>
          <p:cNvPicPr>
            <a:picLocks noChangeAspect="1"/>
          </p:cNvPicPr>
          <p:nvPr/>
        </p:nvPicPr>
        <p:blipFill>
          <a:blip r:embed="rId2"/>
          <a:srcRect t="517" r="12290" b="-517"/>
          <a:stretch>
            <a:fillRect/>
          </a:stretch>
        </p:blipFill>
        <p:spPr>
          <a:xfrm>
            <a:off x="981710" y="1651635"/>
            <a:ext cx="9969500" cy="2945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33575" y="4474845"/>
            <a:ext cx="9420225" cy="1961904"/>
          </a:xfrm>
          <a:prstGeom prst="wedgeRoundRectCallout">
            <a:avLst>
              <a:gd name="adj1" fmla="val -51894"/>
              <a:gd name="adj2" fmla="val -22214"/>
              <a:gd name="adj3" fmla="val 16667"/>
            </a:avLst>
          </a:prstGeom>
          <a:solidFill>
            <a:srgbClr val="DEEBF7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青铜把剩下的十双芦花鞋全卖完了，可还有人要买时，竟脱下了穿在自己脚上的芦花鞋，赤脚行走在冰天雪地之中。可见这一点点钱对于青铜来说，也是极其重要的！</a:t>
            </a:r>
          </a:p>
        </p:txBody>
      </p:sp>
      <p:pic>
        <p:nvPicPr>
          <p:cNvPr id="8" name="图片 7" descr="C:\Users\lenovo\Pictures\对话框小图标\girl.pnggirl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4485" y="4695825"/>
            <a:ext cx="1682750" cy="1810385"/>
          </a:xfrm>
          <a:prstGeom prst="rect">
            <a:avLst/>
          </a:prstGeom>
        </p:spPr>
      </p:pic>
      <p:sp>
        <p:nvSpPr>
          <p:cNvPr id="36866" name="文本框 1"/>
          <p:cNvSpPr txBox="1"/>
          <p:nvPr/>
        </p:nvSpPr>
        <p:spPr>
          <a:xfrm>
            <a:off x="2131695" y="1871345"/>
            <a:ext cx="8474075" cy="2453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但过了一会儿，他将右脚从芦花鞋里拔了出来，站在了雪地上。他的脚板顿时感到了一股针刺般的寒冷。他又将左脚从芦花鞋里拔了出来，站在了雪地上。又是一股刺骨的寒冷。</a:t>
            </a:r>
          </a:p>
        </p:txBody>
      </p:sp>
      <p:grpSp>
        <p:nvGrpSpPr>
          <p:cNvPr id="2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6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4" name="图片 13" descr="aegtregk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品析感悟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8925" y="3159125"/>
            <a:ext cx="2092960" cy="2729865"/>
          </a:xfrm>
          <a:prstGeom prst="rect">
            <a:avLst/>
          </a:prstGeom>
        </p:spPr>
      </p:pic>
      <p:pic>
        <p:nvPicPr>
          <p:cNvPr id="8" name="图片 7" descr="5c7540319e5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5505" y="1931035"/>
            <a:ext cx="1086485" cy="970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00120" y="2036445"/>
            <a:ext cx="6107430" cy="756816"/>
          </a:xfrm>
          <a:prstGeom prst="roundRect">
            <a:avLst/>
          </a:prstGeom>
          <a:solidFill>
            <a:srgbClr val="DEEBF7"/>
          </a:solidFill>
          <a:ln>
            <a:solidFill>
              <a:srgbClr val="2D7ABB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作者为什么要写这些“苦难”？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35400" y="3701415"/>
            <a:ext cx="6329680" cy="151871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en-US" sz="3200" kern="1200" cap="none" spc="0" normalizeH="0" baseline="0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sz="3200" kern="1200" cap="none" spc="0" normalizeH="0" baseline="0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通过写“苦难”表现了人物的内心“</a:t>
            </a:r>
            <a:r>
              <a:rPr kumimoji="0" sz="3200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美</a:t>
            </a:r>
            <a:r>
              <a:rPr kumimoji="0" sz="3200" kern="1200" cap="none" spc="0" normalizeH="0" baseline="0" noProof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”</a:t>
            </a: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，</a:t>
            </a:r>
            <a:r>
              <a:rPr kumimoji="0" sz="3200" kern="1200" cap="none" spc="0" normalizeH="0" baseline="0" noProof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表现了</a:t>
            </a:r>
            <a:r>
              <a:rPr kumimoji="0" sz="3200" kern="1200" cap="none" spc="0" normalizeH="0" baseline="0" noProof="0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“爱</a:t>
            </a:r>
            <a:r>
              <a:rPr kumimoji="0" sz="3200" kern="1200" cap="none" spc="0" normalizeH="0" baseline="0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”</a:t>
            </a:r>
            <a:r>
              <a:rPr kumimoji="0" lang="zh-CN" altLang="en-US" sz="3200" kern="1200" cap="none" spc="0" normalizeH="0" baseline="0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</a:p>
        </p:txBody>
      </p:sp>
      <p:grpSp>
        <p:nvGrpSpPr>
          <p:cNvPr id="4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7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9" name="图片 13" descr="aegtregk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讨论交流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5"/>
          <p:cNvSpPr txBox="1"/>
          <p:nvPr/>
        </p:nvSpPr>
        <p:spPr>
          <a:xfrm>
            <a:off x="4166870" y="2006600"/>
            <a:ext cx="7331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此时此刻，你最想对青铜说些什么？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039869" y="3011805"/>
            <a:ext cx="6685915" cy="2391410"/>
            <a:chOff x="1624445" y="1501914"/>
            <a:chExt cx="5871278" cy="1793558"/>
          </a:xfrm>
        </p:grpSpPr>
        <p:sp>
          <p:nvSpPr>
            <p:cNvPr id="46083" name="AutoShape 513"/>
            <p:cNvSpPr/>
            <p:nvPr/>
          </p:nvSpPr>
          <p:spPr>
            <a:xfrm>
              <a:off x="1624445" y="1501914"/>
              <a:ext cx="5871278" cy="1793558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cap="flat" cmpd="sng">
              <a:solidFill>
                <a:srgbClr val="2D7ABB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1219200" latinLnBrk="1"/>
              <a:endParaRPr lang="ko-KR" altLang="en-US" sz="2400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46084" name="矩形 7"/>
            <p:cNvSpPr/>
            <p:nvPr/>
          </p:nvSpPr>
          <p:spPr>
            <a:xfrm>
              <a:off x="1790572" y="1625262"/>
              <a:ext cx="5634933" cy="15082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1219200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    </a:t>
              </a:r>
              <a:r>
                <a:rPr lang="zh-CN" altLang="en-US" sz="3200" b="1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青铜，你执着、朴实</a:t>
              </a:r>
              <a:r>
                <a:rPr lang="zh-CN" altLang="en-US" sz="3200" b="1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、坚韧不</a:t>
              </a:r>
              <a:r>
                <a:rPr lang="zh-CN" altLang="en-US" sz="3200" b="1" dirty="0">
                  <a:solidFill>
                    <a:srgbClr val="1B4A72"/>
                  </a:solidFill>
                  <a:latin typeface="黑体" panose="02010609060101010101" charset="-122"/>
                  <a:ea typeface="黑体" panose="02010609060101010101" charset="-122"/>
                </a:rPr>
                <a:t>拔；你对妹妹的疼爱，对全家人的爱令我感动。 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645" t="18092"/>
          <a:stretch>
            <a:fillRect/>
          </a:stretch>
        </p:blipFill>
        <p:spPr>
          <a:xfrm>
            <a:off x="1167765" y="2219325"/>
            <a:ext cx="2347595" cy="32245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4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7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2" name="图片 13" descr="aegtregk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讨论交流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 l="6984" t="6346" r="3592"/>
          <a:stretch>
            <a:fillRect/>
          </a:stretch>
        </p:blipFill>
        <p:spPr>
          <a:xfrm>
            <a:off x="1271588" y="239713"/>
            <a:ext cx="9648825" cy="660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687763" y="1192213"/>
            <a:ext cx="4814887" cy="2527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1B4A7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青铜的执着、朴实和坚韧不拔令人感动，我要把描写他性格的句子多读几遍。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485" y="3116580"/>
            <a:ext cx="2032000" cy="2650490"/>
          </a:xfrm>
          <a:prstGeom prst="rect">
            <a:avLst/>
          </a:prstGeom>
        </p:spPr>
      </p:pic>
      <p:pic>
        <p:nvPicPr>
          <p:cNvPr id="8" name="图片 7" descr="5c7540319e5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3705" y="1420812"/>
            <a:ext cx="1086485" cy="970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68320" y="1526241"/>
            <a:ext cx="6107430" cy="756816"/>
          </a:xfrm>
          <a:prstGeom prst="roundRect">
            <a:avLst/>
          </a:prstGeom>
          <a:solidFill>
            <a:srgbClr val="DEEBF7"/>
          </a:solidFill>
          <a:ln>
            <a:solidFill>
              <a:srgbClr val="2D7ABB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曹文轩叔叔在封底写道：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82520" y="2732405"/>
            <a:ext cx="6223000" cy="337616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sz="3200" kern="1200" cap="none" spc="0" normalizeH="0" baseline="0" noProof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sz="3200" kern="1200" cap="none" spc="0" normalizeH="0" baseline="0" noProof="0" dirty="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每一个时代的人，都有一个时代的人的痛苦，痛苦绝不是今天的少年才有的。少年时，就有一种对痛苦的风度，长大时才可能是一个强者</a:t>
            </a:r>
            <a:r>
              <a:rPr kumimoji="0" lang="zh-CN" altLang="en-US" sz="3200" kern="1200" cap="none" spc="0" normalizeH="0" baseline="0" noProof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</a:p>
        </p:txBody>
      </p:sp>
      <p:pic>
        <p:nvPicPr>
          <p:cNvPr id="2" name="图片 1" descr="青铜葵花"/>
          <p:cNvPicPr>
            <a:picLocks noChangeAspect="1"/>
          </p:cNvPicPr>
          <p:nvPr/>
        </p:nvPicPr>
        <p:blipFill>
          <a:blip r:embed="rId6" cstate="print"/>
          <a:srcRect t="923" r="2170"/>
          <a:stretch>
            <a:fillRect/>
          </a:stretch>
        </p:blipFill>
        <p:spPr>
          <a:xfrm>
            <a:off x="8816975" y="2851150"/>
            <a:ext cx="2414905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c7540319e5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905" y="1991995"/>
            <a:ext cx="1086485" cy="970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23920" y="2021205"/>
            <a:ext cx="2602865" cy="864851"/>
          </a:xfrm>
          <a:prstGeom prst="round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续写故事：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69440" y="3335655"/>
            <a:ext cx="9397365" cy="90686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sz="3600" kern="1200" cap="none" spc="0" normalizeH="0" baseline="0" noProof="0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他赤脚踏过积雪时，溅起了一蓬蓬雪屑……</a:t>
            </a:r>
          </a:p>
        </p:txBody>
      </p:sp>
      <p:pic>
        <p:nvPicPr>
          <p:cNvPr id="2" name="图片 1" descr="摄图网_40153700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22285" y="4601845"/>
            <a:ext cx="3383915" cy="2256155"/>
          </a:xfrm>
          <a:prstGeom prst="rect">
            <a:avLst/>
          </a:prstGeom>
        </p:spPr>
      </p:pic>
      <p:grpSp>
        <p:nvGrpSpPr>
          <p:cNvPr id="6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7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9" name="图片 13" descr="aegtregkj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随堂演练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2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14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19464" name="图片 13" descr="aegtregkj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85" name="TextBox 1"/>
          <p:cNvSpPr txBox="1"/>
          <p:nvPr/>
        </p:nvSpPr>
        <p:spPr>
          <a:xfrm>
            <a:off x="1457325" y="2336483"/>
            <a:ext cx="9278938" cy="2251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</a:rPr>
              <a:t>    同学们，你们见过芦花吗？知道芦花生长在哪里吗？今天让我们学习一篇和芦花有关的文章。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新课导入</a:t>
            </a:r>
          </a:p>
        </p:txBody>
      </p:sp>
    </p:spTree>
  </p:cSld>
  <p:clrMapOvr>
    <a:masterClrMapping/>
  </p:clrMapOvr>
  <p:transition spd="slow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7"/>
          <p:cNvSpPr txBox="1"/>
          <p:nvPr/>
        </p:nvSpPr>
        <p:spPr>
          <a:xfrm>
            <a:off x="853440" y="1734820"/>
            <a:ext cx="10608310" cy="4411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课文通过青铜（          ），一家人忙碌做（       ）到青铜努力（         ），（     ）回家等一系列情节，体现了全家人对葵花的关爱，尤其是青铜对葵花的关爱，这是一种大爱无疆的体现，也体现了青铜（       ）、（       ）和（         ）的性格。</a:t>
            </a:r>
          </a:p>
        </p:txBody>
      </p:sp>
      <p:sp>
        <p:nvSpPr>
          <p:cNvPr id="100360" name="Text Box 8"/>
          <p:cNvSpPr txBox="1"/>
          <p:nvPr/>
        </p:nvSpPr>
        <p:spPr>
          <a:xfrm>
            <a:off x="5513388" y="1864360"/>
            <a:ext cx="1717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采芦花  </a:t>
            </a:r>
          </a:p>
        </p:txBody>
      </p:sp>
      <p:sp>
        <p:nvSpPr>
          <p:cNvPr id="100361" name="Text Box 9"/>
          <p:cNvSpPr txBox="1"/>
          <p:nvPr/>
        </p:nvSpPr>
        <p:spPr>
          <a:xfrm>
            <a:off x="1497648" y="259588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芦花鞋</a:t>
            </a:r>
          </a:p>
        </p:txBody>
      </p:sp>
      <p:sp>
        <p:nvSpPr>
          <p:cNvPr id="100364" name="Text Box 12"/>
          <p:cNvSpPr txBox="1"/>
          <p:nvPr/>
        </p:nvSpPr>
        <p:spPr>
          <a:xfrm>
            <a:off x="6309995" y="2576830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卖芦花鞋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9751378" y="2561590"/>
            <a:ext cx="1247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赤脚</a:t>
            </a:r>
          </a:p>
        </p:txBody>
      </p:sp>
      <p:sp>
        <p:nvSpPr>
          <p:cNvPr id="14" name="Text Box 12"/>
          <p:cNvSpPr txBox="1"/>
          <p:nvPr/>
        </p:nvSpPr>
        <p:spPr>
          <a:xfrm>
            <a:off x="5446395" y="4697095"/>
            <a:ext cx="11779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执着</a:t>
            </a:r>
          </a:p>
        </p:txBody>
      </p:sp>
      <p:sp>
        <p:nvSpPr>
          <p:cNvPr id="15" name="Text Box 12"/>
          <p:cNvSpPr txBox="1"/>
          <p:nvPr/>
        </p:nvSpPr>
        <p:spPr>
          <a:xfrm>
            <a:off x="8422640" y="4690745"/>
            <a:ext cx="11652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朴实</a:t>
            </a:r>
          </a:p>
        </p:txBody>
      </p:sp>
      <p:sp>
        <p:nvSpPr>
          <p:cNvPr id="16" name="Text Box 12"/>
          <p:cNvSpPr txBox="1"/>
          <p:nvPr/>
        </p:nvSpPr>
        <p:spPr>
          <a:xfrm>
            <a:off x="1423035" y="5407025"/>
            <a:ext cx="21859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坚韧不拔</a:t>
            </a:r>
          </a:p>
        </p:txBody>
      </p:sp>
      <p:grpSp>
        <p:nvGrpSpPr>
          <p:cNvPr id="4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7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9" name="图片 13" descr="aegtregk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课堂小结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0" grpId="0"/>
      <p:bldP spid="100361" grpId="0"/>
      <p:bldP spid="100364" grpId="0"/>
      <p:bldP spid="13" grpId="0"/>
      <p:bldP spid="14" grpId="0"/>
      <p:bldP spid="15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左大括号 2"/>
          <p:cNvSpPr/>
          <p:nvPr/>
        </p:nvSpPr>
        <p:spPr>
          <a:xfrm>
            <a:off x="4184650" y="2092325"/>
            <a:ext cx="215900" cy="3095625"/>
          </a:xfrm>
          <a:prstGeom prst="leftBrace">
            <a:avLst>
              <a:gd name="adj1" fmla="val 90215"/>
              <a:gd name="adj2" fmla="val 50000"/>
            </a:avLst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30725" y="2882900"/>
            <a:ext cx="2203450" cy="6746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</a:t>
            </a:r>
            <a:r>
              <a:rPr lang="zh-CN" altLang="zh-CN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芦花鞋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30725" y="1993900"/>
            <a:ext cx="2203450" cy="676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r>
              <a:rPr lang="zh-CN" altLang="zh-CN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芦花</a:t>
            </a:r>
          </a:p>
        </p:txBody>
      </p:sp>
      <p:sp>
        <p:nvSpPr>
          <p:cNvPr id="50181" name="文本框 5"/>
          <p:cNvSpPr txBox="1"/>
          <p:nvPr/>
        </p:nvSpPr>
        <p:spPr>
          <a:xfrm>
            <a:off x="1182688" y="3286125"/>
            <a:ext cx="2746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 dirty="0">
                <a:latin typeface="黑体" panose="02010609060101010101" charset="-122"/>
                <a:ea typeface="黑体" panose="02010609060101010101" charset="-122"/>
              </a:rPr>
              <a:t>21* </a:t>
            </a:r>
            <a:r>
              <a:rPr lang="zh-CN" altLang="zh-CN" sz="4000" b="1" dirty="0">
                <a:latin typeface="黑体" panose="02010609060101010101" charset="-122"/>
                <a:ea typeface="黑体" panose="02010609060101010101" charset="-122"/>
              </a:rPr>
              <a:t>芦花鞋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30725" y="3770313"/>
            <a:ext cx="2203450" cy="676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</a:t>
            </a:r>
            <a:r>
              <a:rPr lang="zh-CN" altLang="zh-CN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芦花鞋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30725" y="4659313"/>
            <a:ext cx="2203450" cy="6746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赤脚回家</a:t>
            </a:r>
          </a:p>
        </p:txBody>
      </p:sp>
      <p:sp>
        <p:nvSpPr>
          <p:cNvPr id="9" name="左大括号 8"/>
          <p:cNvSpPr/>
          <p:nvPr/>
        </p:nvSpPr>
        <p:spPr>
          <a:xfrm rot="10800000">
            <a:off x="6845300" y="2055813"/>
            <a:ext cx="215900" cy="3095625"/>
          </a:xfrm>
          <a:prstGeom prst="leftBrace">
            <a:avLst>
              <a:gd name="adj1" fmla="val 90215"/>
              <a:gd name="adj2" fmla="val 50000"/>
            </a:avLst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27913" y="2762250"/>
            <a:ext cx="3810000" cy="1754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青铜执着、朴实、善良和坚韧不拔的品性</a:t>
            </a:r>
          </a:p>
        </p:txBody>
      </p:sp>
      <p:grpSp>
        <p:nvGrpSpPr>
          <p:cNvPr id="4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6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11" name="图片 13" descr="aegtregk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文本框 11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板书设计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2" grpId="1"/>
      <p:bldP spid="5" grpId="0"/>
      <p:bldP spid="7" grpId="0"/>
      <p:bldP spid="7" grpId="1"/>
      <p:bldP spid="8" grpId="0"/>
      <p:bldP spid="8" grpId="1"/>
      <p:bldP spid="9" grpId="0" bldLvl="0" animBg="1"/>
      <p:bldP spid="10" grpId="0"/>
      <p:bldP spid="10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2"/>
          <p:cNvSpPr txBox="1"/>
          <p:nvPr/>
        </p:nvSpPr>
        <p:spPr>
          <a:xfrm>
            <a:off x="1387475" y="2492375"/>
            <a:ext cx="9417050" cy="1610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8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800" b="1" dirty="0">
                <a:latin typeface="黑体" panose="02010609060101010101" charset="-122"/>
                <a:ea typeface="黑体" panose="02010609060101010101" charset="-122"/>
              </a:rPr>
              <a:t>读一读描写青铜的句子，体会他的善良、执着、坚韧不拔。</a:t>
            </a:r>
          </a:p>
        </p:txBody>
      </p:sp>
      <p:grpSp>
        <p:nvGrpSpPr>
          <p:cNvPr id="4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7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9" name="图片 13" descr="aegtregk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课后作业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255" y="1595755"/>
            <a:ext cx="4342765" cy="780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>
                <a:solidFill>
                  <a:srgbClr val="1B4A7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曹文轩纯美小说系列：</a:t>
            </a:r>
            <a:endParaRPr lang="zh-CN" altLang="en-US" sz="3200" b="1">
              <a:solidFill>
                <a:srgbClr val="1B4A7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16810" y="2131060"/>
            <a:ext cx="8091135" cy="4512225"/>
            <a:chOff x="2457" y="2376"/>
            <a:chExt cx="13485" cy="8209"/>
          </a:xfrm>
        </p:grpSpPr>
        <p:pic>
          <p:nvPicPr>
            <p:cNvPr id="10" name="图片 9" descr="清新"/>
            <p:cNvPicPr>
              <a:picLocks noChangeAspect="1"/>
            </p:cNvPicPr>
            <p:nvPr/>
          </p:nvPicPr>
          <p:blipFill>
            <a:blip r:embed="rId3"/>
            <a:srcRect t="18165" b="17615"/>
            <a:stretch>
              <a:fillRect/>
            </a:stretch>
          </p:blipFill>
          <p:spPr>
            <a:xfrm>
              <a:off x="2457" y="2376"/>
              <a:ext cx="13485" cy="820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7975" y="4825"/>
              <a:ext cx="6985" cy="4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《红瓦黑瓦》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《草房子》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《山羊不吃天堂草》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ctr">
                <a:lnSpc>
                  <a:spcPct val="140000"/>
                </a:lnSpc>
              </a:pPr>
              <a:endPara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12" y="3901"/>
              <a:ext cx="4000" cy="45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《根鸟》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l">
                <a:lnSpc>
                  <a:spcPct val="14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《细米》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l">
                <a:lnSpc>
                  <a:spcPct val="14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《狗牙雨》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l">
                <a:lnSpc>
                  <a:spcPct val="14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《野风车》</a:t>
              </a:r>
            </a:p>
          </p:txBody>
        </p:sp>
      </p:grpSp>
      <p:grpSp>
        <p:nvGrpSpPr>
          <p:cNvPr id="4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3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5" name="图片 13" descr="aegtregk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阅读链接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37842" y="2548478"/>
            <a:ext cx="562673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auto"/>
            <a:r>
              <a:rPr lang="en-US" altLang="zh-CN" sz="8000" b="1" strike="noStrike" spc="300" noProof="1" smtClean="0">
                <a:solidFill>
                  <a:srgbClr val="759ED4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  <a:cs typeface="+mn-cs"/>
              </a:rPr>
              <a:t>21*  </a:t>
            </a:r>
            <a:r>
              <a:rPr lang="zh-CN" altLang="en-US" sz="8000" b="1" strike="noStrike" spc="300" noProof="1">
                <a:solidFill>
                  <a:srgbClr val="759ED4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  <a:cs typeface="+mn-cs"/>
              </a:rPr>
              <a:t>芦花鞋</a:t>
            </a:r>
            <a:endParaRPr lang="zh-CN" altLang="en-US" sz="8000" b="1" strike="noStrike" spc="300" noProof="1">
              <a:solidFill>
                <a:srgbClr val="759ED4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9B9B9B">
                  <a:alpha val="100000"/>
                </a:srgbClr>
              </a:clrFrom>
              <a:clrTo>
                <a:srgbClr val="9B9B9B">
                  <a:alpha val="100000"/>
                  <a:alpha val="0"/>
                </a:srgbClr>
              </a:clrTo>
            </a:clrChange>
          </a:blip>
          <a:srcRect l="5926" t="6081" r="6143" b="6174"/>
          <a:stretch>
            <a:fillRect/>
          </a:stretch>
        </p:blipFill>
        <p:spPr>
          <a:xfrm>
            <a:off x="1729105" y="1971040"/>
            <a:ext cx="2155825" cy="2151380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74925" y="4514850"/>
            <a:ext cx="766763" cy="479425"/>
          </a:xfrm>
          <a:prstGeom prst="round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矩形 2"/>
          <p:cNvSpPr/>
          <p:nvPr/>
        </p:nvSpPr>
        <p:spPr>
          <a:xfrm>
            <a:off x="4364990" y="1787525"/>
            <a:ext cx="6563995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曹文轩：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中国儿童文学作家。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2016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日，曹文轩获“国际安徒生奖”，这也是中国作家首次获此殊荣。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C:\Users\Administrator\Desktop\20春四语下5—8单元课文课件\20  芦花鞋\图片\MAIN201804091618000452521899260.jpgMAIN201804091618000452521899260"/>
          <p:cNvPicPr>
            <a:picLocks noChangeAspect="1"/>
          </p:cNvPicPr>
          <p:nvPr/>
        </p:nvPicPr>
        <p:blipFill>
          <a:blip r:embed="rId2"/>
          <a:srcRect l="2127" t="703" r="1520"/>
          <a:stretch>
            <a:fillRect/>
          </a:stretch>
        </p:blipFill>
        <p:spPr>
          <a:xfrm>
            <a:off x="945515" y="2012315"/>
            <a:ext cx="2889885" cy="386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269740" y="4447540"/>
            <a:ext cx="704151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主要作品：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草房子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山羊不吃天堂草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》《红瓦黑瓦》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</a:p>
        </p:txBody>
      </p:sp>
      <p:grpSp>
        <p:nvGrpSpPr>
          <p:cNvPr id="6" name="组合 12"/>
          <p:cNvGrpSpPr/>
          <p:nvPr/>
        </p:nvGrpSpPr>
        <p:grpSpPr>
          <a:xfrm>
            <a:off x="682625" y="516890"/>
            <a:ext cx="3054985" cy="1108075"/>
            <a:chOff x="574675" y="209550"/>
            <a:chExt cx="3082925" cy="1108076"/>
          </a:xfrm>
        </p:grpSpPr>
        <p:sp>
          <p:nvSpPr>
            <p:cNvPr id="7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8" name="图片 13" descr="aegtregk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作者简介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0020312180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6617" r="13459"/>
          <a:stretch>
            <a:fillRect/>
          </a:stretch>
        </p:blipFill>
        <p:spPr>
          <a:xfrm>
            <a:off x="647065" y="3570605"/>
            <a:ext cx="1402080" cy="29216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804670" y="1136015"/>
            <a:ext cx="9368155" cy="4874260"/>
            <a:chOff x="2530" y="3124"/>
            <a:chExt cx="12042" cy="7676"/>
          </a:xfrm>
        </p:grpSpPr>
        <p:pic>
          <p:nvPicPr>
            <p:cNvPr id="10" name="图片 9" descr="摄图网_401078807"/>
            <p:cNvPicPr>
              <a:picLocks noChangeAspect="1"/>
            </p:cNvPicPr>
            <p:nvPr/>
          </p:nvPicPr>
          <p:blipFill>
            <a:blip r:embed="rId3"/>
            <a:srcRect t="18291" r="2187" b="19363"/>
            <a:stretch>
              <a:fillRect/>
            </a:stretch>
          </p:blipFill>
          <p:spPr>
            <a:xfrm>
              <a:off x="2530" y="3124"/>
              <a:ext cx="12042" cy="767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063" y="3485"/>
              <a:ext cx="11176" cy="7112"/>
            </a:xfrm>
            <a:prstGeom prst="roundRect">
              <a:avLst/>
            </a:prstGeom>
            <a:noFill/>
          </p:spPr>
          <p:txBody>
            <a:bodyPr wrap="square" lIns="0" tIns="46990" rIns="46990" bIns="0" rtlCol="0" anchor="t" anchorCtr="1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   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国际安徒生奖</a:t>
              </a:r>
              <a:r>
                <a:rPr lang="zh-CN" altLang="en-US" sz="28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是儿童文学的最高荣誉，被誉为“儿童文学的诺贝尔奖”。由国际少年儿童读物联盟于1956年设立，由丹麦女王玛格丽特二世赞助，以童话大师安徒生的名字命名，每两年评选一次。国际安徒生奖为作家奖，一生只能获得一次，表彰的是该作家一生的文学造诣和建树。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2016年曹文轩成为第一个获得该奖的中国作家。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82" name="Text Box 6"/>
          <p:cNvSpPr txBox="1"/>
          <p:nvPr/>
        </p:nvSpPr>
        <p:spPr>
          <a:xfrm>
            <a:off x="1939925" y="2049145"/>
            <a:ext cx="8916988" cy="3444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10000"/>
              </a:lnSpc>
              <a:spcAft>
                <a:spcPts val="1200"/>
              </a:spcAft>
            </a:pPr>
            <a:r>
              <a:rPr lang="en-US" altLang="zh-CN" sz="3600" b="1" spc="2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600" b="1" spc="200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认识</a:t>
            </a:r>
            <a:r>
              <a:rPr lang="en-US" altLang="zh-CN" sz="3600" b="1" spc="2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3600" b="1" spc="200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zh-CN" altLang="en-US" sz="3600" b="1" spc="200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生字</a:t>
            </a:r>
            <a:r>
              <a:rPr lang="zh-CN" altLang="en-US" sz="3600" b="1" spc="200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，会组词。</a:t>
            </a:r>
            <a:endParaRPr lang="en-US" altLang="zh-CN" sz="3600" b="1" spc="200" noProof="1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fontAlgn="auto" hangingPunct="0">
              <a:lnSpc>
                <a:spcPct val="110000"/>
              </a:lnSpc>
              <a:spcAft>
                <a:spcPts val="1200"/>
              </a:spcAft>
            </a:pPr>
            <a:r>
              <a:rPr lang="en-US" altLang="zh-CN" sz="3600" b="1" spc="200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600" b="1" spc="200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把打动你的地方多读几遍，和同学交流自己的感受。</a:t>
            </a:r>
            <a:endParaRPr lang="en-US" altLang="zh-CN" sz="3600" b="1" spc="200" noProof="1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fontAlgn="auto" hangingPunct="0">
              <a:lnSpc>
                <a:spcPct val="110000"/>
              </a:lnSpc>
              <a:spcAft>
                <a:spcPts val="1200"/>
              </a:spcAft>
            </a:pPr>
            <a:r>
              <a:rPr lang="en-US" altLang="zh-CN" sz="3600" b="1" spc="200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3600" b="1" spc="200" noProof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体会青铜的执着、朴实和坚忍不拔的品质。</a:t>
            </a:r>
            <a:endParaRPr lang="en-US" altLang="zh-CN" sz="3600" b="1" spc="200" noProof="1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6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7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8" name="图片 13" descr="aegtregk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300" noProof="1">
                <a:solidFill>
                  <a:srgbClr val="1B4A72"/>
                </a:solidFill>
              </a:rPr>
              <a:t>学习目标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"/>
          <p:cNvSpPr txBox="1"/>
          <p:nvPr/>
        </p:nvSpPr>
        <p:spPr>
          <a:xfrm>
            <a:off x="2681288" y="2664778"/>
            <a:ext cx="16065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搓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</a:p>
        </p:txBody>
      </p:sp>
      <p:sp>
        <p:nvSpPr>
          <p:cNvPr id="22531" name="文本框 2"/>
          <p:cNvSpPr txBox="1"/>
          <p:nvPr/>
        </p:nvSpPr>
        <p:spPr>
          <a:xfrm>
            <a:off x="5446713" y="2664778"/>
            <a:ext cx="1608137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葵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5335588" y="2085340"/>
            <a:ext cx="98425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/>
            <a:r>
              <a:rPr lang="en-US" altLang="zh-CN" sz="3600" b="1" spc="200" noProof="1" smtClean="0"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</a:rPr>
              <a:t>kuí</a:t>
            </a:r>
          </a:p>
        </p:txBody>
      </p:sp>
      <p:sp>
        <p:nvSpPr>
          <p:cNvPr id="22533" name="文本框 2"/>
          <p:cNvSpPr txBox="1"/>
          <p:nvPr/>
        </p:nvSpPr>
        <p:spPr>
          <a:xfrm>
            <a:off x="8213725" y="2664778"/>
            <a:ext cx="16065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祈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祷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8237538" y="2085340"/>
            <a:ext cx="70326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/>
            <a:r>
              <a:rPr lang="en-US" altLang="zh-CN" sz="3600" b="1" spc="200" noProof="1" smtClean="0"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</a:rPr>
              <a:t>qí</a:t>
            </a:r>
          </a:p>
        </p:txBody>
      </p:sp>
      <p:sp>
        <p:nvSpPr>
          <p:cNvPr id="22535" name="文本框 2"/>
          <p:cNvSpPr txBox="1"/>
          <p:nvPr/>
        </p:nvSpPr>
        <p:spPr>
          <a:xfrm>
            <a:off x="2681288" y="4650740"/>
            <a:ext cx="16065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 憾</a:t>
            </a:r>
          </a:p>
        </p:txBody>
      </p:sp>
      <p:sp>
        <p:nvSpPr>
          <p:cNvPr id="17" name="文本框 3"/>
          <p:cNvSpPr txBox="1"/>
          <p:nvPr/>
        </p:nvSpPr>
        <p:spPr>
          <a:xfrm>
            <a:off x="2557145" y="4091940"/>
            <a:ext cx="20294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/>
            <a:r>
              <a:rPr lang="en-US" altLang="zh-CN" sz="3600" b="1" spc="200" noProof="1" smtClean="0"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</a:rPr>
              <a:t>yí  hàn    </a:t>
            </a:r>
          </a:p>
        </p:txBody>
      </p:sp>
      <p:sp>
        <p:nvSpPr>
          <p:cNvPr id="22537" name="文本框 2"/>
          <p:cNvSpPr txBox="1"/>
          <p:nvPr/>
        </p:nvSpPr>
        <p:spPr>
          <a:xfrm>
            <a:off x="8215313" y="4650740"/>
            <a:ext cx="16065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雪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屑</a:t>
            </a:r>
          </a:p>
        </p:txBody>
      </p:sp>
      <p:sp>
        <p:nvSpPr>
          <p:cNvPr id="19" name="文本框 3"/>
          <p:cNvSpPr txBox="1"/>
          <p:nvPr/>
        </p:nvSpPr>
        <p:spPr>
          <a:xfrm>
            <a:off x="8978900" y="4091940"/>
            <a:ext cx="1060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/>
            <a:r>
              <a:rPr lang="en-US" altLang="zh-CN" sz="3600" b="1" spc="200" noProof="1" smtClean="0"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</a:rPr>
              <a:t>xiè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57463" y="2085340"/>
            <a:ext cx="110807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/>
            <a:r>
              <a:rPr lang="en-US" altLang="zh-CN" sz="3600" b="1" spc="200" noProof="1" smtClean="0"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</a:rPr>
              <a:t>cuō</a:t>
            </a:r>
          </a:p>
        </p:txBody>
      </p:sp>
      <p:sp>
        <p:nvSpPr>
          <p:cNvPr id="22543" name="文本框 2"/>
          <p:cNvSpPr txBox="1"/>
          <p:nvPr/>
        </p:nvSpPr>
        <p:spPr>
          <a:xfrm>
            <a:off x="5448300" y="4650740"/>
            <a:ext cx="160496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污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迹</a:t>
            </a:r>
          </a:p>
        </p:txBody>
      </p:sp>
      <p:sp>
        <p:nvSpPr>
          <p:cNvPr id="25" name="文本框 3"/>
          <p:cNvSpPr txBox="1"/>
          <p:nvPr/>
        </p:nvSpPr>
        <p:spPr>
          <a:xfrm>
            <a:off x="5391150" y="4091940"/>
            <a:ext cx="91757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/>
            <a:r>
              <a:rPr lang="en-US" altLang="zh-CN" sz="3600" b="1" spc="200" noProof="1" smtClean="0"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</a:rPr>
              <a:t>wū</a:t>
            </a:r>
          </a:p>
        </p:txBody>
      </p:sp>
      <p:grpSp>
        <p:nvGrpSpPr>
          <p:cNvPr id="6" name="组合 12"/>
          <p:cNvGrpSpPr/>
          <p:nvPr/>
        </p:nvGrpSpPr>
        <p:grpSpPr>
          <a:xfrm>
            <a:off x="682625" y="516890"/>
            <a:ext cx="3082925" cy="1108075"/>
            <a:chOff x="574675" y="209550"/>
            <a:chExt cx="3082925" cy="1108076"/>
          </a:xfrm>
        </p:grpSpPr>
        <p:sp>
          <p:nvSpPr>
            <p:cNvPr id="3" name="文本框 14"/>
            <p:cNvSpPr txBox="1"/>
            <p:nvPr/>
          </p:nvSpPr>
          <p:spPr>
            <a:xfrm>
              <a:off x="574675" y="611188"/>
              <a:ext cx="2722563" cy="706438"/>
            </a:xfrm>
            <a:prstGeom prst="rect">
              <a:avLst/>
            </a:prstGeom>
            <a:noFill/>
            <a:ln w="19050">
              <a:solidFill>
                <a:srgbClr val="2D7ABB"/>
              </a:solidFill>
            </a:ln>
          </p:spPr>
          <p:txBody>
            <a:bodyPr wrap="square" rtlCol="0">
              <a:spAutoFit/>
            </a:bodyPr>
            <a:lstStyle/>
            <a:p>
              <a:pPr fontAlgn="auto"/>
              <a:endParaRPr lang="zh-CN" altLang="en-US" sz="4000" noProof="1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8" name="图片 13" descr="aegtregk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C2B1A7"/>
                </a:clrFrom>
                <a:clrTo>
                  <a:srgbClr val="C2B1A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5888" y="209550"/>
              <a:ext cx="1001712" cy="904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920750" y="939165"/>
            <a:ext cx="232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600" b="1" spc="1600" noProof="1">
                <a:solidFill>
                  <a:srgbClr val="1B4A72"/>
                </a:solidFill>
                <a:uFillTx/>
              </a:rPr>
              <a:t>会认字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/>
      <p:bldP spid="19" grpId="0"/>
      <p:bldP spid="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282786796"/>
  <p:tag name="KSO_WM_UNIT_PLACING_PICTURE_USER_VIEWPORT" val="{&quot;height&quot;:6809,&quot;width&quot;:612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918903324"/>
  <p:tag name="KSO_WM_UNIT_PLACING_PICTURE_USER_VIEWPORT" val="{&quot;height&quot;:4771,&quot;width&quot;:3658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500,&quot;width&quot;:4860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758770764"/>
  <p:tag name="KSO_WM_UNIT_PLACING_PICTURE_USER_VIEWPORT" val="{&quot;height&quot;:12000,&quot;width&quot;:1200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918903324"/>
  <p:tag name="KSO_WM_UNIT_PLACING_PICTURE_USER_VIEWPORT" val="{&quot;height&quot;:4771,&quot;width&quot;:3658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918903324"/>
  <p:tag name="KSO_WM_UNIT_PLACING_PICTURE_USER_VIEWPORT" val="{&quot;height&quot;:4771,&quot;width&quot;:3658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1806</Words>
  <Application>WPS 演示</Application>
  <PresentationFormat>自定义</PresentationFormat>
  <Paragraphs>136</Paragraphs>
  <Slides>43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微软雅黑</vt:lpstr>
      <vt:lpstr>黑体</vt:lpstr>
      <vt:lpstr>楷体</vt:lpstr>
      <vt:lpstr>GB Pinyinok-D</vt:lpstr>
      <vt:lpstr>HPY</vt:lpstr>
      <vt:lpstr>Gulim</vt:lpstr>
      <vt:lpstr>2_Office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dell</cp:lastModifiedBy>
  <cp:revision>228</cp:revision>
  <dcterms:created xsi:type="dcterms:W3CDTF">2019-06-14T05:53:00Z</dcterms:created>
  <dcterms:modified xsi:type="dcterms:W3CDTF">2022-05-03T13:23:16Z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9A7D66114DA346679BACA8A2EE4D5B4A</vt:lpwstr>
  </property>
</Properties>
</file>