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39" r:id="rId3"/>
    <p:sldId id="314" r:id="rId4"/>
    <p:sldId id="315" r:id="rId5"/>
    <p:sldId id="317" r:id="rId6"/>
    <p:sldId id="363" r:id="rId7"/>
    <p:sldId id="366" r:id="rId8"/>
    <p:sldId id="365" r:id="rId9"/>
    <p:sldId id="367" r:id="rId10"/>
    <p:sldId id="368" r:id="rId11"/>
    <p:sldId id="369" r:id="rId12"/>
    <p:sldId id="373" r:id="rId13"/>
    <p:sldId id="488" r:id="rId14"/>
    <p:sldId id="489" r:id="rId15"/>
    <p:sldId id="490" r:id="rId16"/>
    <p:sldId id="487" r:id="rId17"/>
    <p:sldId id="374" r:id="rId18"/>
    <p:sldId id="375" r:id="rId19"/>
    <p:sldId id="580" r:id="rId20"/>
    <p:sldId id="581" r:id="rId21"/>
    <p:sldId id="582" r:id="rId22"/>
    <p:sldId id="583" r:id="rId23"/>
    <p:sldId id="381" r:id="rId24"/>
    <p:sldId id="584" r:id="rId25"/>
    <p:sldId id="585" r:id="rId26"/>
    <p:sldId id="509" r:id="rId27"/>
    <p:sldId id="384" r:id="rId28"/>
    <p:sldId id="510" r:id="rId29"/>
    <p:sldId id="386" r:id="rId30"/>
    <p:sldId id="387" r:id="rId31"/>
    <p:sldId id="513" r:id="rId32"/>
    <p:sldId id="388" r:id="rId33"/>
    <p:sldId id="389" r:id="rId34"/>
    <p:sldId id="586" r:id="rId35"/>
    <p:sldId id="587" r:id="rId36"/>
    <p:sldId id="588" r:id="rId37"/>
    <p:sldId id="589" r:id="rId38"/>
    <p:sldId id="590" r:id="rId39"/>
    <p:sldId id="591" r:id="rId40"/>
    <p:sldId id="592" r:id="rId41"/>
    <p:sldId id="593" r:id="rId42"/>
    <p:sldId id="594" r:id="rId43"/>
    <p:sldId id="600" r:id="rId44"/>
    <p:sldId id="407" r:id="rId45"/>
    <p:sldId id="408" r:id="rId46"/>
    <p:sldId id="409" r:id="rId47"/>
    <p:sldId id="410" r:id="rId48"/>
    <p:sldId id="411" r:id="rId49"/>
    <p:sldId id="413" r:id="rId50"/>
    <p:sldId id="595" r:id="rId51"/>
    <p:sldId id="414" r:id="rId52"/>
    <p:sldId id="596" r:id="rId53"/>
    <p:sldId id="597" r:id="rId54"/>
    <p:sldId id="598" r:id="rId55"/>
    <p:sldId id="416" r:id="rId56"/>
    <p:sldId id="415" r:id="rId57"/>
    <p:sldId id="417" r:id="rId58"/>
    <p:sldId id="419" r:id="rId59"/>
    <p:sldId id="421" r:id="rId60"/>
    <p:sldId id="599" r:id="rId61"/>
    <p:sldId id="425" r:id="rId62"/>
    <p:sldId id="426" r:id="rId63"/>
    <p:sldId id="431" r:id="rId64"/>
    <p:sldId id="432" r:id="rId65"/>
    <p:sldId id="433" r:id="rId6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87332" autoAdjust="0"/>
  </p:normalViewPr>
  <p:slideViewPr>
    <p:cSldViewPr snapToGrid="0">
      <p:cViewPr>
        <p:scale>
          <a:sx n="75" d="100"/>
          <a:sy n="75" d="100"/>
        </p:scale>
        <p:origin x="-1854" y="-54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714240" y="158918"/>
            <a:ext cx="4114805" cy="769441"/>
          </a:xfrm>
          <a:prstGeom prst="rect">
            <a:avLst/>
          </a:prstGeom>
          <a:noFill/>
        </p:spPr>
        <p:txBody>
          <a:bodyPr wrap="square" rtlCol="0">
            <a:spAutoFit/>
          </a:bodyPr>
          <a:lstStyle/>
          <a:p>
            <a:pPr algn="r"/>
            <a:r>
              <a:rPr lang="en-US" altLang="zh-CN" sz="4400" b="1" dirty="0">
                <a:solidFill>
                  <a:schemeClr val="bg1">
                    <a:alpha val="19000"/>
                  </a:schemeClr>
                </a:solidFill>
                <a:latin typeface="微软雅黑" panose="020B0503020204020204" pitchFamily="34" charset="-122"/>
                <a:ea typeface="微软雅黑" panose="020B0503020204020204" pitchFamily="34" charset="-122"/>
              </a:rPr>
              <a:t>PART </a:t>
            </a:r>
            <a:r>
              <a:rPr lang="en-US" altLang="zh-CN" sz="4400" b="1" dirty="0" smtClean="0">
                <a:solidFill>
                  <a:schemeClr val="bg1">
                    <a:alpha val="19000"/>
                  </a:schemeClr>
                </a:solidFill>
                <a:latin typeface="微软雅黑" panose="020B0503020204020204" pitchFamily="34" charset="-122"/>
                <a:ea typeface="微软雅黑" panose="020B0503020204020204" pitchFamily="34" charset="-122"/>
              </a:rPr>
              <a:t>THREE</a:t>
            </a:r>
            <a:endParaRPr lang="zh-CN" altLang="en-US" sz="4400" b="1" dirty="0">
              <a:solidFill>
                <a:schemeClr val="bg1">
                  <a:alpha val="19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92481" y="1816710"/>
            <a:ext cx="4365298"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专题十一</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说明文阅读</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表格 10"/>
          <p:cNvGraphicFramePr>
            <a:graphicFrameLocks noGrp="1"/>
          </p:cNvGraphicFramePr>
          <p:nvPr/>
        </p:nvGraphicFramePr>
        <p:xfrm>
          <a:off x="1777999" y="1708150"/>
          <a:ext cx="5547361" cy="1758061"/>
        </p:xfrm>
        <a:graphic>
          <a:graphicData uri="http://schemas.openxmlformats.org/drawingml/2006/table">
            <a:tbl>
              <a:tblPr/>
              <a:tblGrid>
                <a:gridCol w="792481"/>
                <a:gridCol w="792480"/>
                <a:gridCol w="3962400"/>
              </a:tblGrid>
              <a:tr h="0">
                <a:tc rowSpan="3">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说明语言</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准确性</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表示时间、空间、数量、范围、程度、特征、性质、程序等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都要求表述准确无误。这体现了作者严谨、周密、科学的态度</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20370">
                <a:tc vMerge="1">
                  <a:txBody>
                    <a:bodyPr/>
                    <a:lstStyle/>
                    <a:p>
                      <a:endParaRPr lang="zh-CN"/>
                    </a:p>
                  </a:txBody>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通俗易懂</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俏皮有趣</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深入浅出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帮助读者轻松理解科学知识</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5290">
                <a:tc vMerge="1">
                  <a:txBody>
                    <a:bodyPr/>
                    <a:lstStyle/>
                    <a:p>
                      <a:endParaRPr lang="zh-CN"/>
                    </a:p>
                  </a:txBody>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生动形象</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语言轻松活泼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幽默风趣</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具有趣味性</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表格 10"/>
          <p:cNvGraphicFramePr>
            <a:graphicFrameLocks noGrp="1"/>
          </p:cNvGraphicFramePr>
          <p:nvPr/>
        </p:nvGraphicFramePr>
        <p:xfrm>
          <a:off x="1334346" y="1530350"/>
          <a:ext cx="6499014" cy="2899410"/>
        </p:xfrm>
        <a:graphic>
          <a:graphicData uri="http://schemas.openxmlformats.org/drawingml/2006/table">
            <a:tbl>
              <a:tblPr/>
              <a:tblGrid>
                <a:gridCol w="921174"/>
                <a:gridCol w="802640"/>
                <a:gridCol w="4775200"/>
              </a:tblGrid>
              <a:tr h="806450">
                <a:tc rowSpan="4">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说明结构</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总分式</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包括</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总、总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三种</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事物性说明文多用</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式</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其中</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的部分常按并列方式安排</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1360">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递进式</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事理性说明文多选用递进式结构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一层一层地剖析事理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把道理说深说透</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152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并列式</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文章各部分的内容没有主次之分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没有轻重之别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是平行式的结构。多用于空间顺序的说明文</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4008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连贯式</a:t>
                      </a:r>
                      <a:endParaRPr lang="zh-CN" sz="10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各层之间按照事物的发展过程安排层次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前后互相承接。多用于时间顺序的说明文</a:t>
                      </a:r>
                      <a:endParaRPr lang="zh-CN" sz="10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772863" y="1329188"/>
            <a:ext cx="7872868" cy="32713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【阅读攻略】</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考场上说明文的阅读方法</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在考场短暂的时间内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要做到迅速地阅读说明文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准确解答问题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考生就一定要在考前进行读通文本训练、审题训练和答题模式训练。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一、三读文本 慎重作答</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泛读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快速浏览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了解大意。因考场上时间宝贵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不可能像平时那样慢慢地读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快速浏览的目的是整体把握文本的主要内容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明确说明对象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正确把握文章的思路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知道文章的结构是先总后分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还是先分后总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是按时间顺序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还是空间顺序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或是逻辑顺序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进而准确地把握住说明对象的特征。说明实物一般以空间为序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如《中国石拱桥》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说明事物的发展变化一般以时间为序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如《文字的演变》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阐明事理一般按逻辑顺序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如《大自然的语言》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。当然有的说明文综合运用几种说明顺序。</a:t>
            </a:r>
            <a:endParaRPr lang="zh-CN" altLang="zh-CN" sz="1400" dirty="0">
              <a:latin typeface="微软雅黑" panose="020B0503020204020204" pitchFamily="34" charset="-122"/>
              <a:ea typeface="微软雅黑" panose="020B0503020204020204" pitchFamily="34" charset="-122"/>
            </a:endParaRP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691583" y="1481588"/>
            <a:ext cx="7872868" cy="298119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精读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锁定区域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精读章节。题目问什么或者要求什么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就重点锁定什么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精读什么。顺手标画出一些时间词和修饰、限制作用的词语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以更好地品析说明文语言的准确严密性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防备选择题里面的绝对化表述。</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寻读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这是对前两次阅读的深化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就是根据全文的意思和题目的要求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再次深入文本去追寻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看看精读的标画有没有遗漏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顺便考虑答题思路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准确作答。</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二、审清题干 把握要求</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许多同学轻视了审清题目这一关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从而出现了不该出现的错误。如有的学生忽略题目中的修饰语而失分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有的是因为没有真正把握题目要求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答非所问而失分。这种过失行为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只要细心读题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完全可以避免。</a:t>
            </a:r>
            <a:endParaRPr lang="zh-CN" altLang="zh-CN" sz="1400" dirty="0">
              <a:latin typeface="微软雅黑" panose="020B0503020204020204" pitchFamily="34" charset="-122"/>
              <a:ea typeface="微软雅黑" panose="020B0503020204020204" pitchFamily="34" charset="-122"/>
            </a:endParaRPr>
          </a:p>
        </p:txBody>
      </p:sp>
      <p:grpSp>
        <p:nvGrpSpPr>
          <p:cNvPr id="2"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671263" y="1613668"/>
            <a:ext cx="7872868" cy="2658026"/>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第一遍读题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我们到文中捕捉到的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答案信息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只是一个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毛坯子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需要根据题意反复思量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精心加工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答案的内涵、外延与题目的要求是否一致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我们的答案跟出题人想考查的说明文知识点的答题技巧是否吻合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我们的答案是否始终围绕文章的整体意思切题作答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在题目和答案之间徘徊思考的过程就是审题。精心审题可以让我们赢得高分。</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三、准确表述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灵活回答</a:t>
            </a:r>
          </a:p>
          <a:p>
            <a:pPr indent="457200">
              <a:lnSpc>
                <a:spcPct val="150000"/>
              </a:lnSpc>
            </a:pPr>
            <a:r>
              <a:rPr lang="zh-CN" altLang="zh-CN" sz="1400" dirty="0" smtClean="0">
                <a:latin typeface="微软雅黑" panose="020B0503020204020204" pitchFamily="34" charset="-122"/>
                <a:ea typeface="微软雅黑" panose="020B0503020204020204" pitchFamily="34" charset="-122"/>
              </a:rPr>
              <a:t>前两点如能做好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就已胜利在望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但如果在表述上略有不慎就可能前功尽弃。表述要准确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就是将前面通过阅读确定的答案以准确的语言表达出来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要求做到准确、简洁、灵活。准确是答题最重要的要求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语言再漂亮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不准确也绝不会得分。在准确的前提下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还需要简洁。答题的语言不在多少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而在于</a:t>
            </a:r>
          </a:p>
        </p:txBody>
      </p:sp>
      <p:grpSp>
        <p:nvGrpSpPr>
          <p:cNvPr id="2"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671263" y="1613668"/>
            <a:ext cx="7872868" cy="2334861"/>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是否准确和简洁。所谓灵活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就是在答题时不能死板地套用平时背下来的答题模板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例如说明方法举例子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很多考生感觉似曾相识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答题时老师给的答题模板就成了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救命草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运用举例子的说明方法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举了两个事例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使说明的道理更加具体直观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有说服力。至于举了什么例子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说明什么道理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完完全全抛却脑后。这种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似曾相识之感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害了一大批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学生。因此即使考试的题目与平时做过的某道题差不多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也要细致分析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联系原文灵活回答。</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希望同学们在考前有限的时间里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有针对性地去加强训练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只有熟练掌握之后才可能运用科学的方法去解答说明文的阅读题。</a:t>
            </a:r>
            <a:endParaRPr lang="zh-CN" altLang="zh-CN" sz="1400" dirty="0">
              <a:latin typeface="微软雅黑" panose="020B0503020204020204" pitchFamily="34" charset="-122"/>
              <a:ea typeface="微软雅黑" panose="020B0503020204020204" pitchFamily="34" charset="-122"/>
            </a:endParaRPr>
          </a:p>
        </p:txBody>
      </p:sp>
      <p:grpSp>
        <p:nvGrpSpPr>
          <p:cNvPr id="2"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688680" y="123798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en-US"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对象、信息、方法、语言</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 </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743238" y="161993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812801" y="2040388"/>
            <a:ext cx="7040879" cy="2301903"/>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阅读下面文章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完成问题。</a:t>
            </a:r>
            <a:r>
              <a:rPr lang="en-US" altLang="zh-CN" sz="1400" dirty="0" smtClean="0">
                <a:latin typeface="微软雅黑" panose="020B0503020204020204" pitchFamily="34" charset="-122"/>
                <a:ea typeface="微软雅黑" panose="020B0503020204020204" pitchFamily="34" charset="-122"/>
              </a:rPr>
              <a:t>(14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桥</a:t>
            </a:r>
          </a:p>
          <a:p>
            <a:pPr algn="ctr">
              <a:lnSpc>
                <a:spcPct val="150000"/>
              </a:lnSpc>
            </a:pPr>
            <a:r>
              <a:rPr lang="zh-CN" altLang="zh-CN" sz="1400" dirty="0" smtClean="0">
                <a:latin typeface="微软雅黑" panose="020B0503020204020204" pitchFamily="34" charset="-122"/>
                <a:ea typeface="微软雅黑" panose="020B0503020204020204" pitchFamily="34" charset="-122"/>
              </a:rPr>
              <a:t>陈从周</a:t>
            </a:r>
          </a:p>
          <a:p>
            <a:pPr algn="ctr">
              <a:lnSpc>
                <a:spcPct val="150000"/>
              </a:lnSpc>
            </a:pPr>
            <a:r>
              <a:rPr lang="zh-CN" altLang="zh-CN" sz="1400" dirty="0" smtClean="0">
                <a:latin typeface="微软雅黑" panose="020B0503020204020204" pitchFamily="34" charset="-122"/>
                <a:ea typeface="微软雅黑" panose="020B0503020204020204" pitchFamily="34" charset="-122"/>
              </a:rPr>
              <a:t>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别梦依依到谢家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小廊回合曲阑斜。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一千多年前的唐诗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就点出了廊在庭院中的妙用。我国古代建筑的单体与单体之间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必依靠廊来进行联系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才能成为一个整体。在园林等风景区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则更是因地制宜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巧于安排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构筑了曲直、高低、爬山、临水等多种式样的廊。</a:t>
            </a:r>
            <a:endParaRPr lang="zh-CN" altLang="zh-CN" sz="1400" dirty="0">
              <a:latin typeface="微软雅黑" panose="020B0503020204020204" pitchFamily="34" charset="-122"/>
              <a:ea typeface="微软雅黑" panose="020B0503020204020204" pitchFamily="34" charset="-122"/>
            </a:endParaRPr>
          </a:p>
        </p:txBody>
      </p:sp>
      <p:grpSp>
        <p:nvGrpSpPr>
          <p:cNvPr id="3"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4"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229903"/>
            <a:ext cx="6614160" cy="262506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廊在园林中是游览线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又起着分割空间、组合景物的作用。廊引人随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水石其间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移步换影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幅幅成图。像驰名中外的北京颐和园的长廊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漫步其间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得以饱览昆明湖的湖光景色。而苏州拙政园的水廊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则轻盈婉约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人行其上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宛如凌波漫步。扬州西园前的香影廊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未至其境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名已醉人。至于苏州沧浪亭的复廊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用花墙分隔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使园有界非界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似隔非隔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令人遐思无限。扬州园林主体建筑用楼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其廊亦作楼式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即复道廊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形成了多层的游览线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寄啸山庄是为佳例。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廊之运用得当与否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有关全局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高下得宜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曲折有度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尤其在可有可无之间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益见功力。即竹廊三折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雅素无华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亦必婉转宜人。至于千步长廊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闿爽平直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则又为别调了。</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289269" y="1299868"/>
            <a:ext cx="6838731" cy="2354491"/>
          </a:xfrm>
          <a:prstGeom prst="rect">
            <a:avLst/>
          </a:prstGeom>
          <a:noFill/>
          <a:ln w="9525">
            <a:noFill/>
            <a:miter lim="800000"/>
          </a:ln>
          <a:effectLst/>
        </p:spPr>
        <p:txBody>
          <a:bodyPr vert="horz" wrap="square" lIns="91440" tIns="45720" rIns="91440" bIns="45720" numCol="1" anchor="ctr" anchorCtr="0" compatLnSpc="1">
            <a:spAutoFit/>
          </a:bodyPr>
          <a:lstStyle/>
          <a:p>
            <a:pPr indent="457200" algn="ctr">
              <a:lnSpc>
                <a:spcPct val="150000"/>
              </a:lnSpc>
            </a:pPr>
            <a:r>
              <a:rPr lang="zh-CN" altLang="zh-CN" sz="1400" dirty="0" smtClean="0">
                <a:latin typeface="微软雅黑" panose="020B0503020204020204" pitchFamily="34" charset="-122"/>
                <a:ea typeface="微软雅黑" panose="020B0503020204020204" pitchFamily="34" charset="-122"/>
              </a:rPr>
              <a:t>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人们在旅途间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或在游览中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每见一亭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总想小憩片刻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借以恢复暂时的疲劳与观赏四周的景色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亭者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停也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因为它本身形式的丰富多彩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成为点缀风景的主要建筑小品之一。</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亭之美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除造型外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还在于所处之景与所对之景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水边亭、山际亭、林间亭、花畔亭、桥上亭、廊中亭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地位不同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因景而异。伫云亭、快雪亭、待霜亭、牡丹亭之类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又因时而殊。可见亭之构筑非孤立的一座建筑物。</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289269" y="1316347"/>
            <a:ext cx="6838731" cy="2321533"/>
          </a:xfrm>
          <a:prstGeom prst="rect">
            <a:avLst/>
          </a:prstGeom>
          <a:noFill/>
          <a:ln w="9525">
            <a:noFill/>
            <a:miter lim="800000"/>
          </a:ln>
          <a:effectLst/>
        </p:spPr>
        <p:txBody>
          <a:bodyPr vert="horz" wrap="square" lIns="91440" tIns="45720" rIns="91440" bIns="45720" numCol="1" anchor="ctr" anchorCtr="0" compatLnSpc="1">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亭在园林等风景区中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起着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点景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的作用。北京的景山五亭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为城内的最高点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每到北京的人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常为它所吸引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必登高一快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以饱览首都景色。苏州拙政园的扇面亭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亭名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与谁同坐轩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小亭临流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静观自得。笠亭如盖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半枕山腰。而网师园之月到风来亭又正点出此亭观景之妙。</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至于亭的形式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真是变化多端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可分为方、圆、多边、海棠、梅花等多种。按材料的不同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又有饶多野趣的茅亭、雅洁玲珑的竹亭、庄严凝重的石亭与翚飞多姿的木构亭。它在园林建筑中展示了最美丽的一页。</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0" name="表格 9"/>
          <p:cNvGraphicFramePr>
            <a:graphicFrameLocks noGrp="1"/>
          </p:cNvGraphicFramePr>
          <p:nvPr/>
        </p:nvGraphicFramePr>
        <p:xfrm>
          <a:off x="995679" y="1691217"/>
          <a:ext cx="7254240" cy="3082965"/>
        </p:xfrm>
        <a:graphic>
          <a:graphicData uri="http://schemas.openxmlformats.org/drawingml/2006/table">
            <a:tbl>
              <a:tblPr/>
              <a:tblGrid>
                <a:gridCol w="1816568"/>
                <a:gridCol w="1359418"/>
                <a:gridCol w="1359418"/>
                <a:gridCol w="1359418"/>
                <a:gridCol w="1359418"/>
              </a:tblGrid>
              <a:tr h="1072174">
                <a:tc>
                  <a:txBody>
                    <a:bodyPr/>
                    <a:lstStyle/>
                    <a:p>
                      <a:pPr algn="ctr">
                        <a:lnSpc>
                          <a:spcPts val="2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、篇目</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题号、分值</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常考知识点</a:t>
                      </a: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《廊</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亭</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2016</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《瓷板上的中国</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书画》</a:t>
                      </a: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《扇子》</a:t>
                      </a: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《太阳风暴对地球</a:t>
                      </a:r>
                    </a:p>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的影响有多大</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说明对象及特征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16</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17</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28869">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信息提取与概括</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16</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17</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(1)(2)(4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19</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smtClean="0">
                          <a:solidFill>
                            <a:srgbClr val="000000"/>
                          </a:solidFill>
                          <a:latin typeface="微软雅黑" panose="020B0503020204020204" pitchFamily="34" charset="-122"/>
                          <a:ea typeface="微软雅黑" panose="020B0503020204020204" pitchFamily="34" charset="-122"/>
                          <a:cs typeface="Times New Roman" panose="02020603050405020304"/>
                        </a:rPr>
                        <a:t>    23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p>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26</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内容理解与概括</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分析说明顺序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分析说明方法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17</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21</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品味说明语言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18</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25</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4434">
                <a:tc>
                  <a:txBody>
                    <a:bodyPr/>
                    <a:lstStyle/>
                    <a:p>
                      <a:pPr algn="ctr">
                        <a:lnSpc>
                          <a:spcPts val="2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把握标题的作用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2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题</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106389" y="1290685"/>
            <a:ext cx="6991131" cy="2677656"/>
          </a:xfrm>
          <a:prstGeom prst="rect">
            <a:avLst/>
          </a:prstGeom>
          <a:noFill/>
          <a:ln w="9525">
            <a:noFill/>
            <a:miter lim="800000"/>
          </a:ln>
          <a:effectLst/>
        </p:spPr>
        <p:txBody>
          <a:bodyPr vert="horz" wrap="square" lIns="91440" tIns="45720" rIns="91440" bIns="45720" numCol="1" anchor="ctr" anchorCtr="0" compatLnSpc="1">
            <a:spAutoFit/>
          </a:bodyPr>
          <a:lstStyle/>
          <a:p>
            <a:pPr indent="457200" algn="ctr">
              <a:lnSpc>
                <a:spcPct val="150000"/>
              </a:lnSpc>
            </a:pPr>
            <a:r>
              <a:rPr lang="zh-CN" altLang="zh-CN" sz="1400" dirty="0" smtClean="0">
                <a:latin typeface="微软雅黑" panose="020B0503020204020204" pitchFamily="34" charset="-122"/>
                <a:ea typeface="微软雅黑" panose="020B0503020204020204" pitchFamily="34" charset="-122"/>
              </a:rPr>
              <a:t>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古代称为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河梁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是架在水上的行道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虽属解决交通问题的一项工程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但是聪敏的我国古代人民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总是设法把它和生活、感情、艺术结合起来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是那么富于诗情画意。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小桥流水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足以令人想望江南水乡景色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而风景区的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断桥残雪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、交通要道的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卢沟晓月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又使人必与四周的风物人情联系在一起。而园林中的桥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正是建筑艺术中的精品。</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北京颐和园十七孔长桥卧波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陆水之间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平分秋色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为该园增添上几许光彩。晶莹如雪的玉带桥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一亭翼然的石桥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轻轻地划破了湖面的平整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淡淡地点醒了山影的静穆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又烘托了四时佳景。</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106389" y="1307163"/>
            <a:ext cx="6991131" cy="2644698"/>
          </a:xfrm>
          <a:prstGeom prst="rect">
            <a:avLst/>
          </a:prstGeom>
          <a:noFill/>
          <a:ln w="9525">
            <a:noFill/>
            <a:miter lim="800000"/>
          </a:ln>
          <a:effectLst/>
        </p:spPr>
        <p:txBody>
          <a:bodyPr vert="horz" wrap="square" lIns="91440" tIns="45720" rIns="91440" bIns="45720" numCol="1" anchor="ctr" anchorCtr="0" compatLnSpc="1">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江南园林之桥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以雅洁精巧取胜。玲珑空透的拱桥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崛起空间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人桥倒影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更显得云高水阔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而水平线条的梁板石桥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则贴水而过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观赏游鳞莲蕖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益得情趣。苏州拙政园是以动观为主的园林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曲桥不但使水面分隔空间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更与曲廊一样起着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桥引人随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其分庭妙运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思致相同。网师园园小而精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以静观为主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廉泉桥小小一拱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横枕涧上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隐处园隅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安排得那么妥帖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游者至此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往往留步。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美丽的中国园林桥梁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形式丰富多姿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有梁式桥、拱桥、廊桥、亭桥等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在世界建筑艺术上放出一种独特光彩。</a:t>
            </a:r>
          </a:p>
          <a:p>
            <a:pPr indent="457200"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略有改动</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106389" y="1129103"/>
            <a:ext cx="6991131" cy="2677656"/>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根据文章内容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回答问题。</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【考点一】　说明对象及特征</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园林等风景区中的廊、亭、桥各有怎样的作用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它们在形式上有什么共同特点</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【考点二】　信息提取与概括</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廊的运用有哪些原则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亭之美体现在哪些方面</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82198" y="853440"/>
            <a:ext cx="7800693" cy="3698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920070" y="1083373"/>
            <a:ext cx="7240950" cy="1042199"/>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廊在园林中是游览线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又起着分割空间、组合景物的作用。亭在园林等风景区中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起着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点景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作用。桥将人与四周的风物人情联系在一起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使风景区更具诗情画意。共同特点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形式多样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富于变化。</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71009" name="Rectangle 1"/>
          <p:cNvSpPr>
            <a:spLocks noChangeArrowheads="1"/>
          </p:cNvSpPr>
          <p:nvPr/>
        </p:nvSpPr>
        <p:spPr bwMode="auto">
          <a:xfrm>
            <a:off x="913349" y="2291659"/>
            <a:ext cx="7588469" cy="1993238"/>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本题解答廊、亭、桥的作用和形式上的共同特点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考查整体理解说明对象特点的能力。答题时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先通读全文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分别找到说明廊、亭、桥的作用的句子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即原文中写廊的作用的句子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廊在园林中是游览线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又起着分割空间、组合景物的作用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原文中写亭的作用的句子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人们在旅途间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或在游览中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每见一亭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总想小憩片刻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借以恢复暂时的疲劳与观赏四周的景色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亭者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停也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因为它本身形式的丰富多彩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成为点缀风景的主要建筑小品之一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原文中写桥的作用的句子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古代称为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河梁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是架在水上的行道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虽属解决交通问题的一项工程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但</a:t>
            </a: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1009">
                                            <p:txEl>
                                              <p:pRg st="0" end="0"/>
                                            </p:txEl>
                                          </p:spTgt>
                                        </p:tgtEl>
                                        <p:attrNameLst>
                                          <p:attrName>style.visibility</p:attrName>
                                        </p:attrNameLst>
                                      </p:cBhvr>
                                      <p:to>
                                        <p:strVal val="visible"/>
                                      </p:to>
                                    </p:set>
                                    <p:animEffect transition="in" filter="fade">
                                      <p:cBhvr>
                                        <p:cTn id="19" dur="500"/>
                                        <p:tgtEl>
                                          <p:spTgt spid="1710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82198" y="1198880"/>
            <a:ext cx="7800693" cy="2753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71009" name="Rectangle 1"/>
          <p:cNvSpPr>
            <a:spLocks noChangeArrowheads="1"/>
          </p:cNvSpPr>
          <p:nvPr/>
        </p:nvSpPr>
        <p:spPr bwMode="auto">
          <a:xfrm>
            <a:off x="882869" y="1359191"/>
            <a:ext cx="7588469" cy="2354491"/>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是聪敏的我国古代人民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总是设法把它和生活、感情、艺术结合起来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是那么富于诗情画意。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小桥流水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足以令人想望江南水乡景色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而风景区的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断桥残雪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、交通要道的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卢沟晓月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又使人必与四周的风物人情联系在一起。而园林中的桥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正是建筑艺术中的精品。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再对它们加以整理提炼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形成答案。</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至于它们的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共同特点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构筑了曲直、高低、爬山、临水等多种式样的廊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至于亭的形式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真是变化多端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美丽的中国园林桥梁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形式丰富多姿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可见共同特点是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形式多样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富于变化。</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71009">
                                            <p:txEl>
                                              <p:pRg st="0" end="0"/>
                                            </p:txEl>
                                          </p:spTgt>
                                        </p:tgtEl>
                                        <p:attrNameLst>
                                          <p:attrName>style.visibility</p:attrName>
                                        </p:attrNameLst>
                                      </p:cBhvr>
                                      <p:to>
                                        <p:strVal val="visible"/>
                                      </p:to>
                                    </p:set>
                                    <p:animEffect transition="in" filter="fade">
                                      <p:cBhvr>
                                        <p:cTn id="10" dur="500"/>
                                        <p:tgtEl>
                                          <p:spTgt spid="17100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1009">
                                            <p:txEl>
                                              <p:pRg st="1" end="1"/>
                                            </p:txEl>
                                          </p:spTgt>
                                        </p:tgtEl>
                                        <p:attrNameLst>
                                          <p:attrName>style.visibility</p:attrName>
                                        </p:attrNameLst>
                                      </p:cBhvr>
                                      <p:to>
                                        <p:strVal val="visible"/>
                                      </p:to>
                                    </p:set>
                                    <p:animEffect transition="in" filter="fade">
                                      <p:cBhvr>
                                        <p:cTn id="13" dur="500"/>
                                        <p:tgtEl>
                                          <p:spTgt spid="171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82198" y="1198880"/>
            <a:ext cx="7800693" cy="315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71009" name="Rectangle 1"/>
          <p:cNvSpPr>
            <a:spLocks noChangeArrowheads="1"/>
          </p:cNvSpPr>
          <p:nvPr/>
        </p:nvSpPr>
        <p:spPr bwMode="auto">
          <a:xfrm>
            <a:off x="872709" y="1500759"/>
            <a:ext cx="7588469" cy="2677656"/>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廊的运用原则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因地制宜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考虑全局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高下得宜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曲折有度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亭之美的体现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造型美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以及与所处之景、所对之景和谐相融之美。</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本题考查信息提取与概括的能力。答题时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可以据题找出相关句子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廊之运用得当与否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有关全局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高下得宜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曲折有度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尤其在可有可无之间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益见功力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这是说明廊的运用原则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即因地制宜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考虑全局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高下得宜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曲折有度。而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亭之美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除造型外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还在于所处之景与所对之景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水边亭、山际亭、林间亭、花畔亭、桥上亭、廊中亭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地位不同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因景而异。伫云亭、快雪亭、待霜亭、牡丹亭之类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又因时而殊。可见亭之构筑非孤立的一座建筑物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说明亭之美的具体体现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即造型美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以及与所处之景、所对之景和谐相融之美。</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71009">
                                            <p:txEl>
                                              <p:pRg st="0" end="0"/>
                                            </p:txEl>
                                          </p:spTgt>
                                        </p:tgtEl>
                                        <p:attrNameLst>
                                          <p:attrName>style.visibility</p:attrName>
                                        </p:attrNameLst>
                                      </p:cBhvr>
                                      <p:to>
                                        <p:strVal val="visible"/>
                                      </p:to>
                                    </p:set>
                                    <p:animEffect transition="in" filter="fade">
                                      <p:cBhvr>
                                        <p:cTn id="10" dur="500"/>
                                        <p:tgtEl>
                                          <p:spTgt spid="17100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1009">
                                            <p:txEl>
                                              <p:pRg st="1" end="1"/>
                                            </p:txEl>
                                          </p:spTgt>
                                        </p:tgtEl>
                                        <p:attrNameLst>
                                          <p:attrName>style.visibility</p:attrName>
                                        </p:attrNameLst>
                                      </p:cBhvr>
                                      <p:to>
                                        <p:strVal val="visible"/>
                                      </p:to>
                                    </p:set>
                                    <p:animEffect transition="in" filter="fade">
                                      <p:cBhvr>
                                        <p:cTn id="13" dur="500"/>
                                        <p:tgtEl>
                                          <p:spTgt spid="171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968470" y="101672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说明方法及作用</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文章多处运用了举例子的说明方法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请选一处具体分析其作用。</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772038" y="2448560"/>
            <a:ext cx="7800693" cy="1706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1198880" y="2648012"/>
            <a:ext cx="6532880" cy="1327277"/>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在介绍亭时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以北京景山五亭、苏州拙政园的扇面亭为例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具体说明了亭在园林等风景区中的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点景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增强了文章的说服力。示例二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在介绍桥时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以苏州拙政园曲桥为例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具体说明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桥引人随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增强了文章的说服力。</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802518" y="1473200"/>
            <a:ext cx="7800693" cy="2346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1168400" y="1828058"/>
            <a:ext cx="7142480" cy="1650443"/>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本题考查分析举例子的说明方法的能力。答题时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可以按照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什么例子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说明谁什么特点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的格式来写。如说明廊的特点时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举出北京颐和园的长廊、苏州拙政园的水廊、扬州西园前的香影廊、苏州沧浪亭的复廊等例子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说明廊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廊引人随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水石其间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移步换影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幅幅成图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的特点。</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55110" y="84400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【考点四】　品味说明语言</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)(2011</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文中大量的四字短语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不仅概括力强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而且使文章的语言典雅而富有韵味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试简要分析。</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782198" y="2123440"/>
            <a:ext cx="7800693" cy="2428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71009" name="Rectangle 1"/>
          <p:cNvSpPr>
            <a:spLocks noChangeArrowheads="1"/>
          </p:cNvSpPr>
          <p:nvPr/>
        </p:nvSpPr>
        <p:spPr bwMode="auto">
          <a:xfrm>
            <a:off x="1066800" y="2290340"/>
            <a:ext cx="6990080" cy="2446824"/>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如介绍廊时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廊引人随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水石其间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移步换影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幅幅成图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等四字短语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准确地概括了廊在园林中所起的作用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用语典雅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富有韵味。</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这道题考查赏析语言特点的能力。题目已经给出了本文语言的一个特点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大量的四字短语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不仅概括力强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而且使文章的语言典雅而富有韵味。我们只要举出例子做简要分析就可以了。如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小亭临流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静观自得。笠亭如盖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半枕山腰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描写扇面亭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点景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的作用特点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四字短语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简练典雅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蕴含丰富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韵味十足。</a:t>
            </a:r>
          </a:p>
          <a:p>
            <a:pPr lvl="0" algn="just" defTabSz="914400" fontAlgn="base">
              <a:lnSpc>
                <a:spcPct val="150000"/>
              </a:lnSpc>
              <a:spcBef>
                <a:spcPct val="0"/>
              </a:spcBef>
              <a:spcAft>
                <a:spcPct val="0"/>
              </a:spcAft>
            </a:pPr>
            <a:endParaRPr kumimoji="0" lang="zh-CN" altLang="en-US" sz="18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1009">
                                            <p:txEl>
                                              <p:pRg st="0" end="0"/>
                                            </p:txEl>
                                          </p:spTgt>
                                        </p:tgtEl>
                                        <p:attrNameLst>
                                          <p:attrName>style.visibility</p:attrName>
                                        </p:attrNameLst>
                                      </p:cBhvr>
                                      <p:to>
                                        <p:strVal val="visible"/>
                                      </p:to>
                                    </p:set>
                                    <p:animEffect transition="in" filter="fade">
                                      <p:cBhvr>
                                        <p:cTn id="17" dur="500"/>
                                        <p:tgtEl>
                                          <p:spTgt spid="17100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1009">
                                            <p:txEl>
                                              <p:pRg st="1" end="1"/>
                                            </p:txEl>
                                          </p:spTgt>
                                        </p:tgtEl>
                                        <p:attrNameLst>
                                          <p:attrName>style.visibility</p:attrName>
                                        </p:attrNameLst>
                                      </p:cBhvr>
                                      <p:to>
                                        <p:strVal val="visible"/>
                                      </p:to>
                                    </p:set>
                                    <p:animEffect transition="in" filter="fade">
                                      <p:cBhvr>
                                        <p:cTn id="22" dur="500"/>
                                        <p:tgtEl>
                                          <p:spTgt spid="171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375185" y="1660566"/>
            <a:ext cx="6366735" cy="2624043"/>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这篇文章的说明对象是什么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本文围绕说明对象介绍了哪些内容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概括说明被说明对象有哪些特征。</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找出文中最能概括说明对象特点的词语或句子。</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en-US"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说明对象及特征</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188720" y="2047003"/>
            <a:ext cx="6908800" cy="133240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江西省</a:t>
            </a:r>
            <a:r>
              <a:rPr lang="en-US" altLang="zh-CN" sz="1400" dirty="0" smtClean="0">
                <a:latin typeface="微软雅黑" panose="020B0503020204020204" pitchFamily="34" charset="-122"/>
                <a:ea typeface="微软雅黑" panose="020B0503020204020204" pitchFamily="34" charset="-122"/>
              </a:rPr>
              <a:t>2011</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年考查了说明文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考查形式有简答题、填空题、判断题三种形式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题量为</a:t>
            </a:r>
            <a:r>
              <a:rPr lang="en-US" altLang="zh-CN" sz="1400" dirty="0" smtClean="0">
                <a:latin typeface="微软雅黑" panose="020B0503020204020204" pitchFamily="34" charset="-122"/>
                <a:ea typeface="微软雅黑" panose="020B0503020204020204" pitchFamily="34" charset="-122"/>
              </a:rPr>
              <a:t>3~5</a:t>
            </a:r>
            <a:r>
              <a:rPr lang="zh-CN" altLang="zh-CN" sz="1400" dirty="0" smtClean="0">
                <a:latin typeface="微软雅黑" panose="020B0503020204020204" pitchFamily="34" charset="-122"/>
                <a:ea typeface="微软雅黑" panose="020B0503020204020204" pitchFamily="34" charset="-122"/>
              </a:rPr>
              <a:t>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分值均为</a:t>
            </a:r>
            <a:r>
              <a:rPr lang="en-US" altLang="zh-CN" sz="1400" dirty="0" smtClean="0">
                <a:latin typeface="微软雅黑" panose="020B0503020204020204" pitchFamily="34" charset="-122"/>
                <a:ea typeface="微软雅黑" panose="020B0503020204020204" pitchFamily="34" charset="-122"/>
              </a:rPr>
              <a:t>13~14</a:t>
            </a:r>
            <a:r>
              <a:rPr lang="zh-CN" altLang="zh-CN" sz="1400" dirty="0" smtClean="0">
                <a:latin typeface="微软雅黑" panose="020B0503020204020204" pitchFamily="34" charset="-122"/>
                <a:ea typeface="微软雅黑" panose="020B0503020204020204" pitchFamily="34" charset="-122"/>
              </a:rPr>
              <a:t>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选材内容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多从传统文化、科技前沿、环境保护、自然奥秘、生活热点等方面进行选择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而且对传统文化选材情有独钟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选文在</a:t>
            </a:r>
            <a:r>
              <a:rPr lang="en-US" altLang="zh-CN" sz="1400" dirty="0" smtClean="0">
                <a:latin typeface="微软雅黑" panose="020B0503020204020204" pitchFamily="34" charset="-122"/>
                <a:ea typeface="微软雅黑" panose="020B0503020204020204" pitchFamily="34" charset="-122"/>
              </a:rPr>
              <a:t>1000~1500</a:t>
            </a:r>
            <a:r>
              <a:rPr lang="zh-CN" altLang="zh-CN" sz="1400" dirty="0" smtClean="0">
                <a:latin typeface="微软雅黑" panose="020B0503020204020204" pitchFamily="34" charset="-122"/>
                <a:ea typeface="微软雅黑" panose="020B0503020204020204" pitchFamily="34" charset="-122"/>
              </a:rPr>
              <a:t>字。</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88719" y="869646"/>
            <a:ext cx="6858001" cy="359456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如何找准说明对象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看题目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不少说明文题目本身就表示说明对象。有的标题直接表明说明对象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如课文《中国石拱桥》。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观首段。题目没有表明说明对象时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甚至有时文章没有题目时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那么我们就要看文章的第一段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在第一段的结尾处往往会点出文章的说明对象。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找结尾段。有时文章标题与首段找不出说明对象时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作者会在文章的结尾处揭示文章的说明对象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所以要十分关注这些重要的段落。</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抓关键句。有些说明文除了在文章开头、结尾处易出现说明对象外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还往往利用一些段首的中心句或段尾的总结句来点明文章的说明对象。要在通读全文的基础上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找到这些句子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进而把隐含在文中的说明对象凸现出来。</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34719" y="1154127"/>
            <a:ext cx="7305041" cy="327139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归纳总结。如果以上的方法都不可行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那么这时候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只能研读全文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逐段分析、归纳、总结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最后确定说明对象。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怎样概括说明对象的特征</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特别是标题中的修饰、限制成分。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抓住文段中的段落和层次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采取逐层逐段地加以归纳概括的方法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或从中心句抓住关键词语加以整理。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一般情况下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文段的开头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或各段的第一句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或各段的最后一句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往往说明了对象的特点。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不少文章中有集中陈述说明对象特征的语句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阅读时必须抓住它。</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也有在过渡的句子中有具体的概括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这样表示递进关系的句子。</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385345" y="1477686"/>
            <a:ext cx="6366735" cy="2981192"/>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某段中的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某段中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指代什么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文本中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的区别是什么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有什么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有哪些优势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有哪些特征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不这样做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有哪些不良行为或结果出现</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围绕某一问题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筛选产生的原因或者形成的条件。为什么要保护</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补全行文思路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准确提取信息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补全制作过程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实验步骤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p:txBody>
      </p:sp>
      <p:sp>
        <p:nvSpPr>
          <p:cNvPr id="5" name="矩形 4"/>
          <p:cNvSpPr/>
          <p:nvPr/>
        </p:nvSpPr>
        <p:spPr>
          <a:xfrm>
            <a:off x="606475" y="1006153"/>
            <a:ext cx="419920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信息提取与概括</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42921" y="900127"/>
            <a:ext cx="7520359"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题干中有明显的区域指向词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某结论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、某节中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这、那、某个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题干中大都隐含着指向筛选区域的词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例如原因、形成条件、优势劣势、影响、证据、过程、区别等。</a:t>
            </a:r>
          </a:p>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【答题步骤】</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圈画指向意义的词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搜索答题区域。</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圈画答题区域中重点词句。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摘原句作答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原句琐碎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根据题干要求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将提取的信息进行优化、归纳、整合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最后根据分值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用恰当简洁的语言答出要点。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一般一点</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14041" y="1702767"/>
            <a:ext cx="7520359" cy="1332407"/>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优势</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之所以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原因是①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385345" y="1477686"/>
            <a:ext cx="6366735" cy="32713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选文运用的最主要的说明方法是什么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从说明方法的角度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简要分析第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段画线句的表达作用。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文中画线句运用了什么说明方法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有何作用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段画线句子运用了哪几种说明方法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选择文中所用说明方法正确或错误的一项。</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最主要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画线句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419920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说明方法及作用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71801" y="1286207"/>
            <a:ext cx="7520359" cy="262506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是写说明文时用简明扼要的语言把事物的实际情况恰如其分地表述出来的方法。</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解答说明方法及其作用的题目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首先要了解常见的说明方法的主要特点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做到能知晓、辨识说明方法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如举例子、分类别、下定义、作诠释、打比方、列数字、列图表、摹状貌、引用。然后根据文段内容分析判断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一般而言指出说明方法之后问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因为不同的说明方法在表达上有所区别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因此回答上要注意用语的规范性。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辨析说明方法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主要的失误有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①说明方法和修辞方法混淆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打比方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比喻句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②下定义与作诠释区分不清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③打比方与作比较混淆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④综合运用了多种说明方法的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会漏写等。</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49321" y="1824687"/>
            <a:ext cx="6595799" cy="104219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本句用了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生动形象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具体直观、深入浅出、科学准确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地说明了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使读者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405665" y="1558966"/>
            <a:ext cx="6366735" cy="265802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一、判断说明文语言的准确严密性题型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某段画线句加点词有何作用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某段加点词去掉好不好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某段加点词能否用括号中的词替换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二、判断说明文语言的生动形象性题型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画线句用了什么修辞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有什么样的表达效果</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419920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品味说明语言</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54681" y="1052527"/>
            <a:ext cx="7093639"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题干中有指向语言赏析的标志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加点词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画线句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表达效果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题干中加点词多是定语、状语、补语等限制成分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赏析语言的准确严密性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画线句多用修辞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赏析语言的生动活泼。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审题要点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审清题目是要求谈加点词表达效果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还是去掉或替换该词后的语义变化。</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题干中要求从哪个角度赏析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限制的是词还是修辞。</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准确严密性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一般表示对时间、空间、数量、范围、程度、性质等方面进行限制且表达准确无误。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其标志性词语见小贴士表格</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生动形象性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语言比较轻松活泼、风趣幽默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常用比喻、拟人等修辞方法进行描摹。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209040" y="1914922"/>
            <a:ext cx="6990080" cy="1973608"/>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考点分布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江西近</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年说明文的考查点中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说明要素的基本考点属于高频重点考点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其他淡化文体类考点出现频率较低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主要是信息提取与概括、内容理解与概括这两个考点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考查的是对内容的基本理解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对信息的有效掌握。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虽然江西的说明文和议论文考查呈现轮替的规律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但并非绝对规律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年说明文的备考不容轻视。</a:t>
            </a:r>
          </a:p>
          <a:p>
            <a:pPr indent="457200" algn="just">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54681" y="1052527"/>
            <a:ext cx="7093639" cy="362911"/>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a:t>
            </a:r>
            <a:r>
              <a:rPr lang="zh-CN" altLang="zh-CN" sz="1400" dirty="0" smtClean="0">
                <a:latin typeface="微软雅黑" panose="020B0503020204020204" pitchFamily="34" charset="-122"/>
                <a:ea typeface="微软雅黑" panose="020B0503020204020204" pitchFamily="34" charset="-122"/>
              </a:rPr>
              <a:t> 判断说明文语言准确严密性的标志性词语分类表格</a:t>
            </a:r>
            <a:endParaRPr lang="zh-CN" altLang="zh-CN" sz="1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1330960" y="1621790"/>
          <a:ext cx="6096000" cy="3200400"/>
        </p:xfrm>
        <a:graphic>
          <a:graphicData uri="http://schemas.openxmlformats.org/drawingml/2006/table">
            <a:tbl>
              <a:tblPr/>
              <a:tblGrid>
                <a:gridCol w="700266"/>
                <a:gridCol w="5395734"/>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分类</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标志性词语</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表时间</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当时、刚刚、迄今、目前、自古以来</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表范围</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一切、部分、全部、完全、所有的</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表程度</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严重、比较、几乎、相当、更、最、很大程度上</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表估计</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大约、可能、也许</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表频率</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经常、常常、通常、一般</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表数量</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大量、许多</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表信息来源</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科学研究表明、实验结果发现、据</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记载</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表概数</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十几、几十、差不多、一两个</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92121" y="808687"/>
            <a:ext cx="7093639" cy="3917730"/>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【答题步骤】</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准确严密性题型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走</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①去掉或者替换类题型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四步走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能不能删掉或者替换。第二步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解释这个词语的含义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判断它在句子中对时间、空间、数量、范围、程度、性质等方面的限制。第三步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放入原句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比较删去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替换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这个词和没删掉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替换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的区别。第四步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这个词体现了说明文语言的准确性、严密性和科学性。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②理解词语含义类题型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同上。第二步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放入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把解释放入原句分析效果。第三步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生动形象性题型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走</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判断画线句使用的比喻、拟人、排比、对比、对偶等修辞。第二步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公式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使用修辞格的公式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重点落笔在说明对象的特点上。第三步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使说明的道理更加活泼生动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风趣幽默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体现说明文语言的生动形象性。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42921" y="1022047"/>
            <a:ext cx="7093639" cy="3270373"/>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①模板一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准确严密性题型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在文中限制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。删掉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替换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后意思就变成了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显得不准确。用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词说明了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体现了说明文语言的准确性、严密性和科学性。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②模板二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准确严密性题型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在文中限制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词说明了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体现了说明文语言的准确性、严密性和科学性。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③模板三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生动形象性题型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使说明的道理更加活泼生动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风趣幽默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体现了说明文语言的生动形象性。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6"/>
          <p:cNvGrpSpPr/>
          <p:nvPr/>
        </p:nvGrpSpPr>
        <p:grpSpPr>
          <a:xfrm>
            <a:off x="573226" y="909315"/>
            <a:ext cx="1094096" cy="288147"/>
            <a:chOff x="2074963" y="4295094"/>
            <a:chExt cx="2558949" cy="673937"/>
          </a:xfrm>
        </p:grpSpPr>
        <p:pic>
          <p:nvPicPr>
            <p:cNvPr id="1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9" name="矩形 18"/>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1916462" y="1908474"/>
            <a:ext cx="5815298" cy="719034"/>
          </a:xfrm>
          <a:prstGeom prst="rect">
            <a:avLst/>
          </a:prstGeom>
          <a:noFill/>
        </p:spPr>
        <p:txBody>
          <a:bodyPr wrap="square" lIns="36000" tIns="36000" rIns="36000" bIns="36000" rtlCol="0">
            <a:spAutoFit/>
          </a:bodyPr>
          <a:lstStyle/>
          <a:p>
            <a:pPr>
              <a:lnSpc>
                <a:spcPct val="150000"/>
              </a:lnSpc>
            </a:pPr>
            <a:r>
              <a:rPr lang="zh-CN" altLang="en-US" sz="1400" b="1" spc="200" dirty="0" smtClean="0">
                <a:solidFill>
                  <a:srgbClr val="2BA7E0"/>
                </a:solidFill>
                <a:latin typeface="微软雅黑" panose="020B0503020204020204" pitchFamily="34" charset="-122"/>
                <a:ea typeface="微软雅黑" panose="020B0503020204020204" pitchFamily="34" charset="-122"/>
              </a:rPr>
              <a:t>具体内容见</a:t>
            </a:r>
            <a:r>
              <a:rPr lang="en-US" altLang="zh-CN" sz="1400" b="1" spc="200" dirty="0" smtClean="0">
                <a:solidFill>
                  <a:srgbClr val="2BA7E0"/>
                </a:solidFill>
                <a:latin typeface="微软雅黑" panose="020B0503020204020204" pitchFamily="34" charset="-122"/>
                <a:ea typeface="微软雅黑" panose="020B0503020204020204" pitchFamily="34" charset="-122"/>
              </a:rPr>
              <a:t>Word</a:t>
            </a:r>
            <a:r>
              <a:rPr lang="zh-CN" altLang="en-US" sz="1400" b="1" spc="200" dirty="0" smtClean="0">
                <a:solidFill>
                  <a:srgbClr val="2BA7E0"/>
                </a:solidFill>
                <a:latin typeface="微软雅黑" panose="020B0503020204020204" pitchFamily="34" charset="-122"/>
                <a:ea typeface="微软雅黑" panose="020B0503020204020204" pitchFamily="34" charset="-122"/>
              </a:rPr>
              <a:t>版资源</a:t>
            </a:r>
            <a:r>
              <a:rPr lang="en-US" altLang="zh-CN"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专题</a:t>
            </a:r>
            <a:r>
              <a:rPr lang="en-US" altLang="zh-CN" sz="1400" b="1" spc="200" dirty="0" smtClean="0">
                <a:solidFill>
                  <a:srgbClr val="2BA7E0"/>
                </a:solidFill>
                <a:latin typeface="微软雅黑" panose="020B0503020204020204" pitchFamily="34" charset="-122"/>
                <a:ea typeface="微软雅黑" panose="020B0503020204020204" pitchFamily="34" charset="-122"/>
              </a:rPr>
              <a:t>11   </a:t>
            </a:r>
            <a:r>
              <a:rPr lang="zh-CN" altLang="en-US" sz="1400" b="1" spc="200" dirty="0" smtClean="0">
                <a:solidFill>
                  <a:srgbClr val="2BA7E0"/>
                </a:solidFill>
                <a:latin typeface="微软雅黑" panose="020B0503020204020204" pitchFamily="34" charset="-122"/>
                <a:ea typeface="微软雅黑" panose="020B0503020204020204" pitchFamily="34" charset="-122"/>
              </a:rPr>
              <a:t>针对训练</a:t>
            </a:r>
            <a:r>
              <a:rPr lang="en-US" altLang="zh-CN"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（从</a:t>
            </a:r>
            <a:r>
              <a:rPr lang="en-US" altLang="en-US"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多利</a:t>
            </a:r>
            <a:r>
              <a:rPr lang="en-US" altLang="en-US"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羊到</a:t>
            </a:r>
            <a:r>
              <a:rPr lang="en-US" altLang="en-US"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中华</a:t>
            </a:r>
            <a:r>
              <a:rPr lang="en-US" altLang="en-US" sz="1400" b="1" spc="200" dirty="0" smtClean="0">
                <a:solidFill>
                  <a:srgbClr val="2BA7E0"/>
                </a:solidFill>
                <a:latin typeface="微软雅黑" panose="020B0503020204020204" pitchFamily="34" charset="-122"/>
                <a:ea typeface="微软雅黑" panose="020B0503020204020204" pitchFamily="34" charset="-122"/>
              </a:rPr>
              <a:t>”</a:t>
            </a:r>
            <a:r>
              <a:rPr lang="zh-CN" altLang="en-US" sz="1400" b="1" spc="200" dirty="0" smtClean="0">
                <a:solidFill>
                  <a:srgbClr val="2BA7E0"/>
                </a:solidFill>
                <a:latin typeface="微软雅黑" panose="020B0503020204020204" pitchFamily="34" charset="-122"/>
                <a:ea typeface="微软雅黑" panose="020B0503020204020204" pitchFamily="34" charset="-122"/>
              </a:rPr>
              <a:t>猴为何等了</a:t>
            </a:r>
            <a:r>
              <a:rPr lang="en-US" altLang="en-US" sz="1400" b="1" spc="200" dirty="0" smtClean="0">
                <a:solidFill>
                  <a:srgbClr val="2BA7E0"/>
                </a:solidFill>
                <a:latin typeface="微软雅黑" panose="020B0503020204020204" pitchFamily="34" charset="-122"/>
                <a:ea typeface="微软雅黑" panose="020B0503020204020204" pitchFamily="34" charset="-122"/>
              </a:rPr>
              <a:t>20</a:t>
            </a:r>
            <a:r>
              <a:rPr lang="zh-CN" altLang="en-US" sz="1400" b="1" spc="200" dirty="0" smtClean="0">
                <a:solidFill>
                  <a:srgbClr val="2BA7E0"/>
                </a:solidFill>
                <a:latin typeface="微软雅黑" panose="020B0503020204020204" pitchFamily="34" charset="-122"/>
                <a:ea typeface="微软雅黑" panose="020B0503020204020204" pitchFamily="34" charset="-122"/>
              </a:rPr>
              <a:t>年）</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1105240" y="923026"/>
            <a:ext cx="6509218"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第</a:t>
            </a:r>
            <a:r>
              <a:rPr lang="en-US" altLang="en-US"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讲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顺序、概括、标题</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2"/>
          <p:cNvGrpSpPr/>
          <p:nvPr/>
        </p:nvGrpSpPr>
        <p:grpSpPr>
          <a:xfrm>
            <a:off x="611158" y="1365938"/>
            <a:ext cx="1094096" cy="288147"/>
            <a:chOff x="2074963" y="4295094"/>
            <a:chExt cx="2558949" cy="673937"/>
          </a:xfrm>
        </p:grpSpPr>
        <p:pic>
          <p:nvPicPr>
            <p:cNvPr id="1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21" name="矩形 20"/>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真题体验</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701743" y="1896214"/>
            <a:ext cx="7872868"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阅读下面的文章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回答后面问题。</a:t>
            </a:r>
            <a:r>
              <a:rPr lang="en-US" altLang="zh-CN" sz="1400" dirty="0" smtClean="0">
                <a:latin typeface="微软雅黑" panose="020B0503020204020204" pitchFamily="34" charset="-122"/>
                <a:ea typeface="微软雅黑" panose="020B0503020204020204" pitchFamily="34" charset="-122"/>
              </a:rPr>
              <a:t>	(17</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瓷板上的中国书画</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李慧占</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①古陶瓷上出现文字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早在三国时期就开始了。但直到六朝时期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陶瓷上的文字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仍以刻印或模印等表现形式存在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不能称之为陶瓷书法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直到唐代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随着长沙窑以书写的文字来装饰瓷器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陶瓷书法才算真正诞生。陶瓷书法有平面的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与立体的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瓷器书法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之分。除书法外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用国画技法装饰陶瓷则推动了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的出现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从清中期开始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瓷板画的发展走向了兴盛。</a:t>
            </a:r>
          </a:p>
          <a:p>
            <a:endParaRPr lang="zh-CN" altLang="en-US" sz="1400" dirty="0"/>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83920" y="1361983"/>
            <a:ext cx="7406640" cy="2624620"/>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②由土与火淬</a:t>
            </a:r>
            <a:r>
              <a:rPr lang="zh-CN" altLang="zh-CN" sz="1400" baseline="30000" dirty="0" smtClean="0">
                <a:latin typeface="微软雅黑" panose="020B0503020204020204" pitchFamily="34" charset="-122"/>
                <a:ea typeface="微软雅黑" panose="020B0503020204020204" pitchFamily="34" charset="-122"/>
              </a:rPr>
              <a:t>①</a:t>
            </a:r>
            <a:r>
              <a:rPr lang="zh-CN" altLang="zh-CN" sz="1400" dirty="0" smtClean="0">
                <a:latin typeface="微软雅黑" panose="020B0503020204020204" pitchFamily="34" charset="-122"/>
                <a:ea typeface="微软雅黑" panose="020B0503020204020204" pitchFamily="34" charset="-122"/>
              </a:rPr>
              <a:t>炼而成的中国陶瓷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经由笔与墨的浸染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从文化维度上脱胎换骨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从技艺晋身成为艺术。而一贯被誉为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中国美学之灵魂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的中国书画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脱离纸面融入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冰肌玉骨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的瓷器、瓷板上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亦碰撞生发出新奇别致的情趣。</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③瓷与纸有诸多类似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又大不相同。同样清白素净的基调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因为材质、料性、技法、成型的不同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书写者与欣赏者都得到不同的体验。陶瓷书画创作之前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书家对胚料的调制和瓷坯的性状需有成竹在胸的了解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书写绘画时才能恰到好处地控制运笔的力度、速度和技巧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否则很容易流露粗糙、呆板之相。</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39161" y="1433103"/>
            <a:ext cx="6809159" cy="2011695"/>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④以瓷板作书画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纸可以吸墨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瓷板却不能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纸柔软而轻薄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瓷板光洁而厚重。纸上运笔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讲求力度、波势和意韵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故常有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力透纸背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瓷板行书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由于温差导致的窑变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能够让料性发生变化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所有的力度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轻重缓急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提按使转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所有的色相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浓淡枯涩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墨色变幻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赖火之功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会完全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现形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因而更胜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力透纸背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而是笔触如刀刻。酣畅淋漓处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纸不可及也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但若没有足够的好料和书写功力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也很容易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现丑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釉中与釉下的书写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会让你笔行不畅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或浮或木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更遑论</a:t>
            </a:r>
            <a:r>
              <a:rPr lang="zh-CN" altLang="zh-CN" sz="1400" baseline="30000" dirty="0" smtClean="0">
                <a:latin typeface="微软雅黑" panose="020B0503020204020204" pitchFamily="34" charset="-122"/>
                <a:ea typeface="微软雅黑" panose="020B0503020204020204" pitchFamily="34" charset="-122"/>
              </a:rPr>
              <a:t>②</a:t>
            </a:r>
            <a:r>
              <a:rPr lang="zh-CN" altLang="zh-CN" sz="1400" dirty="0" smtClean="0">
                <a:latin typeface="微软雅黑" panose="020B0503020204020204" pitchFamily="34" charset="-122"/>
                <a:ea typeface="微软雅黑" panose="020B0503020204020204" pitchFamily="34" charset="-122"/>
              </a:rPr>
              <a:t>韵味、趣味。</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85519" y="1192812"/>
            <a:ext cx="7325361" cy="327139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⑤好的瓷板书画作品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非手功精湛、经验丰富、悟性超凡又学养丰厚的书画家不能为。民国时期最负盛名的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珠山八友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瓷板画为藏家竞相追逐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绘出的各种山水人物花卉走兽无不光彩传神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栩栩如生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其笔法、墨韵、色彩和同时代的海上画派的作品有异曲同工之妙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又带有浓重的传达个性面貌的文人画色彩。八人的题款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也都是书法精品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色釉交映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凝练浑厚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浸透金石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尽现风流。有藏家细赏之下赞叹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徐仲南手书洒脱秀逸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苍润俊朗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何许人行笔稳健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顿挫变化明显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转折圆浑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字与字之间少连笔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却有绵延直下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一气呵成之势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毕伯涛笔法俊逸秀挺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丰润灵活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有唐寅之气韵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晚清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浅绛彩瓷四大家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之一的王凤池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有传世瓷板画作品《昌江日对黄山图》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画得精致而文气十足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颇得文人山水画之神韵。瓷板上的题诗写得灵动而呈才情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书法自然俊逸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布局和结字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以及每一笔的书写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都做到了裹藏恰好、肥瘦适宜、疏密得当、简繁有度的程度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给人以一种沉着超逸的视觉美感。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85519" y="1311182"/>
            <a:ext cx="7152641" cy="261993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⑥古诗有七绝咏青花瓷之美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雨过天青云破开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鬼谷下山入梦来。远尘淡墨调烟雨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一见倾心镌画台。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在英文里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是同一个单词</a:t>
            </a:r>
            <a:r>
              <a:rPr lang="en-US" altLang="zh-CN" sz="1400" dirty="0" smtClean="0">
                <a:latin typeface="微软雅黑" panose="020B0503020204020204" pitchFamily="34" charset="-122"/>
                <a:ea typeface="微软雅黑" panose="020B0503020204020204" pitchFamily="34" charset="-122"/>
              </a:rPr>
              <a:t>——china</a:t>
            </a:r>
            <a:r>
              <a:rPr lang="zh-CN" altLang="zh-CN" sz="1400" dirty="0" smtClean="0">
                <a:latin typeface="微软雅黑" panose="020B0503020204020204" pitchFamily="34" charset="-122"/>
                <a:ea typeface="微软雅黑" panose="020B0503020204020204" pitchFamily="34" charset="-122"/>
              </a:rPr>
              <a:t>。瓷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连接着中国人的精神世界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延续这种优美的传统技艺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更需在其中糅入书心、文心。瓷板书画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将书画艺术、制瓷艺术及传统文学艺术融为一体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既拓宽了书画艺术的载体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又以不同书体、内容、章法之有机组合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为瓷器脱去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匠气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烟火气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萃取出凝重质朴的魅力。</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文章原标题为《远尘淡墨调烟雨》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较原文有删改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注释</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①淬</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cuì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铸造刀剑时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把刀剑烧红浸入水中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使之坚韧。②遑</a:t>
            </a:r>
            <a:r>
              <a:rPr lang="en-US" altLang="zh-CN"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huáng</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不必谈及。</a:t>
            </a:r>
          </a:p>
          <a:p>
            <a:pPr indent="457200" algn="r">
              <a:lnSpc>
                <a:spcPct val="150000"/>
              </a:lnSpc>
            </a:pP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887190" y="1321521"/>
            <a:ext cx="7525290" cy="2334861"/>
          </a:xfrm>
          <a:prstGeom prst="rect">
            <a:avLst/>
          </a:prstGeom>
          <a:noFill/>
        </p:spPr>
        <p:txBody>
          <a:bodyPr wrap="square" lIns="36000" tIns="36000" rIns="36000" bIns="36000"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根据文章内容填空。</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【考点二】　信息提取与概括</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(1)</a:t>
            </a:r>
            <a:r>
              <a:rPr lang="zh-CN" altLang="zh-CN" sz="1400" dirty="0" smtClean="0">
                <a:latin typeface="微软雅黑" panose="020B0503020204020204" pitchFamily="34" charset="-122"/>
                <a:ea typeface="微软雅黑" panose="020B0503020204020204" pitchFamily="34" charset="-122"/>
              </a:rPr>
              <a:t>瓷板上的中国书画经历了一个由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三国时期古陶瓷上的文字</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清中期瓷板画的兴盛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的演变过程。</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珠山八友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瓷板画是从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两方面具体说明的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而介绍《昌江日对黄山图》则从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三方面具体说明的。</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5" name="表格 14"/>
          <p:cNvGraphicFramePr>
            <a:graphicFrameLocks noGrp="1"/>
          </p:cNvGraphicFramePr>
          <p:nvPr/>
        </p:nvGraphicFramePr>
        <p:xfrm>
          <a:off x="1767840" y="1423670"/>
          <a:ext cx="5882640" cy="2767203"/>
        </p:xfrm>
        <a:graphic>
          <a:graphicData uri="http://schemas.openxmlformats.org/drawingml/2006/table">
            <a:tbl>
              <a:tblPr/>
              <a:tblGrid>
                <a:gridCol w="1001988"/>
                <a:gridCol w="1088181"/>
                <a:gridCol w="3792471"/>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说明文</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概念</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为主要表达方式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用来介绍或解释事物的状态、性质、构造、功能、制作方法、发展过程以及内在事理的一种实用文体</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r h="0">
                <a:tc rowSpan="2">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说明文</a:t>
                      </a:r>
                    </a:p>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分类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按对象分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事物性说明文</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以实在具体的事物为说明对象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侧重说明事物的形态、构造、性质、特征、种类、功用等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《苏州园林》</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事理性说明文</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以抽象事理为说明对象</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侧重阐述概念、原理、规律、原因、关系、方法等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《大自然的语言》</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978630" y="1352001"/>
            <a:ext cx="7525290" cy="201169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【考点一】　说明对象及特征</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(3)</a:t>
            </a:r>
            <a:r>
              <a:rPr lang="zh-CN" altLang="zh-CN" sz="1400" dirty="0" smtClean="0">
                <a:latin typeface="微软雅黑" panose="020B0503020204020204" pitchFamily="34" charset="-122"/>
                <a:ea typeface="微软雅黑" panose="020B0503020204020204" pitchFamily="34" charset="-122"/>
              </a:rPr>
              <a:t>文中最能概括瓷板书画特点的语句是</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【考点五】　分析说明顺序</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全品原创</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这篇说明文采用的说明顺序有</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和</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5079" y="1280160"/>
            <a:ext cx="7488042" cy="2905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210647" y="1642581"/>
            <a:ext cx="7039274" cy="229677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六朝时以刻印或模印等表现形式存在于陶瓷上的文字</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长沙窑以书写的文字装饰瓷器的陶瓷书法</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此题考查对文章相关信息的提取与概括。首先找准答题区域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由所给的信息可发现此题梳理的是陶瓷书画的发展历程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答题区域锁定为第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段。答题时结合所给的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三国时期古陶瓷上的文字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的形式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在段落内先找到表示时间概念的词语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再找出相关时期陶瓷书画的特点形式即可。</a:t>
            </a:r>
          </a:p>
          <a:p>
            <a:pPr algn="just">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5079" y="1280160"/>
            <a:ext cx="7488042" cy="3190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210647" y="1642581"/>
            <a:ext cx="7039274" cy="29431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书法　题诗</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此题考查对文章相关信息的提取与概括。答题区域在第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根据信息提示内容可知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珠山八友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瓷板画是从两方面介绍的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文段从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绘出的各种山水人物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文人画色彩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八人的题款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也都是书法精品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一句可以看出是从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其后的文字是从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方面对其进行的说明。《昌江日对黄山图》根据提示也可知从三方面介绍的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画得精致而文气十足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颇得文人山水画之神韵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瓷板上的题诗写得灵动而呈才情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一句可知是从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题诗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余下的内容是从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方面介绍的。</a:t>
            </a:r>
          </a:p>
          <a:p>
            <a:pPr algn="just">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5079" y="1026160"/>
            <a:ext cx="7488042" cy="3362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180167" y="1368261"/>
            <a:ext cx="7039274" cy="2624043"/>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瓷板书画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将书画艺术、制瓷艺术及传统文学艺术融为一体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既拓宽了书画艺术的载体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又以不同书体、内容、章法之有机组合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为瓷器脱去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匠气</a:t>
            </a: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烟火气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萃取出凝重质朴的魅力</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此题考查对说明对象的特点的把握。阅读题干可知作答时要从文章中提取能表现说明对象特点的原句。通读全文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我们可知第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段讲的是瓷板书画的发展历程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段讲的是陶瓷与书画的融合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③④</a:t>
            </a:r>
            <a:r>
              <a:rPr lang="zh-CN" altLang="zh-CN" sz="1400" dirty="0" smtClean="0">
                <a:solidFill>
                  <a:srgbClr val="C00000"/>
                </a:solidFill>
                <a:latin typeface="微软雅黑" panose="020B0503020204020204" pitchFamily="34" charset="-122"/>
                <a:ea typeface="微软雅黑" panose="020B0503020204020204" pitchFamily="34" charset="-122"/>
              </a:rPr>
              <a:t>段讲的是陶瓷书画与纸上书画创作中的差异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段通过举例说明好的瓷板书画对书画家的要求很高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⑥</a:t>
            </a:r>
            <a:r>
              <a:rPr lang="zh-CN" altLang="zh-CN" sz="1400" dirty="0" smtClean="0">
                <a:solidFill>
                  <a:srgbClr val="C00000"/>
                </a:solidFill>
                <a:latin typeface="微软雅黑" panose="020B0503020204020204" pitchFamily="34" charset="-122"/>
                <a:ea typeface="微软雅黑" panose="020B0503020204020204" pitchFamily="34" charset="-122"/>
              </a:rPr>
              <a:t>段通过举例说明瓷板书画应具有的品质和特点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最后一句话是对瓷板书画特点的高度概括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直接摘抄即可。</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5079" y="1544320"/>
            <a:ext cx="7488042" cy="1534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159847" y="1815301"/>
            <a:ext cx="7039274" cy="68505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】(4)</a:t>
            </a:r>
            <a:r>
              <a:rPr lang="zh-CN" altLang="zh-CN" sz="1400" dirty="0" smtClean="0">
                <a:solidFill>
                  <a:srgbClr val="C00000"/>
                </a:solidFill>
                <a:latin typeface="微软雅黑" panose="020B0503020204020204" pitchFamily="34" charset="-122"/>
                <a:ea typeface="微软雅黑" panose="020B0503020204020204" pitchFamily="34" charset="-122"/>
              </a:rPr>
              <a:t>时间顺序　逻辑顺序</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段为时间顺序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②~⑥</a:t>
            </a:r>
            <a:r>
              <a:rPr lang="zh-CN" altLang="zh-CN" sz="1400" dirty="0" smtClean="0">
                <a:solidFill>
                  <a:srgbClr val="C00000"/>
                </a:solidFill>
                <a:latin typeface="微软雅黑" panose="020B0503020204020204" pitchFamily="34" charset="-122"/>
                <a:ea typeface="微软雅黑" panose="020B0503020204020204" pitchFamily="34" charset="-122"/>
              </a:rPr>
              <a:t>段为逻辑顺序。</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38480" y="2275840"/>
            <a:ext cx="7945120" cy="1859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TextBox 7"/>
          <p:cNvSpPr txBox="1"/>
          <p:nvPr/>
        </p:nvSpPr>
        <p:spPr>
          <a:xfrm>
            <a:off x="775430" y="102688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【考点三】　说明方法及作用</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文章第④段运用了作比较的说明方法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具体分析其作用。</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296961" name="Rectangle 1"/>
          <p:cNvSpPr>
            <a:spLocks noChangeArrowheads="1"/>
          </p:cNvSpPr>
          <p:nvPr/>
        </p:nvSpPr>
        <p:spPr bwMode="auto">
          <a:xfrm>
            <a:off x="730819" y="2579512"/>
            <a:ext cx="7598980" cy="1384995"/>
          </a:xfrm>
          <a:prstGeom prst="rect">
            <a:avLst/>
          </a:prstGeom>
          <a:noFill/>
          <a:ln w="9525">
            <a:noFill/>
            <a:miter lim="800000"/>
          </a:ln>
          <a:effectLst/>
        </p:spPr>
        <p:txBody>
          <a:bodyPr vert="horz" wrap="square" lIns="91440" tIns="45720" rIns="91440" bIns="45720" numCol="1" anchor="ctr" anchorCtr="0" compatLnSpc="1">
            <a:spAutoFit/>
          </a:bodyPr>
          <a:lstStyle/>
          <a:p>
            <a:pPr lvl="0" algn="just" defTabSz="914400" fontAlgn="base">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kumimoji="0" lang="zh-CN"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第</a:t>
            </a:r>
            <a:r>
              <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④段将瓷板书画和纸上书画作比较。从吸墨程度、材料性质、书写技法三方面比较说明了瓷板书画和纸上书画的不同之处</a:t>
            </a:r>
            <a:r>
              <a:rPr kumimoji="0" lang="en-US" altLang="zh-CN"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更加突出了瓷板书画对料性和书写功力的更高的要求。</a:t>
            </a:r>
            <a:endPar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a:p>
            <a:pPr lvl="0" algn="just" defTabSz="914400" eaLnBrk="0" fontAlgn="base" hangingPunct="0">
              <a:lnSpc>
                <a:spcPct val="150000"/>
              </a:lnSpc>
              <a:spcBef>
                <a:spcPct val="0"/>
              </a:spcBef>
              <a:spcAft>
                <a:spcPct val="0"/>
              </a:spcAft>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此题考查了对说明方法的分析。分析说明方法应该结合具体内容答出具体从哪些方面说明了什么内容</a:t>
            </a:r>
            <a:r>
              <a:rPr kumimoji="0" lang="en-US" altLang="zh-CN"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有什么好处和作用即可。</a:t>
            </a:r>
            <a:endParaRPr kumimoji="0" lang="zh-CN" altLang="en-US" sz="1400" b="0"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96961"/>
                                        </p:tgtEl>
                                        <p:attrNameLst>
                                          <p:attrName>style.visibility</p:attrName>
                                        </p:attrNameLst>
                                      </p:cBhvr>
                                      <p:to>
                                        <p:strVal val="visible"/>
                                      </p:to>
                                    </p:set>
                                    <p:anim calcmode="lin" valueType="num">
                                      <p:cBhvr additive="base">
                                        <p:cTn id="15" dur="500" fill="hold"/>
                                        <p:tgtEl>
                                          <p:spTgt spid="296961"/>
                                        </p:tgtEl>
                                        <p:attrNameLst>
                                          <p:attrName>ppt_x</p:attrName>
                                        </p:attrNameLst>
                                      </p:cBhvr>
                                      <p:tavLst>
                                        <p:tav tm="0">
                                          <p:val>
                                            <p:strVal val="#ppt_x"/>
                                          </p:val>
                                        </p:tav>
                                        <p:tav tm="100000">
                                          <p:val>
                                            <p:strVal val="#ppt_x"/>
                                          </p:val>
                                        </p:tav>
                                      </p:tavLst>
                                    </p:anim>
                                    <p:anim calcmode="lin" valueType="num">
                                      <p:cBhvr additive="base">
                                        <p:cTn id="16" dur="500" fill="hold"/>
                                        <p:tgtEl>
                                          <p:spTgt spid="2969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296961"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67285" y="1744717"/>
            <a:ext cx="7800693" cy="28693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文本框 15"/>
          <p:cNvSpPr txBox="1"/>
          <p:nvPr/>
        </p:nvSpPr>
        <p:spPr>
          <a:xfrm>
            <a:off x="1017605" y="3073943"/>
            <a:ext cx="7362691" cy="1365365"/>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此题考查对文章内容的理解把握以及提取相关信息的能力。作答时首先读懂题干要求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带着题干的要求在文章中找出相关信息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最后将找到的信息进行筛选和整理。此题的答题信息点为第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段最后一句话和第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段第一句话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可以直接摘抄这两句话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也可以将这两句话用自己的语言概括组织。</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4" name="文本框 6"/>
          <p:cNvSpPr txBox="1"/>
          <p:nvPr/>
        </p:nvSpPr>
        <p:spPr>
          <a:xfrm>
            <a:off x="1025810" y="1964841"/>
            <a:ext cx="671576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创作者必须对胚料的调制和瓷坯的性状有成竹在胸的了解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书写绘画时才能恰到好处地控制运笔的力度、速度和技巧 。</a:t>
            </a: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创作者必须有精湛的手功、丰富的经验、超凡的悟性和丰厚的学养。</a:t>
            </a: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95937" name="Rectangle 1"/>
          <p:cNvSpPr>
            <a:spLocks noChangeArrowheads="1"/>
          </p:cNvSpPr>
          <p:nvPr/>
        </p:nvSpPr>
        <p:spPr bwMode="auto">
          <a:xfrm>
            <a:off x="833470" y="902912"/>
            <a:ext cx="7375109" cy="73866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考点六</a:t>
            </a:r>
            <a:r>
              <a:rPr kumimoji="0" lang="zh-CN"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内容理解与概括</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(4</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考</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)(2011</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2016</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年考查</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just" defTabSz="914400" rtl="0" eaLnBrk="0" fontAlgn="base" latinLnBrk="0" hangingPunct="0">
              <a:lnSpc>
                <a:spcPct val="150000"/>
              </a:lnSpc>
              <a:spcBef>
                <a:spcPct val="0"/>
              </a:spcBef>
              <a:spcAft>
                <a:spcPct val="0"/>
              </a:spcAft>
              <a:buClrTx/>
              <a:buSzTx/>
              <a:buFontTx/>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你认为瓷板书画对创作者有哪些要求</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请概括。	</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分</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95937"/>
                                        </p:tgtEl>
                                        <p:attrNameLst>
                                          <p:attrName>style.visibility</p:attrName>
                                        </p:attrNameLst>
                                      </p:cBhvr>
                                      <p:to>
                                        <p:strVal val="visible"/>
                                      </p:to>
                                    </p:set>
                                    <p:anim calcmode="lin" valueType="num">
                                      <p:cBhvr additive="base">
                                        <p:cTn id="7" dur="500" fill="hold"/>
                                        <p:tgtEl>
                                          <p:spTgt spid="295937"/>
                                        </p:tgtEl>
                                        <p:attrNameLst>
                                          <p:attrName>ppt_x</p:attrName>
                                        </p:attrNameLst>
                                      </p:cBhvr>
                                      <p:tavLst>
                                        <p:tav tm="0">
                                          <p:val>
                                            <p:strVal val="#ppt_x"/>
                                          </p:val>
                                        </p:tav>
                                        <p:tav tm="100000">
                                          <p:val>
                                            <p:strVal val="#ppt_x"/>
                                          </p:val>
                                        </p:tav>
                                      </p:tavLst>
                                    </p:anim>
                                    <p:anim calcmode="lin" valueType="num">
                                      <p:cBhvr additive="base">
                                        <p:cTn id="8" dur="500" fill="hold"/>
                                        <p:tgtEl>
                                          <p:spTgt spid="2959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4" grpId="0"/>
      <p:bldP spid="295937"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775430" y="1026881"/>
            <a:ext cx="7542459" cy="7190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【考点七】　标题作用</a:t>
            </a:r>
            <a:r>
              <a:rPr lang="en-US" altLang="zh-CN" sz="1400" dirty="0" smtClean="0">
                <a:latin typeface="微软雅黑" panose="020B0503020204020204" pitchFamily="34" charset="-122"/>
                <a:ea typeface="微软雅黑" panose="020B0503020204020204" pitchFamily="34" charset="-122"/>
              </a:rPr>
              <a:t>     (4</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)(2011</a:t>
            </a:r>
            <a:r>
              <a:rPr lang="zh-CN" altLang="zh-CN" sz="1400" dirty="0" smtClean="0">
                <a:latin typeface="微软雅黑" panose="020B0503020204020204" pitchFamily="34" charset="-122"/>
                <a:ea typeface="微软雅黑" panose="020B0503020204020204" pitchFamily="34" charset="-122"/>
              </a:rPr>
              <a:t>年考查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文章以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瓷板上的中国书画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	(2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680599" y="2052320"/>
            <a:ext cx="7427082" cy="1879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文本框 6"/>
          <p:cNvSpPr txBox="1"/>
          <p:nvPr/>
        </p:nvSpPr>
        <p:spPr>
          <a:xfrm>
            <a:off x="873760" y="2424493"/>
            <a:ext cx="681736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点明说明对象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揭示说明内容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瓷板上的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修饰语言吸引读者眼球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引出正文。</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本题考查说明文标题的作用。首先从内容上分析其对说明内容的揭示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然后从其手法、语言、对读者的作用方面分析即可。</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425985" y="1558966"/>
            <a:ext cx="6366735" cy="294778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选文是如何按照时间顺序来介绍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请简要说明。</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选文是如何按照逻辑顺序来介绍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请简要说明。</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选文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或某个段落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是按什么说明顺序进行说明的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如何按照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简要说明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调换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en-US" sz="1400" dirty="0" smtClean="0">
              <a:latin typeface="微软雅黑" panose="020B0503020204020204" pitchFamily="34" charset="-122"/>
              <a:ea typeface="微软雅黑" panose="020B0503020204020204" pitchFamily="34" charset="-122"/>
            </a:endParaRPr>
          </a:p>
          <a:p>
            <a:pPr indent="457200">
              <a:lnSpc>
                <a:spcPct val="150000"/>
              </a:lnSpc>
            </a:pPr>
            <a:endParaRPr lang="zh-CN" altLang="en-US" sz="1400" dirty="0"/>
          </a:p>
        </p:txBody>
      </p:sp>
      <p:sp>
        <p:nvSpPr>
          <p:cNvPr id="5" name="矩形 4"/>
          <p:cNvSpPr/>
          <p:nvPr/>
        </p:nvSpPr>
        <p:spPr>
          <a:xfrm>
            <a:off x="606475" y="10061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分析说明顺序</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65200" y="1133806"/>
            <a:ext cx="7162800" cy="3304357"/>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根据说明文的类型做出判断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说明文分为事物说明文和事理说明文。说明事物的文章常采用时间顺序和空间顺序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说明事理的文章常采用逻辑顺序。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根据说明对象的特点做出判断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介绍事物的特征、种类、成因、功用等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一般用逻辑顺序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说明事物的发展变化过程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一般用时间顺序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说明事物的形状、构造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一般用空间顺序。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根据说明语言标志做出判断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①时间性词语标示出说明文的时间顺序。如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、朝代、具体的年、月、日等。②方位词标示出说明文的空间顺序。如上下、前后、左右、东南西北等。③关联性词语标示出说明文的逻辑顺序。例如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一般标示层次间的因果关系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一般标示层次间的主次关系。</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对象 10"/>
          <p:cNvGraphicFramePr>
            <a:graphicFrameLocks noChangeAspect="1"/>
          </p:cNvGraphicFramePr>
          <p:nvPr/>
        </p:nvGraphicFramePr>
        <p:xfrm>
          <a:off x="1014413" y="1473200"/>
          <a:ext cx="7370762" cy="4089400"/>
        </p:xfrm>
        <a:graphic>
          <a:graphicData uri="http://schemas.openxmlformats.org/presentationml/2006/ole">
            <p:oleObj spid="_x0000_s1025" name="文档" r:id="rId3" imgW="7434157" imgH="4095103"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19200" y="1824686"/>
            <a:ext cx="7162800" cy="68607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本文使用了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的说明顺序对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加以说明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使说明更有条理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便于读者理解。</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314225" y="1619926"/>
            <a:ext cx="6366735" cy="2625069"/>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文章主要介绍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为什么先介绍</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简要说明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结合选文内容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的原因。</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结合语境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结合选文内容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492056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6</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内容理解与概括</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58240" y="1347166"/>
            <a:ext cx="6929120" cy="230145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【答题步骤】</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根据题干中的关键词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进行原文定位。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阅读相关段落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理清其句意、段意及句与句、段与段之间的关系。尤其要注意句末符号。</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再次对照题干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综合相关语句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筛选有效信息进行概括。</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第四步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根据题干要求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组合关键语句连缀答案。</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405665" y="1731686"/>
            <a:ext cx="6366735" cy="2301903"/>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【审题指导】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常见题型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文章标题有何妙处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文章以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有什么作用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根据文章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为其拟定一个适当的标题。</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辨识标志</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题干中有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妙处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等字眼。</a:t>
            </a:r>
            <a:endParaRPr lang="zh-CN" altLang="zh-CN" sz="1400" dirty="0">
              <a:latin typeface="微软雅黑" panose="020B0503020204020204" pitchFamily="34" charset="-122"/>
              <a:ea typeface="微软雅黑" panose="020B0503020204020204" pitchFamily="34" charset="-122"/>
            </a:endParaRPr>
          </a:p>
        </p:txBody>
      </p:sp>
      <p:sp>
        <p:nvSpPr>
          <p:cNvPr id="5" name="矩形 4"/>
          <p:cNvSpPr/>
          <p:nvPr/>
        </p:nvSpPr>
        <p:spPr>
          <a:xfrm>
            <a:off x="606475" y="1006153"/>
            <a:ext cx="4697045"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7</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标题作用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10640" y="1042366"/>
            <a:ext cx="6837680" cy="359411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【答题思路】</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从内容上分析标题的作用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一般说明文的标题具有以下作用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点明说明对象</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揭示说明内容</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概括说明对象的特征。</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从语言上分析标题的作用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一般有以下几个切入角度</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从修辞方法上分析标题的作用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从句式的角度分析标题的作用</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从与时代的关系等角度分析标题的作用。</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从吸引读者眼球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引出下文的角度分析标题的作用。</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02080" y="1540206"/>
            <a:ext cx="6339840" cy="1365365"/>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【答题模板】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内容上点明说明对象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概括说明对象的特征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揭示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的说明内容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吸引了读者眼球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引出下文。</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对象 10"/>
          <p:cNvGraphicFramePr>
            <a:graphicFrameLocks noChangeAspect="1"/>
          </p:cNvGraphicFramePr>
          <p:nvPr/>
        </p:nvGraphicFramePr>
        <p:xfrm>
          <a:off x="909638" y="1439863"/>
          <a:ext cx="7546975" cy="4078287"/>
        </p:xfrm>
        <a:graphic>
          <a:graphicData uri="http://schemas.openxmlformats.org/presentationml/2006/ole">
            <p:oleObj spid="_x0000_s19457" name="文档" r:id="rId3" imgW="7546591" imgH="4078333"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9"/>
          <p:cNvSpPr txBox="1"/>
          <p:nvPr/>
        </p:nvSpPr>
        <p:spPr>
          <a:xfrm>
            <a:off x="548994" y="1221028"/>
            <a:ext cx="8021780" cy="420299"/>
          </a:xfrm>
          <a:prstGeom prst="rect">
            <a:avLst/>
          </a:prstGeom>
          <a:noFill/>
        </p:spPr>
        <p:txBody>
          <a:bodyPr wrap="square" lIns="36000" tIns="36000" rIns="36000" bIns="36000" rtlCol="0">
            <a:spAutoFit/>
          </a:bodyPr>
          <a:lstStyle/>
          <a:p>
            <a:pPr>
              <a:lnSpc>
                <a:spcPct val="150000"/>
              </a:lnSpc>
            </a:pPr>
            <a:endParaRPr lang="en-US" altLang="zh-CN" sz="800" dirty="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sz="800" dirty="0">
              <a:latin typeface="微软雅黑" panose="020B0503020204020204" pitchFamily="34" charset="-122"/>
              <a:ea typeface="微软雅黑" panose="020B0503020204020204" pitchFamily="34" charset="-122"/>
            </a:endParaRPr>
          </a:p>
        </p:txBody>
      </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对象 10"/>
          <p:cNvGraphicFramePr>
            <a:graphicFrameLocks noChangeAspect="1"/>
          </p:cNvGraphicFramePr>
          <p:nvPr/>
        </p:nvGraphicFramePr>
        <p:xfrm>
          <a:off x="804863" y="1498600"/>
          <a:ext cx="7435850" cy="4086225"/>
        </p:xfrm>
        <a:graphic>
          <a:graphicData uri="http://schemas.openxmlformats.org/presentationml/2006/ole">
            <p:oleObj spid="_x0000_s20481" name="文档" r:id="rId3" imgW="7613354" imgH="412394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文体知识清单</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20" name="文本框 6"/>
          <p:cNvSpPr txBox="1"/>
          <p:nvPr/>
        </p:nvSpPr>
        <p:spPr>
          <a:xfrm>
            <a:off x="528320" y="3637280"/>
            <a:ext cx="8064540" cy="357781"/>
          </a:xfrm>
          <a:prstGeom prst="rect">
            <a:avLst/>
          </a:prstGeom>
          <a:noFill/>
        </p:spPr>
        <p:txBody>
          <a:bodyPr wrap="square" lIns="36000" tIns="36000" rIns="36000" bIns="36000" rtlCol="0">
            <a:spAutoFit/>
          </a:bodyPr>
          <a:lstStyle/>
          <a:p>
            <a:pPr indent="457200">
              <a:lnSpc>
                <a:spcPct val="150000"/>
              </a:lnSpc>
            </a:pPr>
            <a:r>
              <a:rPr lang="zh-CN" altLang="en-US" sz="1400" dirty="0" smtClean="0">
                <a:latin typeface="微软雅黑" panose="020B0503020204020204" pitchFamily="34" charset="-122"/>
                <a:ea typeface="微软雅黑" panose="020B0503020204020204" pitchFamily="34" charset="-122"/>
              </a:rPr>
              <a:t>　</a:t>
            </a:r>
          </a:p>
        </p:txBody>
      </p:sp>
      <p:graphicFrame>
        <p:nvGraphicFramePr>
          <p:cNvPr id="11" name="表格 10"/>
          <p:cNvGraphicFramePr>
            <a:graphicFrameLocks noGrp="1"/>
          </p:cNvGraphicFramePr>
          <p:nvPr/>
        </p:nvGraphicFramePr>
        <p:xfrm>
          <a:off x="813596" y="1525270"/>
          <a:ext cx="7405844" cy="2548890"/>
        </p:xfrm>
        <a:graphic>
          <a:graphicData uri="http://schemas.openxmlformats.org/drawingml/2006/table">
            <a:tbl>
              <a:tblPr/>
              <a:tblGrid>
                <a:gridCol w="852644"/>
                <a:gridCol w="894080"/>
                <a:gridCol w="5659120"/>
              </a:tblGrid>
              <a:tr h="781050">
                <a:tc rowSpan="3">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说明顺序</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时间顺序</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按照事理发展过程的先后来介绍某一事物的变化、发展、成长的过程。具体有历史顺序、年代顺序、四季交替顺序、先后顺序等</a:t>
                      </a: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72160">
                <a:tc vMerge="1">
                  <a:txBody>
                    <a:bodyPr/>
                    <a:lstStyle/>
                    <a:p>
                      <a:endParaRPr lang="zh-CN"/>
                    </a:p>
                  </a:txBody>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空间顺序</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按照事物空间存在形式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从外到内</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从上到下</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从整体到局部</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说明事物的形状、结构特征。如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《核舟记》</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按头</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尾</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背的顺序说明</a:t>
                      </a: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95680">
                <a:tc vMerge="1">
                  <a:txBody>
                    <a:bodyPr/>
                    <a:lstStyle/>
                    <a:p>
                      <a:endParaRPr lang="zh-CN"/>
                    </a:p>
                  </a:txBody>
                  <a:tcPr/>
                </a:tc>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逻辑顺序</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具体有从主要到次要、从现象到本质、从原因到结果、从整体到局部、从概括到具体、从特点到用途等。如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《中国石拱桥》</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由一般到特殊</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使读者对中国石拱桥的了解由浅到深</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逻辑条理十分清楚</a:t>
                      </a: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TotalTime>
  <Words>10249</Words>
  <Application>WPS 演示</Application>
  <PresentationFormat>全屏显示(16:9)</PresentationFormat>
  <Paragraphs>354</Paragraphs>
  <Slides>65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65</vt:i4>
      </vt:variant>
    </vt:vector>
  </HeadingPairs>
  <TitlesOfParts>
    <vt:vector size="67" baseType="lpstr">
      <vt:lpstr>主题1</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2019-01-05T08:43:25Z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