
<file path=[Content_Types].xml><?xml version="1.0" encoding="utf-8"?>
<Types xmlns="http://schemas.openxmlformats.org/package/2006/content-types">
  <Default Extension="wdp" ContentType="image/vnd.ms-photo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8"/>
  </p:handoutMasterIdLst>
  <p:sldIdLst>
    <p:sldId id="323" r:id="rId3"/>
    <p:sldId id="523" r:id="rId5"/>
    <p:sldId id="1012" r:id="rId6"/>
    <p:sldId id="1003" r:id="rId7"/>
    <p:sldId id="1087" r:id="rId8"/>
    <p:sldId id="1088" r:id="rId9"/>
    <p:sldId id="634" r:id="rId10"/>
    <p:sldId id="1001" r:id="rId11"/>
    <p:sldId id="1077" r:id="rId12"/>
    <p:sldId id="748" r:id="rId13"/>
    <p:sldId id="586" r:id="rId14"/>
    <p:sldId id="1011" r:id="rId15"/>
    <p:sldId id="1006" r:id="rId16"/>
    <p:sldId id="996" r:id="rId17"/>
    <p:sldId id="991" r:id="rId18"/>
    <p:sldId id="1080" r:id="rId19"/>
    <p:sldId id="1020" r:id="rId20"/>
    <p:sldId id="1019" r:id="rId21"/>
    <p:sldId id="941" r:id="rId22"/>
    <p:sldId id="928" r:id="rId23"/>
    <p:sldId id="1045" r:id="rId24"/>
    <p:sldId id="1081" r:id="rId25"/>
    <p:sldId id="1083" r:id="rId26"/>
    <p:sldId id="1094" r:id="rId27"/>
    <p:sldId id="1097" r:id="rId28"/>
    <p:sldId id="1098" r:id="rId29"/>
    <p:sldId id="1050" r:id="rId30"/>
    <p:sldId id="1051" r:id="rId31"/>
    <p:sldId id="1093" r:id="rId32"/>
    <p:sldId id="1061" r:id="rId33"/>
    <p:sldId id="1058" r:id="rId34"/>
    <p:sldId id="1074" r:id="rId35"/>
    <p:sldId id="1089" r:id="rId36"/>
    <p:sldId id="1099" r:id="rId37"/>
    <p:sldId id="1095" r:id="rId38"/>
    <p:sldId id="1100" r:id="rId39"/>
    <p:sldId id="1096" r:id="rId40"/>
    <p:sldId id="1090" r:id="rId41"/>
    <p:sldId id="936" r:id="rId42"/>
    <p:sldId id="937" r:id="rId43"/>
    <p:sldId id="938" r:id="rId44"/>
    <p:sldId id="939" r:id="rId45"/>
    <p:sldId id="940" r:id="rId46"/>
    <p:sldId id="1024" r:id="rId47"/>
  </p:sldIdLst>
  <p:sldSz cx="9144000" cy="5143500" type="screen16x9"/>
  <p:notesSz cx="6858000" cy="9144000"/>
  <p:embeddedFontLst>
    <p:embeddedFont>
      <p:font typeface="黑体" pitchFamily="49" charset="-122"/>
      <p:regular r:id="rId52"/>
      <p:italic r:id="rId53"/>
    </p:embeddedFont>
    <p:embeddedFont>
      <p:font typeface="楷体" pitchFamily="49" charset="-122"/>
      <p:regular r:id="rId54"/>
    </p:embeddedFont>
    <p:embeddedFont>
      <p:font typeface="幼圆" pitchFamily="49" charset="-122"/>
      <p:regular r:id="rId55"/>
    </p:embeddedFont>
    <p:embeddedFont>
      <p:font typeface="华文楷体" pitchFamily="2" charset="-122"/>
      <p:regular r:id="rId56"/>
    </p:embeddedFont>
    <p:embeddedFont>
      <p:font typeface="汉语拼音" pitchFamily="34" charset="0"/>
      <p:regular r:id="rId57"/>
    </p:embeddedFont>
    <p:embeddedFont>
      <p:font typeface="Times New Roman" charset="0"/>
      <p:regular r:id="rId58"/>
      <p:bold r:id="rId59"/>
    </p:embeddedFont>
    <p:embeddedFont>
      <p:font typeface="微软雅黑" charset="-122"/>
      <p:regular r:id="rId6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0066"/>
    <a:srgbClr val="0000FF"/>
    <a:srgbClr val="FF00FF"/>
    <a:srgbClr val="33CC33"/>
    <a:srgbClr val="FF0000"/>
    <a:srgbClr val="00B050"/>
    <a:srgbClr val="0066FF"/>
    <a:srgbClr val="A38302"/>
    <a:srgbClr val="FEFCD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9" autoAdjust="0"/>
    <p:restoredTop sz="94705" autoAdjust="0"/>
  </p:normalViewPr>
  <p:slideViewPr>
    <p:cSldViewPr>
      <p:cViewPr>
        <p:scale>
          <a:sx n="70" d="100"/>
          <a:sy n="70" d="100"/>
        </p:scale>
        <p:origin x="-864" y="-40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922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0" Type="http://schemas.openxmlformats.org/officeDocument/2006/relationships/font" Target="fonts/font9.fntdata"/><Relationship Id="rId6" Type="http://schemas.openxmlformats.org/officeDocument/2006/relationships/slide" Target="slides/slide3.xml"/><Relationship Id="rId59" Type="http://schemas.openxmlformats.org/officeDocument/2006/relationships/font" Target="fonts/font8.fntdata"/><Relationship Id="rId58" Type="http://schemas.openxmlformats.org/officeDocument/2006/relationships/font" Target="fonts/font7.fntdata"/><Relationship Id="rId57" Type="http://schemas.openxmlformats.org/officeDocument/2006/relationships/font" Target="fonts/font6.fntdata"/><Relationship Id="rId56" Type="http://schemas.openxmlformats.org/officeDocument/2006/relationships/font" Target="fonts/font5.fntdata"/><Relationship Id="rId55" Type="http://schemas.openxmlformats.org/officeDocument/2006/relationships/font" Target="fonts/font4.fntdata"/><Relationship Id="rId54" Type="http://schemas.openxmlformats.org/officeDocument/2006/relationships/font" Target="fonts/font3.fntdata"/><Relationship Id="rId53" Type="http://schemas.openxmlformats.org/officeDocument/2006/relationships/font" Target="fonts/font2.fntdata"/><Relationship Id="rId52" Type="http://schemas.openxmlformats.org/officeDocument/2006/relationships/font" Target="fonts/font1.fntdata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microsoft.com/office/2007/relationships/hdphoto" Target="../media/hdphoto1.wdp"/><Relationship Id="rId25" Type="http://schemas.openxmlformats.org/officeDocument/2006/relationships/image" Target="../media/image1.pn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乡村的大花园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4731990"/>
            <a:ext cx="9144000" cy="41151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 descr="https://timgsa.baidu.com/timg?image&amp;quality=80&amp;size=b9999_10000&amp;sec=1532802698203&amp;di=7205103df294a350b3fe27440eb274c8&amp;imgtype=0&amp;src=http%3A%2F%2Fpic.90sjimg.com%2Fdesign%2F00%2F59%2F20%2F21%2F5928c9edcbc9c.png"/>
          <p:cNvPicPr>
            <a:picLocks noChangeAspect="1" noChangeArrowheads="1"/>
          </p:cNvPicPr>
          <p:nvPr userDrawn="1"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97653" l="0" r="96787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5844" y="4055271"/>
            <a:ext cx="1272429" cy="1088229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4.jpeg"/><Relationship Id="rId3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jpe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jpeg"/><Relationship Id="rId1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" y="2499742"/>
            <a:ext cx="9142571" cy="26258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11560" y="411510"/>
            <a:ext cx="741682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提到园子，我们会我们会想到什么？</a:t>
            </a:r>
            <a:endParaRPr lang="zh-CN" altLang="en-US" sz="3200" i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7672" y="2036018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那么祖父的园子有什么呢？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7672" y="1189129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菜园、花园、公园</a:t>
            </a:r>
            <a:r>
              <a:rPr lang="en-US" altLang="zh-CN" sz="3200" i="1" dirty="0" smtClean="0">
                <a:latin typeface="黑体" pitchFamily="49" charset="-122"/>
                <a:ea typeface="黑体" pitchFamily="49" charset="-122"/>
              </a:rPr>
              <a:t>……</a:t>
            </a:r>
            <a:endParaRPr lang="zh-CN" altLang="en-US" sz="3200" i="1" dirty="0">
              <a:latin typeface="黑体" pitchFamily="49" charset="-122"/>
              <a:ea typeface="黑体" pitchFamily="49" charset="-122"/>
            </a:endParaRPr>
          </a:p>
        </p:txBody>
      </p:sp>
      <p:sp useBgFill="1">
        <p:nvSpPr>
          <p:cNvPr id="2" name="矩形 1"/>
          <p:cNvSpPr/>
          <p:nvPr/>
        </p:nvSpPr>
        <p:spPr>
          <a:xfrm>
            <a:off x="0" y="0"/>
            <a:ext cx="2699792" cy="339502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29586" y="0"/>
            <a:ext cx="1214414" cy="500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健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123728" y="1203598"/>
            <a:ext cx="152232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黑体" pitchFamily="49" charset="-122"/>
                <a:ea typeface="黑体" pitchFamily="49" charset="-122"/>
              </a:rPr>
              <a:t>ji</a:t>
            </a:r>
            <a:r>
              <a:rPr lang="en-US" altLang="zh-CN" sz="5000" dirty="0" err="1" smtClean="0">
                <a:latin typeface="黑体" pitchFamily="49" charset="-122"/>
                <a:ea typeface="黑体" pitchFamily="49" charset="-122"/>
              </a:rPr>
              <a:t>à</a:t>
            </a:r>
            <a:r>
              <a:rPr lang="en-US" sz="5000" dirty="0" err="1" smtClean="0">
                <a:latin typeface="黑体" pitchFamily="49" charset="-122"/>
                <a:ea typeface="黑体" pitchFamily="49" charset="-122"/>
              </a:rPr>
              <a:t>n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巧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记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：一撇一捺，相互扶持。谜底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健。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55776" y="2571750"/>
            <a:ext cx="367331" cy="216024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不要多写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“点”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易写错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领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125235" y="1091267"/>
            <a:ext cx="1695474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汉语拼音" pitchFamily="34" charset="0"/>
              </a:rPr>
              <a:t>lǐng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5" y="1091267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70718"/>
              <a:gd name="adj6" fmla="val -18402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这里是一点。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936" y="2407440"/>
            <a:ext cx="3528392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组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词：带领  领导 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just"/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22881" y="3097360"/>
            <a:ext cx="333484" cy="160736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2268" y="3177728"/>
            <a:ext cx="333484" cy="160736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7" grpId="0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0" name="Picture 4" descr="https://timgsa.baidu.com/timg?image&amp;quality=80&amp;size=b9999_10000&amp;sec=1542894160312&amp;di=3d0fc5874c0e8dc75cc9eb9a0bc19dec&amp;imgtype=0&amp;src=http%3A%2F%2Fimage.photophoto.cn%2Fnm-23%2F086%2F014%2F0860140053.jpg"/>
          <p:cNvPicPr>
            <a:picLocks noChangeAspect="1" noChangeArrowheads="1"/>
          </p:cNvPicPr>
          <p:nvPr/>
        </p:nvPicPr>
        <p:blipFill>
          <a:blip r:embed="rId1"/>
          <a:srcRect l="3125" r="2343"/>
          <a:stretch>
            <a:fillRect/>
          </a:stretch>
        </p:blipFill>
        <p:spPr bwMode="auto">
          <a:xfrm>
            <a:off x="0" y="1428742"/>
            <a:ext cx="9144000" cy="3714758"/>
          </a:xfrm>
          <a:prstGeom prst="rect">
            <a:avLst/>
          </a:prstGeom>
          <a:noFill/>
        </p:spPr>
      </p:pic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识字游戏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" name="TextBox 11"/>
          <p:cNvSpPr txBox="1">
            <a:spLocks noChangeArrowheads="1"/>
          </p:cNvSpPr>
          <p:nvPr/>
        </p:nvSpPr>
        <p:spPr bwMode="auto">
          <a:xfrm>
            <a:off x="152400" y="917655"/>
            <a:ext cx="225936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花园真美丽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2400" y="2834808"/>
            <a:ext cx="1045935" cy="936104"/>
            <a:chOff x="152400" y="2834808"/>
            <a:chExt cx="1045935" cy="936104"/>
          </a:xfrm>
        </p:grpSpPr>
        <p:sp>
          <p:nvSpPr>
            <p:cNvPr id="94" name="七角星 93"/>
            <p:cNvSpPr/>
            <p:nvPr/>
          </p:nvSpPr>
          <p:spPr>
            <a:xfrm>
              <a:off x="152400" y="2834808"/>
              <a:ext cx="1045935" cy="936104"/>
            </a:xfrm>
            <a:prstGeom prst="star7">
              <a:avLst/>
            </a:prstGeom>
            <a:solidFill>
              <a:srgbClr val="FF00FF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TextBox 11"/>
            <p:cNvSpPr txBox="1">
              <a:spLocks noChangeArrowheads="1"/>
            </p:cNvSpPr>
            <p:nvPr/>
          </p:nvSpPr>
          <p:spPr bwMode="auto">
            <a:xfrm>
              <a:off x="413883" y="3012502"/>
              <a:ext cx="522967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itchFamily="49" charset="-122"/>
                  <a:ea typeface="楷体" pitchFamily="49" charset="-122"/>
                </a:rPr>
                <a:t>蝴</a:t>
              </a:r>
              <a:endParaRPr lang="zh-CN" altLang="en-US" sz="33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52569" y="3147814"/>
            <a:ext cx="1045935" cy="936104"/>
            <a:chOff x="2652569" y="3147814"/>
            <a:chExt cx="1045935" cy="936104"/>
          </a:xfrm>
        </p:grpSpPr>
        <p:sp>
          <p:nvSpPr>
            <p:cNvPr id="2" name="七角星 1"/>
            <p:cNvSpPr/>
            <p:nvPr/>
          </p:nvSpPr>
          <p:spPr>
            <a:xfrm>
              <a:off x="2652569" y="3147814"/>
              <a:ext cx="1045935" cy="936104"/>
            </a:xfrm>
            <a:prstGeom prst="star7">
              <a:avLst/>
            </a:prstGeom>
            <a:solidFill>
              <a:srgbClr val="FF0000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TextBox 11"/>
            <p:cNvSpPr txBox="1">
              <a:spLocks noChangeArrowheads="1"/>
            </p:cNvSpPr>
            <p:nvPr/>
          </p:nvSpPr>
          <p:spPr bwMode="auto">
            <a:xfrm>
              <a:off x="2896855" y="3327325"/>
              <a:ext cx="628528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itchFamily="49" charset="-122"/>
                  <a:ea typeface="楷体" pitchFamily="49" charset="-122"/>
                </a:rPr>
                <a:t>蝶</a:t>
              </a:r>
              <a:endParaRPr lang="zh-CN" altLang="en-US" sz="33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890271" y="2816461"/>
            <a:ext cx="1045935" cy="936104"/>
            <a:chOff x="4890271" y="2816461"/>
            <a:chExt cx="1045935" cy="936104"/>
          </a:xfrm>
        </p:grpSpPr>
        <p:sp>
          <p:nvSpPr>
            <p:cNvPr id="95" name="七角星 94"/>
            <p:cNvSpPr/>
            <p:nvPr/>
          </p:nvSpPr>
          <p:spPr>
            <a:xfrm>
              <a:off x="4890271" y="2816461"/>
              <a:ext cx="1045935" cy="936104"/>
            </a:xfrm>
            <a:prstGeom prst="star7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TextBox 11"/>
            <p:cNvSpPr txBox="1">
              <a:spLocks noChangeArrowheads="1"/>
            </p:cNvSpPr>
            <p:nvPr/>
          </p:nvSpPr>
          <p:spPr bwMode="auto">
            <a:xfrm>
              <a:off x="5154897" y="3038785"/>
              <a:ext cx="628528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itchFamily="49" charset="-122"/>
                  <a:ea typeface="楷体" pitchFamily="49" charset="-122"/>
                </a:rPr>
                <a:t>健</a:t>
              </a:r>
              <a:endParaRPr lang="zh-CN" altLang="en-US" sz="33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76705" y="3615866"/>
            <a:ext cx="1045935" cy="936104"/>
            <a:chOff x="3876705" y="3615866"/>
            <a:chExt cx="1045935" cy="936104"/>
          </a:xfrm>
        </p:grpSpPr>
        <p:sp>
          <p:nvSpPr>
            <p:cNvPr id="90" name="七角星 89"/>
            <p:cNvSpPr/>
            <p:nvPr/>
          </p:nvSpPr>
          <p:spPr>
            <a:xfrm>
              <a:off x="3876705" y="3615866"/>
              <a:ext cx="1045935" cy="936104"/>
            </a:xfrm>
            <a:prstGeom prst="star7">
              <a:avLst/>
            </a:prstGeom>
            <a:solidFill>
              <a:srgbClr val="00B050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TextBox 11"/>
            <p:cNvSpPr txBox="1">
              <a:spLocks noChangeArrowheads="1"/>
            </p:cNvSpPr>
            <p:nvPr/>
          </p:nvSpPr>
          <p:spPr bwMode="auto">
            <a:xfrm>
              <a:off x="4085408" y="3843562"/>
              <a:ext cx="628528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itchFamily="49" charset="-122"/>
                  <a:ea typeface="楷体" pitchFamily="49" charset="-122"/>
                </a:rPr>
                <a:t>康</a:t>
              </a:r>
              <a:endParaRPr lang="zh-CN" altLang="en-US" sz="33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90422" y="3812646"/>
            <a:ext cx="1045935" cy="936104"/>
            <a:chOff x="5290422" y="3812646"/>
            <a:chExt cx="1045935" cy="936104"/>
          </a:xfrm>
        </p:grpSpPr>
        <p:sp>
          <p:nvSpPr>
            <p:cNvPr id="91" name="七角星 90"/>
            <p:cNvSpPr/>
            <p:nvPr/>
          </p:nvSpPr>
          <p:spPr>
            <a:xfrm>
              <a:off x="5290422" y="3812646"/>
              <a:ext cx="1045935" cy="936104"/>
            </a:xfrm>
            <a:prstGeom prst="star7">
              <a:avLst/>
            </a:prstGeom>
            <a:solidFill>
              <a:srgbClr val="FF0000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TextBox 11"/>
            <p:cNvSpPr txBox="1">
              <a:spLocks noChangeArrowheads="1"/>
            </p:cNvSpPr>
            <p:nvPr/>
          </p:nvSpPr>
          <p:spPr bwMode="auto">
            <a:xfrm>
              <a:off x="5499125" y="4041896"/>
              <a:ext cx="628528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itchFamily="49" charset="-122"/>
                  <a:ea typeface="楷体" pitchFamily="49" charset="-122"/>
                </a:rPr>
                <a:t>带</a:t>
              </a:r>
              <a:endParaRPr lang="zh-CN" altLang="en-US" sz="33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57950" y="3571882"/>
            <a:ext cx="1045935" cy="936104"/>
            <a:chOff x="6336357" y="3597519"/>
            <a:chExt cx="1045935" cy="936104"/>
          </a:xfrm>
        </p:grpSpPr>
        <p:sp>
          <p:nvSpPr>
            <p:cNvPr id="92" name="七角星 91"/>
            <p:cNvSpPr/>
            <p:nvPr/>
          </p:nvSpPr>
          <p:spPr>
            <a:xfrm>
              <a:off x="6336357" y="3597519"/>
              <a:ext cx="1045935" cy="936104"/>
            </a:xfrm>
            <a:prstGeom prst="star7">
              <a:avLst/>
            </a:prstGeom>
            <a:solidFill>
              <a:srgbClr val="FF0066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TextBox 11"/>
            <p:cNvSpPr txBox="1">
              <a:spLocks noChangeArrowheads="1"/>
            </p:cNvSpPr>
            <p:nvPr/>
          </p:nvSpPr>
          <p:spPr bwMode="auto">
            <a:xfrm>
              <a:off x="6545060" y="3847183"/>
              <a:ext cx="628528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itchFamily="49" charset="-122"/>
                  <a:ea typeface="楷体" pitchFamily="49" charset="-122"/>
                </a:rPr>
                <a:t>敢</a:t>
              </a:r>
              <a:endParaRPr lang="zh-CN" altLang="en-US" sz="33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90440" y="3129467"/>
            <a:ext cx="1045935" cy="936104"/>
            <a:chOff x="7390440" y="3129467"/>
            <a:chExt cx="1045935" cy="936104"/>
          </a:xfrm>
        </p:grpSpPr>
        <p:sp>
          <p:nvSpPr>
            <p:cNvPr id="93" name="七角星 92"/>
            <p:cNvSpPr/>
            <p:nvPr/>
          </p:nvSpPr>
          <p:spPr>
            <a:xfrm>
              <a:off x="7390440" y="3129467"/>
              <a:ext cx="1045935" cy="936104"/>
            </a:xfrm>
            <a:prstGeom prst="star7">
              <a:avLst/>
            </a:prstGeom>
            <a:solidFill>
              <a:srgbClr val="33CC33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TextBox 11"/>
            <p:cNvSpPr txBox="1">
              <a:spLocks noChangeArrowheads="1"/>
            </p:cNvSpPr>
            <p:nvPr/>
          </p:nvSpPr>
          <p:spPr bwMode="auto">
            <a:xfrm>
              <a:off x="7599143" y="3344594"/>
              <a:ext cx="628528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itchFamily="49" charset="-122"/>
                  <a:ea typeface="楷体" pitchFamily="49" charset="-122"/>
                </a:rPr>
                <a:t>领</a:t>
              </a:r>
              <a:endParaRPr lang="zh-CN" altLang="en-US" sz="33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393940" y="1707654"/>
            <a:ext cx="1045935" cy="936104"/>
            <a:chOff x="7393940" y="1707654"/>
            <a:chExt cx="1045935" cy="936104"/>
          </a:xfrm>
        </p:grpSpPr>
        <p:sp>
          <p:nvSpPr>
            <p:cNvPr id="96" name="七角星 95"/>
            <p:cNvSpPr/>
            <p:nvPr/>
          </p:nvSpPr>
          <p:spPr>
            <a:xfrm>
              <a:off x="7393940" y="1707654"/>
              <a:ext cx="1045935" cy="936104"/>
            </a:xfrm>
            <a:prstGeom prst="star7">
              <a:avLst/>
            </a:prstGeom>
            <a:solidFill>
              <a:srgbClr val="FF0000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6" name="TextBox 11"/>
            <p:cNvSpPr txBox="1">
              <a:spLocks noChangeArrowheads="1"/>
            </p:cNvSpPr>
            <p:nvPr/>
          </p:nvSpPr>
          <p:spPr bwMode="auto">
            <a:xfrm>
              <a:off x="7599143" y="1887165"/>
              <a:ext cx="628528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itchFamily="49" charset="-122"/>
                  <a:ea typeface="楷体" pitchFamily="49" charset="-122"/>
                </a:rPr>
                <a:t>醒</a:t>
              </a:r>
              <a:endParaRPr lang="zh-CN" altLang="en-US" sz="33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6546" y="1113163"/>
            <a:ext cx="40694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光芒四射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：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指光线向四处射去。</a:t>
            </a:r>
            <a:r>
              <a:rPr lang="zh-CN" altLang="en-US" sz="32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本课指太阳的光芒万丈。</a:t>
            </a:r>
            <a:endParaRPr lang="zh-CN" altLang="en-US" sz="3200" dirty="0">
              <a:solidFill>
                <a:srgbClr val="0000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5753" y="2862684"/>
            <a:ext cx="4501478" cy="1077218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太阳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光芒四射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，把大地照得亮亮的。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8370" name="Picture 2" descr="https://timgsa.baidu.com/timg?image&amp;quality=80&amp;size=b9999_10000&amp;sec=1542893896256&amp;di=f738924b13d87d925a36d400751b963a&amp;imgtype=0&amp;src=http%3A%2F%2Fpic41.photophoto.cn%2F20161223%2F1155116322586432_b.jpg"/>
          <p:cNvPicPr>
            <a:picLocks noChangeAspect="1" noChangeArrowheads="1"/>
          </p:cNvPicPr>
          <p:nvPr/>
        </p:nvPicPr>
        <p:blipFill>
          <a:blip r:embed="rId1"/>
          <a:srcRect b="2549"/>
          <a:stretch>
            <a:fillRect/>
          </a:stretch>
        </p:blipFill>
        <p:spPr bwMode="auto">
          <a:xfrm>
            <a:off x="4786314" y="1285866"/>
            <a:ext cx="3786214" cy="2461040"/>
          </a:xfrm>
          <a:prstGeom prst="rect">
            <a:avLst/>
          </a:prstGeom>
          <a:noFill/>
        </p:spPr>
      </p:pic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827584" y="627534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73152" y="74638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6694" y="74352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39553" y="1131590"/>
            <a:ext cx="50405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愿意：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原指很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Times New Roman" charset="0"/>
              </a:rPr>
              <a:t>情愿，很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主动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。本课指窝瓜和黄瓜花园里自由自在的生长。</a:t>
            </a:r>
            <a:endParaRPr lang="zh-CN" altLang="en-US" sz="3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568" y="3075806"/>
            <a:ext cx="3083476" cy="830997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愿意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帮助同学。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3"/>
          <a:stretch>
            <a:fillRect/>
          </a:stretch>
        </p:blipFill>
        <p:spPr>
          <a:xfrm>
            <a:off x="5580112" y="1491630"/>
            <a:ext cx="2927970" cy="2251505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467544" y="843558"/>
            <a:ext cx="4104456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蓝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悠悠</a:t>
            </a:r>
            <a:r>
              <a:rPr lang="zh-CN" altLang="en-US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：</a:t>
            </a:r>
            <a:r>
              <a:rPr lang="zh-CN" altLang="en-US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原指非常</a:t>
            </a:r>
            <a:r>
              <a:rPr lang="zh-CN" altLang="en-US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的蓝，非常的</a:t>
            </a:r>
            <a:r>
              <a:rPr lang="zh-CN" altLang="en-US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透明。</a:t>
            </a:r>
            <a:r>
              <a: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本课指天空又高又远</a:t>
            </a:r>
            <a:r>
              <a:rPr lang="zh-CN" altLang="en-US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。</a:t>
            </a:r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611560" y="2931790"/>
            <a:ext cx="5040560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天空</a:t>
            </a:r>
            <a:r>
              <a:rPr lang="zh-CN" altLang="en-US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蓝悠悠</a:t>
            </a:r>
            <a:r>
              <a:rPr lang="zh-CN" altLang="en-US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的，真漂亮。</a:t>
            </a:r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58" b="19300"/>
          <a:stretch>
            <a:fillRect/>
          </a:stretch>
        </p:blipFill>
        <p:spPr>
          <a:xfrm>
            <a:off x="4644008" y="915566"/>
            <a:ext cx="4113473" cy="2376264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115616" y="2355726"/>
            <a:ext cx="7340530" cy="1731243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大花园里昆虫多、植物多</a:t>
            </a:r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我也很快乐。</a:t>
            </a:r>
            <a:endParaRPr lang="zh-CN" altLang="en-US" sz="3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-1036" y="1131590"/>
            <a:ext cx="9037532" cy="812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600" dirty="0" smtClean="0">
                <a:latin typeface="黑体" pitchFamily="49" charset="-122"/>
                <a:ea typeface="黑体" pitchFamily="49" charset="-122"/>
                <a:cs typeface="楷体" pitchFamily="49" charset="-122"/>
              </a:rPr>
              <a:t> 自由朗读课文，说说课文主要讲了什么？ 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          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27583" y="1131590"/>
            <a:ext cx="77048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latin typeface="宋体" pitchFamily="2" charset="-122"/>
                <a:ea typeface="宋体" pitchFamily="2" charset="-122"/>
              </a:rPr>
              <a:t>一</a:t>
            </a:r>
            <a:r>
              <a:rPr lang="zh-CN" altLang="zh-CN" sz="36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读一读，连一连</a:t>
            </a:r>
            <a:r>
              <a:rPr lang="zh-CN" altLang="zh-CN" sz="36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600" b="1" dirty="0">
              <a:latin typeface="宋体" pitchFamily="2" charset="-122"/>
              <a:ea typeface="宋体" pitchFamily="2" charset="-122"/>
            </a:endParaRPr>
          </a:p>
          <a:p>
            <a:endParaRPr lang="zh-CN" altLang="zh-CN" sz="2000" dirty="0"/>
          </a:p>
          <a:p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蚂蚱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绒毛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蝙蝠</a:t>
            </a:r>
            <a:endParaRPr lang="zh-CN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54268" y="3147815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m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à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dirty="0" err="1">
                <a:latin typeface="黑体" pitchFamily="49" charset="-122"/>
                <a:ea typeface="黑体" pitchFamily="49" charset="-122"/>
              </a:rPr>
              <a:t>zh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à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60032" y="314781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r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ó</a:t>
            </a:r>
            <a:r>
              <a:rPr lang="en-US" altLang="zh-CN" sz="3200" dirty="0" err="1">
                <a:latin typeface="黑体" pitchFamily="49" charset="-122"/>
                <a:ea typeface="黑体" pitchFamily="49" charset="-122"/>
              </a:rPr>
              <a:t>ng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máo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7582" y="3147815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bi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ā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n 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fú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475656" y="2355726"/>
            <a:ext cx="2062676" cy="9236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538332" y="2278477"/>
            <a:ext cx="2041614" cy="10844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2078238" y="2355726"/>
            <a:ext cx="3528226" cy="9236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843558"/>
            <a:ext cx="57438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二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、选择正确的读音填空。</a:t>
            </a:r>
            <a:endParaRPr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1600" y="2715766"/>
            <a:ext cx="71287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这朵花终于钻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出来，它的价值比钻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石还贵重。</a:t>
            </a:r>
            <a:endParaRPr lang="zh-CN" altLang="zh-CN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84045" y="179317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zu</a:t>
            </a:r>
            <a:r>
              <a:rPr lang="zh-CN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ā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19872" y="179317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zu</a:t>
            </a:r>
            <a:r>
              <a:rPr lang="zh-CN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à</a:t>
            </a: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 0.01049 L 0.19809 0.174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9" y="82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0.0037 L -0.07066 0.2585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13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2255" y="1691732"/>
            <a:ext cx="7632849" cy="18420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上节课我们学习了生字，大花园里到底有什么好玩的呢？今天我们一起走入大花园去看看吧。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531"/>
            <a:ext cx="9142571" cy="51831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rId2" action="ppaction://hlinksldjump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3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3254877" y="1470362"/>
            <a:ext cx="4728030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乡村里的大花园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23478"/>
            <a:ext cx="21640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吉林版    语文    三年级    下册</a:t>
            </a:r>
            <a:endParaRPr lang="zh-CN" altLang="en-US" sz="12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4" y="327099"/>
            <a:ext cx="3229322" cy="48510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169670" y="1678942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1979712" y="1923678"/>
            <a:ext cx="61206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认真朗读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1-3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自然段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，</a:t>
            </a:r>
            <a:endParaRPr lang="en-US" altLang="zh-CN" sz="32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想一想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这是一个什么样的大花园？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3568" y="915566"/>
            <a:ext cx="78488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        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家有一个大花园，这花园里蜂子、蝴蝶、蜻蜓、蚂蚱，样样都有。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27984" y="1419622"/>
            <a:ext cx="1643074" cy="500066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下箭头 3"/>
          <p:cNvSpPr/>
          <p:nvPr/>
        </p:nvSpPr>
        <p:spPr>
          <a:xfrm>
            <a:off x="5292080" y="2067694"/>
            <a:ext cx="357190" cy="357190"/>
          </a:xfrm>
          <a:prstGeom prst="downArrow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572000" y="257175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昆虫品种多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5364088" y="3075806"/>
            <a:ext cx="357190" cy="357190"/>
          </a:xfrm>
          <a:prstGeom prst="downArrow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644008" y="365187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花园里热闹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2787774"/>
            <a:ext cx="2808312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ysClr val="windowText" lastClr="000000"/>
                </a:solidFill>
                <a:latin typeface="楷体" pitchFamily="49" charset="-122"/>
                <a:ea typeface="楷体" pitchFamily="49" charset="-122"/>
              </a:rPr>
              <a:t>我家的大花园，里面昆虫很多</a:t>
            </a:r>
            <a:endParaRPr lang="zh-CN" altLang="en-US" sz="2800" dirty="0">
              <a:solidFill>
                <a:sysClr val="windowText" lastClr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云形 9"/>
          <p:cNvSpPr/>
          <p:nvPr/>
        </p:nvSpPr>
        <p:spPr>
          <a:xfrm>
            <a:off x="1259632" y="2571750"/>
            <a:ext cx="2952328" cy="1440160"/>
          </a:xfrm>
          <a:prstGeom prst="cloud">
            <a:avLst/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7" grpId="0" animBg="1"/>
      <p:bldP spid="8" grpId="0"/>
      <p:bldP spid="9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714348" y="785800"/>
            <a:ext cx="79296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      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蜻蜓是金的，蚂蚱是绿的。蜂子则嗡嗡地飞着，满身绒毛，落到一朵花上，胖圆圆的就和一个小毛球似的不动了。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643834" y="714362"/>
            <a:ext cx="1071570" cy="714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下箭头 28"/>
          <p:cNvSpPr/>
          <p:nvPr/>
        </p:nvSpPr>
        <p:spPr>
          <a:xfrm>
            <a:off x="8100392" y="1851670"/>
            <a:ext cx="357190" cy="428628"/>
          </a:xfrm>
          <a:prstGeom prst="downArrow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68344" y="235572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数量多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285852" y="2285998"/>
            <a:ext cx="4857784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下箭头 38"/>
          <p:cNvSpPr/>
          <p:nvPr/>
        </p:nvSpPr>
        <p:spPr>
          <a:xfrm>
            <a:off x="2051720" y="2427734"/>
            <a:ext cx="357190" cy="428628"/>
          </a:xfrm>
          <a:prstGeom prst="downArrow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1835696" y="27877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比喻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47664" y="3291830"/>
            <a:ext cx="1620957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蜜蜂可爱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43808" y="771550"/>
            <a:ext cx="792088" cy="504056"/>
          </a:xfrm>
          <a:prstGeom prst="rect">
            <a:avLst/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92080" y="843558"/>
            <a:ext cx="792088" cy="504056"/>
          </a:xfrm>
          <a:prstGeom prst="rect">
            <a:avLst/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995936" y="3003798"/>
            <a:ext cx="2808312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ysClr val="windowText" lastClr="000000"/>
                </a:solidFill>
                <a:latin typeface="楷体" pitchFamily="49" charset="-122"/>
                <a:ea typeface="楷体" pitchFamily="49" charset="-122"/>
              </a:rPr>
              <a:t>昆虫颜色不同，五颜六色</a:t>
            </a:r>
            <a:endParaRPr lang="zh-CN" altLang="en-US" sz="2800" dirty="0">
              <a:solidFill>
                <a:sysClr val="windowText" lastClr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云形 17"/>
          <p:cNvSpPr/>
          <p:nvPr/>
        </p:nvSpPr>
        <p:spPr>
          <a:xfrm>
            <a:off x="3707904" y="2787774"/>
            <a:ext cx="2952328" cy="1440160"/>
          </a:xfrm>
          <a:prstGeom prst="cloud">
            <a:avLst/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30" grpId="0"/>
      <p:bldP spid="39" grpId="0" animBg="1"/>
      <p:bldP spid="40" grpId="0"/>
      <p:bldP spid="42" grpId="0" animBg="1"/>
      <p:bldP spid="3" grpId="0" animBg="1"/>
      <p:bldP spid="16" grpId="0" animBg="1"/>
      <p:bldP spid="17" grpId="0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6" y="2355726"/>
            <a:ext cx="7500958" cy="1372683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含羞草像一个害羞的姑娘，只要在它的叶片上轻轻一碰，它就合拢起来。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15" y="707236"/>
            <a:ext cx="656833" cy="64037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31640" y="699542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试着用比喻的方法写一句话吧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1"/>
          <p:cNvSpPr>
            <a:spLocks noChangeArrowheads="1"/>
          </p:cNvSpPr>
          <p:nvPr/>
        </p:nvSpPr>
        <p:spPr bwMode="auto">
          <a:xfrm>
            <a:off x="539552" y="483518"/>
            <a:ext cx="821537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charset="0"/>
              </a:rPr>
              <a:t>你能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charset="0"/>
              </a:rPr>
              <a:t>用一句话概括第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charset="0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charset="0"/>
              </a:rPr>
              <a:t>自然段的内容吗？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charset="0"/>
              </a:rPr>
              <a:t>（课后第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charset="0"/>
              </a:rPr>
              <a:t>题）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 cstate="print"/>
          <a:srcRect b="6501"/>
          <a:stretch>
            <a:fillRect/>
          </a:stretch>
        </p:blipFill>
        <p:spPr bwMode="auto">
          <a:xfrm>
            <a:off x="1643042" y="928676"/>
            <a:ext cx="612295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1187624" y="3579862"/>
            <a:ext cx="7104852" cy="584775"/>
          </a:xfrm>
          <a:prstGeom prst="rect">
            <a:avLst/>
          </a:prstGeom>
          <a:noFill/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我家大花园里昆虫多，而且五颜六色。</a:t>
            </a:r>
            <a:endParaRPr kumimoji="0" lang="zh-CN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9502"/>
            <a:ext cx="859465" cy="9691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1" grpId="0"/>
      <p:bldP spid="12288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55526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        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花园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里边明晃晃的，红的红，绿的绿，新鲜漂亮。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436096" y="1131590"/>
            <a:ext cx="2376264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云形 4"/>
          <p:cNvSpPr/>
          <p:nvPr/>
        </p:nvSpPr>
        <p:spPr>
          <a:xfrm>
            <a:off x="2915816" y="2355726"/>
            <a:ext cx="3672408" cy="1512168"/>
          </a:xfrm>
          <a:prstGeom prst="cloud">
            <a:avLst/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红的是什么？绿的又是什么？还有其他的颜色吗？</a:t>
            </a:r>
            <a:endParaRPr lang="zh-CN" altLang="en-US" sz="24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211710"/>
            <a:ext cx="1740024" cy="1740024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67544" y="1779662"/>
            <a:ext cx="1224136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11"/>
          <a:stretch>
            <a:fillRect/>
          </a:stretch>
        </p:blipFill>
        <p:spPr>
          <a:xfrm>
            <a:off x="179512" y="555526"/>
            <a:ext cx="3240360" cy="1944216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60"/>
          <a:stretch>
            <a:fillRect/>
          </a:stretch>
        </p:blipFill>
        <p:spPr>
          <a:xfrm>
            <a:off x="5652120" y="2715766"/>
            <a:ext cx="3168352" cy="1944216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2" r="17524" b="4972"/>
          <a:stretch>
            <a:fillRect/>
          </a:stretch>
        </p:blipFill>
        <p:spPr>
          <a:xfrm>
            <a:off x="5580112" y="555526"/>
            <a:ext cx="3172390" cy="2053667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31"/>
          <a:stretch>
            <a:fillRect/>
          </a:stretch>
        </p:blipFill>
        <p:spPr>
          <a:xfrm>
            <a:off x="179512" y="2571750"/>
            <a:ext cx="3240360" cy="1935982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6" name="椭圆 5"/>
          <p:cNvSpPr/>
          <p:nvPr/>
        </p:nvSpPr>
        <p:spPr>
          <a:xfrm>
            <a:off x="3635896" y="1491630"/>
            <a:ext cx="1872208" cy="2232248"/>
          </a:xfrm>
          <a:prstGeom prst="ellipse">
            <a:avLst/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生机勃勃、灿烂多彩的花园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91630"/>
            <a:ext cx="1205936" cy="17281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0364" y="1928808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2267744" y="1635646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认真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朗读</a:t>
            </a:r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4-5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自然段</a:t>
            </a: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，</a:t>
            </a:r>
            <a:endParaRPr lang="en-US" altLang="zh-CN" sz="36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体会花园里昆虫</a:t>
            </a: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的自由和快乐。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11560" y="843558"/>
            <a:ext cx="82153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 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太阳园子里是特大的，天空是特别高的，太阳光芒四射，亮得使人睁不开眼睛，亮得蚯蚓不敢钻出地面，蝙蝠不敢从什么黑暗的地方飞出来。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83568" y="1635646"/>
            <a:ext cx="1584176" cy="50006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627784" y="3147814"/>
            <a:ext cx="2646878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阳光灿烂明亮</a:t>
            </a:r>
            <a:endParaRPr lang="zh-CN" altLang="en-US" sz="3200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3995936" y="2067694"/>
            <a:ext cx="1656184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876256" y="2067694"/>
            <a:ext cx="1656184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55576" y="2787774"/>
            <a:ext cx="1080120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572000" y="2715766"/>
            <a:ext cx="2880320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755576" y="1491630"/>
            <a:ext cx="807249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charset="0"/>
              </a:rPr>
              <a:t>蚂蚱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charset="0"/>
              </a:rPr>
              <a:t>  蝴蝶 蝙蝠 健康 睡醒 谎花 光芒四射</a:t>
            </a: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2427734"/>
            <a:ext cx="7143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蚂蚱 、 蝴蝶 是第一、二、五自然段。蝙蝠 、健康、光芒四射是第四自然段。睡醒、谎花是第五自然段。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555526"/>
            <a:ext cx="7704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读下面这些词语，你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能想到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是哪些自然段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？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课后第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题）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635896" y="1203598"/>
            <a:ext cx="930854" cy="535531"/>
          </a:xfrm>
          <a:prstGeom prst="rect">
            <a:avLst/>
          </a:prstGeom>
          <a:noFill/>
          <a:ln w="19050">
            <a:noFill/>
            <a:prstDash val="sysDash"/>
            <a:miter lim="800000"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1" lang="zh-CN" altLang="en-US" sz="2800" b="1" u="sng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萧红  </a:t>
            </a:r>
            <a:endParaRPr kumimoji="1" lang="zh-CN" altLang="en-US" sz="2800" b="1" u="sng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275856" y="1174167"/>
            <a:ext cx="5544616" cy="3637919"/>
          </a:xfrm>
          <a:prstGeom prst="rect">
            <a:avLst/>
          </a:prstGeom>
          <a:noFill/>
          <a:ln w="19050">
            <a:noFill/>
            <a:prstDash val="sysDash"/>
            <a:miter lim="800000"/>
          </a:ln>
          <a:effectLst/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1" lang="en-US" altLang="zh-CN" sz="2800" dirty="0" smtClean="0">
                <a:latin typeface="楷体" pitchFamily="49" charset="-122"/>
                <a:ea typeface="楷体" pitchFamily="49" charset="-122"/>
              </a:rPr>
              <a:t>       </a:t>
            </a:r>
            <a:r>
              <a:rPr kumimoji="1" lang="zh-CN" altLang="zh-CN" sz="2800" dirty="0" smtClean="0">
                <a:latin typeface="楷体" pitchFamily="49" charset="-122"/>
                <a:ea typeface="楷体" pitchFamily="49" charset="-122"/>
              </a:rPr>
              <a:t>(1911—1942)</a:t>
            </a:r>
            <a:r>
              <a:rPr kumimoji="1" lang="zh-CN" altLang="en-US" sz="2800" dirty="0" smtClean="0">
                <a:latin typeface="楷体" pitchFamily="49" charset="-122"/>
                <a:ea typeface="楷体" pitchFamily="49" charset="-122"/>
              </a:rPr>
              <a:t>原名张迺莹，笔名萧红，黑龙江省呼兰县人。</a:t>
            </a:r>
            <a:r>
              <a:rPr kumimoji="1" lang="en-US" altLang="zh-CN" sz="2800" dirty="0">
                <a:latin typeface="楷体" pitchFamily="49" charset="-122"/>
                <a:ea typeface="楷体" pitchFamily="49" charset="-122"/>
              </a:rPr>
              <a:t>30</a:t>
            </a:r>
            <a:r>
              <a:rPr kumimoji="1" lang="zh-CN" altLang="en-US" sz="2800" dirty="0">
                <a:latin typeface="楷体" pitchFamily="49" charset="-122"/>
                <a:ea typeface="楷体" pitchFamily="49" charset="-122"/>
              </a:rPr>
              <a:t>年代中国现代著名女作家，被誉为“</a:t>
            </a:r>
            <a:r>
              <a:rPr kumimoji="1" lang="en-US" altLang="zh-CN" sz="2800" dirty="0">
                <a:latin typeface="楷体" pitchFamily="49" charset="-122"/>
                <a:ea typeface="楷体" pitchFamily="49" charset="-122"/>
              </a:rPr>
              <a:t>30</a:t>
            </a:r>
            <a:r>
              <a:rPr kumimoji="1" lang="zh-CN" altLang="en-US" sz="2800" dirty="0">
                <a:latin typeface="楷体" pitchFamily="49" charset="-122"/>
                <a:ea typeface="楷体" pitchFamily="49" charset="-122"/>
              </a:rPr>
              <a:t>年代的文学洛神”</a:t>
            </a:r>
            <a:r>
              <a:rPr kumimoji="1"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kumimoji="1"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20000"/>
              </a:lnSpc>
            </a:pPr>
            <a:r>
              <a:rPr kumimoji="1" lang="zh-CN" altLang="en-US" sz="2800" dirty="0" smtClean="0">
                <a:latin typeface="楷体" pitchFamily="49" charset="-122"/>
                <a:ea typeface="楷体" pitchFamily="49" charset="-122"/>
              </a:rPr>
              <a:t>主要</a:t>
            </a:r>
            <a:r>
              <a:rPr kumimoji="1" lang="zh-CN" altLang="en-US" sz="2800" dirty="0">
                <a:latin typeface="楷体" pitchFamily="49" charset="-122"/>
                <a:ea typeface="楷体" pitchFamily="49" charset="-122"/>
              </a:rPr>
              <a:t>作品：长篇小说</a:t>
            </a:r>
            <a:r>
              <a:rPr kumimoji="1" lang="en-US" altLang="zh-CN" sz="2800" dirty="0">
                <a:latin typeface="楷体" pitchFamily="49" charset="-122"/>
                <a:ea typeface="楷体" pitchFamily="49" charset="-122"/>
              </a:rPr>
              <a:t>《</a:t>
            </a:r>
            <a:r>
              <a:rPr kumimoji="1" lang="zh-CN" altLang="en-US" sz="2800" dirty="0">
                <a:latin typeface="楷体" pitchFamily="49" charset="-122"/>
                <a:ea typeface="楷体" pitchFamily="49" charset="-122"/>
              </a:rPr>
              <a:t>呼兰河传</a:t>
            </a:r>
            <a:r>
              <a:rPr kumimoji="1" lang="en-US" altLang="zh-CN" sz="2800" dirty="0">
                <a:latin typeface="楷体" pitchFamily="49" charset="-122"/>
                <a:ea typeface="楷体" pitchFamily="49" charset="-122"/>
              </a:rPr>
              <a:t>》《</a:t>
            </a:r>
            <a:r>
              <a:rPr kumimoji="1" lang="zh-CN" altLang="en-US" sz="2800" dirty="0">
                <a:latin typeface="楷体" pitchFamily="49" charset="-122"/>
                <a:ea typeface="楷体" pitchFamily="49" charset="-122"/>
              </a:rPr>
              <a:t>生死场</a:t>
            </a:r>
            <a:r>
              <a:rPr kumimoji="1" lang="en-US" altLang="zh-CN" sz="2800" dirty="0">
                <a:latin typeface="楷体" pitchFamily="49" charset="-122"/>
                <a:ea typeface="楷体" pitchFamily="49" charset="-122"/>
              </a:rPr>
              <a:t>》</a:t>
            </a:r>
            <a:r>
              <a:rPr kumimoji="1" lang="zh-CN" altLang="en-US" sz="2800" dirty="0">
                <a:latin typeface="楷体" pitchFamily="49" charset="-122"/>
                <a:ea typeface="楷体" pitchFamily="49" charset="-122"/>
              </a:rPr>
              <a:t>等</a:t>
            </a:r>
            <a:endParaRPr kumimoji="1" lang="zh-CN" altLang="en-US" sz="2800" dirty="0"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20000"/>
              </a:lnSpc>
            </a:pPr>
            <a:endParaRPr kumimoji="1"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41625" y="323945"/>
            <a:ext cx="309880" cy="1076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zh-CN" altLang="en-US" sz="32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zh-CN" altLang="en-US" sz="32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" name="Picture 2" descr="https://pic.baike.soso.com/ugc/baikepic2/19683/20180126071943-1181643028_jpg_456_365_14485.jpg/0"/>
          <p:cNvPicPr>
            <a:picLocks noChangeAspect="1" noChangeArrowheads="1"/>
          </p:cNvPicPr>
          <p:nvPr/>
        </p:nvPicPr>
        <p:blipFill>
          <a:blip r:embed="rId2" cstate="print"/>
          <a:srcRect l="19894" r="15449"/>
          <a:stretch>
            <a:fillRect/>
          </a:stretch>
        </p:blipFill>
        <p:spPr bwMode="auto">
          <a:xfrm>
            <a:off x="882230" y="1217135"/>
            <a:ext cx="2318789" cy="28706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6"/>
          <p:cNvSpPr txBox="1"/>
          <p:nvPr/>
        </p:nvSpPr>
        <p:spPr>
          <a:xfrm>
            <a:off x="1500166" y="1428742"/>
            <a:ext cx="6696744" cy="21092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近义词：光芒万丈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反义词：黯淡无光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1282707" y="488657"/>
            <a:ext cx="42668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词语</a:t>
            </a:r>
            <a:r>
              <a:rPr lang="zh-CN" altLang="en-US" sz="2600" b="1" dirty="0" smtClean="0">
                <a:latin typeface="宋体" pitchFamily="2" charset="-122"/>
                <a:ea typeface="宋体" pitchFamily="2" charset="-122"/>
              </a:rPr>
              <a:t>积累</a:t>
            </a:r>
            <a:endParaRPr lang="zh-CN" altLang="en-US" sz="26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98" y="465178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67544" y="555526"/>
            <a:ext cx="79296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 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花开了，就像花睡醒了。鸟飞了，就像鸟上天了似的。虫子叫了，就像虫子在说话似的。一切都活了，都有无限的本领，要做什么，就做什么。要怎么样，就怎么样。都是自由的。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788024" y="1491630"/>
            <a:ext cx="737654" cy="42862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588224" y="1491630"/>
            <a:ext cx="752822" cy="42862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39552" y="1923678"/>
            <a:ext cx="432048" cy="42862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267744" y="1923678"/>
            <a:ext cx="504056" cy="42862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线形标注 1 16"/>
          <p:cNvSpPr/>
          <p:nvPr/>
        </p:nvSpPr>
        <p:spPr>
          <a:xfrm>
            <a:off x="5076056" y="2643758"/>
            <a:ext cx="2857520" cy="714380"/>
          </a:xfrm>
          <a:prstGeom prst="borderCallout1">
            <a:avLst>
              <a:gd name="adj1" fmla="val 18750"/>
              <a:gd name="adj2" fmla="val -8333"/>
              <a:gd name="adj3" fmla="val -2126"/>
              <a:gd name="adj4" fmla="val 8949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一切都是自由的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259632" y="1059582"/>
            <a:ext cx="6912768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11560" y="1419622"/>
            <a:ext cx="6480720" cy="72008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云形 6"/>
          <p:cNvSpPr/>
          <p:nvPr/>
        </p:nvSpPr>
        <p:spPr>
          <a:xfrm>
            <a:off x="827584" y="2715766"/>
            <a:ext cx="2592288" cy="1224136"/>
          </a:xfrm>
          <a:prstGeom prst="cloud">
            <a:avLst/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花园里的生命旺盛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7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357290" y="1428742"/>
            <a:ext cx="65008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朗读描写昆虫的自由和快乐的时候一定要读出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喜欢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喜悦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的心情，如读这一段的时候“鸟飞了，就像鸟上天了似的。虫子叫了，就像虫子在说话似的。一切都活了，都有无限的本领，要做什么，就做什么。要怎么样，就怎么样。都是自由的。”要从语调上读出喜悦之情。。</a:t>
            </a:r>
            <a:endParaRPr lang="zh-CN" altLang="en-US" sz="2400" dirty="0"/>
          </a:p>
        </p:txBody>
      </p:sp>
      <p:sp>
        <p:nvSpPr>
          <p:cNvPr id="17" name="文本框 10"/>
          <p:cNvSpPr txBox="1"/>
          <p:nvPr/>
        </p:nvSpPr>
        <p:spPr>
          <a:xfrm>
            <a:off x="1399878" y="614680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课后第一题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26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642924"/>
            <a:ext cx="74295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倭瓜愿意爬上架就爬上架，愿意爬上房就爬上房。黄瓜愿意开一个谎花，就开一个谎花；愿意结一个黄瓜，就结一个黄瓜。若都不愿意，是一个黄瓜也不结，一朵花也不开，也没有人问它。玉米愿意长多高就长多高，它若愿意长上天去，也没有人管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500166" y="642924"/>
            <a:ext cx="642942" cy="42862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429124" y="642924"/>
            <a:ext cx="642942" cy="42862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142976" y="1000114"/>
            <a:ext cx="642942" cy="42862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715008" y="1000114"/>
            <a:ext cx="642942" cy="42862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928926" y="1357304"/>
            <a:ext cx="642942" cy="42862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357818" y="1714494"/>
            <a:ext cx="642942" cy="42862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000232" y="2143122"/>
            <a:ext cx="642942" cy="42862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1979712" y="3003798"/>
            <a:ext cx="4286280" cy="857256"/>
          </a:xfrm>
          <a:prstGeom prst="wedgeRoundRectCallout">
            <a:avLst>
              <a:gd name="adj1" fmla="val -32882"/>
              <a:gd name="adj2" fmla="val -86717"/>
              <a:gd name="adj3" fmla="val 16667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自由快乐，想怎样就怎样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915566"/>
            <a:ext cx="41044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花园里，动物、植物们都是自己做主，不受约束。这是多么的快乐，多么的自由啊！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915566"/>
            <a:ext cx="4090654" cy="2448272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827584" y="1419622"/>
            <a:ext cx="7056784" cy="1600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8100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花开了，就像花睡醒了。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effectLst/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lvl="0" indent="38100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鸟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  <a:cs typeface="Times New Roman" charset="0"/>
              </a:rPr>
              <a:t>飞了，就像鸟上天了似的。</a:t>
            </a:r>
            <a:endParaRPr lang="zh-CN" altLang="zh-CN" sz="2800" dirty="0"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lvl="0" indent="38100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dirty="0">
                <a:latin typeface="楷体" pitchFamily="49" charset="-122"/>
                <a:ea typeface="楷体" pitchFamily="49" charset="-122"/>
                <a:cs typeface="Times New Roman" charset="0"/>
              </a:rPr>
              <a:t>虫子叫了，就像虫子在说话似的。</a:t>
            </a:r>
            <a:endParaRPr lang="zh-CN" altLang="zh-CN" sz="2800" dirty="0"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b="0" i="0" u="none" strike="noStrike" cap="none" normalizeH="0" baseline="0" dirty="0" smtClean="0">
              <a:ln>
                <a:noFill/>
              </a:ln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23906" name="Rectangle 2"/>
          <p:cNvSpPr>
            <a:spLocks noChangeArrowheads="1"/>
          </p:cNvSpPr>
          <p:nvPr/>
        </p:nvSpPr>
        <p:spPr bwMode="auto">
          <a:xfrm>
            <a:off x="1043608" y="3219822"/>
            <a:ext cx="614366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太阳笑了，就像太阳得到人们夸奖似的。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27534"/>
            <a:ext cx="617466" cy="601997"/>
          </a:xfrm>
          <a:prstGeom prst="rect">
            <a:avLst/>
          </a:prstGeom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331640" y="699542"/>
            <a:ext cx="6840537" cy="5730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仿照下面的句子写一句话。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/>
      <p:bldP spid="12390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347614"/>
            <a:ext cx="1104039" cy="158216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39752" y="1563638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齐读最后一个自然段，体会作者的情感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14414" y="928676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只是天空蓝悠悠的，又高又远。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14612" y="928676"/>
            <a:ext cx="1071570" cy="500066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下箭头 3"/>
          <p:cNvSpPr/>
          <p:nvPr/>
        </p:nvSpPr>
        <p:spPr>
          <a:xfrm>
            <a:off x="3071802" y="1571618"/>
            <a:ext cx="357190" cy="357190"/>
          </a:xfrm>
          <a:prstGeom prst="downArrow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428860" y="20002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天空的颜色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57752" y="928676"/>
            <a:ext cx="1071570" cy="500066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5214942" y="1571618"/>
            <a:ext cx="357190" cy="357190"/>
          </a:xfrm>
          <a:prstGeom prst="downArrow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0" y="20002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天空的特点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9592" y="2787774"/>
            <a:ext cx="7571303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ysClr val="windowText" lastClr="000000"/>
                </a:solidFill>
                <a:latin typeface="楷体" pitchFamily="49" charset="-122"/>
                <a:ea typeface="楷体" pitchFamily="49" charset="-122"/>
              </a:rPr>
              <a:t>大花园的蓝天是透明的，阳光是灿烂的。</a:t>
            </a:r>
            <a:endParaRPr lang="zh-CN" altLang="en-US" sz="3200" dirty="0">
              <a:solidFill>
                <a:sysClr val="windowText" lastClr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云形 9"/>
          <p:cNvSpPr/>
          <p:nvPr/>
        </p:nvSpPr>
        <p:spPr>
          <a:xfrm>
            <a:off x="3491880" y="3507854"/>
            <a:ext cx="3672408" cy="1008112"/>
          </a:xfrm>
          <a:prstGeom prst="cloud">
            <a:avLst/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表达了作者对花园的喜爱之情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 animBg="1"/>
      <p:bldP spid="8" grpId="0"/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68316" y="2360822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71550"/>
            <a:ext cx="1524000" cy="152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35696" y="771550"/>
            <a:ext cx="61744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想一想乡村的大花园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里都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有什么？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课后第</a:t>
            </a:r>
            <a:r>
              <a:rPr lang="en-US" altLang="zh-CN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题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827584" y="2571750"/>
            <a:ext cx="7344816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昆虫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、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花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、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阳光、蚯蚓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 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、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蝙蝠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、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  、虫子、倭瓜、黄瓜、玉米、蝴蝶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。</a:t>
            </a:r>
            <a:endParaRPr kumimoji="0" lang="zh-CN" altLang="en-US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857224" y="1071552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28794" y="1357304"/>
            <a:ext cx="553998" cy="2146742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乡村的大花园</a:t>
            </a:r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29322" y="1571618"/>
            <a:ext cx="553998" cy="180049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热爱与赞美</a:t>
            </a:r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571736" y="1357304"/>
            <a:ext cx="214314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昆虫繁多</a:t>
            </a: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2571736" y="2000246"/>
            <a:ext cx="214314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阳光明媚</a:t>
            </a: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2571736" y="2643188"/>
            <a:ext cx="214314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事物自由</a:t>
            </a: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2643174" y="3214692"/>
            <a:ext cx="214314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charset="0"/>
              </a:rPr>
              <a:t>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天空高远</a:t>
            </a: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2643174" y="1571618"/>
            <a:ext cx="142876" cy="164307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左大括号 31"/>
          <p:cNvSpPr/>
          <p:nvPr/>
        </p:nvSpPr>
        <p:spPr>
          <a:xfrm flipH="1">
            <a:off x="5000628" y="1571618"/>
            <a:ext cx="142876" cy="164307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1" grpId="0"/>
      <p:bldP spid="8198" grpId="0"/>
      <p:bldP spid="20" grpId="0"/>
      <p:bldP spid="21" grpId="0"/>
      <p:bldP spid="22" grpId="0"/>
      <p:bldP spid="23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43808" y="1491630"/>
            <a:ext cx="1227604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200" dirty="0" err="1" smtClean="0">
                <a:latin typeface="黑体" pitchFamily="49" charset="-122"/>
                <a:ea typeface="黑体" pitchFamily="49" charset="-122"/>
              </a:rPr>
              <a:t>zh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à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470104" y="1959626"/>
            <a:ext cx="1309807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蚂蚱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470105" y="1959626"/>
            <a:ext cx="1309807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蚂</a:t>
            </a:r>
            <a:r>
              <a:rPr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蚱</a:t>
            </a:r>
            <a:endParaRPr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533649" y="1959626"/>
            <a:ext cx="2054575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蝙 蝠</a:t>
            </a:r>
            <a:endParaRPr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444208" y="1923678"/>
            <a:ext cx="2088232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健 康</a:t>
            </a:r>
            <a:endParaRPr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358114" y="3663404"/>
            <a:ext cx="1309807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谎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话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447097" y="3679013"/>
            <a:ext cx="1309807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绒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毛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427984" y="1491630"/>
            <a:ext cx="230378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200" dirty="0" err="1" smtClean="0">
                <a:latin typeface="黑体" pitchFamily="49" charset="-122"/>
                <a:ea typeface="黑体" pitchFamily="49" charset="-122"/>
              </a:rPr>
              <a:t>bi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ā</a:t>
            </a:r>
            <a:r>
              <a:rPr lang="en-US" sz="3200" dirty="0" err="1" smtClean="0">
                <a:latin typeface="黑体" pitchFamily="49" charset="-122"/>
                <a:ea typeface="黑体" pitchFamily="49" charset="-122"/>
              </a:rPr>
              <a:t>n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fú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157857" y="1385296"/>
            <a:ext cx="2518599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200" dirty="0" err="1" smtClean="0">
                <a:latin typeface="黑体" pitchFamily="49" charset="-122"/>
                <a:ea typeface="黑体" pitchFamily="49" charset="-122"/>
              </a:rPr>
              <a:t>ji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à</a:t>
            </a:r>
            <a:r>
              <a:rPr lang="en-US" sz="3200" dirty="0" err="1" smtClean="0">
                <a:latin typeface="黑体" pitchFamily="49" charset="-122"/>
                <a:ea typeface="黑体" pitchFamily="49" charset="-122"/>
              </a:rPr>
              <a:t>n</a:t>
            </a:r>
            <a:r>
              <a:rPr lang="en-US" sz="32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sz="3200" dirty="0" err="1" smtClean="0">
                <a:latin typeface="黑体" pitchFamily="49" charset="-122"/>
                <a:ea typeface="黑体" pitchFamily="49" charset="-122"/>
              </a:rPr>
              <a:t>k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ā</a:t>
            </a:r>
            <a:r>
              <a:rPr lang="en-US" sz="3200" dirty="0" err="1" smtClean="0">
                <a:latin typeface="黑体" pitchFamily="49" charset="-122"/>
                <a:ea typeface="黑体" pitchFamily="49" charset="-122"/>
              </a:rPr>
              <a:t>ng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241900" y="3156150"/>
            <a:ext cx="175403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róng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186117" y="3132489"/>
            <a:ext cx="1682027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huǎng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7744" y="1995686"/>
            <a:ext cx="745924" cy="5687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059832" y="3795886"/>
            <a:ext cx="745924" cy="5687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004048" y="3795886"/>
            <a:ext cx="745924" cy="5687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文本框 14"/>
          <p:cNvSpPr txBox="1"/>
          <p:nvPr/>
        </p:nvSpPr>
        <p:spPr>
          <a:xfrm>
            <a:off x="683568" y="555526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919" y="737053"/>
            <a:ext cx="351070" cy="3801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38860" y="683263"/>
            <a:ext cx="335134" cy="47233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42" y="622282"/>
            <a:ext cx="366860" cy="456339"/>
          </a:xfrm>
          <a:prstGeom prst="rect">
            <a:avLst/>
          </a:prstGeom>
        </p:spPr>
      </p:pic>
      <p:sp>
        <p:nvSpPr>
          <p:cNvPr id="28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3" grpId="0" animBg="1"/>
      <p:bldP spid="55" grpId="0" animBg="1"/>
      <p:bldP spid="5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27584" y="1491630"/>
            <a:ext cx="7262635" cy="17635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这篇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课文乡村的大花园中昆虫多，事物很自由，表达了作者对大花园的</a:t>
            </a:r>
            <a:r>
              <a:rPr lang="zh-CN" altLang="en-US" sz="32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赞美与喜爱之情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27584" y="2715766"/>
            <a:ext cx="2571768" cy="5016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7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赞美与喜爱之情</a:t>
            </a:r>
            <a:endParaRPr lang="zh-CN" altLang="en-US" sz="27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10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472" y="1357304"/>
            <a:ext cx="7454062" cy="24329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惠崇春江晚景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》</a:t>
            </a:r>
            <a:br>
              <a:rPr lang="en-US" altLang="zh-CN" sz="32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　　宋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苏轼</a:t>
            </a:r>
            <a:br>
              <a:rPr lang="zh-CN" altLang="en-US" sz="32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　　竹外桃花三两枝，春江水暖鸭先知。</a:t>
            </a:r>
            <a:br>
              <a:rPr lang="zh-CN" altLang="en-US" sz="32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　　蒌蒿满地芦芽短，正是河豚欲上时。</a:t>
            </a:r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1115616" y="1624330"/>
            <a:ext cx="7019697" cy="26545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　　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蝴蝶</a:t>
            </a:r>
            <a:r>
              <a:rPr lang="zh-CN" altLang="en-US" sz="28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随意地飞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，一会儿</a:t>
            </a:r>
            <a:r>
              <a:rPr lang="zh-CN" altLang="en-US" sz="28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从墙头上飞来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了一对黄蝴蝶，一会儿又</a:t>
            </a:r>
            <a:r>
              <a:rPr lang="zh-CN" altLang="en-US" sz="28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从墙头上飞走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了一个白蝴蝶。它们是从谁家来的，又飞到谁家去？太阳也不知道这个。</a:t>
            </a:r>
            <a:endParaRPr lang="zh-CN" altLang="en-US" sz="2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8" y="1062638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一、根据课文内容填空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。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503496" y="1704044"/>
            <a:ext cx="1928825" cy="6145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随意地飞</a:t>
            </a:r>
            <a:endParaRPr lang="zh-CN" altLang="en-US" sz="2800" b="1" dirty="0">
              <a:solidFill>
                <a:srgbClr val="FF00FF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5436096" y="1635646"/>
            <a:ext cx="2500330" cy="7155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从墙头上飞来</a:t>
            </a:r>
            <a:endParaRPr lang="zh-CN" altLang="en-US" sz="2800" b="1" dirty="0">
              <a:solidFill>
                <a:srgbClr val="FF00FF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4788024" y="2283718"/>
            <a:ext cx="2500330" cy="7155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从墙头上飞走</a:t>
            </a:r>
            <a:endParaRPr lang="zh-CN" altLang="en-US" sz="2800" b="1" dirty="0">
              <a:solidFill>
                <a:srgbClr val="FF00FF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/>
      <p:bldP spid="9" grpId="0"/>
      <p:bldP spid="12" grpId="0"/>
      <p:bldP spid="13" grpId="0"/>
      <p:bldP spid="1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56127" y="1396539"/>
            <a:ext cx="7877065" cy="9310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例：我家有一个大花园，这花园里蜂子、蝴蝶、蜻蜓、蚂蚱，样样都有。</a:t>
            </a:r>
            <a:endParaRPr lang="zh-CN" altLang="en-US" sz="2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3297" y="2948930"/>
            <a:ext cx="7662723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公园里的花真多，有桃花、有梨花、有杜鹃花，什么花都有。</a:t>
            </a:r>
            <a:endParaRPr lang="zh-CN" altLang="en-US" sz="28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555526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二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、仿照例句。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11560" y="1923678"/>
            <a:ext cx="7344816" cy="15465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提示：可以根据课文的内容画一画，也可以根据自己的想象画一画。</a:t>
            </a:r>
            <a:endParaRPr lang="en-US" altLang="zh-CN" sz="32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lang="en-US" altLang="zh-CN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555526"/>
            <a:ext cx="780213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三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、根据你的理解，用笔画一画这个美丽</a:t>
            </a:r>
            <a:endParaRPr lang="en-US" altLang="zh-CN" sz="3200" b="1" dirty="0" smtClean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的大花园。</a:t>
            </a:r>
            <a:endParaRPr lang="zh-CN" altLang="en-US" sz="3200" b="1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4575" y="2122605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钻</a:t>
              </a:r>
              <a:endParaRPr lang="zh-CN" altLang="en-US" sz="41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374912" y="1841759"/>
            <a:ext cx="5062924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亮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得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蚯蚓不敢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钻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出地面来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62" y="526257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多音字</a:t>
            </a:r>
            <a:endParaRPr lang="zh-CN" altLang="en-US" sz="25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8024" y="1419622"/>
            <a:ext cx="120174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>
                <a:latin typeface="黑体" pitchFamily="49" charset="-122"/>
                <a:ea typeface="黑体" pitchFamily="49" charset="-122"/>
              </a:rPr>
              <a:t>zu</a:t>
            </a:r>
            <a:r>
              <a:rPr lang="zh-CN" altLang="zh-CN" sz="2800" dirty="0">
                <a:latin typeface="黑体" pitchFamily="49" charset="-122"/>
                <a:ea typeface="黑体" pitchFamily="49" charset="-122"/>
              </a:rPr>
              <a:t>ā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n</a:t>
            </a:r>
            <a:endParaRPr lang="en-US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374912" y="2996612"/>
            <a:ext cx="4242187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妈妈有一颗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钻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石戒指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427984" y="2571750"/>
            <a:ext cx="120174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>
                <a:latin typeface="黑体" pitchFamily="49" charset="-122"/>
                <a:ea typeface="黑体" pitchFamily="49" charset="-122"/>
              </a:rPr>
              <a:t>zu</a:t>
            </a:r>
            <a:r>
              <a:rPr lang="zh-CN" altLang="zh-CN" sz="2800" dirty="0">
                <a:latin typeface="黑体" pitchFamily="49" charset="-122"/>
                <a:ea typeface="黑体" pitchFamily="49" charset="-122"/>
              </a:rPr>
              <a:t>à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n</a:t>
            </a:r>
            <a:endParaRPr lang="en-US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8" grpId="0"/>
      <p:bldP spid="53" grpId="0" bldLvl="0" animBg="1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54575" y="2122605"/>
            <a:ext cx="614114" cy="810101"/>
            <a:chOff x="912943" y="1201103"/>
            <a:chExt cx="614114" cy="810101"/>
          </a:xfrm>
        </p:grpSpPr>
        <p:sp>
          <p:nvSpPr>
            <p:cNvPr id="3" name="椭圆 2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r>
                <a:rPr lang="zh-CN" altLang="en-US" sz="4000" dirty="0" smtClean="0">
                  <a:solidFill>
                    <a:srgbClr val="FF0000"/>
                  </a:solidFill>
                </a:rPr>
                <a:t>晃</a:t>
              </a:r>
              <a:endParaRPr lang="zh-CN" altLang="en-US" sz="4000" dirty="0">
                <a:solidFill>
                  <a:srgbClr val="FF0000"/>
                </a:solidFill>
              </a:endParaRPr>
            </a:p>
          </p:txBody>
        </p:sp>
        <p:sp>
          <p:nvSpPr>
            <p:cNvPr id="4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41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483768" y="1853571"/>
            <a:ext cx="3831818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花园里边明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晃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晃的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0" y="1347614"/>
            <a:ext cx="120174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huǎng</a:t>
            </a:r>
            <a:endParaRPr lang="en-US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95724" y="3252116"/>
            <a:ext cx="3421449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水面上波纹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晃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动。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99992" y="2787774"/>
            <a:ext cx="120174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hu</a:t>
            </a:r>
            <a:r>
              <a:rPr lang="zh-CN" altLang="zh-CN" sz="2800" dirty="0">
                <a:latin typeface="黑体" pitchFamily="49" charset="-122"/>
                <a:ea typeface="黑体" pitchFamily="49" charset="-122"/>
              </a:rPr>
              <a:t>à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ng</a:t>
            </a:r>
            <a:endParaRPr lang="en-US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7" grpId="0" bldLvl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2413248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蝴</a:t>
            </a:r>
            <a:endParaRPr lang="en-US" altLang="zh-CN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3709392" y="136453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蝶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5005536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健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6229672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康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2490936" y="2934929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带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3715072" y="2934929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敢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5056493" y="295424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领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6280629" y="2954243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醒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3715072" y="2934929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4984485" y="2953499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6208621" y="2953499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2490936" y="2934929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6229672" y="135899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4933528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3709392" y="135899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2413248" y="1363787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7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1230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46" y="1359213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90" y="1419622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2235319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健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683568" y="2427734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蝴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683568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敢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1491454" y="242787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蝶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" name="文本框 64"/>
          <p:cNvSpPr txBox="1"/>
          <p:nvPr/>
        </p:nvSpPr>
        <p:spPr>
          <a:xfrm>
            <a:off x="2235319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醒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1491454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领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703633" y="1851670"/>
            <a:ext cx="1728192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半包围结构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4273693" y="2283718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康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300192" y="1851670"/>
            <a:ext cx="2232248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上中下 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6948264" y="2643758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带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生字归类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621" y="228371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5" grpId="0"/>
      <p:bldP spid="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识字方法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1275606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加一加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虫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胡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蝴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令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页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领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字理识字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1760" y="3037661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带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07060" y="3939901"/>
            <a:ext cx="5290120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用布、皮或线等做成的长条物。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    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6562" name="Picture 2" descr="https://timgsa.baidu.com/timg?image&amp;quality=80&amp;size=b9999_10000&amp;sec=1542893582093&amp;di=9316d784af57d9a3fd1888c3fa5fa3f2&amp;imgtype=0&amp;src=http%3A%2F%2Fimgsrc.baidu.com%2Fimgad%2Fpic%2Fitem%2Fc2cec3fdfc039245f6c777168d94a4c27d1e25bc.jpg"/>
          <p:cNvPicPr>
            <a:picLocks noChangeAspect="1" noChangeArrowheads="1"/>
          </p:cNvPicPr>
          <p:nvPr/>
        </p:nvPicPr>
        <p:blipFill>
          <a:blip r:embed="rId1" cstate="print"/>
          <a:srcRect b="4723"/>
          <a:stretch>
            <a:fillRect/>
          </a:stretch>
        </p:blipFill>
        <p:spPr bwMode="auto">
          <a:xfrm>
            <a:off x="4000496" y="1285866"/>
            <a:ext cx="1240191" cy="785818"/>
          </a:xfrm>
          <a:prstGeom prst="rect">
            <a:avLst/>
          </a:prstGeom>
          <a:noFill/>
        </p:spPr>
      </p:pic>
      <p:pic>
        <p:nvPicPr>
          <p:cNvPr id="66563" name="Picture 3" descr="C:\Users\Administrator\AppData\Roaming\Tencent\Users\1635475285\QQ\WinTemp\RichOle\O@S8[GQO64EN_U4%4JC~9CV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3071816"/>
            <a:ext cx="1714512" cy="72958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2307</Words>
  <Application>WPS 演示</Application>
  <PresentationFormat>全屏显示(16:9)</PresentationFormat>
  <Paragraphs>357</Paragraphs>
  <Slides>44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4" baseType="lpstr">
      <vt:lpstr>Arial </vt:lpstr>
      <vt:lpstr>宋体 </vt:lpstr>
      <vt:lpstr>黑体</vt:lpstr>
      <vt:lpstr>楷体</vt:lpstr>
      <vt:lpstr>幼圆</vt:lpstr>
      <vt:lpstr>华文楷体</vt:lpstr>
      <vt:lpstr>汉语拼音</vt:lpstr>
      <vt:lpstr>Times New Roman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99</cp:revision>
  <dcterms:created xsi:type="dcterms:W3CDTF">2017-03-17T02:28:00Z</dcterms:created>
  <dcterms:modified xsi:type="dcterms:W3CDTF">2019-01-08T03:49:49Z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