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950" r:id="rId3"/>
    <p:sldId id="949" r:id="rId4"/>
    <p:sldId id="979" r:id="rId5"/>
    <p:sldId id="826" r:id="rId6"/>
    <p:sldId id="985" r:id="rId8"/>
    <p:sldId id="952" r:id="rId9"/>
    <p:sldId id="980" r:id="rId10"/>
    <p:sldId id="953" r:id="rId11"/>
    <p:sldId id="987" r:id="rId12"/>
    <p:sldId id="981" r:id="rId13"/>
    <p:sldId id="988" r:id="rId14"/>
    <p:sldId id="989" r:id="rId15"/>
    <p:sldId id="844" r:id="rId16"/>
    <p:sldId id="978" r:id="rId17"/>
    <p:sldId id="865" r:id="rId18"/>
    <p:sldId id="871" r:id="rId19"/>
    <p:sldId id="982" r:id="rId20"/>
    <p:sldId id="942" r:id="rId21"/>
    <p:sldId id="990" r:id="rId22"/>
    <p:sldId id="991" r:id="rId23"/>
    <p:sldId id="944" r:id="rId24"/>
    <p:sldId id="992" r:id="rId25"/>
    <p:sldId id="984" r:id="rId26"/>
    <p:sldId id="993" r:id="rId27"/>
    <p:sldId id="994" r:id="rId28"/>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77" autoAdjust="0"/>
    <p:restoredTop sz="96573" autoAdjust="0"/>
  </p:normalViewPr>
  <p:slideViewPr>
    <p:cSldViewPr>
      <p:cViewPr>
        <p:scale>
          <a:sx n="66" d="100"/>
          <a:sy n="66" d="100"/>
        </p:scale>
        <p:origin x="-2370" y="-97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10.xml"/><Relationship Id="rId3" Type="http://schemas.openxmlformats.org/officeDocument/2006/relationships/slide" Target="slide4.xml"/><Relationship Id="rId2" Type="http://schemas.openxmlformats.org/officeDocument/2006/relationships/slide" Target="slide8.xml"/><Relationship Id="rId1" Type="http://schemas.openxmlformats.org/officeDocument/2006/relationships/slide" Target="slide6.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slide" Target="slide10.xml"/><Relationship Id="rId4" Type="http://schemas.openxmlformats.org/officeDocument/2006/relationships/slide" Target="slide4.xml"/><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 Target="slide12.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10.xml"/><Relationship Id="rId3" Type="http://schemas.openxmlformats.org/officeDocument/2006/relationships/slide" Target="slide4.xml"/><Relationship Id="rId2" Type="http://schemas.openxmlformats.org/officeDocument/2006/relationships/slide" Target="slide8.xml"/><Relationship Id="rId1" Type="http://schemas.openxmlformats.org/officeDocument/2006/relationships/slide" Target="slide6.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1.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18.xml"/><Relationship Id="rId2" Type="http://schemas.openxmlformats.org/officeDocument/2006/relationships/slide" Target="slide23.xml"/><Relationship Id="rId1" Type="http://schemas.openxmlformats.org/officeDocument/2006/relationships/slide" Target="slide21.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18.xml"/><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 Target="slide20.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18.xml"/><Relationship Id="rId2" Type="http://schemas.openxmlformats.org/officeDocument/2006/relationships/slide" Target="slide23.xml"/><Relationship Id="rId1" Type="http://schemas.openxmlformats.org/officeDocument/2006/relationships/slide" Target="slide21.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18.xml"/><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 Target="slide2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18.xml"/><Relationship Id="rId2" Type="http://schemas.openxmlformats.org/officeDocument/2006/relationships/slide" Target="slide23.xml"/><Relationship Id="rId1" Type="http://schemas.openxmlformats.org/officeDocument/2006/relationships/slide" Target="slide21.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slide" Target="slide18.xml"/><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slide" Target="slide25.xml"/><Relationship Id="rId3" Type="http://schemas.openxmlformats.org/officeDocument/2006/relationships/slide" Target="slide18.xml"/><Relationship Id="rId2" Type="http://schemas.openxmlformats.org/officeDocument/2006/relationships/slide" Target="slide23.xml"/><Relationship Id="rId1" Type="http://schemas.openxmlformats.org/officeDocument/2006/relationships/slide" Target="slide21.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23.xml"/><Relationship Id="rId3" Type="http://schemas.openxmlformats.org/officeDocument/2006/relationships/slide" Target="slide21.xml"/><Relationship Id="rId2" Type="http://schemas.openxmlformats.org/officeDocument/2006/relationships/image" Target="../media/image4.png"/><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slide" Target="slide10.xml"/><Relationship Id="rId4" Type="http://schemas.openxmlformats.org/officeDocument/2006/relationships/slide" Target="slide4.xml"/><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 Target="slide5.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slide" Target="slide10.xml"/><Relationship Id="rId3" Type="http://schemas.openxmlformats.org/officeDocument/2006/relationships/slide" Target="slide4.xml"/><Relationship Id="rId2" Type="http://schemas.openxmlformats.org/officeDocument/2006/relationships/slide" Target="slide8.xml"/><Relationship Id="rId1" Type="http://schemas.openxmlformats.org/officeDocument/2006/relationships/slide" Target="slide6.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slide" Target="slide10.xml"/><Relationship Id="rId4" Type="http://schemas.openxmlformats.org/officeDocument/2006/relationships/slide" Target="slide4.xml"/><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 Target="slide7.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slide" Target="slide10.xml"/><Relationship Id="rId3" Type="http://schemas.openxmlformats.org/officeDocument/2006/relationships/slide" Target="slide4.xml"/><Relationship Id="rId2" Type="http://schemas.openxmlformats.org/officeDocument/2006/relationships/slide" Target="slide8.xml"/><Relationship Id="rId1" Type="http://schemas.openxmlformats.org/officeDocument/2006/relationships/slide" Target="slide6.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slide" Target="slide10.xml"/><Relationship Id="rId3" Type="http://schemas.openxmlformats.org/officeDocument/2006/relationships/slide" Target="slide4.xml"/><Relationship Id="rId2" Type="http://schemas.openxmlformats.org/officeDocument/2006/relationships/slide" Target="slide8.xml"/><Relationship Id="rId1" Type="http://schemas.openxmlformats.org/officeDocument/2006/relationships/slide" Target="slide6.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slide" Target="slide10.xml"/><Relationship Id="rId3" Type="http://schemas.openxmlformats.org/officeDocument/2006/relationships/slide" Target="slide4.xml"/><Relationship Id="rId2" Type="http://schemas.openxmlformats.org/officeDocument/2006/relationships/slide" Target="slide8.xml"/><Relationship Id="rId1"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1112\timg (33).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588"/>
            <a:ext cx="121904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400" kern="100">
                <a:latin typeface="Times New Roman" panose="02020603050405020304"/>
                <a:ea typeface="微软雅黑" panose="020B0503020204020204" pitchFamily="34" charset="-122"/>
              </a:rPr>
              <a:t>专题二　精准掌握拟写日常实用文正文的要点</a:t>
            </a:r>
            <a:endParaRPr lang="zh-CN" altLang="zh-CN" sz="3400" kern="100">
              <a:latin typeface="Times New Roman" panose="02020603050405020304"/>
              <a:ea typeface="微软雅黑" panose="020B0503020204020204" pitchFamily="34" charset="-122"/>
            </a:endParaRPr>
          </a:p>
        </p:txBody>
      </p:sp>
      <p:sp>
        <p:nvSpPr>
          <p:cNvPr id="9" name="矩形 8"/>
          <p:cNvSpPr/>
          <p:nvPr/>
        </p:nvSpPr>
        <p:spPr>
          <a:xfrm>
            <a:off x="2829855" y="4653930"/>
            <a:ext cx="3262432" cy="461665"/>
          </a:xfrm>
          <a:prstGeom prst="rect">
            <a:avLst/>
          </a:prstGeom>
        </p:spPr>
        <p:txBody>
          <a:bodyPr wrap="none">
            <a:spAutoFit/>
          </a:bodyPr>
          <a:lstStyle/>
          <a:p>
            <a:pPr defTabSz="914400">
              <a:spcBef>
                <a:spcPct val="20000"/>
              </a:spcBef>
            </a:pP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第一章</a:t>
            </a:r>
            <a:r>
              <a:rPr lang="zh-CN" altLang="en-US" sz="240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语言文字运用</a:t>
            </a:r>
            <a:endPar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132343"/>
            <a:ext cx="11521280" cy="6503807"/>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cs typeface="Courier New"/>
              </a:rPr>
              <a:t>4.</a:t>
            </a:r>
            <a:r>
              <a:rPr lang="zh-CN" altLang="zh-CN" sz="2800" kern="100">
                <a:latin typeface="Times New Roman" panose="02020603050405020304"/>
                <a:ea typeface="华文细黑"/>
                <a:cs typeface="Times New Roman" panose="02020603050405020304"/>
              </a:rPr>
              <a:t>根据提供的背景材料，分别针对家长和学生，在画线处填写相关内容，将通知补充完整。要求：每点不超过</a:t>
            </a:r>
            <a:r>
              <a:rPr lang="en-US" altLang="zh-CN" sz="2800" kern="100">
                <a:latin typeface="Times New Roman" panose="02020603050405020304"/>
                <a:ea typeface="华文细黑"/>
                <a:cs typeface="Courier New"/>
              </a:rPr>
              <a:t>50</a:t>
            </a:r>
            <a:r>
              <a:rPr lang="zh-CN" altLang="zh-CN" sz="2800" kern="100">
                <a:latin typeface="Times New Roman" panose="02020603050405020304"/>
                <a:ea typeface="华文细黑"/>
                <a:cs typeface="Times New Roman" panose="02020603050405020304"/>
              </a:rPr>
              <a:t>字。</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IPAPANNEW"/>
                <a:ea typeface="华文细黑"/>
                <a:cs typeface="Times New Roman" panose="02020603050405020304"/>
              </a:rPr>
              <a:t>[</a:t>
            </a:r>
            <a:r>
              <a:rPr lang="zh-CN" altLang="zh-CN" sz="2800" kern="100">
                <a:latin typeface="IPAPANNEW"/>
                <a:ea typeface="华文细黑"/>
                <a:cs typeface="Times New Roman" panose="02020603050405020304"/>
              </a:rPr>
              <a:t>背景</a:t>
            </a:r>
            <a:r>
              <a:rPr lang="en-US" altLang="zh-CN" sz="2800" kern="100">
                <a:latin typeface="IPAPANNEW"/>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　近期，部分高校相继发生多起冒充学校老师打电话给学生家长诈骗钱财、要求汇款的案件。诈骗分子的基本作案方式是：打电话给学生家长，自称是学校老师，谎称其子女在学校受重伤，正在某医院抢救，要求汇款到所谓的医院指定账号，才能动手术抢救；尔后，犯罪分子又打电话给学生本人，自称是某公安局刑警队，正在侦查一起案件，该案件与学生手机有关，要求配合工作，立即关闭手机；当家长与学生中断联系后，犯罪分子轮番给学生家长告急催款。针对这一案情，某大学保卫处下发了紧急通知。</a:t>
            </a:r>
            <a:endParaRPr lang="zh-CN" altLang="zh-CN" sz="2800" kern="100">
              <a:effectLst/>
              <a:latin typeface="宋体" panose="02010600030101010101" pitchFamily="2" charset="-122"/>
              <a:cs typeface="Courier New"/>
            </a:endParaRPr>
          </a:p>
        </p:txBody>
      </p:sp>
      <p:sp>
        <p:nvSpPr>
          <p:cNvPr id="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8266" y="-174556"/>
            <a:ext cx="11521280" cy="6758749"/>
          </a:xfrm>
          <a:prstGeom prst="rect">
            <a:avLst/>
          </a:prstGeom>
        </p:spPr>
        <p:txBody>
          <a:bodyPr wrap="square" lIns="121898" tIns="60948" rIns="121898" bIns="60948">
            <a:spAutoFit/>
          </a:bodyPr>
          <a:lstStyle/>
          <a:p>
            <a:pPr algn="ctr">
              <a:lnSpc>
                <a:spcPct val="14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通　知</a:t>
            </a:r>
            <a:endParaRPr lang="zh-CN" altLang="zh-CN" sz="2800" b="1" kern="100" dirty="0">
              <a:solidFill>
                <a:srgbClr val="C00000"/>
              </a:solidFill>
              <a:latin typeface="宋体" panose="02010600030101010101" pitchFamily="2" charset="-122"/>
              <a:cs typeface="Courier New"/>
            </a:endParaRPr>
          </a:p>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院属各系：</a:t>
            </a:r>
            <a:endParaRPr lang="zh-CN" altLang="zh-CN" sz="2800" kern="100" dirty="0">
              <a:latin typeface="宋体" panose="02010600030101010101" pitchFamily="2" charset="-122"/>
              <a:cs typeface="Courier New"/>
            </a:endParaRPr>
          </a:p>
          <a:p>
            <a:pPr indent="720090" algn="just">
              <a:lnSpc>
                <a:spcPct val="140000"/>
              </a:lnSpc>
              <a:spcAft>
                <a:spcPts val="0"/>
              </a:spcAft>
            </a:pPr>
            <a:r>
              <a:rPr lang="zh-CN" altLang="zh-CN" sz="2800" kern="100" dirty="0">
                <a:latin typeface="Times New Roman" panose="02020603050405020304"/>
                <a:ea typeface="华文细黑"/>
                <a:cs typeface="Times New Roman" panose="02020603050405020304"/>
              </a:rPr>
              <a:t>因近期部分高校发生多起冒充学校老师打电话给学生家长诈骗钱财、要求汇款的案件，现发布以下紧急通知。</a:t>
            </a:r>
            <a:endParaRPr lang="zh-CN" altLang="zh-CN" sz="2800" kern="100" dirty="0">
              <a:latin typeface="宋体" panose="02010600030101010101" pitchFamily="2" charset="-122"/>
              <a:cs typeface="Courier New"/>
            </a:endParaRPr>
          </a:p>
          <a:p>
            <a:pPr indent="720090" algn="just">
              <a:lnSpc>
                <a:spcPct val="14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立即向学生以及家长通报相关案情，做好相应防范措施。</a:t>
            </a:r>
            <a:endParaRPr lang="zh-CN" altLang="zh-CN" sz="2800" kern="100" dirty="0">
              <a:latin typeface="宋体" panose="02010600030101010101" pitchFamily="2" charset="-122"/>
              <a:cs typeface="Courier New"/>
            </a:endParaRPr>
          </a:p>
          <a:p>
            <a:pPr indent="720090" algn="just">
              <a:lnSpc>
                <a:spcPct val="14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加强信息保管，不随便把家庭住址、电话号码、父母手机号码登录上网或随意扩散，严防被犯罪分子利用。</a:t>
            </a:r>
            <a:endParaRPr lang="zh-CN" altLang="zh-CN" sz="2800" kern="100" dirty="0">
              <a:latin typeface="宋体" panose="02010600030101010101" pitchFamily="2" charset="-122"/>
              <a:cs typeface="Courier New"/>
            </a:endParaRPr>
          </a:p>
          <a:p>
            <a:pPr indent="720090" algn="just">
              <a:lnSpc>
                <a:spcPct val="140000"/>
              </a:lnSpc>
              <a:spcAft>
                <a:spcPts val="0"/>
              </a:spcAft>
            </a:pPr>
            <a:r>
              <a:rPr lang="en-US" altLang="zh-CN" sz="2800" kern="100" dirty="0">
                <a:latin typeface="Times New Roman" panose="02020603050405020304"/>
                <a:ea typeface="华文细黑"/>
                <a:cs typeface="Courier New"/>
              </a:rPr>
              <a:t>(3</a:t>
            </a:r>
            <a:r>
              <a:rPr lang="en-US" altLang="zh-CN" sz="2800" kern="100" dirty="0" smtClean="0">
                <a:latin typeface="Times New Roman" panose="02020603050405020304"/>
                <a:ea typeface="华文细黑"/>
                <a:cs typeface="Courier New"/>
              </a:rPr>
              <a:t>)_________________________________________________________</a:t>
            </a:r>
            <a:endParaRPr lang="zh-CN" altLang="zh-CN" sz="2800" kern="100" dirty="0">
              <a:latin typeface="宋体" panose="02010600030101010101" pitchFamily="2" charset="-122"/>
              <a:cs typeface="Courier New"/>
            </a:endParaRPr>
          </a:p>
          <a:p>
            <a:pPr indent="720090" algn="just">
              <a:lnSpc>
                <a:spcPct val="140000"/>
              </a:lnSpc>
              <a:spcAft>
                <a:spcPts val="0"/>
              </a:spcAft>
            </a:pPr>
            <a:r>
              <a:rPr lang="en-US" altLang="zh-CN" sz="2800" kern="100" dirty="0">
                <a:latin typeface="Times New Roman" panose="02020603050405020304"/>
                <a:ea typeface="华文细黑"/>
                <a:cs typeface="Courier New"/>
              </a:rPr>
              <a:t>(4</a:t>
            </a:r>
            <a:r>
              <a:rPr lang="en-US" altLang="zh-CN" sz="2800" kern="100" dirty="0" smtClean="0">
                <a:latin typeface="Times New Roman" panose="02020603050405020304"/>
                <a:ea typeface="华文细黑"/>
                <a:cs typeface="Courier New"/>
              </a:rPr>
              <a:t>)_________________________________________________________</a:t>
            </a:r>
            <a:endParaRPr lang="zh-CN" altLang="zh-CN" sz="2800" kern="100" dirty="0">
              <a:latin typeface="宋体" panose="02010600030101010101" pitchFamily="2" charset="-122"/>
              <a:cs typeface="Courier New"/>
            </a:endParaRPr>
          </a:p>
          <a:p>
            <a:pPr algn="r">
              <a:lnSpc>
                <a:spcPct val="14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大学保卫处</a:t>
            </a:r>
            <a:endParaRPr lang="zh-CN" altLang="zh-CN" sz="2800" kern="100" dirty="0">
              <a:latin typeface="宋体" panose="02010600030101010101" pitchFamily="2" charset="-122"/>
              <a:cs typeface="Courier New"/>
            </a:endParaRPr>
          </a:p>
          <a:p>
            <a:pPr algn="r">
              <a:lnSpc>
                <a:spcPct val="140000"/>
              </a:lnSpc>
            </a:pPr>
            <a:r>
              <a:rPr lang="en-US" altLang="zh-CN" sz="2800" kern="100" dirty="0">
                <a:latin typeface="Times New Roman" panose="02020603050405020304"/>
                <a:ea typeface="华文细黑"/>
              </a:rPr>
              <a:t>2017</a:t>
            </a:r>
            <a:r>
              <a:rPr lang="zh-CN" altLang="zh-CN" sz="2800" kern="100" dirty="0">
                <a:latin typeface="Times New Roman" panose="02020603050405020304"/>
                <a:ea typeface="华文细黑"/>
                <a:cs typeface="Times New Roman" panose="02020603050405020304"/>
              </a:rPr>
              <a:t>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日</a:t>
            </a:r>
            <a:endParaRPr lang="zh-CN" altLang="zh-CN" sz="2800" kern="100" dirty="0">
              <a:effectLst/>
              <a:latin typeface="宋体" panose="02010600030101010101" pitchFamily="2" charset="-122"/>
              <a:cs typeface="Courier New"/>
            </a:endParaRPr>
          </a:p>
        </p:txBody>
      </p:sp>
      <p:sp>
        <p:nvSpPr>
          <p:cNvPr id="3" name="TextBox 2">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Rectangle 21">
            <a:hlinkClick r:id="rId2"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3"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4"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5"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334566" y="1596059"/>
            <a:ext cx="1152128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kern="100" dirty="0">
                <a:latin typeface="Times New Roman" panose="02020603050405020304"/>
                <a:ea typeface="华文细黑"/>
                <a:cs typeface="Times New Roman" panose="02020603050405020304"/>
              </a:rPr>
              <a:t>　</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示例</a:t>
            </a:r>
            <a:r>
              <a:rPr lang="en-US" altLang="zh-CN" sz="2800" kern="100" dirty="0">
                <a:solidFill>
                  <a:srgbClr val="C00000"/>
                </a:solidFill>
                <a:latin typeface="Times New Roman" panose="02020603050405020304"/>
                <a:ea typeface="华文细黑"/>
                <a:cs typeface="Courier New"/>
              </a:rPr>
              <a:t>)(3)</a:t>
            </a:r>
            <a:r>
              <a:rPr lang="zh-CN" altLang="zh-CN" sz="2800" kern="100" dirty="0">
                <a:solidFill>
                  <a:srgbClr val="C00000"/>
                </a:solidFill>
                <a:latin typeface="Times New Roman" panose="02020603050405020304"/>
                <a:ea typeface="华文细黑"/>
                <a:cs typeface="Times New Roman" panose="02020603050405020304"/>
              </a:rPr>
              <a:t>通知学生家长接到类似电话时，如无法得到学生本人证实，应迅速与学校老师联系核实，切勿盲目汇款。</a:t>
            </a:r>
            <a:endParaRPr lang="zh-CN" altLang="zh-CN" sz="2800" kern="100" dirty="0">
              <a:solidFill>
                <a:srgbClr val="C00000"/>
              </a:solidFill>
              <a:latin typeface="宋体" panose="02010600030101010101" pitchFamily="2" charset="-122"/>
              <a:cs typeface="Courier New"/>
            </a:endParaRPr>
          </a:p>
          <a:p>
            <a:pPr algn="just">
              <a:lnSpc>
                <a:spcPct val="150000"/>
              </a:lnSpc>
              <a:spcAft>
                <a:spcPts val="0"/>
              </a:spcAft>
            </a:pPr>
            <a:r>
              <a:rPr lang="en-US" altLang="zh-CN" sz="2800" kern="100" dirty="0">
                <a:solidFill>
                  <a:srgbClr val="C00000"/>
                </a:solidFill>
                <a:latin typeface="Times New Roman" panose="02020603050405020304"/>
                <a:ea typeface="华文细黑"/>
                <a:cs typeface="Courier New"/>
              </a:rPr>
              <a:t>(4)</a:t>
            </a:r>
            <a:r>
              <a:rPr lang="zh-CN" altLang="zh-CN" sz="2800" kern="100" dirty="0">
                <a:solidFill>
                  <a:srgbClr val="C00000"/>
                </a:solidFill>
                <a:latin typeface="Times New Roman" panose="02020603050405020304"/>
                <a:ea typeface="华文细黑"/>
                <a:cs typeface="Times New Roman" panose="02020603050405020304"/>
              </a:rPr>
              <a:t>教育学生本人不因轻信谎言而关闭手机，并经常给家人打电话通报情况，保持联系通畅。</a:t>
            </a:r>
            <a:endParaRPr lang="zh-CN" altLang="zh-CN" sz="2800" kern="100" dirty="0">
              <a:solidFill>
                <a:srgbClr val="C00000"/>
              </a:solidFill>
              <a:effectLst/>
              <a:latin typeface="宋体" panose="02010600030101010101" pitchFamily="2" charset="-122"/>
              <a:cs typeface="Courier New"/>
            </a:endParaRPr>
          </a:p>
        </p:txBody>
      </p:sp>
      <p:sp>
        <p:nvSpPr>
          <p:cNvPr id="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1413570"/>
            <a:ext cx="11103913" cy="3272174"/>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实用文微写作是浙江卷独有的题型，它不是要求你拟写一个完整的日常应用文，而是只写出实用文的正文部分。语言表达的综合性较高，考生就是在综合性上做得不够。要么是注意到了正文内容，忽视了语言得体；要么是注意了格式，却丢了正文的关键要素。看来，这种综合性题型必须强化思维的全面性训练，使语言表达简明、严密。</a:t>
            </a:r>
            <a:endParaRPr lang="zh-CN" altLang="zh-CN" sz="1050" kern="100" dirty="0">
              <a:effectLst/>
              <a:latin typeface="宋体" panose="02010600030101010101" pitchFamily="2" charset="-122"/>
              <a:cs typeface="Courier New"/>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问题直击</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timg (12).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63715" t="3805"/>
          <a:stretch>
            <a:fillRect/>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Ⅱ</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326626" y="3069754"/>
              <a:ext cx="5280748"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anose="020B0503020204020204" pitchFamily="34" charset="-122"/>
                  <a:ea typeface="微软雅黑" panose="020B0503020204020204" pitchFamily="34" charset="-122"/>
                </a:rPr>
                <a:t>读文答题</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精细突破</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172815"/>
            <a:ext cx="11531892" cy="6586394"/>
          </a:xfrm>
          <a:prstGeom prst="rect">
            <a:avLst/>
          </a:prstGeom>
        </p:spPr>
        <p:txBody>
          <a:bodyPr wrap="square" lIns="121898" tIns="60948" rIns="121898" bIns="60948">
            <a:spAutoFit/>
          </a:bodyPr>
          <a:lstStyle/>
          <a:p>
            <a:pPr algn="just">
              <a:lnSpc>
                <a:spcPct val="150000"/>
              </a:lnSpc>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一、正文要素齐备</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正文是日常小应用文的主体，承载着其核心内容。它应包括几个要素，必须清楚明白，一个不落地写进正文中。如拟写通知，事由</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目的</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、要求就是其核心要素。尤其是要求，何时何地何人做什么等要素一个都不能丢。这是这类题型得分的关键</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二、格式正确</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pPr>
            <a:r>
              <a:rPr lang="zh-CN" altLang="zh-CN" sz="2800" kern="100" dirty="0">
                <a:latin typeface="Times New Roman" panose="02020603050405020304"/>
                <a:ea typeface="华文细黑"/>
                <a:cs typeface="Times New Roman" panose="02020603050405020304"/>
              </a:rPr>
              <a:t>拟写正文，好像与格式无关，因为首与尾等格式化要素已给出。其实这是误解。正文中更有格式化要素。如书信体的正文，除开头的称谓外，正文开头就是问候语；欢送词必要的客套话等。这些格式化要素并不多，主要体现在正文的首尾部分。拟写时注意一下即可。</a:t>
            </a:r>
            <a:endParaRPr lang="zh-CN" altLang="zh-CN" sz="280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259" y="477466"/>
            <a:ext cx="11348517" cy="5903542"/>
          </a:xfrm>
          <a:prstGeom prst="rect">
            <a:avLst/>
          </a:prstGeom>
        </p:spPr>
        <p:txBody>
          <a:bodyPr wrap="square" lIns="121898" tIns="60948" rIns="121898" bIns="60948">
            <a:spAutoFit/>
          </a:bodyPr>
          <a:lstStyle/>
          <a:p>
            <a:pPr algn="just">
              <a:lnSpc>
                <a:spcPct val="150000"/>
              </a:lnSpc>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三、语言得体、简明</a:t>
            </a:r>
            <a:endPar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语言表达得体、简明是语言上最重要的要求。语言要得体，就是要根据对象、场合、目的的不同，恰当得体地使用语言。首先是称谓，一定要</a:t>
            </a:r>
            <a:r>
              <a:rPr lang="zh-CN" altLang="zh-CN" sz="2800" kern="100" spc="100" dirty="0">
                <a:latin typeface="Times New Roman" panose="02020603050405020304"/>
                <a:ea typeface="华文细黑"/>
                <a:cs typeface="Times New Roman" panose="02020603050405020304"/>
              </a:rPr>
              <a:t>符合双方的身份特征。其次用好敬谦语，如用于对方的</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令</a:t>
            </a:r>
            <a:r>
              <a:rPr lang="en-US" altLang="zh-CN" sz="2800" kern="100" spc="100" dirty="0" smtClean="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大</a:t>
            </a:r>
            <a:r>
              <a:rPr lang="en-US" altLang="zh-CN" sz="2800" kern="100" spc="100" dirty="0" smtClean="0">
                <a:latin typeface="宋体" panose="02010600030101010101" pitchFamily="2" charset="-122"/>
                <a:ea typeface="华文细黑"/>
                <a:cs typeface="Times New Roman" panose="02020603050405020304"/>
              </a:rPr>
              <a:t>”</a:t>
            </a:r>
            <a:endParaRPr lang="en-US" altLang="zh-CN" sz="2800" kern="100" spc="100" dirty="0" smtClean="0">
              <a:latin typeface="宋体" panose="02010600030101010101" pitchFamily="2" charset="-122"/>
              <a:ea typeface="华文细黑"/>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等敬辞，用于己方的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谦辞，都要准确理解其敬谦色彩，恰如其分地用在具体的目的与行为中。最后，适当注意不同实用文的不同语体要求。如通知、请柬、招聘书等，要用书面语；而留言条、广播稿则要通俗易懂；解说词、串台词等语言则要生动活泼、富有激情等</a:t>
            </a:r>
            <a:r>
              <a:rPr lang="zh-CN" altLang="zh-CN" sz="2800" kern="100" dirty="0" smtClean="0">
                <a:latin typeface="Times New Roman" panose="02020603050405020304"/>
                <a:ea typeface="华文细黑"/>
                <a:cs typeface="Times New Roman" panose="02020603050405020304"/>
              </a:rPr>
              <a:t>。</a:t>
            </a:r>
            <a:endParaRPr lang="zh-CN" altLang="zh-CN" sz="280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259" y="1954358"/>
            <a:ext cx="11348517"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实用文语言必须简明。什么人什么事什么要求，要说得一清二楚，干净利落，千万不可拖泥带水，啰里啰嗦。这既是表达要求，更是答此类题答题语言的鲜明特点。</a:t>
            </a:r>
            <a:endParaRPr lang="zh-CN" altLang="zh-CN" sz="280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230664"/>
            <a:ext cx="11385581"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下面这则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征文启事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的正文存在问题，请根据提供的信息进行修改。</a:t>
            </a:r>
            <a:endParaRPr lang="zh-CN" altLang="zh-CN" sz="2800" kern="100" dirty="0">
              <a:latin typeface="宋体" panose="02010600030101010101" pitchFamily="2" charset="-122"/>
              <a:cs typeface="Courier New"/>
            </a:endParaRPr>
          </a:p>
          <a:p>
            <a:pPr indent="720090" algn="just">
              <a:lnSpc>
                <a:spcPct val="150000"/>
              </a:lnSpc>
            </a:pPr>
            <a:r>
              <a:rPr lang="zh-CN" altLang="zh-CN" sz="2800" kern="100" dirty="0">
                <a:latin typeface="Times New Roman" panose="02020603050405020304"/>
                <a:ea typeface="华文细黑"/>
                <a:cs typeface="Times New Roman" panose="02020603050405020304"/>
              </a:rPr>
              <a:t>在</a:t>
            </a:r>
            <a:r>
              <a:rPr lang="en-US" altLang="zh-CN" sz="2800" kern="100" dirty="0">
                <a:latin typeface="Times New Roman" panose="02020603050405020304"/>
                <a:ea typeface="华文细黑"/>
              </a:rPr>
              <a:t>2018</a:t>
            </a:r>
            <a:r>
              <a:rPr lang="zh-CN" altLang="zh-CN" sz="2800" kern="100" dirty="0">
                <a:latin typeface="Times New Roman" panose="02020603050405020304"/>
                <a:ea typeface="华文细黑"/>
                <a:cs typeface="Times New Roman" panose="02020603050405020304"/>
              </a:rPr>
              <a:t>年元旦到来之际，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文学社经过热烈讨论，确定了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新常态、新气象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这一征文主题，并于</a:t>
            </a:r>
            <a:r>
              <a:rPr lang="en-US" altLang="zh-CN" sz="2800" kern="100" dirty="0">
                <a:latin typeface="Times New Roman" panose="02020603050405020304"/>
                <a:ea typeface="华文细黑"/>
              </a:rPr>
              <a:t>2017</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rPr>
              <a:t>11</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rPr>
              <a:t>25</a:t>
            </a:r>
            <a:r>
              <a:rPr lang="zh-CN" altLang="zh-CN" sz="2800" kern="100" dirty="0">
                <a:latin typeface="Times New Roman" panose="02020603050405020304"/>
                <a:ea typeface="华文细黑"/>
                <a:cs typeface="Times New Roman" panose="02020603050405020304"/>
              </a:rPr>
              <a:t>日向全校学生发出了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征文启事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。所有应征作品要求围绕既定主题，内容、体裁、字数不限。文学社希望此次活动能够激发学生的创作热情，希望广大学生积极投稿。所有稿件要求投入文学社信箱。征文截止时间为</a:t>
            </a:r>
            <a:r>
              <a:rPr lang="en-US" altLang="zh-CN" sz="2800" kern="100" dirty="0">
                <a:latin typeface="Times New Roman" panose="02020603050405020304"/>
                <a:ea typeface="华文细黑"/>
              </a:rPr>
              <a:t>2017</a:t>
            </a:r>
            <a:r>
              <a:rPr lang="zh-CN" altLang="zh-CN" sz="2800" kern="100" dirty="0">
                <a:latin typeface="Times New Roman" panose="02020603050405020304"/>
                <a:ea typeface="华文细黑"/>
                <a:cs typeface="Times New Roman" panose="02020603050405020304"/>
              </a:rPr>
              <a:t>年</a:t>
            </a:r>
            <a:r>
              <a:rPr lang="en-US" altLang="zh-CN" sz="2800" kern="100" dirty="0">
                <a:latin typeface="Times New Roman" panose="02020603050405020304"/>
                <a:ea typeface="华文细黑"/>
              </a:rPr>
              <a:t>12</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rPr>
              <a:t>31</a:t>
            </a:r>
            <a:r>
              <a:rPr lang="zh-CN" altLang="zh-CN" sz="2800" kern="100" dirty="0">
                <a:latin typeface="Times New Roman" panose="02020603050405020304"/>
                <a:ea typeface="华文细黑"/>
                <a:cs typeface="Times New Roman" panose="02020603050405020304"/>
              </a:rPr>
              <a:t>日。</a:t>
            </a:r>
            <a:endParaRPr lang="en-US" altLang="zh-CN" sz="2800" kern="100" dirty="0" smtClean="0">
              <a:latin typeface="Times New Roman" panose="02020603050405020304"/>
              <a:ea typeface="华文细黑"/>
              <a:cs typeface="Times New Roman" panose="02020603050405020304"/>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6"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9"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634576"/>
            <a:ext cx="11385581" cy="3923422"/>
          </a:xfrm>
          <a:prstGeom prst="rect">
            <a:avLst/>
          </a:prstGeom>
        </p:spPr>
        <p:txBody>
          <a:bodyPr wrap="square" lIns="121898" tIns="60948" rIns="121898" bIns="60948">
            <a:spAutoFit/>
          </a:bodyPr>
          <a:lstStyle/>
          <a:p>
            <a:pPr algn="ctr">
              <a:lnSpc>
                <a:spcPct val="150000"/>
              </a:lnSpc>
              <a:spcAft>
                <a:spcPts val="0"/>
              </a:spcAft>
            </a:pPr>
            <a:r>
              <a:rPr lang="zh-CN" altLang="zh-CN" sz="2800" b="1" kern="100" smtClean="0">
                <a:solidFill>
                  <a:srgbClr val="C00000"/>
                </a:solidFill>
                <a:latin typeface="Times New Roman" panose="02020603050405020304"/>
                <a:ea typeface="华文细黑"/>
                <a:cs typeface="Times New Roman" panose="02020603050405020304"/>
              </a:rPr>
              <a:t>征文启事</a:t>
            </a:r>
            <a:endParaRPr lang="zh-CN" altLang="zh-CN" sz="2800" b="1" kern="100">
              <a:solidFill>
                <a:srgbClr val="C00000"/>
              </a:solidFill>
              <a:latin typeface="宋体" panose="02010600030101010101" pitchFamily="2" charset="-122"/>
              <a:cs typeface="Courier New"/>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为了喜迎元旦，</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文学社经研究决定开展征文活动。本次征文的内容、体裁、字数不限，不得抄袭。请同学们务必投稿。所有稿件请于</a:t>
            </a:r>
            <a:r>
              <a:rPr lang="en-US" altLang="zh-CN" sz="2800" kern="100">
                <a:latin typeface="Times New Roman" panose="02020603050405020304"/>
                <a:ea typeface="华文细黑"/>
                <a:cs typeface="Courier New"/>
              </a:rPr>
              <a:t>2017</a:t>
            </a:r>
            <a:r>
              <a:rPr lang="zh-CN" altLang="zh-CN" sz="2800" kern="100">
                <a:latin typeface="Times New Roman" panose="02020603050405020304"/>
                <a:ea typeface="华文细黑"/>
                <a:cs typeface="Times New Roman" panose="02020603050405020304"/>
              </a:rPr>
              <a:t>年</a:t>
            </a:r>
            <a:r>
              <a:rPr lang="en-US" altLang="zh-CN" sz="2800" kern="100">
                <a:latin typeface="Times New Roman" panose="02020603050405020304"/>
                <a:ea typeface="华文细黑"/>
                <a:cs typeface="Courier New"/>
              </a:rPr>
              <a:t>12</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cs typeface="Courier New"/>
              </a:rPr>
              <a:t>31</a:t>
            </a:r>
            <a:r>
              <a:rPr lang="zh-CN" altLang="zh-CN" sz="2800" kern="100">
                <a:latin typeface="Times New Roman" panose="02020603050405020304"/>
                <a:ea typeface="华文细黑"/>
                <a:cs typeface="Times New Roman" panose="02020603050405020304"/>
              </a:rPr>
              <a:t>日前上交。</a:t>
            </a:r>
            <a:endParaRPr lang="zh-CN" altLang="zh-CN" sz="2800" kern="100">
              <a:latin typeface="宋体" panose="02010600030101010101" pitchFamily="2" charset="-122"/>
              <a:cs typeface="Courier New"/>
            </a:endParaRPr>
          </a:p>
          <a:p>
            <a:pPr algn="r">
              <a:lnSpc>
                <a:spcPct val="150000"/>
              </a:lnSpc>
              <a:spcAft>
                <a:spcPts val="0"/>
              </a:spcAft>
            </a:pP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中学</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文学社</a:t>
            </a:r>
            <a:endParaRPr lang="zh-CN" altLang="zh-CN" sz="2800" kern="100">
              <a:latin typeface="宋体" panose="02010600030101010101" pitchFamily="2" charset="-122"/>
              <a:cs typeface="Courier New"/>
            </a:endParaRPr>
          </a:p>
          <a:p>
            <a:pPr algn="r">
              <a:lnSpc>
                <a:spcPct val="150000"/>
              </a:lnSpc>
            </a:pPr>
            <a:r>
              <a:rPr lang="en-US" altLang="zh-CN" sz="2800" kern="100">
                <a:latin typeface="Times New Roman" panose="02020603050405020304"/>
                <a:ea typeface="华文细黑"/>
              </a:rPr>
              <a:t>2017</a:t>
            </a:r>
            <a:r>
              <a:rPr lang="zh-CN" altLang="zh-CN" sz="2800" kern="100">
                <a:latin typeface="Times New Roman" panose="02020603050405020304"/>
                <a:ea typeface="华文细黑"/>
                <a:cs typeface="Times New Roman" panose="02020603050405020304"/>
              </a:rPr>
              <a:t>年</a:t>
            </a:r>
            <a:r>
              <a:rPr lang="en-US" altLang="zh-CN" sz="2800" kern="100">
                <a:latin typeface="Times New Roman" panose="02020603050405020304"/>
                <a:ea typeface="华文细黑"/>
              </a:rPr>
              <a:t>11</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rPr>
              <a:t>25</a:t>
            </a:r>
            <a:r>
              <a:rPr lang="zh-CN" altLang="zh-CN" sz="2800" kern="100">
                <a:latin typeface="Times New Roman" panose="02020603050405020304"/>
                <a:ea typeface="华文细黑"/>
                <a:cs typeface="Times New Roman" panose="02020603050405020304"/>
              </a:rPr>
              <a:t>日</a:t>
            </a:r>
            <a:endParaRPr lang="en-US" altLang="zh-CN" sz="2800" kern="100" dirty="0" smtClean="0">
              <a:latin typeface="Times New Roman" panose="02020603050405020304"/>
              <a:ea typeface="华文细黑"/>
              <a:cs typeface="Times New Roman" panose="02020603050405020304"/>
            </a:endParaRPr>
          </a:p>
        </p:txBody>
      </p:sp>
      <p:sp>
        <p:nvSpPr>
          <p:cNvPr id="3" name="TextBox 2">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Rectangle 21">
            <a:hlinkClick r:id="rId2"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图片\timg.jpg"/>
          <p:cNvPicPr>
            <a:picLocks noChangeAspect="1" noChangeArrowheads="1"/>
          </p:cNvPicPr>
          <p:nvPr/>
        </p:nvPicPr>
        <p:blipFill rotWithShape="1">
          <a:blip r:embed="rId1">
            <a:extLst>
              <a:ext uri="{28A0092B-C50C-407E-A947-70E740481C1C}">
                <a14:useLocalDpi xmlns:a14="http://schemas.microsoft.com/office/drawing/2010/main" val="0"/>
              </a:ext>
            </a:extLst>
          </a:blip>
          <a:srcRect l="5711" t="10122" r="5723" b="8977"/>
          <a:stretch>
            <a:fillRect/>
          </a:stretch>
        </p:blipFill>
        <p:spPr bwMode="auto">
          <a:xfrm>
            <a:off x="0" y="1"/>
            <a:ext cx="12190413" cy="69596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5" name="文本框 12">
            <a:hlinkClick r:id="rId2"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把脉学情    准确诊断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13">
            <a:hlinkClick r:id="rId3"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读文答题    精细突破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1310740"/>
            <a:ext cx="11385581"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rPr>
              <a:t>(1)</a:t>
            </a:r>
            <a:r>
              <a:rPr lang="zh-CN" altLang="zh-CN" sz="2800" kern="100">
                <a:solidFill>
                  <a:srgbClr val="C00000"/>
                </a:solidFill>
                <a:latin typeface="Times New Roman" panose="02020603050405020304"/>
                <a:ea typeface="华文细黑"/>
                <a:cs typeface="Times New Roman" panose="02020603050405020304"/>
              </a:rPr>
              <a:t>征文活动目的不全，应补上</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激发学生的创作热情</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smtClean="0">
                <a:solidFill>
                  <a:srgbClr val="C00000"/>
                </a:solidFill>
                <a:latin typeface="Times New Roman" panose="02020603050405020304"/>
                <a:ea typeface="华文细黑"/>
                <a:cs typeface="Times New Roman" panose="02020603050405020304"/>
              </a:rPr>
              <a:t>。</a:t>
            </a:r>
            <a:endParaRPr lang="en-US" altLang="zh-CN" sz="2800" kern="10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mtClean="0">
                <a:solidFill>
                  <a:srgbClr val="C00000"/>
                </a:solidFill>
                <a:latin typeface="Times New Roman" panose="02020603050405020304"/>
                <a:ea typeface="华文细黑"/>
              </a:rPr>
              <a:t>(</a:t>
            </a:r>
            <a:r>
              <a:rPr lang="en-US" altLang="zh-CN" sz="2800" kern="100">
                <a:solidFill>
                  <a:srgbClr val="C00000"/>
                </a:solidFill>
                <a:latin typeface="Times New Roman" panose="02020603050405020304"/>
                <a:ea typeface="华文细黑"/>
              </a:rPr>
              <a:t>2)</a:t>
            </a:r>
            <a:r>
              <a:rPr lang="zh-CN" altLang="zh-CN" sz="2800" kern="100">
                <a:solidFill>
                  <a:srgbClr val="C00000"/>
                </a:solidFill>
                <a:latin typeface="Times New Roman" panose="02020603050405020304"/>
                <a:ea typeface="华文细黑"/>
                <a:cs typeface="Times New Roman" panose="02020603050405020304"/>
              </a:rPr>
              <a:t>缺少征文主题，应改为</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本次征文的主题为</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新常态、新气象</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，内容、体裁、字数不限，不得抄袭</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smtClean="0">
                <a:solidFill>
                  <a:srgbClr val="C00000"/>
                </a:solidFill>
                <a:latin typeface="Times New Roman" panose="02020603050405020304"/>
                <a:ea typeface="华文细黑"/>
                <a:cs typeface="Times New Roman" panose="02020603050405020304"/>
              </a:rPr>
              <a:t>。</a:t>
            </a:r>
            <a:endParaRPr lang="en-US" altLang="zh-CN" sz="2800" kern="10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mtClean="0">
                <a:solidFill>
                  <a:srgbClr val="C00000"/>
                </a:solidFill>
                <a:latin typeface="Times New Roman" panose="02020603050405020304"/>
                <a:ea typeface="华文细黑"/>
              </a:rPr>
              <a:t>(</a:t>
            </a:r>
            <a:r>
              <a:rPr lang="en-US" altLang="zh-CN" sz="2800" kern="100">
                <a:solidFill>
                  <a:srgbClr val="C00000"/>
                </a:solidFill>
                <a:latin typeface="Times New Roman" panose="02020603050405020304"/>
                <a:ea typeface="华文细黑"/>
              </a:rPr>
              <a:t>3)</a:t>
            </a:r>
            <a:r>
              <a:rPr lang="zh-CN" altLang="zh-CN" sz="2800" kern="100">
                <a:solidFill>
                  <a:srgbClr val="C00000"/>
                </a:solidFill>
                <a:latin typeface="Times New Roman" panose="02020603050405020304"/>
                <a:ea typeface="华文细黑"/>
                <a:cs typeface="Times New Roman" panose="02020603050405020304"/>
              </a:rPr>
              <a:t>语言不得体，应改为</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欢迎同学们积极投稿</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smtClean="0">
                <a:solidFill>
                  <a:srgbClr val="C00000"/>
                </a:solidFill>
                <a:latin typeface="Times New Roman" panose="02020603050405020304"/>
                <a:ea typeface="华文细黑"/>
                <a:cs typeface="Times New Roman" panose="02020603050405020304"/>
              </a:rPr>
              <a:t>。</a:t>
            </a:r>
            <a:endParaRPr lang="en-US" altLang="zh-CN" sz="2800" kern="10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smtClean="0">
                <a:solidFill>
                  <a:srgbClr val="C00000"/>
                </a:solidFill>
                <a:latin typeface="Times New Roman" panose="02020603050405020304"/>
                <a:ea typeface="华文细黑"/>
              </a:rPr>
              <a:t>(</a:t>
            </a:r>
            <a:r>
              <a:rPr lang="en-US" altLang="zh-CN" sz="2800" kern="100">
                <a:solidFill>
                  <a:srgbClr val="C00000"/>
                </a:solidFill>
                <a:latin typeface="Times New Roman" panose="02020603050405020304"/>
                <a:ea typeface="华文细黑"/>
              </a:rPr>
              <a:t>4)</a:t>
            </a:r>
            <a:r>
              <a:rPr lang="zh-CN" altLang="zh-CN" sz="2800" kern="100">
                <a:solidFill>
                  <a:srgbClr val="C00000"/>
                </a:solidFill>
                <a:latin typeface="Times New Roman" panose="02020603050405020304"/>
                <a:ea typeface="华文细黑"/>
                <a:cs typeface="Times New Roman" panose="02020603050405020304"/>
              </a:rPr>
              <a:t>稿件上交到哪里不明，应改为</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所有稿件请于</a:t>
            </a:r>
            <a:r>
              <a:rPr lang="en-US" altLang="zh-CN" sz="2800" kern="100">
                <a:solidFill>
                  <a:srgbClr val="C00000"/>
                </a:solidFill>
                <a:latin typeface="Times New Roman" panose="02020603050405020304"/>
                <a:ea typeface="华文细黑"/>
              </a:rPr>
              <a:t>2017</a:t>
            </a:r>
            <a:r>
              <a:rPr lang="zh-CN" altLang="zh-CN" sz="2800" kern="100">
                <a:solidFill>
                  <a:srgbClr val="C00000"/>
                </a:solidFill>
                <a:latin typeface="Times New Roman" panose="02020603050405020304"/>
                <a:ea typeface="华文细黑"/>
                <a:cs typeface="Times New Roman" panose="02020603050405020304"/>
              </a:rPr>
              <a:t>年</a:t>
            </a:r>
            <a:r>
              <a:rPr lang="en-US" altLang="zh-CN" sz="2800" kern="100">
                <a:solidFill>
                  <a:srgbClr val="C00000"/>
                </a:solidFill>
                <a:latin typeface="Times New Roman" panose="02020603050405020304"/>
                <a:ea typeface="华文细黑"/>
              </a:rPr>
              <a:t>12</a:t>
            </a:r>
            <a:r>
              <a:rPr lang="zh-CN" altLang="zh-CN" sz="2800" kern="100">
                <a:solidFill>
                  <a:srgbClr val="C00000"/>
                </a:solidFill>
                <a:latin typeface="Times New Roman" panose="02020603050405020304"/>
                <a:ea typeface="华文细黑"/>
                <a:cs typeface="Times New Roman" panose="02020603050405020304"/>
              </a:rPr>
              <a:t>月</a:t>
            </a:r>
            <a:r>
              <a:rPr lang="en-US" altLang="zh-CN" sz="2800" kern="100">
                <a:solidFill>
                  <a:srgbClr val="C00000"/>
                </a:solidFill>
                <a:latin typeface="Times New Roman" panose="02020603050405020304"/>
                <a:ea typeface="华文细黑"/>
              </a:rPr>
              <a:t>31</a:t>
            </a:r>
            <a:r>
              <a:rPr lang="zh-CN" altLang="zh-CN" sz="2800" kern="100">
                <a:solidFill>
                  <a:srgbClr val="C00000"/>
                </a:solidFill>
                <a:latin typeface="Times New Roman" panose="02020603050405020304"/>
                <a:ea typeface="华文细黑"/>
                <a:cs typeface="Times New Roman" panose="02020603050405020304"/>
              </a:rPr>
              <a:t>日前投入文学社信箱</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3"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06574" y="-60256"/>
            <a:ext cx="11385581" cy="6586394"/>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cs typeface="Courier New"/>
              </a:rPr>
              <a:t>2.</a:t>
            </a:r>
            <a:r>
              <a:rPr lang="zh-CN" altLang="zh-CN" sz="2800" kern="100">
                <a:latin typeface="Times New Roman" panose="02020603050405020304"/>
                <a:ea typeface="华文细黑"/>
                <a:cs typeface="Times New Roman" panose="02020603050405020304"/>
              </a:rPr>
              <a:t>请根据提供的信息，拟写下面通知的正文。</a:t>
            </a:r>
            <a:endParaRPr lang="zh-CN" altLang="zh-CN" sz="2800" kern="100">
              <a:latin typeface="宋体" panose="02010600030101010101" pitchFamily="2" charset="-122"/>
              <a:cs typeface="Courier New"/>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某班定于</a:t>
            </a:r>
            <a:r>
              <a:rPr lang="en-US" altLang="zh-CN" sz="2800" kern="100">
                <a:latin typeface="Times New Roman" panose="02020603050405020304"/>
                <a:ea typeface="华文细黑"/>
                <a:cs typeface="Courier New"/>
              </a:rPr>
              <a:t>3</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cs typeface="Courier New"/>
              </a:rPr>
              <a:t>17</a:t>
            </a:r>
            <a:r>
              <a:rPr lang="zh-CN" altLang="zh-CN" sz="2800" kern="100">
                <a:latin typeface="Times New Roman" panose="02020603050405020304"/>
                <a:ea typeface="华文细黑"/>
                <a:cs typeface="Times New Roman" panose="02020603050405020304"/>
              </a:rPr>
              <a:t>日去杭州博物馆参观。</a:t>
            </a:r>
            <a:r>
              <a:rPr lang="en-US" altLang="zh-CN" sz="2800" kern="100">
                <a:latin typeface="Times New Roman" panose="02020603050405020304"/>
                <a:ea typeface="华文细黑"/>
                <a:cs typeface="Courier New"/>
              </a:rPr>
              <a:t>3</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cs typeface="Courier New"/>
              </a:rPr>
              <a:t>15</a:t>
            </a:r>
            <a:r>
              <a:rPr lang="zh-CN" altLang="zh-CN" sz="2800" kern="100">
                <a:latin typeface="Times New Roman" panose="02020603050405020304"/>
                <a:ea typeface="华文细黑"/>
                <a:cs typeface="Times New Roman" panose="02020603050405020304"/>
              </a:rPr>
              <a:t>日晚，班长小强收到班主任张老师带来的口信，委托他在班级黑板上写一个补充通知，告诉同学们，因</a:t>
            </a:r>
            <a:r>
              <a:rPr lang="en-US" altLang="zh-CN" sz="2800" kern="100">
                <a:latin typeface="Times New Roman" panose="02020603050405020304"/>
                <a:ea typeface="华文细黑"/>
                <a:cs typeface="Courier New"/>
              </a:rPr>
              <a:t>3</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cs typeface="Courier New"/>
              </a:rPr>
              <a:t>17</a:t>
            </a:r>
            <a:r>
              <a:rPr lang="zh-CN" altLang="zh-CN" sz="2800" kern="100">
                <a:latin typeface="Times New Roman" panose="02020603050405020304"/>
                <a:ea typeface="华文细黑"/>
                <a:cs typeface="Times New Roman" panose="02020603050405020304"/>
              </a:rPr>
              <a:t>日杭州有大雨，要大家带上雨具，出发时间提前半小时，上车地点不变。</a:t>
            </a:r>
            <a:endParaRPr lang="zh-CN" altLang="zh-CN" sz="2800" kern="100">
              <a:latin typeface="宋体" panose="02010600030101010101" pitchFamily="2" charset="-122"/>
              <a:cs typeface="Courier New"/>
            </a:endParaRPr>
          </a:p>
          <a:p>
            <a:pPr algn="ctr">
              <a:lnSpc>
                <a:spcPct val="150000"/>
              </a:lnSpc>
              <a:spcAft>
                <a:spcPts val="0"/>
              </a:spcAft>
            </a:pPr>
            <a:r>
              <a:rPr lang="zh-CN" altLang="zh-CN" sz="2800" b="1" kern="100">
                <a:solidFill>
                  <a:srgbClr val="C00000"/>
                </a:solidFill>
                <a:latin typeface="Times New Roman" panose="02020603050405020304"/>
                <a:ea typeface="华文细黑"/>
                <a:cs typeface="Times New Roman" panose="02020603050405020304"/>
              </a:rPr>
              <a:t>关于参观博物馆的补充通知</a:t>
            </a:r>
            <a:endParaRPr lang="zh-CN" altLang="zh-CN" sz="2800" b="1" kern="100">
              <a:solidFill>
                <a:srgbClr val="C00000"/>
              </a:solidFill>
              <a:latin typeface="宋体" panose="02010600030101010101" pitchFamily="2" charset="-122"/>
              <a:cs typeface="Courier New"/>
            </a:endParaRPr>
          </a:p>
          <a:p>
            <a:pPr algn="just">
              <a:lnSpc>
                <a:spcPct val="150000"/>
              </a:lnSpc>
              <a:spcAft>
                <a:spcPts val="0"/>
              </a:spcAft>
            </a:pPr>
            <a:r>
              <a:rPr lang="zh-CN" altLang="zh-CN" sz="2800" kern="100">
                <a:latin typeface="Times New Roman" panose="02020603050405020304"/>
                <a:ea typeface="华文细黑"/>
                <a:cs typeface="Times New Roman" panose="02020603050405020304"/>
              </a:rPr>
              <a:t>各位同学：</a:t>
            </a:r>
            <a:endParaRPr lang="zh-CN" altLang="zh-CN" sz="2800" kern="100">
              <a:latin typeface="宋体" panose="02010600030101010101" pitchFamily="2" charset="-122"/>
              <a:cs typeface="Courier New"/>
            </a:endParaRPr>
          </a:p>
          <a:p>
            <a:pPr indent="720090" algn="just">
              <a:lnSpc>
                <a:spcPct val="150000"/>
              </a:lnSpc>
              <a:spcAft>
                <a:spcPts val="0"/>
              </a:spcAft>
            </a:pPr>
            <a:r>
              <a:rPr lang="en-US" altLang="zh-CN" sz="2800" kern="100" smtClean="0">
                <a:latin typeface="Times New Roman" panose="02020603050405020304"/>
                <a:ea typeface="华文细黑"/>
                <a:cs typeface="Courier New"/>
              </a:rPr>
              <a:t>__________________________________________________________</a:t>
            </a:r>
            <a:endParaRPr lang="zh-CN" altLang="zh-CN" sz="2800" kern="100">
              <a:latin typeface="宋体" panose="02010600030101010101" pitchFamily="2" charset="-122"/>
              <a:cs typeface="Courier New"/>
            </a:endParaRPr>
          </a:p>
          <a:p>
            <a:pPr algn="r">
              <a:lnSpc>
                <a:spcPct val="150000"/>
              </a:lnSpc>
              <a:spcAft>
                <a:spcPts val="0"/>
              </a:spcAft>
            </a:pPr>
            <a:r>
              <a:rPr lang="zh-CN" altLang="zh-CN" sz="2800" kern="100">
                <a:latin typeface="Times New Roman" panose="02020603050405020304"/>
                <a:ea typeface="华文细黑"/>
                <a:cs typeface="Times New Roman" panose="02020603050405020304"/>
              </a:rPr>
              <a:t>小强</a:t>
            </a:r>
            <a:endParaRPr lang="zh-CN" altLang="zh-CN" sz="2800" kern="100">
              <a:latin typeface="宋体" panose="02010600030101010101" pitchFamily="2" charset="-122"/>
              <a:cs typeface="Courier New"/>
            </a:endParaRPr>
          </a:p>
          <a:p>
            <a:pPr algn="r">
              <a:lnSpc>
                <a:spcPct val="150000"/>
              </a:lnSpc>
              <a:spcAft>
                <a:spcPts val="0"/>
              </a:spcAft>
            </a:pPr>
            <a:r>
              <a:rPr lang="en-US" altLang="zh-CN" sz="2800" kern="100">
                <a:latin typeface="Times New Roman" panose="02020603050405020304"/>
                <a:ea typeface="华文细黑"/>
                <a:cs typeface="Courier New"/>
              </a:rPr>
              <a:t>2017</a:t>
            </a:r>
            <a:r>
              <a:rPr lang="zh-CN" altLang="zh-CN" sz="2800" kern="100">
                <a:latin typeface="Times New Roman" panose="02020603050405020304"/>
                <a:ea typeface="华文细黑"/>
                <a:cs typeface="Times New Roman" panose="02020603050405020304"/>
              </a:rPr>
              <a:t>年</a:t>
            </a:r>
            <a:r>
              <a:rPr lang="en-US" altLang="zh-CN" sz="2800" kern="100">
                <a:latin typeface="Times New Roman" panose="02020603050405020304"/>
                <a:ea typeface="华文细黑"/>
                <a:cs typeface="Courier New"/>
              </a:rPr>
              <a:t>3</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cs typeface="Courier New"/>
              </a:rPr>
              <a:t>15</a:t>
            </a:r>
            <a:r>
              <a:rPr lang="zh-CN" altLang="zh-CN" sz="2800" kern="100">
                <a:latin typeface="Times New Roman" panose="02020603050405020304"/>
                <a:ea typeface="华文细黑"/>
                <a:cs typeface="Times New Roman" panose="02020603050405020304"/>
              </a:rPr>
              <a:t>日</a:t>
            </a:r>
            <a:endParaRPr lang="zh-CN" altLang="zh-CN" sz="2800" kern="100">
              <a:effectLst/>
              <a:latin typeface="宋体" panose="02010600030101010101" pitchFamily="2" charset="-122"/>
              <a:cs typeface="Courier New"/>
            </a:endParaRPr>
          </a:p>
        </p:txBody>
      </p:sp>
      <p:sp>
        <p:nvSpPr>
          <p:cNvPr id="4" name="Rectangle 21">
            <a:hlinkClick r:id="rId2"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6" name="Rectangle 21">
            <a:hlinkClick r:id="rId3"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4"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5"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1871771"/>
            <a:ext cx="11385581"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smtClean="0">
                <a:solidFill>
                  <a:srgbClr val="0000FF"/>
                </a:solidFill>
                <a:latin typeface="Times New Roman" panose="02020603050405020304"/>
                <a:ea typeface="华文细黑"/>
                <a:cs typeface="Times New Roman" panose="02020603050405020304"/>
              </a:rPr>
              <a:t>答案</a:t>
            </a:r>
            <a:r>
              <a:rPr lang="zh-CN" altLang="zh-CN" sz="2800" kern="100" smtClean="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rPr>
              <a:t>(</a:t>
            </a:r>
            <a:r>
              <a:rPr lang="zh-CN" altLang="en-US" sz="2800" kern="100">
                <a:solidFill>
                  <a:srgbClr val="C00000"/>
                </a:solidFill>
                <a:latin typeface="Times New Roman" panose="02020603050405020304"/>
                <a:ea typeface="华文细黑"/>
              </a:rPr>
              <a:t>示例</a:t>
            </a:r>
            <a:r>
              <a:rPr lang="en-US" altLang="zh-CN" sz="2800" kern="100">
                <a:solidFill>
                  <a:srgbClr val="C00000"/>
                </a:solidFill>
                <a:latin typeface="Times New Roman" panose="02020603050405020304"/>
                <a:ea typeface="华文细黑"/>
              </a:rPr>
              <a:t>)</a:t>
            </a:r>
            <a:r>
              <a:rPr lang="zh-CN" altLang="en-US" sz="2800" kern="100">
                <a:solidFill>
                  <a:srgbClr val="C00000"/>
                </a:solidFill>
                <a:latin typeface="Times New Roman" panose="02020603050405020304"/>
                <a:ea typeface="华文细黑"/>
              </a:rPr>
              <a:t>受班主任张老师的委托，补充通知如下：因</a:t>
            </a:r>
            <a:r>
              <a:rPr lang="en-US" altLang="zh-CN" sz="2800" kern="100">
                <a:solidFill>
                  <a:srgbClr val="C00000"/>
                </a:solidFill>
                <a:latin typeface="Times New Roman" panose="02020603050405020304"/>
                <a:ea typeface="华文细黑"/>
              </a:rPr>
              <a:t>3</a:t>
            </a:r>
            <a:r>
              <a:rPr lang="zh-CN" altLang="en-US" sz="2800" kern="100">
                <a:solidFill>
                  <a:srgbClr val="C00000"/>
                </a:solidFill>
                <a:latin typeface="Times New Roman" panose="02020603050405020304"/>
                <a:ea typeface="华文细黑"/>
              </a:rPr>
              <a:t>月</a:t>
            </a:r>
            <a:r>
              <a:rPr lang="en-US" altLang="zh-CN" sz="2800" kern="100">
                <a:solidFill>
                  <a:srgbClr val="C00000"/>
                </a:solidFill>
                <a:latin typeface="Times New Roman" panose="02020603050405020304"/>
                <a:ea typeface="华文细黑"/>
              </a:rPr>
              <a:t>17</a:t>
            </a:r>
            <a:r>
              <a:rPr lang="zh-CN" altLang="en-US" sz="2800" kern="100">
                <a:solidFill>
                  <a:srgbClr val="C00000"/>
                </a:solidFill>
                <a:latin typeface="Times New Roman" panose="02020603050405020304"/>
                <a:ea typeface="华文细黑"/>
              </a:rPr>
              <a:t>日杭州将有大雨，请大家带上雨具；出发时间提前半小时，上车地点不变。希望同学们做好准备并准时上车。</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3"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06574" y="-161566"/>
            <a:ext cx="11385581" cy="6687704"/>
          </a:xfrm>
          <a:prstGeom prst="rect">
            <a:avLst/>
          </a:prstGeom>
        </p:spPr>
        <p:txBody>
          <a:bodyPr wrap="square" lIns="121898" tIns="60948" rIns="121898" bIns="60948">
            <a:spAutoFit/>
          </a:bodyPr>
          <a:lstStyle/>
          <a:p>
            <a:pPr algn="just">
              <a:lnSpc>
                <a:spcPct val="140000"/>
              </a:lnSpc>
              <a:spcAft>
                <a:spcPts val="0"/>
              </a:spcAft>
            </a:pPr>
            <a:r>
              <a:rPr lang="en-US" altLang="zh-CN" sz="2800" kern="100">
                <a:latin typeface="Times New Roman" panose="02020603050405020304"/>
                <a:ea typeface="华文细黑"/>
                <a:cs typeface="Courier New"/>
              </a:rPr>
              <a:t>3.</a:t>
            </a:r>
            <a:r>
              <a:rPr lang="zh-CN" altLang="zh-CN" sz="2800" kern="100">
                <a:latin typeface="Times New Roman" panose="02020603050405020304"/>
                <a:ea typeface="华文细黑"/>
                <a:cs typeface="Times New Roman" panose="02020603050405020304"/>
              </a:rPr>
              <a:t>市朗诵艺术协会将举办</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经典诗文朗读大赛</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，瓯越中学获得了个参赛名额。为保证参赛质量，学校将于</a:t>
            </a:r>
            <a:r>
              <a:rPr lang="en-US" altLang="zh-CN" sz="2800" kern="100">
                <a:latin typeface="Times New Roman" panose="02020603050405020304"/>
                <a:ea typeface="华文细黑"/>
                <a:cs typeface="Courier New"/>
              </a:rPr>
              <a:t>2017</a:t>
            </a:r>
            <a:r>
              <a:rPr lang="zh-CN" altLang="zh-CN" sz="2800" kern="100">
                <a:latin typeface="Times New Roman" panose="02020603050405020304"/>
                <a:ea typeface="华文细黑"/>
                <a:cs typeface="Times New Roman" panose="02020603050405020304"/>
              </a:rPr>
              <a:t>年</a:t>
            </a:r>
            <a:r>
              <a:rPr lang="en-US" altLang="zh-CN" sz="2800" kern="100">
                <a:latin typeface="Times New Roman" panose="02020603050405020304"/>
                <a:ea typeface="华文细黑"/>
                <a:cs typeface="Courier New"/>
              </a:rPr>
              <a:t>5</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cs typeface="Courier New"/>
              </a:rPr>
              <a:t>5</a:t>
            </a:r>
            <a:r>
              <a:rPr lang="zh-CN" altLang="zh-CN" sz="2800" kern="100">
                <a:latin typeface="Times New Roman" panose="02020603050405020304"/>
                <a:ea typeface="华文细黑"/>
                <a:cs typeface="Times New Roman" panose="02020603050405020304"/>
              </a:rPr>
              <a:t>日</a:t>
            </a:r>
            <a:r>
              <a:rPr lang="en-US" altLang="zh-CN" sz="2800" kern="100">
                <a:latin typeface="Times New Roman" panose="02020603050405020304"/>
                <a:ea typeface="华文细黑"/>
                <a:cs typeface="Courier New"/>
              </a:rPr>
              <a:t>15</a:t>
            </a:r>
            <a:r>
              <a:rPr lang="zh-CN" altLang="zh-CN" sz="2800" kern="100">
                <a:latin typeface="Times New Roman" panose="02020603050405020304"/>
                <a:ea typeface="华文细黑"/>
                <a:cs typeface="Times New Roman" panose="02020603050405020304"/>
              </a:rPr>
              <a:t>：</a:t>
            </a:r>
            <a:r>
              <a:rPr lang="en-US" altLang="zh-CN" sz="2800" kern="100">
                <a:latin typeface="Times New Roman" panose="02020603050405020304"/>
                <a:ea typeface="华文细黑"/>
                <a:cs typeface="Courier New"/>
              </a:rPr>
              <a:t>00</a:t>
            </a:r>
            <a:r>
              <a:rPr lang="zh-CN" altLang="zh-CN" sz="2800" kern="100">
                <a:latin typeface="Times New Roman" panose="02020603050405020304"/>
                <a:ea typeface="华文细黑"/>
                <a:cs typeface="Times New Roman" panose="02020603050405020304"/>
              </a:rPr>
              <a:t>在学校大礼堂进行校内选拔，并特别邀请著名朗诵艺术家王明作为评委团成员，亲临选拔赛现场。</a:t>
            </a:r>
            <a:endParaRPr lang="zh-CN" altLang="zh-CN" sz="2800" kern="100">
              <a:latin typeface="宋体" panose="02010600030101010101" pitchFamily="2" charset="-122"/>
              <a:cs typeface="Courier New"/>
            </a:endParaRPr>
          </a:p>
          <a:p>
            <a:pPr indent="720090" algn="just">
              <a:lnSpc>
                <a:spcPct val="140000"/>
              </a:lnSpc>
              <a:spcAft>
                <a:spcPts val="0"/>
              </a:spcAft>
            </a:pPr>
            <a:r>
              <a:rPr lang="zh-CN" altLang="zh-CN" sz="2800" kern="100">
                <a:latin typeface="Times New Roman" panose="02020603050405020304"/>
                <a:ea typeface="华文细黑"/>
                <a:cs typeface="Times New Roman" panose="02020603050405020304"/>
              </a:rPr>
              <a:t>请以瓯越中学团委的名义，拟写发给王明的邀请函正文。要求：语言简明、得体，不超过</a:t>
            </a:r>
            <a:r>
              <a:rPr lang="en-US" altLang="zh-CN" sz="2800" kern="100">
                <a:latin typeface="Times New Roman" panose="02020603050405020304"/>
                <a:ea typeface="华文细黑"/>
                <a:cs typeface="Courier New"/>
              </a:rPr>
              <a:t>70</a:t>
            </a:r>
            <a:r>
              <a:rPr lang="zh-CN" altLang="zh-CN" sz="2800" kern="100">
                <a:latin typeface="Times New Roman" panose="02020603050405020304"/>
                <a:ea typeface="华文细黑"/>
                <a:cs typeface="Times New Roman" panose="02020603050405020304"/>
              </a:rPr>
              <a:t>字。</a:t>
            </a:r>
            <a:endParaRPr lang="zh-CN" altLang="zh-CN" sz="2800" kern="100">
              <a:latin typeface="宋体" panose="02010600030101010101" pitchFamily="2" charset="-122"/>
              <a:cs typeface="Courier New"/>
            </a:endParaRPr>
          </a:p>
          <a:p>
            <a:pPr algn="ctr">
              <a:lnSpc>
                <a:spcPct val="140000"/>
              </a:lnSpc>
              <a:spcAft>
                <a:spcPts val="0"/>
              </a:spcAft>
            </a:pPr>
            <a:r>
              <a:rPr lang="zh-CN" altLang="zh-CN" sz="2800" b="1" kern="100" smtClean="0">
                <a:solidFill>
                  <a:srgbClr val="C00000"/>
                </a:solidFill>
                <a:latin typeface="Times New Roman" panose="02020603050405020304"/>
                <a:ea typeface="华文细黑"/>
                <a:cs typeface="Times New Roman" panose="02020603050405020304"/>
              </a:rPr>
              <a:t>邀请函</a:t>
            </a:r>
            <a:endParaRPr lang="zh-CN" altLang="zh-CN" sz="2800" b="1" kern="100" smtClean="0">
              <a:solidFill>
                <a:srgbClr val="C00000"/>
              </a:solidFill>
              <a:latin typeface="宋体" panose="02010600030101010101" pitchFamily="2" charset="-122"/>
              <a:cs typeface="Courier New"/>
            </a:endParaRPr>
          </a:p>
          <a:p>
            <a:pPr algn="just">
              <a:lnSpc>
                <a:spcPct val="140000"/>
              </a:lnSpc>
              <a:spcAft>
                <a:spcPts val="0"/>
              </a:spcAft>
            </a:pPr>
            <a:r>
              <a:rPr lang="zh-CN" altLang="zh-CN" sz="2800" kern="100" smtClean="0">
                <a:latin typeface="Times New Roman" panose="02020603050405020304"/>
                <a:ea typeface="华文细黑"/>
                <a:cs typeface="Times New Roman" panose="02020603050405020304"/>
              </a:rPr>
              <a:t>尊敬</a:t>
            </a:r>
            <a:r>
              <a:rPr lang="zh-CN" altLang="zh-CN" sz="2800" kern="100">
                <a:latin typeface="Times New Roman" panose="02020603050405020304"/>
                <a:ea typeface="华文细黑"/>
                <a:cs typeface="Times New Roman" panose="02020603050405020304"/>
              </a:rPr>
              <a:t>的王老师：</a:t>
            </a:r>
            <a:endParaRPr lang="zh-CN" altLang="zh-CN" sz="2800" kern="100">
              <a:latin typeface="宋体" panose="02010600030101010101" pitchFamily="2" charset="-122"/>
              <a:cs typeface="Courier New"/>
            </a:endParaRPr>
          </a:p>
          <a:p>
            <a:pPr indent="720090" algn="r">
              <a:lnSpc>
                <a:spcPct val="140000"/>
              </a:lnSpc>
              <a:spcAft>
                <a:spcPts val="0"/>
              </a:spcAft>
            </a:pPr>
            <a:r>
              <a:rPr lang="en-US" altLang="zh-CN" sz="2800" kern="100" smtClean="0">
                <a:latin typeface="Times New Roman" panose="02020603050405020304"/>
                <a:ea typeface="华文细黑"/>
                <a:cs typeface="Courier New"/>
              </a:rPr>
              <a:t>__________________________________________________________</a:t>
            </a:r>
            <a:r>
              <a:rPr lang="zh-CN" altLang="zh-CN" sz="2800" kern="100" smtClean="0">
                <a:latin typeface="Times New Roman" panose="02020603050405020304"/>
                <a:ea typeface="华文细黑"/>
                <a:cs typeface="Times New Roman" panose="02020603050405020304"/>
              </a:rPr>
              <a:t>瓯越中学团委</a:t>
            </a:r>
            <a:endParaRPr lang="zh-CN" altLang="zh-CN" sz="2800" kern="100" smtClean="0">
              <a:latin typeface="宋体" panose="02010600030101010101" pitchFamily="2" charset="-122"/>
              <a:cs typeface="Courier New"/>
            </a:endParaRPr>
          </a:p>
          <a:p>
            <a:pPr algn="r">
              <a:lnSpc>
                <a:spcPct val="140000"/>
              </a:lnSpc>
              <a:spcAft>
                <a:spcPts val="0"/>
              </a:spcAft>
            </a:pPr>
            <a:r>
              <a:rPr lang="en-US" altLang="zh-CN" sz="2800" kern="100" smtClean="0">
                <a:latin typeface="Times New Roman" panose="02020603050405020304"/>
                <a:ea typeface="华文细黑"/>
                <a:cs typeface="Courier New"/>
              </a:rPr>
              <a:t>2017</a:t>
            </a:r>
            <a:r>
              <a:rPr lang="zh-CN" altLang="zh-CN" sz="2800" kern="100">
                <a:latin typeface="Times New Roman" panose="02020603050405020304"/>
                <a:ea typeface="华文细黑"/>
                <a:cs typeface="Times New Roman" panose="02020603050405020304"/>
              </a:rPr>
              <a:t>年</a:t>
            </a:r>
            <a:r>
              <a:rPr lang="en-US" altLang="zh-CN" sz="2800" kern="100">
                <a:latin typeface="Times New Roman" panose="02020603050405020304"/>
                <a:ea typeface="华文细黑"/>
                <a:cs typeface="Courier New"/>
              </a:rPr>
              <a:t>4</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cs typeface="Courier New"/>
              </a:rPr>
              <a:t>26</a:t>
            </a:r>
            <a:r>
              <a:rPr lang="zh-CN" altLang="zh-CN" sz="2800" kern="100">
                <a:latin typeface="Times New Roman" panose="02020603050405020304"/>
                <a:ea typeface="华文细黑"/>
                <a:cs typeface="Times New Roman" panose="02020603050405020304"/>
              </a:rPr>
              <a:t>日</a:t>
            </a:r>
            <a:endParaRPr lang="zh-CN" altLang="zh-CN" sz="2800" kern="100">
              <a:effectLst/>
              <a:latin typeface="宋体" panose="02010600030101010101" pitchFamily="2" charset="-122"/>
              <a:cs typeface="Courier New"/>
            </a:endParaRPr>
          </a:p>
        </p:txBody>
      </p:sp>
      <p:sp>
        <p:nvSpPr>
          <p:cNvPr id="4" name="Rectangle 21">
            <a:hlinkClick r:id="rId2"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3"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4"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5"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1871771"/>
            <a:ext cx="11385581"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smtClean="0">
                <a:solidFill>
                  <a:srgbClr val="0000FF"/>
                </a:solidFill>
                <a:latin typeface="Times New Roman" panose="02020603050405020304"/>
                <a:ea typeface="华文细黑"/>
                <a:cs typeface="Times New Roman" panose="02020603050405020304"/>
              </a:rPr>
              <a:t>答案</a:t>
            </a:r>
            <a:r>
              <a:rPr lang="zh-CN" altLang="zh-CN" sz="2800" kern="100" smtClean="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示例</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为配合市</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经典诗文朗读大赛</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活动，我校决定于</a:t>
            </a:r>
            <a:r>
              <a:rPr lang="en-US" altLang="zh-CN" sz="2800" kern="100">
                <a:solidFill>
                  <a:srgbClr val="C00000"/>
                </a:solidFill>
                <a:latin typeface="Times New Roman" panose="02020603050405020304"/>
                <a:ea typeface="华文细黑"/>
              </a:rPr>
              <a:t>2017</a:t>
            </a:r>
            <a:r>
              <a:rPr lang="zh-CN" altLang="zh-CN" sz="2800" kern="100">
                <a:solidFill>
                  <a:srgbClr val="C00000"/>
                </a:solidFill>
                <a:latin typeface="Times New Roman" panose="02020603050405020304"/>
                <a:ea typeface="华文细黑"/>
                <a:cs typeface="Times New Roman" panose="02020603050405020304"/>
              </a:rPr>
              <a:t>年</a:t>
            </a:r>
            <a:r>
              <a:rPr lang="en-US" altLang="zh-CN" sz="2800" kern="100">
                <a:solidFill>
                  <a:srgbClr val="C00000"/>
                </a:solidFill>
                <a:latin typeface="Times New Roman" panose="02020603050405020304"/>
                <a:ea typeface="华文细黑"/>
              </a:rPr>
              <a:t>5</a:t>
            </a:r>
            <a:r>
              <a:rPr lang="zh-CN" altLang="zh-CN" sz="2800" kern="100">
                <a:solidFill>
                  <a:srgbClr val="C00000"/>
                </a:solidFill>
                <a:latin typeface="Times New Roman" panose="02020603050405020304"/>
                <a:ea typeface="华文细黑"/>
                <a:cs typeface="Times New Roman" panose="02020603050405020304"/>
              </a:rPr>
              <a:t>月</a:t>
            </a:r>
            <a:r>
              <a:rPr lang="en-US" altLang="zh-CN" sz="2800" kern="100">
                <a:solidFill>
                  <a:srgbClr val="C00000"/>
                </a:solidFill>
                <a:latin typeface="Times New Roman" panose="02020603050405020304"/>
                <a:ea typeface="华文细黑"/>
              </a:rPr>
              <a:t>5</a:t>
            </a:r>
            <a:r>
              <a:rPr lang="zh-CN" altLang="zh-CN" sz="2800" kern="100">
                <a:solidFill>
                  <a:srgbClr val="C00000"/>
                </a:solidFill>
                <a:latin typeface="Times New Roman" panose="02020603050405020304"/>
                <a:ea typeface="华文细黑"/>
                <a:cs typeface="Times New Roman" panose="02020603050405020304"/>
              </a:rPr>
              <a:t>日</a:t>
            </a:r>
            <a:r>
              <a:rPr lang="en-US" altLang="zh-CN" sz="2800" kern="100">
                <a:solidFill>
                  <a:srgbClr val="C00000"/>
                </a:solidFill>
                <a:latin typeface="Times New Roman" panose="02020603050405020304"/>
                <a:ea typeface="华文细黑"/>
              </a:rPr>
              <a:t>15</a:t>
            </a:r>
            <a:r>
              <a:rPr lang="zh-CN" altLang="zh-CN" sz="2800" kern="100">
                <a:solidFill>
                  <a:srgbClr val="C00000"/>
                </a:solidFill>
                <a:latin typeface="Times New Roman" panose="02020603050405020304"/>
                <a:ea typeface="华文细黑"/>
                <a:cs typeface="Times New Roman" panose="02020603050405020304"/>
              </a:rPr>
              <a:t>：</a:t>
            </a:r>
            <a:r>
              <a:rPr lang="en-US" altLang="zh-CN" sz="2800" kern="100">
                <a:solidFill>
                  <a:srgbClr val="C00000"/>
                </a:solidFill>
                <a:latin typeface="Times New Roman" panose="02020603050405020304"/>
                <a:ea typeface="华文细黑"/>
              </a:rPr>
              <a:t>00</a:t>
            </a:r>
            <a:r>
              <a:rPr lang="zh-CN" altLang="zh-CN" sz="2800" kern="100">
                <a:solidFill>
                  <a:srgbClr val="C00000"/>
                </a:solidFill>
                <a:latin typeface="Times New Roman" panose="02020603050405020304"/>
                <a:ea typeface="华文细黑"/>
                <a:cs typeface="Times New Roman" panose="02020603050405020304"/>
              </a:rPr>
              <a:t>在学校大礼堂举行校内选拔赛，特邀请您作为评委团成员出席，期待您莅临指导。</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3"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5"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p:cNvSpPr/>
          <p:nvPr/>
        </p:nvSpPr>
        <p:spPr>
          <a:xfrm>
            <a:off x="406574" y="152417"/>
            <a:ext cx="11385581"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4.</a:t>
            </a:r>
            <a:r>
              <a:rPr lang="zh-CN" altLang="zh-CN" sz="2800" kern="100">
                <a:latin typeface="Times New Roman" panose="02020603050405020304"/>
                <a:ea typeface="华文细黑"/>
                <a:cs typeface="Times New Roman" panose="02020603050405020304"/>
              </a:rPr>
              <a:t>假如你是一名导游，将组团到绍兴一日游，请你于出发前将下表内容，以群发短信的形式告知旅客。</a:t>
            </a:r>
            <a:endParaRPr lang="zh-CN" altLang="zh-CN" sz="2800" kern="100">
              <a:effectLst/>
              <a:latin typeface="宋体" panose="02010600030101010101" pitchFamily="2" charset="-122"/>
              <a:cs typeface="Courier New"/>
            </a:endParaRPr>
          </a:p>
        </p:txBody>
      </p:sp>
      <p:graphicFrame>
        <p:nvGraphicFramePr>
          <p:cNvPr id="6" name="表格 5"/>
          <p:cNvGraphicFramePr>
            <a:graphicFrameLocks noGrp="1"/>
          </p:cNvGraphicFramePr>
          <p:nvPr/>
        </p:nvGraphicFramePr>
        <p:xfrm>
          <a:off x="183502" y="1629594"/>
          <a:ext cx="11823409" cy="1920240"/>
        </p:xfrm>
        <a:graphic>
          <a:graphicData uri="http://schemas.openxmlformats.org/drawingml/2006/table">
            <a:tbl>
              <a:tblPr/>
              <a:tblGrid>
                <a:gridCol w="2102329"/>
                <a:gridCol w="1728192"/>
                <a:gridCol w="2376264"/>
                <a:gridCol w="1656184"/>
                <a:gridCol w="1656184"/>
                <a:gridCol w="2304256"/>
              </a:tblGrid>
              <a:tr h="0">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车型</a:t>
                      </a:r>
                      <a:r>
                        <a:rPr lang="en-US" sz="2800" kern="100">
                          <a:effectLst/>
                          <a:latin typeface="Times New Roman" panose="02020603050405020304"/>
                          <a:ea typeface="华文细黑"/>
                          <a:cs typeface="Courier New"/>
                        </a:rPr>
                        <a:t>/</a:t>
                      </a:r>
                      <a:r>
                        <a:rPr lang="zh-CN" sz="2800" kern="100">
                          <a:effectLst/>
                          <a:latin typeface="Times New Roman" panose="02020603050405020304"/>
                          <a:ea typeface="华文细黑"/>
                          <a:cs typeface="Times New Roman" panose="02020603050405020304"/>
                        </a:rPr>
                        <a:t>号</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发车时间</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集合地</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到达时间</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返回时间</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旅游景点</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宇通</a:t>
                      </a:r>
                      <a:r>
                        <a:rPr lang="en-US" sz="2800" kern="100">
                          <a:effectLst/>
                          <a:latin typeface="Times New Roman" panose="02020603050405020304"/>
                          <a:ea typeface="华文细黑"/>
                          <a:cs typeface="Courier New"/>
                        </a:rPr>
                        <a:t>/</a:t>
                      </a:r>
                      <a:r>
                        <a:rPr lang="zh-CN" sz="2800" kern="100">
                          <a:effectLst/>
                          <a:latin typeface="Times New Roman" panose="02020603050405020304"/>
                          <a:ea typeface="华文细黑"/>
                          <a:cs typeface="Times New Roman" panose="02020603050405020304"/>
                        </a:rPr>
                        <a:t>浙</a:t>
                      </a:r>
                      <a:r>
                        <a:rPr lang="en-US" sz="2800" kern="100">
                          <a:effectLst/>
                          <a:latin typeface="Times New Roman" panose="02020603050405020304"/>
                          <a:ea typeface="华文细黑"/>
                          <a:cs typeface="Courier New"/>
                        </a:rPr>
                        <a:t>B288</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a:rPr>
                        <a:t>6</a:t>
                      </a:r>
                      <a:r>
                        <a:rPr lang="zh-CN" sz="2800" kern="100">
                          <a:effectLst/>
                          <a:latin typeface="Times New Roman" panose="02020603050405020304"/>
                          <a:ea typeface="华文细黑"/>
                          <a:cs typeface="Times New Roman" panose="02020603050405020304"/>
                        </a:rPr>
                        <a:t>月</a:t>
                      </a:r>
                      <a:r>
                        <a:rPr lang="en-US" sz="2800" kern="100">
                          <a:effectLst/>
                          <a:latin typeface="Times New Roman" panose="02020603050405020304"/>
                          <a:ea typeface="华文细黑"/>
                          <a:cs typeface="Courier New"/>
                        </a:rPr>
                        <a:t>1</a:t>
                      </a:r>
                      <a:r>
                        <a:rPr lang="zh-CN" sz="2800" kern="100">
                          <a:effectLst/>
                          <a:latin typeface="Times New Roman" panose="02020603050405020304"/>
                          <a:ea typeface="华文细黑"/>
                          <a:cs typeface="Times New Roman" panose="02020603050405020304"/>
                        </a:rPr>
                        <a:t>日</a:t>
                      </a:r>
                      <a:endParaRPr lang="zh-CN" sz="2800" kern="100">
                        <a:effectLst/>
                        <a:latin typeface="宋体" panose="02010600030101010101" pitchFamily="2" charset="-122"/>
                        <a:cs typeface="Courier New"/>
                      </a:endParaRPr>
                    </a:p>
                    <a:p>
                      <a:pPr algn="ctr">
                        <a:lnSpc>
                          <a:spcPct val="150000"/>
                        </a:lnSpc>
                        <a:spcAft>
                          <a:spcPts val="0"/>
                        </a:spcAft>
                      </a:pPr>
                      <a:r>
                        <a:rPr lang="en-US" sz="2800" kern="100">
                          <a:effectLst/>
                          <a:latin typeface="Times New Roman" panose="02020603050405020304"/>
                          <a:ea typeface="华文细黑"/>
                          <a:cs typeface="Courier New"/>
                        </a:rPr>
                        <a:t>7</a:t>
                      </a:r>
                      <a:r>
                        <a:rPr lang="zh-CN" sz="2800" kern="100">
                          <a:effectLst/>
                          <a:latin typeface="Times New Roman" panose="02020603050405020304"/>
                          <a:ea typeface="华文细黑"/>
                          <a:cs typeface="Times New Roman" panose="02020603050405020304"/>
                        </a:rPr>
                        <a:t>：</a:t>
                      </a:r>
                      <a:r>
                        <a:rPr lang="en-US" sz="2800" kern="100">
                          <a:effectLst/>
                          <a:latin typeface="Times New Roman" panose="02020603050405020304"/>
                          <a:ea typeface="华文细黑"/>
                          <a:cs typeface="Courier New"/>
                        </a:rPr>
                        <a:t>00</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kern="100">
                          <a:effectLst/>
                          <a:latin typeface="Times New Roman" panose="02020603050405020304"/>
                          <a:ea typeface="华文细黑"/>
                          <a:cs typeface="Times New Roman" panose="02020603050405020304"/>
                        </a:rPr>
                        <a:t>宁波客运中心</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a:rPr>
                        <a:t>6</a:t>
                      </a:r>
                      <a:r>
                        <a:rPr lang="zh-CN" sz="2800" kern="100">
                          <a:effectLst/>
                          <a:latin typeface="Times New Roman" panose="02020603050405020304"/>
                          <a:ea typeface="华文细黑"/>
                          <a:cs typeface="Times New Roman" panose="02020603050405020304"/>
                        </a:rPr>
                        <a:t>月</a:t>
                      </a:r>
                      <a:r>
                        <a:rPr lang="en-US" sz="2800" kern="100">
                          <a:effectLst/>
                          <a:latin typeface="Times New Roman" panose="02020603050405020304"/>
                          <a:ea typeface="华文细黑"/>
                          <a:cs typeface="Courier New"/>
                        </a:rPr>
                        <a:t>1</a:t>
                      </a:r>
                      <a:r>
                        <a:rPr lang="zh-CN" sz="2800" kern="100">
                          <a:effectLst/>
                          <a:latin typeface="Times New Roman" panose="02020603050405020304"/>
                          <a:ea typeface="华文细黑"/>
                          <a:cs typeface="Times New Roman" panose="02020603050405020304"/>
                        </a:rPr>
                        <a:t>日</a:t>
                      </a:r>
                      <a:endParaRPr lang="zh-CN" sz="2800" kern="100">
                        <a:effectLst/>
                        <a:latin typeface="宋体" panose="02010600030101010101" pitchFamily="2" charset="-122"/>
                        <a:cs typeface="Courier New"/>
                      </a:endParaRPr>
                    </a:p>
                    <a:p>
                      <a:pPr algn="ctr">
                        <a:lnSpc>
                          <a:spcPct val="150000"/>
                        </a:lnSpc>
                        <a:spcAft>
                          <a:spcPts val="0"/>
                        </a:spcAft>
                      </a:pPr>
                      <a:r>
                        <a:rPr lang="en-US" sz="2800" kern="100">
                          <a:effectLst/>
                          <a:latin typeface="Times New Roman" panose="02020603050405020304"/>
                          <a:ea typeface="华文细黑"/>
                          <a:cs typeface="Courier New"/>
                        </a:rPr>
                        <a:t>9</a:t>
                      </a:r>
                      <a:r>
                        <a:rPr lang="zh-CN" sz="2800" kern="100">
                          <a:effectLst/>
                          <a:latin typeface="Times New Roman" panose="02020603050405020304"/>
                          <a:ea typeface="华文细黑"/>
                          <a:cs typeface="Times New Roman" panose="02020603050405020304"/>
                        </a:rPr>
                        <a:t>：</a:t>
                      </a:r>
                      <a:r>
                        <a:rPr lang="en-US" sz="2800" kern="100">
                          <a:effectLst/>
                          <a:latin typeface="Times New Roman" panose="02020603050405020304"/>
                          <a:ea typeface="华文细黑"/>
                          <a:cs typeface="Courier New"/>
                        </a:rPr>
                        <a:t>00</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kern="100">
                          <a:effectLst/>
                          <a:latin typeface="Times New Roman" panose="02020603050405020304"/>
                          <a:ea typeface="华文细黑"/>
                          <a:cs typeface="Courier New"/>
                        </a:rPr>
                        <a:t>6</a:t>
                      </a:r>
                      <a:r>
                        <a:rPr lang="zh-CN" sz="2800" kern="100">
                          <a:effectLst/>
                          <a:latin typeface="Times New Roman" panose="02020603050405020304"/>
                          <a:ea typeface="华文细黑"/>
                          <a:cs typeface="Times New Roman" panose="02020603050405020304"/>
                        </a:rPr>
                        <a:t>月</a:t>
                      </a:r>
                      <a:r>
                        <a:rPr lang="en-US" sz="2800" kern="100">
                          <a:effectLst/>
                          <a:latin typeface="Times New Roman" panose="02020603050405020304"/>
                          <a:ea typeface="华文细黑"/>
                          <a:cs typeface="Courier New"/>
                        </a:rPr>
                        <a:t>1</a:t>
                      </a:r>
                      <a:r>
                        <a:rPr lang="zh-CN" sz="2800" kern="100">
                          <a:effectLst/>
                          <a:latin typeface="Times New Roman" panose="02020603050405020304"/>
                          <a:ea typeface="华文细黑"/>
                          <a:cs typeface="Times New Roman" panose="02020603050405020304"/>
                        </a:rPr>
                        <a:t>日</a:t>
                      </a:r>
                      <a:endParaRPr lang="zh-CN" sz="2800" kern="100">
                        <a:effectLst/>
                        <a:latin typeface="宋体" panose="02010600030101010101" pitchFamily="2" charset="-122"/>
                        <a:cs typeface="Courier New"/>
                      </a:endParaRPr>
                    </a:p>
                    <a:p>
                      <a:pPr algn="ctr">
                        <a:lnSpc>
                          <a:spcPct val="150000"/>
                        </a:lnSpc>
                        <a:spcAft>
                          <a:spcPts val="0"/>
                        </a:spcAft>
                      </a:pPr>
                      <a:r>
                        <a:rPr lang="en-US" sz="2800" kern="100">
                          <a:effectLst/>
                          <a:latin typeface="Times New Roman" panose="02020603050405020304"/>
                          <a:ea typeface="华文细黑"/>
                          <a:cs typeface="Courier New"/>
                        </a:rPr>
                        <a:t>19</a:t>
                      </a:r>
                      <a:r>
                        <a:rPr lang="zh-CN" sz="2800" kern="100">
                          <a:effectLst/>
                          <a:latin typeface="Times New Roman" panose="02020603050405020304"/>
                          <a:ea typeface="华文细黑"/>
                          <a:cs typeface="Times New Roman" panose="02020603050405020304"/>
                        </a:rPr>
                        <a:t>：</a:t>
                      </a:r>
                      <a:r>
                        <a:rPr lang="en-US" sz="2800" kern="100">
                          <a:effectLst/>
                          <a:latin typeface="Times New Roman" panose="02020603050405020304"/>
                          <a:ea typeface="华文细黑"/>
                          <a:cs typeface="Courier New"/>
                        </a:rPr>
                        <a:t>00</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algn="l">
                        <a:lnSpc>
                          <a:spcPct val="150000"/>
                        </a:lnSpc>
                        <a:spcAft>
                          <a:spcPts val="0"/>
                        </a:spcAft>
                      </a:pPr>
                      <a:r>
                        <a:rPr lang="zh-CN" sz="2800" kern="100">
                          <a:effectLst/>
                          <a:latin typeface="Times New Roman" panose="02020603050405020304"/>
                          <a:ea typeface="华文细黑"/>
                          <a:cs typeface="Times New Roman" panose="02020603050405020304"/>
                        </a:rPr>
                        <a:t>鲁迅故里、沈园、兰亭</a:t>
                      </a:r>
                      <a:endParaRPr lang="zh-CN" sz="2800" kern="100">
                        <a:effectLst/>
                        <a:latin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406574" y="3573810"/>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示例</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各位旅客，你们好！我是导游</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。明天</a:t>
            </a:r>
            <a:r>
              <a:rPr lang="en-US" altLang="zh-CN" sz="2800" kern="100">
                <a:solidFill>
                  <a:srgbClr val="C00000"/>
                </a:solidFill>
                <a:latin typeface="Times New Roman" panose="02020603050405020304"/>
                <a:ea typeface="华文细黑"/>
              </a:rPr>
              <a:t>(6</a:t>
            </a:r>
            <a:r>
              <a:rPr lang="zh-CN" altLang="zh-CN" sz="2800" kern="100">
                <a:solidFill>
                  <a:srgbClr val="C00000"/>
                </a:solidFill>
                <a:latin typeface="Times New Roman" panose="02020603050405020304"/>
                <a:ea typeface="华文细黑"/>
                <a:cs typeface="Times New Roman" panose="02020603050405020304"/>
              </a:rPr>
              <a:t>月</a:t>
            </a:r>
            <a:r>
              <a:rPr lang="en-US" altLang="zh-CN" sz="2800" kern="100">
                <a:solidFill>
                  <a:srgbClr val="C00000"/>
                </a:solidFill>
                <a:latin typeface="Times New Roman" panose="02020603050405020304"/>
                <a:ea typeface="华文细黑"/>
              </a:rPr>
              <a:t>1</a:t>
            </a:r>
            <a:r>
              <a:rPr lang="zh-CN" altLang="zh-CN" sz="2800" kern="100">
                <a:solidFill>
                  <a:srgbClr val="C00000"/>
                </a:solidFill>
                <a:latin typeface="Times New Roman" panose="02020603050405020304"/>
                <a:ea typeface="华文细黑"/>
                <a:cs typeface="Times New Roman" panose="02020603050405020304"/>
              </a:rPr>
              <a:t>日</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上午</a:t>
            </a:r>
            <a:r>
              <a:rPr lang="en-US" altLang="zh-CN" sz="2800" kern="100">
                <a:solidFill>
                  <a:srgbClr val="C00000"/>
                </a:solidFill>
                <a:latin typeface="Times New Roman" panose="02020603050405020304"/>
                <a:ea typeface="华文细黑"/>
              </a:rPr>
              <a:t>7</a:t>
            </a:r>
            <a:r>
              <a:rPr lang="zh-CN" altLang="zh-CN" sz="2800" kern="100">
                <a:solidFill>
                  <a:srgbClr val="C00000"/>
                </a:solidFill>
                <a:latin typeface="Times New Roman" panose="02020603050405020304"/>
                <a:ea typeface="华文细黑"/>
                <a:cs typeface="Times New Roman" panose="02020603050405020304"/>
              </a:rPr>
              <a:t>点前请于宁波客运中心集合，我们将乘坐宇通浙</a:t>
            </a:r>
            <a:r>
              <a:rPr lang="en-US" altLang="zh-CN" sz="2800" kern="100">
                <a:solidFill>
                  <a:srgbClr val="C00000"/>
                </a:solidFill>
                <a:latin typeface="Times New Roman" panose="02020603050405020304"/>
                <a:ea typeface="华文细黑"/>
              </a:rPr>
              <a:t>B288</a:t>
            </a:r>
            <a:r>
              <a:rPr lang="zh-CN" altLang="zh-CN" sz="2800" kern="100">
                <a:solidFill>
                  <a:srgbClr val="C00000"/>
                </a:solidFill>
                <a:latin typeface="Times New Roman" panose="02020603050405020304"/>
                <a:ea typeface="华文细黑"/>
                <a:cs typeface="Times New Roman" panose="02020603050405020304"/>
              </a:rPr>
              <a:t>客车，</a:t>
            </a:r>
            <a:r>
              <a:rPr lang="en-US" altLang="zh-CN" sz="2800" kern="100">
                <a:solidFill>
                  <a:srgbClr val="C00000"/>
                </a:solidFill>
                <a:latin typeface="Times New Roman" panose="02020603050405020304"/>
                <a:ea typeface="华文细黑"/>
              </a:rPr>
              <a:t>9</a:t>
            </a:r>
            <a:r>
              <a:rPr lang="zh-CN" altLang="zh-CN" sz="2800" kern="100">
                <a:solidFill>
                  <a:srgbClr val="C00000"/>
                </a:solidFill>
                <a:latin typeface="Times New Roman" panose="02020603050405020304"/>
                <a:ea typeface="华文细黑"/>
                <a:cs typeface="Times New Roman" panose="02020603050405020304"/>
              </a:rPr>
              <a:t>点到达绍兴，游览鲁迅故里、沈园、兰亭，当天</a:t>
            </a:r>
            <a:r>
              <a:rPr lang="en-US" altLang="zh-CN" sz="2800" kern="100">
                <a:solidFill>
                  <a:srgbClr val="C00000"/>
                </a:solidFill>
                <a:latin typeface="Times New Roman" panose="02020603050405020304"/>
                <a:ea typeface="华文细黑"/>
              </a:rPr>
              <a:t>19</a:t>
            </a:r>
            <a:r>
              <a:rPr lang="zh-CN" altLang="zh-CN" sz="2800" kern="100">
                <a:solidFill>
                  <a:srgbClr val="C00000"/>
                </a:solidFill>
                <a:latin typeface="Times New Roman" panose="02020603050405020304"/>
                <a:ea typeface="华文细黑"/>
                <a:cs typeface="Times New Roman" panose="02020603050405020304"/>
              </a:rPr>
              <a:t>：</a:t>
            </a:r>
            <a:r>
              <a:rPr lang="en-US" altLang="zh-CN" sz="2800" kern="100">
                <a:solidFill>
                  <a:srgbClr val="C00000"/>
                </a:solidFill>
                <a:latin typeface="Times New Roman" panose="02020603050405020304"/>
                <a:ea typeface="华文细黑"/>
              </a:rPr>
              <a:t>00</a:t>
            </a:r>
            <a:r>
              <a:rPr lang="zh-CN" altLang="zh-CN" sz="2800" kern="100">
                <a:solidFill>
                  <a:srgbClr val="C00000"/>
                </a:solidFill>
                <a:latin typeface="Times New Roman" panose="02020603050405020304"/>
                <a:ea typeface="华文细黑"/>
                <a:cs typeface="Times New Roman" panose="02020603050405020304"/>
              </a:rPr>
              <a:t>返回，请带好行李准时集合，祝旅途愉快！</a:t>
            </a:r>
            <a:endParaRPr lang="zh-CN" altLang="zh-CN" sz="2800" kern="100">
              <a:solidFill>
                <a:srgbClr val="C00000"/>
              </a:solidFill>
              <a:effectLst/>
              <a:latin typeface="宋体" panose="02010600030101010101" pitchFamily="2" charset="-122"/>
              <a:cs typeface="Courier New"/>
            </a:endParaRPr>
          </a:p>
        </p:txBody>
      </p:sp>
      <p:pic>
        <p:nvPicPr>
          <p:cNvPr id="8" name="图片 7">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9" name="Rectangle 21">
            <a:hlinkClick r:id="rId3"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0" name="Rectangle 21">
            <a:hlinkClick r:id="rId4"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5"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6"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
                  </p:tgtEl>
                </p:cond>
              </p:nextCondLst>
            </p:seq>
          </p:childTnLst>
        </p:cTn>
      </p:par>
    </p:tnLst>
    <p:bldLst>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Ⅰ</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278782" y="3030596"/>
              <a:ext cx="5272500"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anose="020B0503020204020204" pitchFamily="34" charset="-122"/>
                  <a:ea typeface="微软雅黑" panose="020B0503020204020204" pitchFamily="34" charset="-122"/>
                </a:rPr>
                <a:t>把脉学情</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准确诊断</a:t>
              </a:r>
              <a:endParaRPr lang="zh-CN" altLang="en-US" sz="4400" b="1" dirty="0">
                <a:latin typeface="微软雅黑" panose="020B0503020204020204" pitchFamily="34" charset="-122"/>
                <a:ea typeface="微软雅黑" panose="020B0503020204020204" pitchFamily="34" charset="-122"/>
              </a:endParaRPr>
            </a:p>
          </p:txBody>
        </p:sp>
      </p:grpSp>
      <p:pic>
        <p:nvPicPr>
          <p:cNvPr id="2050" name="Picture 2" descr="G:\1112\timg (27).jpg"/>
          <p:cNvPicPr>
            <a:picLocks noChangeAspect="1" noChangeArrowheads="1"/>
          </p:cNvPicPr>
          <p:nvPr/>
        </p:nvPicPr>
        <p:blipFill rotWithShape="1">
          <a:blip r:embed="rId1">
            <a:extLst>
              <a:ext uri="{28A0092B-C50C-407E-A947-70E740481C1C}">
                <a14:useLocalDpi xmlns:a14="http://schemas.microsoft.com/office/drawing/2010/main" val="0"/>
              </a:ext>
            </a:extLst>
          </a:blip>
          <a:srcRect l="57396"/>
          <a:stretch>
            <a:fillRect/>
          </a:stretch>
        </p:blipFill>
        <p:spPr bwMode="auto">
          <a:xfrm>
            <a:off x="8294686" y="1588"/>
            <a:ext cx="3895727"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5774" y="333450"/>
            <a:ext cx="1138558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欢送词是主人在活动结束时欢送客人而发表的讲话。假设姚江中学学生会成员应邀来东山中学参加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地球一小时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公益活动，假如你是东山中学学生会主席，热情地接待了他们，并在活动结束时，致辞表示欢送。请在横线处补写欢送词。</a:t>
            </a:r>
            <a:r>
              <a:rPr lang="en-US" altLang="zh-CN" sz="2800" kern="100" dirty="0">
                <a:latin typeface="Times New Roman" panose="02020603050405020304"/>
                <a:ea typeface="华文细黑"/>
                <a:cs typeface="Courier New"/>
              </a:rPr>
              <a:t>(100</a:t>
            </a:r>
            <a:r>
              <a:rPr lang="zh-CN" altLang="zh-CN" sz="2800" kern="100" dirty="0">
                <a:latin typeface="Times New Roman" panose="02020603050405020304"/>
                <a:ea typeface="华文细黑"/>
                <a:cs typeface="Times New Roman" panose="02020603050405020304"/>
              </a:rPr>
              <a:t>字左右</a:t>
            </a:r>
            <a:r>
              <a:rPr lang="en-US" altLang="zh-CN" sz="2800" kern="100" dirty="0">
                <a:latin typeface="Times New Roman" panose="02020603050405020304"/>
                <a:ea typeface="华文细黑"/>
                <a:cs typeface="Courier New"/>
              </a:rPr>
              <a:t>)</a:t>
            </a:r>
            <a:endParaRPr lang="zh-CN" altLang="zh-CN" sz="280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亲爱的姚江中学学生会的同学们</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宋体" panose="02010600030101010101" pitchFamily="2" charset="-122"/>
              <a:cs typeface="Courier New"/>
            </a:endParaRPr>
          </a:p>
          <a:p>
            <a:pPr indent="720090"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首先</a:t>
            </a:r>
            <a:r>
              <a:rPr lang="zh-CN" altLang="zh-CN" sz="2800" kern="100" dirty="0">
                <a:latin typeface="Times New Roman" panose="02020603050405020304"/>
                <a:ea typeface="华文细黑"/>
                <a:cs typeface="Times New Roman" panose="02020603050405020304"/>
              </a:rPr>
              <a:t>，我谨代表东山中学学生会，对你们参加我校</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地球一小时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公益活动，表示真诚的感谢</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20090" algn="just">
              <a:lnSpc>
                <a:spcPct val="150000"/>
              </a:lnSpc>
              <a:spcAft>
                <a:spcPts val="0"/>
              </a:spcAft>
            </a:pPr>
            <a:r>
              <a:rPr lang="en-US" altLang="zh-CN" sz="2800" kern="100" dirty="0" smtClean="0">
                <a:latin typeface="Times New Roman" panose="02020603050405020304"/>
                <a:ea typeface="华文细黑"/>
                <a:cs typeface="Courier New"/>
              </a:rPr>
              <a:t>__________________________________________________</a:t>
            </a:r>
            <a:r>
              <a:rPr lang="en-US" altLang="zh-CN" sz="2800" kern="100" dirty="0">
                <a:latin typeface="Times New Roman" panose="02020603050405020304"/>
                <a:ea typeface="华文细黑"/>
                <a:cs typeface="Courier New"/>
              </a:rPr>
              <a:t>_______</a:t>
            </a:r>
            <a:r>
              <a:rPr lang="en-US" altLang="zh-CN" sz="2800" kern="100" dirty="0" smtClean="0">
                <a:latin typeface="Times New Roman" panose="02020603050405020304"/>
                <a:ea typeface="华文细黑"/>
                <a:cs typeface="Courier New"/>
              </a:rPr>
              <a:t>_</a:t>
            </a:r>
            <a:endParaRPr lang="en-US" altLang="zh-CN" sz="2800" kern="100" dirty="0" smtClean="0">
              <a:latin typeface="宋体" panose="02010600030101010101" pitchFamily="2" charset="-122"/>
              <a:cs typeface="Courier New"/>
            </a:endParaRPr>
          </a:p>
          <a:p>
            <a:pPr indent="720090"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最后</a:t>
            </a:r>
            <a:r>
              <a:rPr lang="zh-CN" altLang="zh-CN" sz="2800" kern="100" dirty="0">
                <a:latin typeface="Times New Roman" panose="02020603050405020304"/>
                <a:ea typeface="华文细黑"/>
                <a:cs typeface="Times New Roman" panose="02020603050405020304"/>
              </a:rPr>
              <a:t>，祝大家一路顺风，万事如意！</a:t>
            </a:r>
            <a:endParaRPr lang="zh-CN" altLang="zh-CN" sz="2800" kern="100" dirty="0">
              <a:effectLst/>
              <a:latin typeface="宋体" panose="02010600030101010101" pitchFamily="2" charset="-122"/>
              <a:cs typeface="Courier New"/>
            </a:endParaRPr>
          </a:p>
        </p:txBody>
      </p:sp>
      <p:sp>
        <p:nvSpPr>
          <p:cNvPr id="7" name="TextBox 6">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Rectangle 21">
            <a:hlinkClick r:id="rId2"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3"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7" name="Rectangle 21">
            <a:hlinkClick r:id="rId4"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8" name="Rectangle 21">
            <a:hlinkClick r:id="rId5"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335774" y="1381007"/>
            <a:ext cx="11385581"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示例</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你们在</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地球一小时</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公益活动中表现出来的能力和效率，值得我们学习。在这即将分别的时刻，我们依依不舍。虽然大家相处的时间短暂，但我相信，我们的友谊却会长久。我们热切地期待着贵校学生会能在方便的时候，再次做客东山中学。同时，祝愿我们两校学生会的合作日益加强。</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要含有表扬肯定、惜别祝愿之意</a:t>
            </a:r>
            <a:r>
              <a:rPr lang="en-US" altLang="zh-CN" sz="2800" kern="100">
                <a:solidFill>
                  <a:srgbClr val="C00000"/>
                </a:solidFill>
                <a:latin typeface="Times New Roman" panose="02020603050405020304"/>
                <a:ea typeface="华文细黑"/>
              </a:rPr>
              <a:t>)</a:t>
            </a:r>
            <a:endParaRPr lang="zh-CN" altLang="zh-CN" sz="2800" kern="100">
              <a:solidFill>
                <a:srgbClr val="C00000"/>
              </a:solidFill>
              <a:effectLst/>
              <a:latin typeface="宋体" panose="02010600030101010101" pitchFamily="2" charset="-122"/>
              <a:cs typeface="Courier New"/>
            </a:endParaRPr>
          </a:p>
        </p:txBody>
      </p:sp>
      <p:sp>
        <p:nvSpPr>
          <p:cNvPr id="1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53616" y="226035"/>
            <a:ext cx="11521280"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请按要求答题。</a:t>
            </a:r>
            <a:endParaRPr lang="zh-CN" altLang="zh-CN" sz="2800" kern="100" dirty="0">
              <a:latin typeface="宋体" panose="02010600030101010101" pitchFamily="2" charset="-122"/>
              <a:cs typeface="Courier New"/>
            </a:endParaRPr>
          </a:p>
          <a:p>
            <a:pPr indent="717550" algn="just">
              <a:lnSpc>
                <a:spcPct val="150000"/>
              </a:lnSpc>
              <a:spcAft>
                <a:spcPts val="0"/>
              </a:spcAft>
            </a:pPr>
            <a:r>
              <a:rPr lang="zh-CN" altLang="zh-CN" sz="2800" kern="100" dirty="0">
                <a:latin typeface="Times New Roman" panose="02020603050405020304"/>
                <a:ea typeface="华文细黑"/>
                <a:cs typeface="Times New Roman" panose="02020603050405020304"/>
              </a:rPr>
              <a:t>在进行语文综合性学习的过程中，新丰中学的王涵同学所在的活动小组，准备到当地一家非常有名的墨香书市去进行名著阅读的相关问卷调查。请你以王涵的身份写一封简短的信函，争取书市经理的同意和支持。</a:t>
            </a:r>
            <a:r>
              <a:rPr lang="en-US" altLang="zh-CN" sz="2800" kern="100" dirty="0">
                <a:latin typeface="Times New Roman" panose="02020603050405020304"/>
                <a:ea typeface="华文细黑"/>
                <a:cs typeface="Courier New"/>
              </a:rPr>
              <a:t>(80</a:t>
            </a:r>
            <a:r>
              <a:rPr lang="zh-CN" altLang="zh-CN" sz="2800" kern="100" dirty="0">
                <a:latin typeface="Times New Roman" panose="02020603050405020304"/>
                <a:ea typeface="华文细黑"/>
                <a:cs typeface="Times New Roman" panose="02020603050405020304"/>
              </a:rPr>
              <a:t>字左右</a:t>
            </a:r>
            <a:r>
              <a:rPr lang="en-US" altLang="zh-CN" sz="2800" kern="100" dirty="0">
                <a:latin typeface="Times New Roman" panose="02020603050405020304"/>
                <a:ea typeface="华文细黑"/>
                <a:cs typeface="Courier New"/>
              </a:rPr>
              <a:t>)</a:t>
            </a:r>
            <a:endParaRPr lang="zh-CN" altLang="zh-CN" sz="2800" kern="100" dirty="0">
              <a:latin typeface="宋体" panose="02010600030101010101" pitchFamily="2" charset="-122"/>
              <a:cs typeface="Courier New"/>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尊敬的书市经理</a:t>
            </a:r>
            <a:r>
              <a:rPr lang="zh-CN" altLang="zh-CN" sz="2800" kern="100" dirty="0" smtClean="0">
                <a:latin typeface="Times New Roman" panose="02020603050405020304"/>
                <a:ea typeface="华文细黑"/>
                <a:cs typeface="Times New Roman" panose="02020603050405020304"/>
              </a:rPr>
              <a:t>：</a:t>
            </a:r>
            <a:endParaRPr lang="zh-CN" altLang="zh-CN" sz="2800" kern="100" dirty="0" smtClean="0">
              <a:latin typeface="宋体" panose="02010600030101010101" pitchFamily="2" charset="-122"/>
              <a:cs typeface="Courier New"/>
            </a:endParaRPr>
          </a:p>
          <a:p>
            <a:pPr indent="720090" algn="just">
              <a:lnSpc>
                <a:spcPct val="150000"/>
              </a:lnSpc>
              <a:spcAft>
                <a:spcPts val="0"/>
              </a:spcAft>
            </a:pPr>
            <a:r>
              <a:rPr lang="en-US" altLang="zh-CN" sz="2800" kern="100" dirty="0" smtClean="0">
                <a:latin typeface="Times New Roman" panose="02020603050405020304"/>
                <a:ea typeface="华文细黑"/>
                <a:cs typeface="Courier New"/>
              </a:rPr>
              <a:t>___________________________________________________________</a:t>
            </a:r>
            <a:endParaRPr lang="zh-CN" altLang="zh-CN" sz="2800" kern="100" dirty="0" smtClean="0">
              <a:latin typeface="宋体" panose="02010600030101010101" pitchFamily="2" charset="-122"/>
              <a:cs typeface="Courier New"/>
            </a:endParaRPr>
          </a:p>
          <a:p>
            <a:pPr algn="r">
              <a:lnSpc>
                <a:spcPct val="150000"/>
              </a:lnSpc>
              <a:spcAft>
                <a:spcPts val="0"/>
              </a:spcAft>
            </a:pPr>
            <a:r>
              <a:rPr lang="zh-CN" altLang="zh-CN" sz="2800" kern="100" dirty="0" smtClean="0">
                <a:latin typeface="Times New Roman" panose="02020603050405020304"/>
                <a:ea typeface="华文细黑"/>
                <a:cs typeface="Times New Roman" panose="02020603050405020304"/>
              </a:rPr>
              <a:t>新</a:t>
            </a:r>
            <a:r>
              <a:rPr lang="zh-CN" altLang="zh-CN" sz="2800" kern="100" dirty="0">
                <a:latin typeface="Times New Roman" panose="02020603050405020304"/>
                <a:ea typeface="华文细黑"/>
                <a:cs typeface="Times New Roman" panose="02020603050405020304"/>
              </a:rPr>
              <a:t>丰中学学生：王涵</a:t>
            </a:r>
            <a:endParaRPr lang="zh-CN" altLang="zh-CN" sz="2800" kern="100" dirty="0">
              <a:latin typeface="宋体" panose="02010600030101010101" pitchFamily="2" charset="-122"/>
              <a:cs typeface="Courier New"/>
            </a:endParaRPr>
          </a:p>
          <a:p>
            <a:pPr algn="r">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日</a:t>
            </a:r>
            <a:endParaRPr lang="zh-CN" altLang="zh-CN" sz="2800" kern="100" dirty="0">
              <a:effectLst/>
              <a:latin typeface="宋体" panose="02010600030101010101" pitchFamily="2" charset="-122"/>
              <a:cs typeface="Courier New"/>
            </a:endParaRPr>
          </a:p>
        </p:txBody>
      </p:sp>
      <p:sp>
        <p:nvSpPr>
          <p:cNvPr id="7" name="TextBox 6">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Rectangle 21">
            <a:hlinkClick r:id="rId2"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53616" y="1801504"/>
            <a:ext cx="1152128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cs typeface="Courier New"/>
              </a:rPr>
              <a:t>(</a:t>
            </a:r>
            <a:r>
              <a:rPr lang="zh-CN" altLang="en-US" sz="2800" kern="100">
                <a:solidFill>
                  <a:srgbClr val="C00000"/>
                </a:solidFill>
                <a:latin typeface="Times New Roman" panose="02020603050405020304"/>
                <a:ea typeface="华文细黑"/>
                <a:cs typeface="Courier New"/>
              </a:rPr>
              <a:t>示例</a:t>
            </a:r>
            <a:r>
              <a:rPr lang="en-US" altLang="zh-CN" sz="2800" kern="100">
                <a:solidFill>
                  <a:srgbClr val="C00000"/>
                </a:solidFill>
                <a:latin typeface="Times New Roman" panose="02020603050405020304"/>
                <a:ea typeface="华文细黑"/>
                <a:cs typeface="Courier New"/>
              </a:rPr>
              <a:t>)</a:t>
            </a:r>
            <a:r>
              <a:rPr lang="zh-CN" altLang="en-US" sz="2800" kern="100">
                <a:solidFill>
                  <a:srgbClr val="C00000"/>
                </a:solidFill>
                <a:latin typeface="Times New Roman" panose="02020603050405020304"/>
                <a:ea typeface="华文细黑"/>
                <a:cs typeface="Courier New"/>
              </a:rPr>
              <a:t>您好，我们是新丰中学的学生，也一直是贵书市的忠实读者。现在我们学校的语文综合性学习小组正着手对名著阅读进行相关性的问卷调查，以便更好地了解学生的兴趣，希望能够得到您的同意和支持。谢谢！</a:t>
            </a:r>
            <a:endParaRPr lang="zh-CN" altLang="zh-CN" sz="1050" kern="100" dirty="0">
              <a:solidFill>
                <a:srgbClr val="C00000"/>
              </a:solidFill>
              <a:effectLst/>
              <a:latin typeface="宋体" panose="02010600030101010101" pitchFamily="2" charset="-122"/>
              <a:cs typeface="Courier New"/>
            </a:endParaRPr>
          </a:p>
        </p:txBody>
      </p:sp>
      <p:sp>
        <p:nvSpPr>
          <p:cNvPr id="7"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0"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226035"/>
            <a:ext cx="11521280"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cs typeface="Courier New"/>
              </a:rPr>
              <a:t>3.</a:t>
            </a:r>
            <a:r>
              <a:rPr lang="zh-CN" altLang="zh-CN" sz="2800" kern="100">
                <a:latin typeface="Times New Roman" panose="02020603050405020304"/>
                <a:ea typeface="华文细黑"/>
                <a:cs typeface="Times New Roman" panose="02020603050405020304"/>
              </a:rPr>
              <a:t>下面是某校办公室的一份电话记录稿。请根据相关信息，拟写邀请函的正文。</a:t>
            </a:r>
            <a:r>
              <a:rPr lang="en-US" altLang="zh-CN" sz="2800" kern="100">
                <a:latin typeface="Times New Roman" panose="02020603050405020304"/>
                <a:ea typeface="华文细黑"/>
                <a:cs typeface="Courier New"/>
              </a:rPr>
              <a:t>(</a:t>
            </a:r>
            <a:r>
              <a:rPr lang="zh-CN" altLang="zh-CN" sz="2800" kern="100">
                <a:latin typeface="Times New Roman" panose="02020603050405020304"/>
                <a:ea typeface="华文细黑"/>
                <a:cs typeface="Times New Roman" panose="02020603050405020304"/>
              </a:rPr>
              <a:t>不超过</a:t>
            </a:r>
            <a:r>
              <a:rPr lang="en-US" altLang="zh-CN" sz="2800" kern="100">
                <a:latin typeface="Times New Roman" panose="02020603050405020304"/>
                <a:ea typeface="华文细黑"/>
                <a:cs typeface="Courier New"/>
              </a:rPr>
              <a:t>70</a:t>
            </a:r>
            <a:r>
              <a:rPr lang="zh-CN" altLang="zh-CN" sz="2800" kern="100">
                <a:latin typeface="Times New Roman" panose="02020603050405020304"/>
                <a:ea typeface="华文细黑"/>
                <a:cs typeface="Times New Roman" panose="02020603050405020304"/>
              </a:rPr>
              <a:t>字</a:t>
            </a:r>
            <a:r>
              <a:rPr lang="en-US" altLang="zh-CN" sz="2800" kern="100">
                <a:latin typeface="Times New Roman" panose="02020603050405020304"/>
                <a:ea typeface="华文细黑"/>
                <a:cs typeface="Courier New"/>
              </a:rPr>
              <a:t>)</a:t>
            </a:r>
            <a:endParaRPr lang="zh-CN" altLang="zh-CN" sz="2800" kern="100">
              <a:latin typeface="宋体" panose="02010600030101010101" pitchFamily="2" charset="-122"/>
              <a:cs typeface="Courier New"/>
            </a:endParaRPr>
          </a:p>
          <a:p>
            <a:pPr indent="720090" algn="just">
              <a:lnSpc>
                <a:spcPct val="150000"/>
              </a:lnSpc>
              <a:spcAft>
                <a:spcPts val="0"/>
              </a:spcAft>
            </a:pPr>
            <a:r>
              <a:rPr lang="zh-CN" altLang="zh-CN" sz="2800" kern="100">
                <a:latin typeface="Times New Roman" panose="02020603050405020304"/>
                <a:ea typeface="华文细黑"/>
                <a:cs typeface="Times New Roman" panose="02020603050405020304"/>
              </a:rPr>
              <a:t>您好！您是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先生吗？我是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中学办公室的老师，很高兴联系上您。我们想邀请您参加学校文化艺术节的开幕式。每年我校都要搞一个文化艺术节，今年也不例外。开幕式安排在</a:t>
            </a:r>
            <a:r>
              <a:rPr lang="en-US" altLang="zh-CN" sz="2800" kern="100">
                <a:latin typeface="Times New Roman" panose="02020603050405020304"/>
                <a:ea typeface="华文细黑"/>
                <a:cs typeface="Courier New"/>
              </a:rPr>
              <a:t>12</a:t>
            </a:r>
            <a:r>
              <a:rPr lang="zh-CN" altLang="zh-CN" sz="2800" kern="100">
                <a:latin typeface="Times New Roman" panose="02020603050405020304"/>
                <a:ea typeface="华文细黑"/>
                <a:cs typeface="Times New Roman" panose="02020603050405020304"/>
              </a:rPr>
              <a:t>月</a:t>
            </a:r>
            <a:r>
              <a:rPr lang="en-US" altLang="zh-CN" sz="2800" kern="100">
                <a:latin typeface="Times New Roman" panose="02020603050405020304"/>
                <a:ea typeface="华文细黑"/>
                <a:cs typeface="Courier New"/>
              </a:rPr>
              <a:t>21</a:t>
            </a:r>
            <a:r>
              <a:rPr lang="zh-CN" altLang="zh-CN" sz="2800" kern="100">
                <a:latin typeface="Times New Roman" panose="02020603050405020304"/>
                <a:ea typeface="华文细黑"/>
                <a:cs typeface="Times New Roman" panose="02020603050405020304"/>
              </a:rPr>
              <a:t>日上午</a:t>
            </a:r>
            <a:r>
              <a:rPr lang="en-US" altLang="zh-CN" sz="2800" kern="100">
                <a:latin typeface="Times New Roman" panose="02020603050405020304"/>
                <a:ea typeface="华文细黑"/>
                <a:cs typeface="Courier New"/>
              </a:rPr>
              <a:t>9</a:t>
            </a:r>
            <a:r>
              <a:rPr lang="zh-CN" altLang="zh-CN" sz="2800" kern="100">
                <a:latin typeface="Times New Roman" panose="02020603050405020304"/>
                <a:ea typeface="华文细黑"/>
                <a:cs typeface="Times New Roman" panose="02020603050405020304"/>
              </a:rPr>
              <a:t>：</a:t>
            </a:r>
            <a:r>
              <a:rPr lang="en-US" altLang="zh-CN" sz="2800" kern="100">
                <a:latin typeface="Times New Roman" panose="02020603050405020304"/>
                <a:ea typeface="华文细黑"/>
                <a:cs typeface="Courier New"/>
              </a:rPr>
              <a:t>00</a:t>
            </a:r>
            <a:r>
              <a:rPr lang="zh-CN" altLang="zh-CN" sz="2800" kern="100">
                <a:latin typeface="Times New Roman" panose="02020603050405020304"/>
                <a:ea typeface="华文细黑"/>
                <a:cs typeface="Times New Roman" panose="02020603050405020304"/>
              </a:rPr>
              <a:t>，地点就在我校学术楼报告厅。开幕式很重要，我们想整得隆重一点。校长要求我们多邀请一些有名气的人士参加。您在社会上很有影响，能邀请到您是学校的荣幸。我们知道您很忙的，但这个开幕式实在很重要，到时候您一定要来哟！谢谢您！</a:t>
            </a:r>
            <a:endParaRPr lang="zh-CN" altLang="zh-CN" sz="2800" kern="100">
              <a:effectLst/>
              <a:latin typeface="宋体" panose="02010600030101010101" pitchFamily="2" charset="-122"/>
              <a:cs typeface="Courier New"/>
            </a:endParaRPr>
          </a:p>
        </p:txBody>
      </p:sp>
      <p:sp>
        <p:nvSpPr>
          <p:cNvPr id="1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89434"/>
            <a:ext cx="11521280" cy="3354740"/>
          </a:xfrm>
          <a:prstGeom prst="rect">
            <a:avLst/>
          </a:prstGeom>
        </p:spPr>
        <p:txBody>
          <a:bodyPr wrap="square" lIns="121898" tIns="60948" rIns="121898" bIns="60948">
            <a:spAutoFit/>
          </a:bodyPr>
          <a:lstStyle/>
          <a:p>
            <a:pPr algn="ctr">
              <a:lnSpc>
                <a:spcPct val="150000"/>
              </a:lnSpc>
              <a:spcAft>
                <a:spcPts val="0"/>
              </a:spcAft>
            </a:pPr>
            <a:r>
              <a:rPr lang="zh-CN" altLang="zh-CN" sz="2800" b="1" kern="100">
                <a:solidFill>
                  <a:srgbClr val="C00000"/>
                </a:solidFill>
                <a:latin typeface="Times New Roman" panose="02020603050405020304"/>
                <a:ea typeface="华文细黑"/>
                <a:cs typeface="Times New Roman" panose="02020603050405020304"/>
              </a:rPr>
              <a:t>邀请函</a:t>
            </a:r>
            <a:endParaRPr lang="zh-CN" altLang="zh-CN" sz="2800" b="1" kern="100">
              <a:solidFill>
                <a:srgbClr val="C00000"/>
              </a:solidFill>
              <a:latin typeface="宋体" panose="02010600030101010101" pitchFamily="2" charset="-122"/>
              <a:cs typeface="Courier New"/>
            </a:endParaRPr>
          </a:p>
          <a:p>
            <a:pPr algn="just">
              <a:lnSpc>
                <a:spcPct val="150000"/>
              </a:lnSpc>
              <a:spcAft>
                <a:spcPts val="0"/>
              </a:spcAft>
            </a:pPr>
            <a:r>
              <a:rPr lang="zh-CN" altLang="zh-CN" sz="2800" kern="100">
                <a:latin typeface="Times New Roman" panose="02020603050405020304"/>
                <a:ea typeface="华文细黑"/>
                <a:cs typeface="Times New Roman" panose="02020603050405020304"/>
              </a:rPr>
              <a:t>尊敬的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先生：</a:t>
            </a:r>
            <a:endParaRPr lang="zh-CN" altLang="zh-CN" sz="2800" kern="100">
              <a:latin typeface="宋体" panose="02010600030101010101" pitchFamily="2" charset="-122"/>
              <a:cs typeface="Courier New"/>
            </a:endParaRPr>
          </a:p>
          <a:p>
            <a:pPr indent="720090" algn="just">
              <a:lnSpc>
                <a:spcPct val="150000"/>
              </a:lnSpc>
              <a:spcAft>
                <a:spcPts val="0"/>
              </a:spcAft>
            </a:pPr>
            <a:r>
              <a:rPr lang="en-US" altLang="zh-CN" sz="2800" kern="100" smtClean="0">
                <a:latin typeface="Times New Roman" panose="02020603050405020304"/>
                <a:ea typeface="华文细黑"/>
                <a:cs typeface="Courier New"/>
              </a:rPr>
              <a:t>___________________________________________________________</a:t>
            </a:r>
            <a:endParaRPr lang="zh-CN" altLang="zh-CN" sz="2800" kern="100">
              <a:latin typeface="宋体" panose="02010600030101010101" pitchFamily="2" charset="-122"/>
              <a:cs typeface="Courier New"/>
            </a:endParaRPr>
          </a:p>
          <a:p>
            <a:pPr algn="r">
              <a:lnSpc>
                <a:spcPct val="150000"/>
              </a:lnSpc>
              <a:spcAft>
                <a:spcPts val="0"/>
              </a:spcAft>
            </a:pP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中学办公室</a:t>
            </a:r>
            <a:endParaRPr lang="zh-CN" altLang="zh-CN" sz="2800" kern="100">
              <a:latin typeface="宋体" panose="02010600030101010101" pitchFamily="2" charset="-122"/>
              <a:cs typeface="Courier New"/>
            </a:endParaRPr>
          </a:p>
          <a:p>
            <a:pPr algn="r">
              <a:lnSpc>
                <a:spcPct val="150000"/>
              </a:lnSpc>
              <a:spcAft>
                <a:spcPts val="0"/>
              </a:spcAft>
            </a:pP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年</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日</a:t>
            </a:r>
            <a:endParaRPr lang="zh-CN" altLang="zh-CN" sz="2800" kern="10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8" name="矩形 7"/>
          <p:cNvSpPr/>
          <p:nvPr/>
        </p:nvSpPr>
        <p:spPr>
          <a:xfrm>
            <a:off x="334566" y="3645818"/>
            <a:ext cx="1152128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示例</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您好！我校将要举行一年一度的文化艺术节，特邀请您参加今年文化艺术节的开幕式，时间为</a:t>
            </a:r>
            <a:r>
              <a:rPr lang="en-US" altLang="zh-CN" sz="2800" kern="100">
                <a:solidFill>
                  <a:srgbClr val="C00000"/>
                </a:solidFill>
                <a:latin typeface="Times New Roman" panose="02020603050405020304"/>
                <a:ea typeface="华文细黑"/>
              </a:rPr>
              <a:t>12</a:t>
            </a:r>
            <a:r>
              <a:rPr lang="zh-CN" altLang="zh-CN" sz="2800" kern="100">
                <a:solidFill>
                  <a:srgbClr val="C00000"/>
                </a:solidFill>
                <a:latin typeface="Times New Roman" panose="02020603050405020304"/>
                <a:ea typeface="华文细黑"/>
                <a:cs typeface="Times New Roman" panose="02020603050405020304"/>
              </a:rPr>
              <a:t>月</a:t>
            </a:r>
            <a:r>
              <a:rPr lang="en-US" altLang="zh-CN" sz="2800" kern="100">
                <a:solidFill>
                  <a:srgbClr val="C00000"/>
                </a:solidFill>
                <a:latin typeface="Times New Roman" panose="02020603050405020304"/>
                <a:ea typeface="华文细黑"/>
              </a:rPr>
              <a:t>21</a:t>
            </a:r>
            <a:r>
              <a:rPr lang="zh-CN" altLang="zh-CN" sz="2800" kern="100">
                <a:solidFill>
                  <a:srgbClr val="C00000"/>
                </a:solidFill>
                <a:latin typeface="Times New Roman" panose="02020603050405020304"/>
                <a:ea typeface="华文细黑"/>
                <a:cs typeface="Times New Roman" panose="02020603050405020304"/>
              </a:rPr>
              <a:t>日上午</a:t>
            </a:r>
            <a:r>
              <a:rPr lang="en-US" altLang="zh-CN" sz="2800" kern="100">
                <a:solidFill>
                  <a:srgbClr val="C00000"/>
                </a:solidFill>
                <a:latin typeface="Times New Roman" panose="02020603050405020304"/>
                <a:ea typeface="华文细黑"/>
              </a:rPr>
              <a:t>9</a:t>
            </a:r>
            <a:r>
              <a:rPr lang="zh-CN" altLang="zh-CN" sz="2800" kern="100">
                <a:solidFill>
                  <a:srgbClr val="C00000"/>
                </a:solidFill>
                <a:latin typeface="Times New Roman" panose="02020603050405020304"/>
                <a:ea typeface="华文细黑"/>
                <a:cs typeface="Times New Roman" panose="02020603050405020304"/>
              </a:rPr>
              <a:t>：</a:t>
            </a:r>
            <a:r>
              <a:rPr lang="en-US" altLang="zh-CN" sz="2800" kern="100">
                <a:solidFill>
                  <a:srgbClr val="C00000"/>
                </a:solidFill>
                <a:latin typeface="Times New Roman" panose="02020603050405020304"/>
                <a:ea typeface="华文细黑"/>
              </a:rPr>
              <a:t>00</a:t>
            </a:r>
            <a:r>
              <a:rPr lang="zh-CN" altLang="zh-CN" sz="2800" kern="100">
                <a:solidFill>
                  <a:srgbClr val="C00000"/>
                </a:solidFill>
                <a:latin typeface="Times New Roman" panose="02020603050405020304"/>
                <a:ea typeface="华文细黑"/>
                <a:cs typeface="Times New Roman" panose="02020603050405020304"/>
              </a:rPr>
              <a:t>，地点在学术楼报告厅。敬请届时光临。</a:t>
            </a:r>
            <a:endParaRPr lang="zh-CN" altLang="zh-CN" sz="2800" kern="100">
              <a:solidFill>
                <a:srgbClr val="C00000"/>
              </a:solidFill>
              <a:effectLst/>
              <a:latin typeface="宋体" panose="02010600030101010101" pitchFamily="2" charset="-122"/>
              <a:cs typeface="Courier New"/>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p:bldP spid="8"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3871</Words>
  <Application>WPS 演示</Application>
  <PresentationFormat>自定义</PresentationFormat>
  <Paragraphs>292</Paragraphs>
  <Slides>25</Slides>
  <Notes>9</Notes>
  <HiddenSlides>6</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vt:lpstr>
      <vt:lpstr>宋体</vt:lpstr>
      <vt:lpstr>Wingdings</vt:lpstr>
      <vt:lpstr>微软雅黑</vt:lpstr>
      <vt:lpstr>Times New Roman</vt:lpstr>
      <vt:lpstr>Times New Roman</vt:lpstr>
      <vt:lpstr>黑体</vt:lpstr>
      <vt:lpstr>华文细黑</vt:lpstr>
      <vt:lpstr>Courier New</vt:lpstr>
      <vt:lpstr>Broadway</vt:lpstr>
      <vt:lpstr>楷体</vt:lpstr>
      <vt:lpstr>经典繁仿黑</vt:lpstr>
      <vt:lpstr>IPAPANNEW</vt:lpstr>
      <vt:lpstr>Calibri</vt:lpstr>
      <vt:lpstr>Arial Unicode MS</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葡萄鱼蕃茄 </cp:lastModifiedBy>
  <cp:revision>语文备课大师【全免费】</cp:revision>
  <dcterms:created xsi:type="dcterms:W3CDTF">2017-12-13T09:31:49Z</dcterms:created>
  <dcterms:modified xsi:type="dcterms:W3CDTF">2017-12-13T09:31:57Z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