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64" r:id="rId3"/>
    <p:sldId id="361" r:id="rId4"/>
    <p:sldId id="358" r:id="rId5"/>
    <p:sldId id="359" r:id="rId6"/>
    <p:sldId id="265" r:id="rId7"/>
    <p:sldId id="362" r:id="rId8"/>
    <p:sldId id="278" r:id="rId9"/>
    <p:sldId id="344" r:id="rId10"/>
    <p:sldId id="363" r:id="rId11"/>
    <p:sldId id="364" r:id="rId12"/>
    <p:sldId id="365" r:id="rId13"/>
    <p:sldId id="366" r:id="rId14"/>
    <p:sldId id="275" r:id="rId15"/>
    <p:sldId id="367" r:id="rId16"/>
    <p:sldId id="372" r:id="rId17"/>
    <p:sldId id="368" r:id="rId18"/>
    <p:sldId id="369" r:id="rId19"/>
    <p:sldId id="370" r:id="rId20"/>
    <p:sldId id="371" r:id="rId21"/>
    <p:sldId id="373" r:id="rId22"/>
    <p:sldId id="374" r:id="rId23"/>
    <p:sldId id="375" r:id="rId24"/>
    <p:sldId id="376" r:id="rId25"/>
    <p:sldId id="285" r:id="rId26"/>
    <p:sldId id="377" r:id="rId27"/>
    <p:sldId id="378" r:id="rId28"/>
    <p:sldId id="379" r:id="rId29"/>
    <p:sldId id="286" r:id="rId30"/>
    <p:sldId id="360" r:id="rId31"/>
    <p:sldId id="380" r:id="rId32"/>
    <p:sldId id="270" r:id="rId33"/>
    <p:sldId id="381" r:id="rId34"/>
    <p:sldId id="382" r:id="rId35"/>
    <p:sldId id="383" r:id="rId36"/>
    <p:sldId id="277" r:id="rId37"/>
    <p:sldId id="384"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86" y="90"/>
      </p:cViewPr>
      <p:guideLst>
        <p:guide orient="horz" pos="663"/>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image" Target="../media/image6.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5.png"/><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4.xml"/><Relationship Id="rId4" Type="http://schemas.openxmlformats.org/officeDocument/2006/relationships/slide" Target="../slides/slide3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4.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4.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a:t>
            </a:r>
            <a:r>
              <a:rPr lang="zh-CN" altLang="zh-CN" sz="1400" dirty="0" smtClean="0"/>
              <a:t>　林黛玉进贾府</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4.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4.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4.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4.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16.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4.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17.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4.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18.emf"/></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4.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19.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4.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4.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5.xml"/><Relationship Id="rId9" Type="http://schemas.openxmlformats.org/officeDocument/2006/relationships/image" Target="../media/image2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4.xml"/><Relationship Id="rId1" Type="http://schemas.openxmlformats.org/officeDocument/2006/relationships/slideLayout" Target="../slideLayouts/slideLayout6.xml"/><Relationship Id="rId5" Type="http://schemas.openxmlformats.org/officeDocument/2006/relationships/slide" Target="slide30.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22.e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Word___15.docx"/><Relationship Id="rId5" Type="http://schemas.openxmlformats.org/officeDocument/2006/relationships/oleObject" Target="../embeddings/oleObject13.bin"/><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第一单元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4" name="矩形 3"/>
          <p:cNvSpPr>
            <a:spLocks noChangeAspect="1"/>
          </p:cNvSpPr>
          <p:nvPr/>
        </p:nvSpPr>
        <p:spPr>
          <a:xfrm>
            <a:off x="508000" y="1639612"/>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90559113"/>
              </p:ext>
            </p:extLst>
          </p:nvPr>
        </p:nvGraphicFramePr>
        <p:xfrm>
          <a:off x="508000" y="2297164"/>
          <a:ext cx="8128000" cy="3436092"/>
        </p:xfrm>
        <a:graphic>
          <a:graphicData uri="http://schemas.openxmlformats.org/presentationml/2006/ole">
            <mc:AlternateContent xmlns:mc="http://schemas.openxmlformats.org/markup-compatibility/2006">
              <mc:Choice xmlns:v="urn:schemas-microsoft-com:vml" Requires="v">
                <p:oleObj spid="_x0000_s5127" name="文档" r:id="rId7" imgW="3894229" imgH="1646382" progId="Word.Document.12">
                  <p:embed/>
                </p:oleObj>
              </mc:Choice>
              <mc:Fallback>
                <p:oleObj name="文档" r:id="rId7" imgW="3894229" imgH="1646382" progId="Word.Document.12">
                  <p:embed/>
                  <p:pic>
                    <p:nvPicPr>
                      <p:cNvPr id="0" name=""/>
                      <p:cNvPicPr/>
                      <p:nvPr/>
                    </p:nvPicPr>
                    <p:blipFill>
                      <a:blip r:embed="rId8"/>
                      <a:stretch>
                        <a:fillRect/>
                      </a:stretch>
                    </p:blipFill>
                    <p:spPr>
                      <a:xfrm>
                        <a:off x="508000" y="2297164"/>
                        <a:ext cx="8128000" cy="3436092"/>
                      </a:xfrm>
                      <a:prstGeom prst="rect">
                        <a:avLst/>
                      </a:prstGeom>
                    </p:spPr>
                  </p:pic>
                </p:oleObj>
              </mc:Fallback>
            </mc:AlternateContent>
          </a:graphicData>
        </a:graphic>
      </p:graphicFrame>
    </p:spTree>
    <p:extLst>
      <p:ext uri="{BB962C8B-B14F-4D97-AF65-F5344CB8AC3E}">
        <p14:creationId xmlns:p14="http://schemas.microsoft.com/office/powerpoint/2010/main" val="13273598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阜盛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人或物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繁茂众多的样子。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不经之谈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荒诞的、没有根据的话。</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恍若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仿佛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四通八达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形容交通非常便利。</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有天无日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比喻没有公理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一片黑暗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或肆无忌惮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无所顾虑。</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懵懂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糊涂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不明事理。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忖度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推测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揣度。</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182816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1423426"/>
            <a:ext cx="8128000" cy="459786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乖张</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嚣张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两者都是贬义词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前者形容脾气、性格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后者形容态度、行为。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乖张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怪僻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不讲情理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嚣张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恶势力、邪气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高涨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放肆。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敛声屏气</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忍气吞声</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不出声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敛声屏气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不出声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屏住呼吸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形容精神集中。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忍气吞声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形容受了气而强自忍耐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不说什么话。</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ea typeface="方正宋黑_GBK"/>
                <a:cs typeface="Times New Roman" panose="02020603050405020304" pitchFamily="18" charset="0"/>
              </a:rPr>
              <a:t>雕梁画栋</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美轮美奂</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两者都形容建筑物的华美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雕梁画栋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指房屋的华丽的彩绘装饰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常用来形容建筑物富丽堂皇。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美轮美奂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形容新屋高大美观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也形容装饰、布置等美好漂亮。</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508629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一双丹凤三角眼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两弯柳叶吊梢眉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身量苗条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体格风骚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粉面含春威不露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丹唇未启笑先闻</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闲静时如姣花照水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行动处似弱柳扶风</a:t>
            </a:r>
            <a:r>
              <a:rPr lang="zh-CN" altLang="zh-CN" dirty="0">
                <a:solidFill>
                  <a:srgbClr val="000000"/>
                </a:solidFill>
                <a:latin typeface="Times New Roman" panose="02020603050405020304" pitchFamily="18" charset="0"/>
                <a:cs typeface="Times New Roman" panose="02020603050405020304" pitchFamily="18" charset="0"/>
              </a:rPr>
              <a:t>。心较比干多一窍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病如西子胜三分。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世事洞明皆学问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人情练达即文章</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2794832" y="2874708"/>
            <a:ext cx="1569529" cy="403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04858" y="2874708"/>
            <a:ext cx="1569529" cy="403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52656" y="2874708"/>
            <a:ext cx="677261" cy="403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3197" y="3374217"/>
            <a:ext cx="1349605" cy="3122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58423" y="3747005"/>
            <a:ext cx="1786271" cy="351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42668" y="3747005"/>
            <a:ext cx="1786271" cy="351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94832" y="4159505"/>
            <a:ext cx="1569529" cy="351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31075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2434315"/>
            <a:ext cx="8128000" cy="2243371"/>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把握小说的线索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了解小说的情节</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这篇课文是以什么为线索展开故事情节的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作者试图通过林黛玉的眼睛交代什么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课文是以林黛玉进贾府的行踪为线索展开情节的。作者试图通过林黛玉的眼睛交代小说的环境与人物。</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839276"/>
            <a:ext cx="8646661" cy="9914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2324"/>
            <a:ext cx="8128000" cy="87075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全文共</a:t>
            </a:r>
            <a:r>
              <a:rPr lang="en-US" altLang="zh-CN" dirty="0">
                <a:solidFill>
                  <a:srgbClr val="000000"/>
                </a:solidFill>
                <a:latin typeface="Times New Roman" panose="02020603050405020304" pitchFamily="18" charset="0"/>
                <a:cs typeface="Times New Roman" panose="02020603050405020304" pitchFamily="18" charset="0"/>
              </a:rPr>
              <a:t>16</a:t>
            </a:r>
            <a:r>
              <a:rPr lang="zh-CN" altLang="zh-CN" dirty="0">
                <a:solidFill>
                  <a:srgbClr val="000000"/>
                </a:solidFill>
                <a:latin typeface="Times New Roman" panose="02020603050405020304" pitchFamily="18" charset="0"/>
                <a:cs typeface="Times New Roman" panose="02020603050405020304" pitchFamily="18" charset="0"/>
              </a:rPr>
              <a:t>段。如果按照情节发展的大致情况可切分为三个部分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应该如何切分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请根据提示填表</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91565536"/>
              </p:ext>
            </p:extLst>
          </p:nvPr>
        </p:nvGraphicFramePr>
        <p:xfrm>
          <a:off x="504825" y="2320925"/>
          <a:ext cx="8147050" cy="4572000"/>
        </p:xfrm>
        <a:graphic>
          <a:graphicData uri="http://schemas.openxmlformats.org/presentationml/2006/ole">
            <mc:AlternateContent xmlns:mc="http://schemas.openxmlformats.org/markup-compatibility/2006">
              <mc:Choice xmlns:v="urn:schemas-microsoft-com:vml" Requires="v">
                <p:oleObj spid="_x0000_s6150" name="文档" r:id="rId7" imgW="3894229" imgH="2192652" progId="Word.Document.12">
                  <p:embed/>
                </p:oleObj>
              </mc:Choice>
              <mc:Fallback>
                <p:oleObj name="文档" r:id="rId7" imgW="3894229" imgH="2192652" progId="Word.Document.12">
                  <p:embed/>
                  <p:pic>
                    <p:nvPicPr>
                      <p:cNvPr id="0" name=""/>
                      <p:cNvPicPr/>
                      <p:nvPr/>
                    </p:nvPicPr>
                    <p:blipFill>
                      <a:blip r:embed="rId8"/>
                      <a:stretch>
                        <a:fillRect/>
                      </a:stretch>
                    </p:blipFill>
                    <p:spPr>
                      <a:xfrm>
                        <a:off x="504825" y="2320925"/>
                        <a:ext cx="8147050" cy="4572000"/>
                      </a:xfrm>
                      <a:prstGeom prst="rect">
                        <a:avLst/>
                      </a:prstGeom>
                    </p:spPr>
                  </p:pic>
                </p:oleObj>
              </mc:Fallback>
            </mc:AlternateContent>
          </a:graphicData>
        </a:graphic>
      </p:graphicFrame>
      <p:sp>
        <p:nvSpPr>
          <p:cNvPr id="4" name="矩形 3"/>
          <p:cNvSpPr>
            <a:spLocks noChangeAspect="1"/>
          </p:cNvSpPr>
          <p:nvPr/>
        </p:nvSpPr>
        <p:spPr>
          <a:xfrm>
            <a:off x="3762147" y="2877116"/>
            <a:ext cx="2127505"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黛玉到贾府</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1</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8" name="矩形 7"/>
          <p:cNvSpPr>
            <a:spLocks noChangeAspect="1"/>
          </p:cNvSpPr>
          <p:nvPr/>
        </p:nvSpPr>
        <p:spPr>
          <a:xfrm>
            <a:off x="3779838" y="3433307"/>
            <a:ext cx="2358338"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见贾母</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2</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3</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4</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2" name="矩形 11"/>
          <p:cNvSpPr>
            <a:spLocks noChangeAspect="1"/>
          </p:cNvSpPr>
          <p:nvPr/>
        </p:nvSpPr>
        <p:spPr>
          <a:xfrm>
            <a:off x="3783919" y="3943716"/>
            <a:ext cx="2242922"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见王熙凤</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5</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6</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3" name="矩形 12"/>
          <p:cNvSpPr>
            <a:spLocks noChangeAspect="1"/>
          </p:cNvSpPr>
          <p:nvPr/>
        </p:nvSpPr>
        <p:spPr>
          <a:xfrm>
            <a:off x="3779838" y="4444865"/>
            <a:ext cx="1896673"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见大母舅</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7</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4" name="矩形 13"/>
          <p:cNvSpPr>
            <a:spLocks noChangeAspect="1"/>
          </p:cNvSpPr>
          <p:nvPr/>
        </p:nvSpPr>
        <p:spPr>
          <a:xfrm>
            <a:off x="3762147" y="4952696"/>
            <a:ext cx="3157659"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见二母舅</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8</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9</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10</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11</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5" name="矩形 14"/>
          <p:cNvSpPr>
            <a:spLocks noChangeAspect="1"/>
          </p:cNvSpPr>
          <p:nvPr/>
        </p:nvSpPr>
        <p:spPr>
          <a:xfrm>
            <a:off x="3779838" y="5444936"/>
            <a:ext cx="1781257"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吃晚饭</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12</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6" name="矩形 15"/>
          <p:cNvSpPr>
            <a:spLocks noChangeAspect="1"/>
          </p:cNvSpPr>
          <p:nvPr/>
        </p:nvSpPr>
        <p:spPr>
          <a:xfrm>
            <a:off x="3805691" y="5930740"/>
            <a:ext cx="2473754"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见贾宝玉</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13</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14</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11351864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2"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3" name="对象 2"/>
          <p:cNvGraphicFramePr>
            <a:graphicFrameLocks noChangeAspect="1"/>
          </p:cNvGraphicFramePr>
          <p:nvPr>
            <p:extLst>
              <p:ext uri="{D42A27DB-BD31-4B8C-83A1-F6EECF244321}">
                <p14:modId xmlns:p14="http://schemas.microsoft.com/office/powerpoint/2010/main" val="3322159275"/>
              </p:ext>
            </p:extLst>
          </p:nvPr>
        </p:nvGraphicFramePr>
        <p:xfrm>
          <a:off x="504825" y="2876029"/>
          <a:ext cx="8147050" cy="1489075"/>
        </p:xfrm>
        <a:graphic>
          <a:graphicData uri="http://schemas.openxmlformats.org/presentationml/2006/ole">
            <mc:AlternateContent xmlns:mc="http://schemas.openxmlformats.org/markup-compatibility/2006">
              <mc:Choice xmlns:v="urn:schemas-microsoft-com:vml" Requires="v">
                <p:oleObj spid="_x0000_s7174" name="文档" r:id="rId7" imgW="3894229" imgH="717182" progId="Word.Document.12">
                  <p:embed/>
                </p:oleObj>
              </mc:Choice>
              <mc:Fallback>
                <p:oleObj name="文档" r:id="rId7" imgW="3894229" imgH="717182" progId="Word.Document.12">
                  <p:embed/>
                  <p:pic>
                    <p:nvPicPr>
                      <p:cNvPr id="0" name=""/>
                      <p:cNvPicPr/>
                      <p:nvPr/>
                    </p:nvPicPr>
                    <p:blipFill>
                      <a:blip r:embed="rId8"/>
                      <a:stretch>
                        <a:fillRect/>
                      </a:stretch>
                    </p:blipFill>
                    <p:spPr>
                      <a:xfrm>
                        <a:off x="504825" y="2876029"/>
                        <a:ext cx="8147050" cy="1489075"/>
                      </a:xfrm>
                      <a:prstGeom prst="rect">
                        <a:avLst/>
                      </a:prstGeom>
                    </p:spPr>
                  </p:pic>
                </p:oleObj>
              </mc:Fallback>
            </mc:AlternateContent>
          </a:graphicData>
        </a:graphic>
      </p:graphicFrame>
      <p:sp>
        <p:nvSpPr>
          <p:cNvPr id="2" name="矩形 1"/>
          <p:cNvSpPr>
            <a:spLocks noChangeAspect="1"/>
          </p:cNvSpPr>
          <p:nvPr/>
        </p:nvSpPr>
        <p:spPr>
          <a:xfrm>
            <a:off x="3805691" y="3412147"/>
            <a:ext cx="2473754" cy="460382"/>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安排住宿</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FF0000"/>
                </a:solidFill>
                <a:latin typeface="Times New Roman" panose="02020603050405020304" pitchFamily="18" charset="0"/>
                <a:cs typeface="Times New Roman" panose="02020603050405020304" pitchFamily="18" charset="0"/>
              </a:rPr>
              <a:t>15</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16</a:t>
            </a: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smtClean="0">
                <a:solidFill>
                  <a:srgbClr val="FF0000"/>
                </a:solidFill>
                <a:latin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40539333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24731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课文在哪些段落描写了贾府的布局和建筑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写这样的布局有什么作用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共有三处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段写贾府及贾母处的布局</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表现出豪门贵族的气派</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段写贾赦处的布局</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显示陈设布局之豪华</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荣禧堂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的布局</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体现贾府官宦的显赫程度</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91431610"/>
              </p:ext>
            </p:extLst>
          </p:nvPr>
        </p:nvGraphicFramePr>
        <p:xfrm>
          <a:off x="508000" y="1967068"/>
          <a:ext cx="8128000" cy="2521568"/>
        </p:xfrm>
        <a:graphic>
          <a:graphicData uri="http://schemas.openxmlformats.org/presentationml/2006/ole">
            <mc:AlternateContent xmlns:mc="http://schemas.openxmlformats.org/markup-compatibility/2006">
              <mc:Choice xmlns:v="urn:schemas-microsoft-com:vml" Requires="v">
                <p:oleObj spid="_x0000_s8198" name="文档" r:id="rId8" imgW="3894589" imgH="1207563" progId="Word.Document.12">
                  <p:embed/>
                </p:oleObj>
              </mc:Choice>
              <mc:Fallback>
                <p:oleObj name="文档" r:id="rId8" imgW="3894589" imgH="1207563" progId="Word.Document.12">
                  <p:embed/>
                  <p:pic>
                    <p:nvPicPr>
                      <p:cNvPr id="0" name=""/>
                      <p:cNvPicPr/>
                      <p:nvPr/>
                    </p:nvPicPr>
                    <p:blipFill>
                      <a:blip r:embed="rId9"/>
                      <a:stretch>
                        <a:fillRect/>
                      </a:stretch>
                    </p:blipFill>
                    <p:spPr>
                      <a:xfrm>
                        <a:off x="508000" y="1967068"/>
                        <a:ext cx="8128000" cy="2521568"/>
                      </a:xfrm>
                      <a:prstGeom prst="rect">
                        <a:avLst/>
                      </a:prstGeom>
                    </p:spPr>
                  </p:pic>
                </p:oleObj>
              </mc:Fallback>
            </mc:AlternateContent>
          </a:graphicData>
        </a:graphic>
      </p:graphicFrame>
      <p:sp>
        <p:nvSpPr>
          <p:cNvPr id="8" name="矩形 7"/>
          <p:cNvSpPr/>
          <p:nvPr/>
        </p:nvSpPr>
        <p:spPr>
          <a:xfrm>
            <a:off x="193441" y="4159966"/>
            <a:ext cx="8646661"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5535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503564"/>
            <a:ext cx="8128000" cy="210487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林黛玉在贾府内所见到的人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可分为两大类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这两大类怎么分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他们之间存在什么关系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一类是主子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他们享受荣华富贵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另一类则是为主子服役的小厮、媳妇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此处指女仆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、婆子、嬷嬷以及等级不同的丫鬟。他们之间是压迫与被压迫、奴役与被奴役的关系。</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374570"/>
            <a:ext cx="8646661" cy="191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357851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985980"/>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鉴赏人物形象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学习描写方法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小说对主人公之一的林黛玉的外貌、神情和风韵有不同角度的描写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请根据提示的角度结合课文内容填表</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众人眼里的黛玉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年貌虽小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举止言谈不俗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身体怯弱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有自然的风流态度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有不足之症。关心的是黛玉的身体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注意的是体质的病弱和不足。</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王熙凤眼里的黛玉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貌美、标致、气质脱俗。</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宝玉眼里的黛玉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细看形容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与众各别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病若西子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心较比干多一窍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心有灵犀。</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22975769"/>
              </p:ext>
            </p:extLst>
          </p:nvPr>
        </p:nvGraphicFramePr>
        <p:xfrm>
          <a:off x="508000" y="2874708"/>
          <a:ext cx="8128000" cy="2007977"/>
        </p:xfrm>
        <a:graphic>
          <a:graphicData uri="http://schemas.openxmlformats.org/presentationml/2006/ole">
            <mc:AlternateContent xmlns:mc="http://schemas.openxmlformats.org/markup-compatibility/2006">
              <mc:Choice xmlns:v="urn:schemas-microsoft-com:vml" Requires="v">
                <p:oleObj spid="_x0000_s9222" name="文档" r:id="rId8" imgW="3894589" imgH="962012" progId="Word.Document.12">
                  <p:embed/>
                </p:oleObj>
              </mc:Choice>
              <mc:Fallback>
                <p:oleObj name="文档" r:id="rId8" imgW="3894589" imgH="962012" progId="Word.Document.12">
                  <p:embed/>
                  <p:pic>
                    <p:nvPicPr>
                      <p:cNvPr id="0" name=""/>
                      <p:cNvPicPr/>
                      <p:nvPr/>
                    </p:nvPicPr>
                    <p:blipFill>
                      <a:blip r:embed="rId9"/>
                      <a:stretch>
                        <a:fillRect/>
                      </a:stretch>
                    </p:blipFill>
                    <p:spPr>
                      <a:xfrm>
                        <a:off x="508000" y="2874708"/>
                        <a:ext cx="8128000" cy="2007977"/>
                      </a:xfrm>
                      <a:prstGeom prst="rect">
                        <a:avLst/>
                      </a:prstGeom>
                    </p:spPr>
                  </p:pic>
                </p:oleObj>
              </mc:Fallback>
            </mc:AlternateContent>
          </a:graphicData>
        </a:graphic>
      </p:graphicFrame>
      <p:sp>
        <p:nvSpPr>
          <p:cNvPr id="8" name="矩形 7"/>
          <p:cNvSpPr/>
          <p:nvPr/>
        </p:nvSpPr>
        <p:spPr>
          <a:xfrm>
            <a:off x="193441" y="4585401"/>
            <a:ext cx="8646661" cy="17063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72188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755109" y="908720"/>
            <a:ext cx="1633781"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中外小说</a:t>
            </a:r>
            <a:r>
              <a:rPr lang="zh-CN" altLang="zh-CN"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阅读</a:t>
            </a:r>
            <a:r>
              <a:rPr lang="en-US" altLang="zh-CN"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sz="9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79381802"/>
              </p:ext>
            </p:extLst>
          </p:nvPr>
        </p:nvGraphicFramePr>
        <p:xfrm>
          <a:off x="551544" y="1478611"/>
          <a:ext cx="8128000" cy="5208327"/>
        </p:xfrm>
        <a:graphic>
          <a:graphicData uri="http://schemas.openxmlformats.org/presentationml/2006/ole">
            <mc:AlternateContent xmlns:mc="http://schemas.openxmlformats.org/markup-compatibility/2006">
              <mc:Choice xmlns:v="urn:schemas-microsoft-com:vml" Requires="v">
                <p:oleObj spid="_x0000_s1032" name="文档" r:id="rId4" imgW="3946416" imgH="2528346" progId="Word.Document.12">
                  <p:embed/>
                </p:oleObj>
              </mc:Choice>
              <mc:Fallback>
                <p:oleObj name="文档" r:id="rId4" imgW="3946416" imgH="2528346" progId="Word.Document.12">
                  <p:embed/>
                  <p:pic>
                    <p:nvPicPr>
                      <p:cNvPr id="0" name=""/>
                      <p:cNvPicPr/>
                      <p:nvPr/>
                    </p:nvPicPr>
                    <p:blipFill>
                      <a:blip r:embed="rId5"/>
                      <a:stretch>
                        <a:fillRect/>
                      </a:stretch>
                    </p:blipFill>
                    <p:spPr>
                      <a:xfrm>
                        <a:off x="551544" y="1478611"/>
                        <a:ext cx="8128000" cy="5208327"/>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小说一开始就交代了林黛玉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步步留心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时时在意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不肯轻易多说一句话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多行一步路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惟恐被人耻笑了他去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。文中哪些地方体现了她的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步步留心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时时在意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请举例说明。</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在邢夫人处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邢夫人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苦留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她吃晚饭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她婉言谢绝了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在王夫人房中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连坐在哪里都非常细心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绝不轻易从事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在贾母房中吃饭时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十分推让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关于读书的问题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前后回答不一致。</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562130"/>
            <a:ext cx="8646661" cy="191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81294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351654"/>
            <a:ext cx="8128000" cy="549381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王熙凤是《红楼梦》中的一个重要人物。课文从出场、肖像、见黛玉、回王夫人等四个方面展示了王熙凤的性格特征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这些性格特征具体是什么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未见其人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先闻其声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泼辣放肆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地位特殊</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肖像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头饰</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裙饰</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贪婪、俗气、空虚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容貌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眉</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美丽、刁钻、狡黠</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恭维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拭泪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转悲为喜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察言观色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机变逢迎</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回王夫人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果断能干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随机应变</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50801498"/>
              </p:ext>
            </p:extLst>
          </p:nvPr>
        </p:nvGraphicFramePr>
        <p:xfrm>
          <a:off x="508000" y="2352610"/>
          <a:ext cx="8128000" cy="2909248"/>
        </p:xfrm>
        <a:graphic>
          <a:graphicData uri="http://schemas.openxmlformats.org/presentationml/2006/ole">
            <mc:AlternateContent xmlns:mc="http://schemas.openxmlformats.org/markup-compatibility/2006">
              <mc:Choice xmlns:v="urn:schemas-microsoft-com:vml" Requires="v">
                <p:oleObj spid="_x0000_s10245" name="文档" r:id="rId8" imgW="3894589" imgH="1393259" progId="Word.Document.12">
                  <p:embed/>
                </p:oleObj>
              </mc:Choice>
              <mc:Fallback>
                <p:oleObj name="文档" r:id="rId8" imgW="3894589" imgH="1393259" progId="Word.Document.12">
                  <p:embed/>
                  <p:pic>
                    <p:nvPicPr>
                      <p:cNvPr id="0" name=""/>
                      <p:cNvPicPr/>
                      <p:nvPr/>
                    </p:nvPicPr>
                    <p:blipFill>
                      <a:blip r:embed="rId9"/>
                      <a:stretch>
                        <a:fillRect/>
                      </a:stretch>
                    </p:blipFill>
                    <p:spPr>
                      <a:xfrm>
                        <a:off x="508000" y="2352610"/>
                        <a:ext cx="8128000" cy="2909248"/>
                      </a:xfrm>
                      <a:prstGeom prst="rect">
                        <a:avLst/>
                      </a:prstGeom>
                    </p:spPr>
                  </p:pic>
                </p:oleObj>
              </mc:Fallback>
            </mc:AlternateContent>
          </a:graphicData>
        </a:graphic>
      </p:graphicFrame>
      <p:sp>
        <p:nvSpPr>
          <p:cNvPr id="8" name="矩形 7"/>
          <p:cNvSpPr/>
          <p:nvPr/>
        </p:nvSpPr>
        <p:spPr>
          <a:xfrm>
            <a:off x="247871" y="4941168"/>
            <a:ext cx="8266991"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89618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503214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贾宝玉是小说中独特的一个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不同的人对宝玉有不同的看法。请从下面三个角度简要分析宝玉的形象</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众人眼里的宝玉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孽根祸胎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混世魔王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顽劣异常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极恶读书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有天无日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疯疯傻傻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作者眼里的宝玉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不通世务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怕读文章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行为偏僻性乖张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天下无能第一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古今不肖无双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黛玉眼里的宝玉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眉清目秀、英俊多情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亲切。</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27917231"/>
              </p:ext>
            </p:extLst>
          </p:nvPr>
        </p:nvGraphicFramePr>
        <p:xfrm>
          <a:off x="508000" y="2362861"/>
          <a:ext cx="8128000" cy="2128681"/>
        </p:xfrm>
        <a:graphic>
          <a:graphicData uri="http://schemas.openxmlformats.org/presentationml/2006/ole">
            <mc:AlternateContent xmlns:mc="http://schemas.openxmlformats.org/markup-compatibility/2006">
              <mc:Choice xmlns:v="urn:schemas-microsoft-com:vml" Requires="v">
                <p:oleObj spid="_x0000_s11269" name="文档" r:id="rId8" imgW="3837004" imgH="1004199" progId="Word.Document.12">
                  <p:embed/>
                </p:oleObj>
              </mc:Choice>
              <mc:Fallback>
                <p:oleObj name="文档" r:id="rId8" imgW="3837004" imgH="1004199" progId="Word.Document.12">
                  <p:embed/>
                  <p:pic>
                    <p:nvPicPr>
                      <p:cNvPr id="0" name=""/>
                      <p:cNvPicPr/>
                      <p:nvPr/>
                    </p:nvPicPr>
                    <p:blipFill>
                      <a:blip r:embed="rId9"/>
                      <a:stretch>
                        <a:fillRect/>
                      </a:stretch>
                    </p:blipFill>
                    <p:spPr>
                      <a:xfrm>
                        <a:off x="508000" y="2362861"/>
                        <a:ext cx="8128000" cy="2128681"/>
                      </a:xfrm>
                      <a:prstGeom prst="rect">
                        <a:avLst/>
                      </a:prstGeom>
                    </p:spPr>
                  </p:pic>
                </p:oleObj>
              </mc:Fallback>
            </mc:AlternateContent>
          </a:graphicData>
        </a:graphic>
      </p:graphicFrame>
      <p:sp>
        <p:nvSpPr>
          <p:cNvPr id="8" name="矩形 7"/>
          <p:cNvSpPr/>
          <p:nvPr/>
        </p:nvSpPr>
        <p:spPr>
          <a:xfrm>
            <a:off x="193441" y="4547260"/>
            <a:ext cx="8646661" cy="17838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59035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在这篇小说中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人物出场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先后适宜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详略得当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虚实兼用。请简要说明哪些人物的出场是详写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哪些是略写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实写了谁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虚写了谁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哪些是单独写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哪些是集体写。</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对贾母、王熙凤、贾宝玉等人物详写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对邢夫人、王夫人、李纨和贾氏三姊妹则略写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对贾母、王熙凤等出场人物是实写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而对贾政、贾赦等未出场的人物则是虚写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对贾宝玉、王熙凤等是单独写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而对邢夫人、王夫人、李纨、迎春、惜春等只做集体介绍。这样描写不但笔法变化多姿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而且在众多人物中可使描写重点突出。</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964294"/>
            <a:ext cx="8646661" cy="27175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43766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736361"/>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次要人物是一篇小说总体构思的有机组成部分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它通过一定的结构和小说中的主要人物、故事情节、生活环境等组成和谐统一的有机整体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共同实现着作家的创作意图。其作用有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侧面烘托。通过对其他人物、事情的叙说和描写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来烘托出主要人物。</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推进情节。主要人物的一举一动、一颦一笑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常常要从次要人物的眼睛里看出来。对人物的感受、评论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常常也要从次要人物的嘴里说出来。经过次要人物的见闻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把故事相关的情节自然地交融在一起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推进情节的开展。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渲染氛围。很多小说会出现大众局面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这些局面中的大众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大多是不重要的次要人物。但又正是因为这些次要人物的呈现为主要人物的活动提供了环境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起到了渲染氛围的作用。</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717196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352324"/>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林黛玉是课文节选部分的主角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作者对其采用了哪些描写方法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这些描写展示了主人公怎样的性格特点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16784554"/>
              </p:ext>
            </p:extLst>
          </p:nvPr>
        </p:nvGraphicFramePr>
        <p:xfrm>
          <a:off x="508000" y="2768283"/>
          <a:ext cx="8128000" cy="3397021"/>
        </p:xfrm>
        <a:graphic>
          <a:graphicData uri="http://schemas.openxmlformats.org/presentationml/2006/ole">
            <mc:AlternateContent xmlns:mc="http://schemas.openxmlformats.org/markup-compatibility/2006">
              <mc:Choice xmlns:v="urn:schemas-microsoft-com:vml" Requires="v">
                <p:oleObj spid="_x0000_s12293" name="文档" r:id="rId8" imgW="3946416" imgH="1649627" progId="Word.Document.12">
                  <p:embed/>
                </p:oleObj>
              </mc:Choice>
              <mc:Fallback>
                <p:oleObj name="文档" r:id="rId8" imgW="3946416" imgH="1649627" progId="Word.Document.12">
                  <p:embed/>
                  <p:pic>
                    <p:nvPicPr>
                      <p:cNvPr id="0" name=""/>
                      <p:cNvPicPr/>
                      <p:nvPr/>
                    </p:nvPicPr>
                    <p:blipFill>
                      <a:blip r:embed="rId9"/>
                      <a:stretch>
                        <a:fillRect/>
                      </a:stretch>
                    </p:blipFill>
                    <p:spPr>
                      <a:xfrm>
                        <a:off x="508000" y="2768283"/>
                        <a:ext cx="8128000" cy="3397021"/>
                      </a:xfrm>
                      <a:prstGeom prst="rect">
                        <a:avLst/>
                      </a:prstGeom>
                    </p:spPr>
                  </p:pic>
                </p:oleObj>
              </mc:Fallback>
            </mc:AlternateContent>
          </a:graphicData>
        </a:graphic>
      </p:graphicFrame>
      <p:sp>
        <p:nvSpPr>
          <p:cNvPr id="9" name="矩形 8"/>
          <p:cNvSpPr/>
          <p:nvPr/>
        </p:nvSpPr>
        <p:spPr>
          <a:xfrm>
            <a:off x="193441" y="2219046"/>
            <a:ext cx="8646661" cy="38784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4210863282"/>
              </p:ext>
            </p:extLst>
          </p:nvPr>
        </p:nvGraphicFramePr>
        <p:xfrm>
          <a:off x="508000" y="2596398"/>
          <a:ext cx="8128000" cy="1919203"/>
        </p:xfrm>
        <a:graphic>
          <a:graphicData uri="http://schemas.openxmlformats.org/presentationml/2006/ole">
            <mc:AlternateContent xmlns:mc="http://schemas.openxmlformats.org/markup-compatibility/2006">
              <mc:Choice xmlns:v="urn:schemas-microsoft-com:vml" Requires="v">
                <p:oleObj spid="_x0000_s13316" name="文档" r:id="rId8" imgW="3946416" imgH="931363" progId="Word.Document.12">
                  <p:embed/>
                </p:oleObj>
              </mc:Choice>
              <mc:Fallback>
                <p:oleObj name="文档" r:id="rId8" imgW="3946416" imgH="931363" progId="Word.Document.12">
                  <p:embed/>
                  <p:pic>
                    <p:nvPicPr>
                      <p:cNvPr id="0" name=""/>
                      <p:cNvPicPr/>
                      <p:nvPr/>
                    </p:nvPicPr>
                    <p:blipFill>
                      <a:blip r:embed="rId9"/>
                      <a:stretch>
                        <a:fillRect/>
                      </a:stretch>
                    </p:blipFill>
                    <p:spPr>
                      <a:xfrm>
                        <a:off x="508000" y="2596398"/>
                        <a:ext cx="8128000" cy="1919203"/>
                      </a:xfrm>
                      <a:prstGeom prst="rect">
                        <a:avLst/>
                      </a:prstGeom>
                    </p:spPr>
                  </p:pic>
                </p:oleObj>
              </mc:Fallback>
            </mc:AlternateContent>
          </a:graphicData>
        </a:graphic>
      </p:graphicFrame>
    </p:spTree>
    <p:extLst>
      <p:ext uri="{BB962C8B-B14F-4D97-AF65-F5344CB8AC3E}">
        <p14:creationId xmlns:p14="http://schemas.microsoft.com/office/powerpoint/2010/main" val="9829887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宝黛初会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是小说中的重要情节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也是节选部分的高潮所在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作者是怎样通过这个情节来展示两人不同性格的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这个情节在整篇小说中有什么作用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宝黛初会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都感到似曾相识、息息相通。黛玉见宝玉是一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而宝玉见黛玉是一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一存于中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一发于外。这不同的表现来源于他们不同的地位所产生的不同心理。黛玉初到贾府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步步都要留心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所以虽然一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但只是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心下想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不敢轻易说出口来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而宝玉则不同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在贾府中他是娇纵惯了的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所以直言不讳。作者这样写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一方面是照应第一回神瑛侍者和绛珠仙草的故事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给两人的关系蒙上一层浪漫主义色彩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而另一方面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更重要的是要通过这初会时的心灵感应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表现两人感情上的默契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为后来两人爱情的发展作铺垫。</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32246"/>
            <a:ext cx="8646661" cy="32720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6854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672567"/>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你是怎样看待宝玉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给黛玉和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摔玉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情节的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请结合有关内容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探究其中蕴含的深意。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送字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摔玉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是贾宝玉男女平等思想的体现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也是其叛逆性格的突出表现。字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一般是男子名字的专属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宝玉给黛玉送字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表面上是宝玉对黛玉美貌的赞美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实际上是宝玉男女平等思想的体现。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摔玉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是因黛玉的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与众各别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的美引起的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在宝玉看来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神仙似的黛玉应该有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通灵宝玉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但她竟然没有。于是宝玉顿时痴病发作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把自己与生俱来的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狠命摔去。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摔玉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写出了黛玉的美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写出了宝玉的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是天命的象征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宝玉的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摔玉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正表现出他对天命的反抗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对世俗的鄙弃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对礼教的蔑视。</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64904"/>
            <a:ext cx="8646661" cy="3128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61310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323811469"/>
              </p:ext>
            </p:extLst>
          </p:nvPr>
        </p:nvGraphicFramePr>
        <p:xfrm>
          <a:off x="856123" y="1363879"/>
          <a:ext cx="7431755" cy="5457745"/>
        </p:xfrm>
        <a:graphic>
          <a:graphicData uri="http://schemas.openxmlformats.org/presentationml/2006/ole">
            <mc:AlternateContent xmlns:mc="http://schemas.openxmlformats.org/markup-compatibility/2006">
              <mc:Choice xmlns:v="urn:schemas-microsoft-com:vml" Requires="v">
                <p:oleObj spid="_x0000_s14340" name="文档" r:id="rId8" imgW="3837004" imgH="2817527" progId="Word.Document.12">
                  <p:embed/>
                </p:oleObj>
              </mc:Choice>
              <mc:Fallback>
                <p:oleObj name="文档" r:id="rId8" imgW="3837004" imgH="2817527" progId="Word.Document.12">
                  <p:embed/>
                  <p:pic>
                    <p:nvPicPr>
                      <p:cNvPr id="0" name=""/>
                      <p:cNvPicPr/>
                      <p:nvPr/>
                    </p:nvPicPr>
                    <p:blipFill>
                      <a:blip r:embed="rId9"/>
                      <a:stretch>
                        <a:fillRect/>
                      </a:stretch>
                    </p:blipFill>
                    <p:spPr>
                      <a:xfrm>
                        <a:off x="856123" y="1363879"/>
                        <a:ext cx="7431755" cy="5457745"/>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672829"/>
            <a:ext cx="8128000" cy="6179897"/>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学法提示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要把握好小说的故事情节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这是读懂小说的关键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也是欣赏小说艺术特点的关键。小说的故事情节一般分为开端、发展、高潮、结局等几个阶段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把握小说的情节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就是要看看小说每一部分写了什么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故事的开端、发展、高潮、结局各是什么。</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要揣摩人物的形象。小说中对人物的描写方法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主要有语言描写、外貌描写、动作描写、神态描写和心理描写等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要注意这些描写方法的特点和作用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并能从这些描写中分析概括人物的性格特征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对人物进行较为客观公正的评价。</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再次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要体会环境描写的作用。小说中环境描写对揭示小说的主题有着举足轻重的作用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学习时要能从小说中准确地找出有关社会环境和自然环境描写的句子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看看这些描写是怎样为塑造人物、推动情节发展、表现小说主题服务的。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要挖掘作品的主题。主题是小说的灵魂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也是作者写作目的和作品的价值意义之所在。把握主题可以从分析小说的情节和人物的形象入手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可联系小说的时代背景和典型的环境描写分析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还可通过小说精巧的构思把握。</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20980124"/>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在《林黛玉进贾府》中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对人物的描写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除肖像、服饰、语言等手法外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其独特的烘托对比手法十分巧妙。王熙凤和众人对比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突出了王熙凤在贾府中特殊的地位和身份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刻画出她性格中泼辣的一面。林黛玉和贾宝玉对比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一个内敛含蓄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一个个性张扬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一个锦心绣口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一个言语痴狂。详略得当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虚实兼备。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请采用对比的手法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写你身边的两个同学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力求凸显出他们不同的性格、爱好、志趣。</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比如班长田风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英俊倜傥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聪明绝顶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具有极强的组织领导能力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待人谦和仁义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办事成熟老练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文艺体育都是能手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口才又极佳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看过一部电影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他可以从头到尾讲得跌宕起伏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大家都很佩服他。团支书刘天越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从来不抓团的工作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一大早来到教室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就粘在座位上一动不动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下课也不出去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吃午饭时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她的同桌赵静把饭盒放到她面前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满满一大盒饭菜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她居然吃得一粒不剩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可见她的蛋白质消耗是够大的。我们那时男女生之间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相敬如宾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很少直接说与学习无关的话。我和同桌肖麟与她们相隔一个过道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经常旁敲侧击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冷嘲热讽。我对肖麟说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又吃了一槽子。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肖麟说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已经一上午没出窝了。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刘天越听了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只是低头窃笑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继续背书。</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节选自孔庆东《遥远的高三八》</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8875956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3540"/>
            <a:ext cx="8128000" cy="2104872"/>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黛玉之歌</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闫继勇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如果说《红楼梦》是一部伟大的史诗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林黛玉就是最凄婉动人的一首歌。于是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我又翻开这部书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黛玉的一幕幕往事就从书页中浮现而出。</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宝黛共读</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9932374"/>
              </p:ext>
            </p:extLst>
          </p:nvPr>
        </p:nvGraphicFramePr>
        <p:xfrm>
          <a:off x="508000" y="3864902"/>
          <a:ext cx="8128000" cy="1940362"/>
        </p:xfrm>
        <a:graphic>
          <a:graphicData uri="http://schemas.openxmlformats.org/presentationml/2006/ole">
            <mc:AlternateContent xmlns:mc="http://schemas.openxmlformats.org/markup-compatibility/2006">
              <mc:Choice xmlns:v="urn:schemas-microsoft-com:vml" Requires="v">
                <p:oleObj spid="_x0000_s15364" name="文档" r:id="rId6" imgW="3837004" imgH="915858" progId="Word.Document.12">
                  <p:embed/>
                </p:oleObj>
              </mc:Choice>
              <mc:Fallback>
                <p:oleObj name="文档" r:id="rId6" imgW="3837004" imgH="915858" progId="Word.Document.12">
                  <p:embed/>
                  <p:pic>
                    <p:nvPicPr>
                      <p:cNvPr id="0" name=""/>
                      <p:cNvPicPr/>
                      <p:nvPr/>
                    </p:nvPicPr>
                    <p:blipFill>
                      <a:blip r:embed="rId7"/>
                      <a:stretch>
                        <a:fillRect/>
                      </a:stretch>
                    </p:blipFill>
                    <p:spPr>
                      <a:xfrm>
                        <a:off x="508000" y="3864902"/>
                        <a:ext cx="8128000" cy="1940362"/>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在那个芳颜绽放的季节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在溪桥的山石后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你和宝玉翻开了一部传颂千古的爱情故事。你们沿着方块字铺成的幽幽小路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走进一个彩色的世界。词藻警人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余香满口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灵犀在心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眼神如彩凤一般飞舞。一个多愁多病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一个倾国倾城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张生和莺莺就成了你们心灵的代言人。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爱情之歌在《西厢记》里已经谱好了抑扬顿挫的宿命曲。</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黛玉葬花</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娉娉婷婷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悲悲戚戚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从伤心的诗词中婉约地走来。昨夜的悲伤惊醒了花魂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惊飞了鸟魄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伤心和失望让你决意收拾曾经付出的真心和青春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不让她们随水东流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陷渠落污。你肩负花锄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手把锦囊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一瓣一瓣地捡拾那飘飞的青春。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自古娇花春风短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知花惜花如花的你面对缤纷的落英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唱出了那段人花同悲的命运之歌。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一片花瓣就是一个日子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一阵落红就是一段岁月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满地落花就是一生一世吗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良辰美景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赏心乐事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都付与颓井残垣。谁愿意自己的一生如此花落水流红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71173477"/>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黛玉抚琴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秋风秋雨和落叶在窗外听你抚琴。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你用纤柔的玉手在几根琴丝之间拨开了整个秋天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琴声里家乡扬州的二十四桥在秋阳夕照中洒满遥远的思念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潇湘馆的竹影用它飒飒的秋声讲述着湘妃泣血的故事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与你的琴声隔窗相和。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秋风哭了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哭成淅沥的秋雨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点点滴滴敲打在窗外的夜里。那落了一地的不是竹叶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绿的是痛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黄的是哀</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79982734"/>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02573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黛玉焚稿</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你让紫鹃翻箱倒柜找出所有印证着爱情的诗稿锦帕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一页一页地投进那血色的炉火里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题帕三绝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都是才情、诗情和爱情的篇章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谁都知道你是以一种怎样的心情让它们化成烟雾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烟雾缭绕成当年葬花的旋律。</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哭泣的不仅是紫鹃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也不仅是宝玉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还有近三百年的历史。</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曹雪芹毁灭了他自己用心血情感和生命建筑的美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每一个读者都为之哭泣。我们耳边枉凝眉的余音不绝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有几人真正听懂了这不仅是悲歌也是颂歌。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作者撷取最能体现林黛玉真性情的生活片段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按照故事的先后顺序连缀成黛玉凄美的一生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用诗一般的语言巧妙渲染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表现出林黛玉孤标傲世、多愁善感而又凄凉悲惨的一面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字里行间蕴含着作者对林黛玉的同情与赞美。文章以短章片段的方式行文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使整篇文章散而不乱的是情感这条红线。</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1493807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黛玉美丽、聪慧又品质高洁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孤高自许。在礼教森严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人际关系复杂而冷漠的贾府中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她深感自己处于寄人篱下的屈辱地位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自矜自重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小心戒备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。黑暗的环境、个性的压抑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使她的内心蕴积着反抗的情绪。在蔑视权势、渴望自由的思想基础上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她被贾宝玉视为从来不讲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混帐话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的知己。她与宝玉的爱情不断遭受着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金玉良缘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传说的干扰和冲击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这使她疑虑、忧郁。她人前以自矜维护着自尊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把自尊作为弱者的武器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不是愁眉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便是长叹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落花和眼泪成为她悲苦命运的象征。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运用方向</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处境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活出自己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《红楼梦》的创作给我们很多启示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披阅十载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增删五次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方成鸿篇巨制《红楼梦》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字字看来皆是血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十年辛苦不寻常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的精美文字竟是曹雪芹在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举家食粥酒常赊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这样穷困潦倒的生活中写就的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面对内容如此丰富的《红楼梦》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满纸荒唐言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一把辛酸泪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都云作者痴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谁解其中味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我们联想到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文王拘而演《周易》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仲尼厄而作《春秋》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屈原放逐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乃赋《离骚》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左丘失明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厥有《国语》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孙子膑脚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《兵法》修列</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面对困境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他们不屈服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不退缩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艰难奋进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锲而不舍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创造了人生的辉煌。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运用方向</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这则材料可以用在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面对困境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毅力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1095187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林黛玉进贾府</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697403559"/>
              </p:ext>
            </p:extLst>
          </p:nvPr>
        </p:nvGraphicFramePr>
        <p:xfrm>
          <a:off x="508000" y="1110980"/>
          <a:ext cx="8128000" cy="5414364"/>
        </p:xfrm>
        <a:graphic>
          <a:graphicData uri="http://schemas.openxmlformats.org/presentationml/2006/ole">
            <mc:AlternateContent xmlns:mc="http://schemas.openxmlformats.org/markup-compatibility/2006">
              <mc:Choice xmlns:v="urn:schemas-microsoft-com:vml" Requires="v">
                <p:oleObj spid="_x0000_s2055" name="文档" r:id="rId4" imgW="3998963" imgH="2663561" progId="Word.Document.12">
                  <p:embed/>
                </p:oleObj>
              </mc:Choice>
              <mc:Fallback>
                <p:oleObj name="文档" r:id="rId4" imgW="3998963" imgH="2663561" progId="Word.Document.12">
                  <p:embed/>
                  <p:pic>
                    <p:nvPicPr>
                      <p:cNvPr id="0" name=""/>
                      <p:cNvPicPr/>
                      <p:nvPr/>
                    </p:nvPicPr>
                    <p:blipFill>
                      <a:blip r:embed="rId5"/>
                      <a:stretch>
                        <a:fillRect/>
                      </a:stretch>
                    </p:blipFill>
                    <p:spPr>
                      <a:xfrm>
                        <a:off x="508000" y="1110980"/>
                        <a:ext cx="8128000" cy="5414364"/>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49381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《林黛玉进贾府》节选自《红楼梦》第三回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是全书序幕的一个组成部分。《红楼梦》的序幕由前五回组成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分别从不同角度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为全书情节的展开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做了必要的交代。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第一</a:t>
            </a:r>
            <a:r>
              <a:rPr lang="zh-CN" altLang="zh-CN" dirty="0">
                <a:solidFill>
                  <a:srgbClr val="000000"/>
                </a:solidFill>
                <a:latin typeface="Times New Roman" panose="02020603050405020304" pitchFamily="18" charset="0"/>
                <a:cs typeface="Times New Roman" panose="02020603050405020304" pitchFamily="18" charset="0"/>
              </a:rPr>
              <a:t>回是开篇。用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女娲补天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木石前盟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两个神话故事作楔子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为贾宝玉和林黛玉的爱情故事染上一层浪漫主义色彩。第二回交代贾府人物。通过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冷子兴演说荣国府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简要地介绍了贾府中的人物关系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为读者阅读全书列了一个简明的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人物表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。第三回介绍小说的典型环境。通过林黛玉的耳闻目睹对贾府及其主要人物做了第一次直接描写。第四回展现了小说更广阔的社会背景。通过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葫芦僧乱判葫芦案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介绍了贾、史、王、薛四大家族的关系。第五回是全书的总纲。通过贾宝玉梦游太虚幻境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含蓄地交代了《红楼梦》主要人物和次要人物的命运。</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54620660"/>
              </p:ext>
            </p:extLst>
          </p:nvPr>
        </p:nvGraphicFramePr>
        <p:xfrm>
          <a:off x="1174425" y="2270177"/>
          <a:ext cx="6795150" cy="1622176"/>
        </p:xfrm>
        <a:graphic>
          <a:graphicData uri="http://schemas.openxmlformats.org/presentationml/2006/ole">
            <mc:AlternateContent xmlns:mc="http://schemas.openxmlformats.org/markup-compatibility/2006">
              <mc:Choice xmlns:v="urn:schemas-microsoft-com:vml" Requires="v">
                <p:oleObj spid="_x0000_s3079" name="文档" r:id="rId7" imgW="3837004" imgH="915858" progId="Word.Document.12">
                  <p:embed/>
                </p:oleObj>
              </mc:Choice>
              <mc:Fallback>
                <p:oleObj name="文档" r:id="rId7" imgW="3837004" imgH="915858" progId="Word.Document.12">
                  <p:embed/>
                  <p:pic>
                    <p:nvPicPr>
                      <p:cNvPr id="0" name=""/>
                      <p:cNvPicPr/>
                      <p:nvPr/>
                    </p:nvPicPr>
                    <p:blipFill>
                      <a:blip r:embed="rId8"/>
                      <a:stretch>
                        <a:fillRect/>
                      </a:stretch>
                    </p:blipFill>
                    <p:spPr>
                      <a:xfrm>
                        <a:off x="1174425" y="2270177"/>
                        <a:ext cx="6795150" cy="1622176"/>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与本课相关的故事情节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贾府的老祖宗贾母有一个女儿名贾敏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贾敏嫁给林如海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只有一个独生女便是林黛玉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林黛玉的母亲因病去世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外祖母念及黛玉年幼无人照顾便派人把黛玉接进贾府。小说借林黛玉的眼睛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让贾府中一些重要人物登场亮相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并为主人公林黛玉和贾宝玉第一次见面做了安排。</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0113815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《红楼梦》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章回体长篇小说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原名《石头记》。作者曹雪芹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现通行的版本是由高鹗续全后四十回的一百二十回《红楼梦》。该书全面描写了封建社会末世的人情世态及种种无法调和的矛盾。</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曹雪芹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1715—</a:t>
            </a:r>
            <a:r>
              <a:rPr lang="zh-CN" altLang="zh-CN" dirty="0">
                <a:solidFill>
                  <a:srgbClr val="000000"/>
                </a:solidFill>
                <a:latin typeface="Times New Roman" panose="02020603050405020304" pitchFamily="18" charset="0"/>
                <a:cs typeface="Times New Roman" panose="02020603050405020304" pitchFamily="18" charset="0"/>
              </a:rPr>
              <a:t>约</a:t>
            </a:r>
            <a:r>
              <a:rPr lang="en-US" altLang="zh-CN" dirty="0">
                <a:solidFill>
                  <a:srgbClr val="000000"/>
                </a:solidFill>
                <a:latin typeface="Times New Roman" panose="02020603050405020304" pitchFamily="18" charset="0"/>
                <a:cs typeface="Times New Roman" panose="02020603050405020304" pitchFamily="18" charset="0"/>
              </a:rPr>
              <a:t>1763),</a:t>
            </a:r>
            <a:r>
              <a:rPr lang="zh-CN" altLang="zh-CN" dirty="0">
                <a:solidFill>
                  <a:srgbClr val="000000"/>
                </a:solidFill>
                <a:latin typeface="Times New Roman" panose="02020603050405020304" pitchFamily="18" charset="0"/>
                <a:cs typeface="Times New Roman" panose="02020603050405020304" pitchFamily="18" charset="0"/>
              </a:rPr>
              <a:t>名霑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字梦阮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号雪芹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又号芹圃、芹溪。从曹雪芹的曾祖父曹玺开始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曹家三代四人世袭江宁织造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权势盛极一时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富甲一方。后因清宫内部斗争激烈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其父曹</a:t>
            </a:r>
            <a:r>
              <a:rPr lang="zh-CN" altLang="zh-CN" dirty="0">
                <a:solidFill>
                  <a:srgbClr val="000000"/>
                </a:solidFill>
                <a:latin typeface="NEU-BZ-S92"/>
                <a:ea typeface="NEU-BZ-S92"/>
                <a:cs typeface="Times New Roman" panose="02020603050405020304" pitchFamily="18" charset="0"/>
              </a:rPr>
              <a:t>䴩</a:t>
            </a:r>
            <a:r>
              <a:rPr lang="zh-CN" altLang="zh-CN" dirty="0">
                <a:solidFill>
                  <a:srgbClr val="000000"/>
                </a:solidFill>
                <a:latin typeface="Times New Roman" panose="02020603050405020304" pitchFamily="18" charset="0"/>
                <a:cs typeface="Times New Roman" panose="02020603050405020304" pitchFamily="18" charset="0"/>
              </a:rPr>
              <a:t>被牵连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获罪削官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家产被抄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家道日渐衰落。曹雪芹的这段不同寻常的经历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是他创作《红楼梦》的重要背景。</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27295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29523209"/>
              </p:ext>
            </p:extLst>
          </p:nvPr>
        </p:nvGraphicFramePr>
        <p:xfrm>
          <a:off x="508000" y="1774603"/>
          <a:ext cx="8128000" cy="5291649"/>
        </p:xfrm>
        <a:graphic>
          <a:graphicData uri="http://schemas.openxmlformats.org/presentationml/2006/ole">
            <mc:AlternateContent xmlns:mc="http://schemas.openxmlformats.org/markup-compatibility/2006">
              <mc:Choice xmlns:v="urn:schemas-microsoft-com:vml" Requires="v">
                <p:oleObj spid="_x0000_s4103" name="文档" r:id="rId7" imgW="3894229" imgH="2534476" progId="Word.Document.12">
                  <p:embed/>
                </p:oleObj>
              </mc:Choice>
              <mc:Fallback>
                <p:oleObj name="文档" r:id="rId7" imgW="3894229" imgH="2534476" progId="Word.Document.12">
                  <p:embed/>
                  <p:pic>
                    <p:nvPicPr>
                      <p:cNvPr id="0" name=""/>
                      <p:cNvPicPr/>
                      <p:nvPr/>
                    </p:nvPicPr>
                    <p:blipFill>
                      <a:blip r:embed="rId8"/>
                      <a:stretch>
                        <a:fillRect/>
                      </a:stretch>
                    </p:blipFill>
                    <p:spPr>
                      <a:xfrm>
                        <a:off x="508000" y="1774603"/>
                        <a:ext cx="8128000" cy="5291649"/>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288</TotalTime>
  <Words>3957</Words>
  <Application>Microsoft Office PowerPoint</Application>
  <PresentationFormat>全屏显示(4:3)</PresentationFormat>
  <Paragraphs>238</Paragraphs>
  <Slides>37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37</vt:i4>
      </vt:variant>
    </vt:vector>
  </HeadingPairs>
  <TitlesOfParts>
    <vt:vector size="52"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第一单元</vt:lpstr>
      <vt:lpstr>PowerPoint 演示文稿</vt:lpstr>
      <vt:lpstr>PowerPoint 演示文稿</vt:lpstr>
      <vt:lpstr>1　林黛玉进贾府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73</cp:revision>
  <dcterms:created xsi:type="dcterms:W3CDTF">2014-04-23T05:53:17Z</dcterms:created>
  <dcterms:modified xsi:type="dcterms:W3CDTF">2015-11-05T07:32:23Z</dcterms:modified>
</cp:coreProperties>
</file>