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73" r:id="rId2"/>
    <p:sldId id="275" r:id="rId3"/>
    <p:sldId id="340" r:id="rId4"/>
    <p:sldId id="291" r:id="rId5"/>
    <p:sldId id="334" r:id="rId6"/>
    <p:sldId id="341" r:id="rId7"/>
    <p:sldId id="274" r:id="rId8"/>
    <p:sldId id="263" r:id="rId9"/>
    <p:sldId id="264" r:id="rId10"/>
    <p:sldId id="342" r:id="rId11"/>
    <p:sldId id="343" r:id="rId12"/>
    <p:sldId id="344" r:id="rId13"/>
    <p:sldId id="267" r:id="rId14"/>
    <p:sldId id="345" r:id="rId15"/>
    <p:sldId id="346" r:id="rId16"/>
    <p:sldId id="347" r:id="rId17"/>
    <p:sldId id="348" r:id="rId18"/>
    <p:sldId id="349" r:id="rId19"/>
    <p:sldId id="350" r:id="rId20"/>
    <p:sldId id="351" r:id="rId21"/>
    <p:sldId id="265" r:id="rId22"/>
    <p:sldId id="352" r:id="rId23"/>
    <p:sldId id="353" r:id="rId24"/>
    <p:sldId id="354" r:id="rId25"/>
    <p:sldId id="355" r:id="rId26"/>
    <p:sldId id="266" r:id="rId27"/>
    <p:sldId id="356" r:id="rId28"/>
    <p:sldId id="357" r:id="rId29"/>
    <p:sldId id="269" r:id="rId30"/>
    <p:sldId id="339" r:id="rId31"/>
    <p:sldId id="358" r:id="rId32"/>
    <p:sldId id="360" r:id="rId33"/>
    <p:sldId id="359" r:id="rId34"/>
    <p:sldId id="270" r:id="rId35"/>
    <p:sldId id="361" r:id="rId36"/>
    <p:sldId id="362" r:id="rId37"/>
    <p:sldId id="363" r:id="rId38"/>
    <p:sldId id="271" r:id="rId39"/>
    <p:sldId id="364"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43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34.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9.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4.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4.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image" Target="../media/image5.png"/><Relationship Id="rId4" Type="http://schemas.openxmlformats.org/officeDocument/2006/relationships/slide" Target="../slides/slide9.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4.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21.xml"/><Relationship Id="rId4" Type="http://schemas.openxmlformats.org/officeDocument/2006/relationships/slide" Target="../slides/slide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a:t>
            </a:r>
            <a:r>
              <a:rPr lang="zh-CN" altLang="zh-CN" sz="1600" dirty="0" smtClean="0"/>
              <a:t>　林黛玉进贾府</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slide" Target="slide30.xml"/><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3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3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3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Word___1.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a:t>第一</a:t>
            </a:r>
            <a:r>
              <a:rPr lang="zh-CN" altLang="en-US" b="1" dirty="0" smtClean="0"/>
              <a:t>单元</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《林黛玉进贾府》节选自《红楼梦》第三回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是全书序幕的一个组成部分。《红楼梦》的序幕由前五回构成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分别从不同角度为全书情节的展开作了必要的交代。第一回是开篇。用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女娲补天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木石前盟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两个神话故事作楔子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为贾宝玉和林黛玉的爱情故事染上一层浪漫主义色彩。第二回交代贾府人物。通过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冷子兴演说荣国府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简要地介绍了贾府中的人物关系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为读者阅读全书开列了一个简明的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人物关系表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。第三回介绍小说的典型环境。通过林黛玉的耳闻目睹对贾府及其主要人物作了第一次直接描写。第四回展现小说更广阔的社会背景。通过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葫芦僧乱判葫芦案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介绍了贾、史、王、薛四大家族的关系。第五回是全书的总纲。通过贾宝玉梦游太虚幻境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作者用隐喻含蓄地将《红楼梦》主要人物和次要人物的结局交代出来。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742474"/>
      </p:ext>
    </p:extLst>
  </p:cSld>
  <p:clrMapOvr>
    <a:masterClrMapping/>
  </p:clrMapOvr>
  <p:transition spd="slow">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与本课相关的情节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贾府的老祖宗贾母有一个女儿名叫贾敏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贾敏嫁给林如海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只有一个独生女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便是林黛玉。贾敏因病去世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外祖母念及林黛玉年幼无人照顾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便派人把她接进贾府。小说借林黛玉的眼睛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让贾府中一些重要人物登场亮相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并为主人公林黛玉和贾宝玉第一次见面作了安排。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6121471"/>
      </p:ext>
    </p:extLst>
  </p:cSld>
  <p:clrMapOvr>
    <a:masterClrMapping/>
  </p:clrMapOvr>
  <p:transition spd="slow">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曹雪芹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1715—1763),</a:t>
            </a:r>
            <a:r>
              <a:rPr lang="zh-CN" altLang="zh-CN" sz="2200" dirty="0">
                <a:solidFill>
                  <a:srgbClr val="000000"/>
                </a:solidFill>
                <a:latin typeface="Times New Roman" panose="02020603050405020304" pitchFamily="18" charset="0"/>
                <a:cs typeface="Times New Roman" panose="02020603050405020304" pitchFamily="18" charset="0"/>
              </a:rPr>
              <a:t>名霑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字梦阮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号雪芹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又号芹圃、芹溪。清代小说家。曹家从曹雪芹的曾祖父曹玺开始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四任江宁织造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权势盛极一时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富甲一方。后因清宫内部斗争激烈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其父曹</a:t>
            </a:r>
            <a:r>
              <a:rPr lang="zh-CN" altLang="zh-CN" sz="2200" dirty="0">
                <a:solidFill>
                  <a:srgbClr val="333333"/>
                </a:solidFill>
                <a:latin typeface="Arial" panose="020B0604020202020204" pitchFamily="34" charset="0"/>
                <a:ea typeface="方正书宋_GBK" panose="03000509000000000000" pitchFamily="65" charset="-122"/>
                <a:cs typeface="Arial" panose="020B0604020202020204" pitchFamily="34" charset="0"/>
              </a:rPr>
              <a:t>頫</a:t>
            </a:r>
            <a:r>
              <a:rPr lang="zh-CN" altLang="zh-CN" sz="2200" dirty="0">
                <a:solidFill>
                  <a:srgbClr val="000000"/>
                </a:solidFill>
                <a:latin typeface="Times New Roman" panose="02020603050405020304" pitchFamily="18" charset="0"/>
                <a:cs typeface="Times New Roman" panose="02020603050405020304" pitchFamily="18" charset="0"/>
              </a:rPr>
              <a:t>被牵连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获罪削官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家产被抄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家道日渐衰微。曹雪芹的这段不同寻常的经历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是他创作《红楼梦》的重要背景。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《红楼梦》属章回体长篇小说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原名《石头记》。该书全面地描写了封建社会末世的人情世态及种种无法调和的矛盾。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6666102"/>
      </p:ext>
    </p:extLst>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59452176"/>
              </p:ext>
            </p:extLst>
          </p:nvPr>
        </p:nvGraphicFramePr>
        <p:xfrm>
          <a:off x="508000" y="1922902"/>
          <a:ext cx="8128000" cy="4602442"/>
        </p:xfrm>
        <a:graphic>
          <a:graphicData uri="http://schemas.openxmlformats.org/presentationml/2006/ole">
            <mc:AlternateContent xmlns:mc="http://schemas.openxmlformats.org/markup-compatibility/2006">
              <mc:Choice xmlns:v="urn:schemas-microsoft-com:vml" Requires="v">
                <p:oleObj spid="_x0000_s3078" name="文档" r:id="rId6" imgW="3893887" imgH="2204562" progId="Word.Document.12">
                  <p:embed/>
                </p:oleObj>
              </mc:Choice>
              <mc:Fallback>
                <p:oleObj name="文档" r:id="rId6" imgW="3893887" imgH="2204562" progId="Word.Document.12">
                  <p:embed/>
                  <p:pic>
                    <p:nvPicPr>
                      <p:cNvPr id="0" name=""/>
                      <p:cNvPicPr/>
                      <p:nvPr/>
                    </p:nvPicPr>
                    <p:blipFill>
                      <a:blip r:embed="rId7"/>
                      <a:stretch>
                        <a:fillRect/>
                      </a:stretch>
                    </p:blipFill>
                    <p:spPr>
                      <a:xfrm>
                        <a:off x="508000" y="1922902"/>
                        <a:ext cx="8128000" cy="4602442"/>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blinds/>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862830854"/>
              </p:ext>
            </p:extLst>
          </p:nvPr>
        </p:nvGraphicFramePr>
        <p:xfrm>
          <a:off x="508000" y="1587833"/>
          <a:ext cx="8128000" cy="4433455"/>
        </p:xfrm>
        <a:graphic>
          <a:graphicData uri="http://schemas.openxmlformats.org/presentationml/2006/ole">
            <mc:AlternateContent xmlns:mc="http://schemas.openxmlformats.org/markup-compatibility/2006">
              <mc:Choice xmlns:v="urn:schemas-microsoft-com:vml" Requires="v">
                <p:oleObj spid="_x0000_s4102" name="文档" r:id="rId6" imgW="3893887" imgH="2123925" progId="Word.Document.12">
                  <p:embed/>
                </p:oleObj>
              </mc:Choice>
              <mc:Fallback>
                <p:oleObj name="文档" r:id="rId6" imgW="3893887" imgH="2123925" progId="Word.Document.12">
                  <p:embed/>
                  <p:pic>
                    <p:nvPicPr>
                      <p:cNvPr id="0" name=""/>
                      <p:cNvPicPr/>
                      <p:nvPr/>
                    </p:nvPicPr>
                    <p:blipFill>
                      <a:blip r:embed="rId7"/>
                      <a:stretch>
                        <a:fillRect/>
                      </a:stretch>
                    </p:blipFill>
                    <p:spPr>
                      <a:xfrm>
                        <a:off x="508000" y="1587833"/>
                        <a:ext cx="8128000" cy="4433455"/>
                      </a:xfrm>
                      <a:prstGeom prst="rect">
                        <a:avLst/>
                      </a:prstGeom>
                    </p:spPr>
                  </p:pic>
                </p:oleObj>
              </mc:Fallback>
            </mc:AlternateContent>
          </a:graphicData>
        </a:graphic>
      </p:graphicFrame>
    </p:spTree>
    <p:extLst>
      <p:ext uri="{BB962C8B-B14F-4D97-AF65-F5344CB8AC3E}">
        <p14:creationId xmlns:p14="http://schemas.microsoft.com/office/powerpoint/2010/main" val="1685798525"/>
      </p:ext>
    </p:extLst>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60413382"/>
              </p:ext>
            </p:extLst>
          </p:nvPr>
        </p:nvGraphicFramePr>
        <p:xfrm>
          <a:off x="508000" y="2248349"/>
          <a:ext cx="8128000" cy="3412899"/>
        </p:xfrm>
        <a:graphic>
          <a:graphicData uri="http://schemas.openxmlformats.org/presentationml/2006/ole">
            <mc:AlternateContent xmlns:mc="http://schemas.openxmlformats.org/markup-compatibility/2006">
              <mc:Choice xmlns:v="urn:schemas-microsoft-com:vml" Requires="v">
                <p:oleObj spid="_x0000_s5126" name="文档" r:id="rId6" imgW="3893887" imgH="1635422" progId="Word.Document.12">
                  <p:embed/>
                </p:oleObj>
              </mc:Choice>
              <mc:Fallback>
                <p:oleObj name="文档" r:id="rId6" imgW="3893887" imgH="1635422" progId="Word.Document.12">
                  <p:embed/>
                  <p:pic>
                    <p:nvPicPr>
                      <p:cNvPr id="0" name=""/>
                      <p:cNvPicPr/>
                      <p:nvPr/>
                    </p:nvPicPr>
                    <p:blipFill>
                      <a:blip r:embed="rId7"/>
                      <a:stretch>
                        <a:fillRect/>
                      </a:stretch>
                    </p:blipFill>
                    <p:spPr>
                      <a:xfrm>
                        <a:off x="508000" y="2248349"/>
                        <a:ext cx="8128000" cy="3412899"/>
                      </a:xfrm>
                      <a:prstGeom prst="rect">
                        <a:avLst/>
                      </a:prstGeom>
                    </p:spPr>
                  </p:pic>
                </p:oleObj>
              </mc:Fallback>
            </mc:AlternateContent>
          </a:graphicData>
        </a:graphic>
      </p:graphicFrame>
    </p:spTree>
    <p:extLst>
      <p:ext uri="{BB962C8B-B14F-4D97-AF65-F5344CB8AC3E}">
        <p14:creationId xmlns:p14="http://schemas.microsoft.com/office/powerpoint/2010/main" val="954920884"/>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47047"/>
            <a:ext cx="8128000" cy="534524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敕造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奉皇帝之命建造。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阜盛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繁茂众多的样子。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放诞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行为放纵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不守规矩。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惫懒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涎皮赖脸的意思。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标致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相貌、姿态美丽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懵懂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糊涂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不明事理。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潦倒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颓丧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乖张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不驯顺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与众不同。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杜撰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没有根据地编造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面善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甜言蜜语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为了讨人喜欢或哄骗人而说的好听的话。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敛声屏气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不出声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屏住呼吸。形容精神集中。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27512991"/>
      </p:ext>
    </p:extLst>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相互</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互相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黛玉忙起身迎上来见礼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互相</a:t>
            </a:r>
            <a:r>
              <a:rPr lang="zh-CN" altLang="zh-CN" sz="2200" dirty="0">
                <a:solidFill>
                  <a:srgbClr val="000000"/>
                </a:solidFill>
                <a:latin typeface="Times New Roman" panose="02020603050405020304" pitchFamily="18" charset="0"/>
                <a:cs typeface="Times New Roman" panose="02020603050405020304" pitchFamily="18" charset="0"/>
              </a:rPr>
              <a:t>厮认过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大家归了坐。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长期共同生活形成的默契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让他们一定能感觉到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相互</a:t>
            </a:r>
            <a:r>
              <a:rPr lang="zh-CN" altLang="zh-CN" sz="2200" dirty="0">
                <a:solidFill>
                  <a:srgbClr val="000000"/>
                </a:solidFill>
                <a:latin typeface="Times New Roman" panose="02020603050405020304" pitchFamily="18" charset="0"/>
                <a:cs typeface="Times New Roman" panose="02020603050405020304" pitchFamily="18" charset="0"/>
              </a:rPr>
              <a:t>间深切的鼓舞和期待。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两者都有副词用法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都可以表示两个以上的人或物之间以同样的态度、行为对待对方。区别在于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词义和语法功能不同。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只作副词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一般只充当状语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除此之外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还可作形容词充当定语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词语搭配不同。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组成词组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一起充当定语或状语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则不能。</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怕是相互的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我怕他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他也怕我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一般不这样用。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008888" y="216590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04248" y="257741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0216544"/>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雕梁画栋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美轮美奂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正面五间上房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雕梁画栋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两边穿山游廊厢房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挂着各色鹦鹉、画眉等鸟雀。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经过一个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美轮美奂</a:t>
            </a:r>
            <a:r>
              <a:rPr lang="zh-CN" altLang="zh-CN" sz="2200" dirty="0">
                <a:solidFill>
                  <a:srgbClr val="000000"/>
                </a:solidFill>
                <a:latin typeface="Times New Roman" panose="02020603050405020304" pitchFamily="18" charset="0"/>
                <a:cs typeface="Times New Roman" panose="02020603050405020304" pitchFamily="18" charset="0"/>
              </a:rPr>
              <a:t>的建筑群落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开车的人告诉我们说这是外商和本地富翁的住宅区域。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两者都可以用来形容建筑物的美丽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雕梁画栋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指房屋的华丽的彩绘装饰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常用来形容建筑物富丽堂皇。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美轮美奂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形容新屋高大美观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也形容装饰、布置等美好漂亮。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176194" y="235989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67744" y="316533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4332213"/>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wipe(down)">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不经之谈</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无稽之谈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那和尚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疯疯癫癫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说了这些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不经之谈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也没人理他。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中国特工趁美国高官出访中国之际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窃取美国重要情报的说法纯粹是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无稽之谈</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两者都指没有根据的话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不经之谈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荒诞的、没有根据的话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不合常理。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无稽之谈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没有根据的说法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无从查考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毫无根据。前者侧重于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477958" y="235989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49071" y="316300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7491004"/>
      </p:ext>
    </p:extLst>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a:stretch>
            <a:fillRect/>
          </a:stretch>
        </p:blipFill>
        <p:spPr>
          <a:xfrm>
            <a:off x="2987824" y="980728"/>
            <a:ext cx="2592288" cy="538701"/>
          </a:xfrm>
          <a:prstGeom prst="rect">
            <a:avLst/>
          </a:prstGeom>
        </p:spPr>
      </p:pic>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本单元学习中外小说。小说是通过塑造人物、叙述故事、描写环境来反映生活、表达思想的一种文学体裁。人物、情节、环境是小说的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。描写是小说基本的表达方式之一。本单元的选文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就是人物、环境、情节描写的典范篇章。小说中的人物描写可以是概括介绍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也可以是具体描写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可以描写人物的外貌、语言、动作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也可以刻画人物的心理活动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既可以正面起笔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也可以侧面烘托。《林黛玉进贾府》一文堪称这方面的典范。小说的情节又叫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故事虽然允许虚构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但它来源于生活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比现实生活中的真事更集中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更具有代表性。《老人与海》的故事来源于现实生活的真人真事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但它要比现实生活中的真实故事更感人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更能展示人物的精神风貌。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5742441"/>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闲静时如姣花照水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行动处似弱柳扶风</a:t>
            </a:r>
            <a:r>
              <a:rPr lang="zh-CN" altLang="zh-CN" sz="2200" dirty="0">
                <a:solidFill>
                  <a:srgbClr val="000000"/>
                </a:solidFill>
                <a:latin typeface="Times New Roman" panose="02020603050405020304" pitchFamily="18" charset="0"/>
                <a:cs typeface="Times New Roman" panose="02020603050405020304" pitchFamily="18" charset="0"/>
              </a:rPr>
              <a:t>。心较比干多一窍</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如西子胜三分</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一双丹凤三角眼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两弯柳叶吊梢眉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身量苗条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体格风骚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粉面含春威不露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丹唇未启笑先闻</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面若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中秋之月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春晓之花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鬓若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刀裁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眉如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墨画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桃瓣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秋波</a:t>
            </a:r>
            <a:r>
              <a:rPr lang="zh-CN" altLang="zh-CN" sz="2200" dirty="0">
                <a:solidFill>
                  <a:srgbClr val="000000"/>
                </a:solidFill>
                <a:latin typeface="Times New Roman" panose="02020603050405020304" pitchFamily="18" charset="0"/>
                <a:cs typeface="Times New Roman" panose="02020603050405020304" pitchFamily="18" charset="0"/>
              </a:rPr>
              <a:t>。虽怒时而若笑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即瞋视而有情。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491880" y="2564904"/>
            <a:ext cx="223224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508000" y="2974918"/>
            <a:ext cx="20536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3220174" y="3377022"/>
            <a:ext cx="192789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6444208" y="337196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96739" y="3774713"/>
            <a:ext cx="192789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1758068" y="417851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00230" y="417851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35622" y="417851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448198" y="417851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618370" y="418362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82854" y="458262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2593139"/>
      </p:ext>
    </p:extLst>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因此步步留心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时时在意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不肯轻易多说一句话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多行一步路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惟恐被人耻笑了他去。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林黛玉进贾府前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已通过母亲之口和近日所见的贾府几个三等仆妇的吃穿用度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了解了贾家的与众不同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联想自己的身世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言行不敢有丝毫的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表明她初进贾府时极为小心谨慎的心理状态。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惟恐被人耻笑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表明了林黛玉既有自卑的一面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更有自尊的一面。这句话是对林黛玉在贾府中的言行的高度概括。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395536" y="1116357"/>
            <a:ext cx="8312472" cy="578004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天下真有这样标致的人物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我今儿才算见了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况且这通身的气派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竟不像老祖宗的外孙女儿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竟是个嫡亲的孙女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怨不得老祖宗天天口头心头一时不忘。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天下真有这样标致的人物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言外之意是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见到林黛玉之前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的想象中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有这样标致的人物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我今儿才算见了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眼见为实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显而易见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这第一句话可谓极尽夸赞之能事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说林黛玉是天下第一美女。听到这样的夸赞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林黛玉自然十分受用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但如果仅止于此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在座的迎春三姐妹以及她们的母亲邢、王二夫人可能就会心中发酸了。八面玲珑的王熙凤当然会考虑到这些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于是又有了下一句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况且这通身的气派</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此语显然有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一石三鸟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仍在夸赞林黛玉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林黛玉自然高兴。第二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夸林黛玉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竟是个嫡亲的孙女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实际上是在夸赞迎春三姐妹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她们即老祖宗嫡亲的孙女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她们及她们的母亲邢、王二夫人能不高兴吗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不长的话语中两次突出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老祖宗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迎合贾母之意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也就自不待言了。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6373357"/>
      </p:ext>
    </p:extLst>
  </p:cSld>
  <p:clrMapOvr>
    <a:masterClrMapping/>
  </p:clrMapOvr>
  <mc:AlternateContent xmlns:mc="http://schemas.openxmlformats.org/markup-compatibility/2006" xmlns:p14="http://schemas.microsoft.com/office/powerpoint/2010/main">
    <mc:Choice Requires="p14">
      <p:transition spd="slow" p14:dur="2000">
        <p:split dir="in"/>
      </p:transition>
    </mc:Choice>
    <mc:Fallback xmlns="">
      <p:transition spd="slow">
        <p:split dir="in"/>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正房炕上横设一张炕桌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桌上磊着书籍茶具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靠东壁面西设着半旧的青缎靠背引枕。王夫人却坐在西边下首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亦是半旧的青缎靠背坐褥。</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挨炕一溜三张椅子上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也搭着半旧的弹墨椅袱。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小说对贾府的建筑与装饰有着细致的描写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这些描写不是信笔写成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而是匠心独运。在这三句话中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给人突出印象的是三个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。极普通的居室、极普通的陈设、极不起眼的颜色、半新不旧的装饰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一派清正廉洁、安贫乐道的样子。这里与前面两处金碧辉煌的富丽场景相比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犹如地下天上。贾政的内室朴素淡雅的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用品与其身份、地位形成极大的反差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的谐音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作者通过这样一些细节描写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对这个还未正式露面的贾政作了一次淋漓尽致的大暴露。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51548"/>
      </p:ext>
    </p:extLst>
  </p:cSld>
  <p:clrMapOvr>
    <a:masterClrMapping/>
  </p:clrMapOvr>
  <mc:AlternateContent xmlns:mc="http://schemas.openxmlformats.org/markup-compatibility/2006" xmlns:p14="http://schemas.microsoft.com/office/powerpoint/2010/main">
    <mc:Choice Requires="p14">
      <p:transition spd="slow" p14:dur="2000">
        <p:pull dir="r"/>
      </p:transition>
    </mc:Choice>
    <mc:Fallback xmlns="">
      <p:transition spd="slow">
        <p:pull dir="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6994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后人有《西江月》二词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批宝玉极恰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其词曰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无故寻愁觅恨</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莫效此儿形状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在这两首词中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作者假托封建卫道者的口吻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对宝玉似嘲实赞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巧妙地表现出宝玉反封建的叛逆性格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赞赏宝玉的玩世不恭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歌颂他不向世俗屈服、勇于反抗的精神。宝玉的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正是要求摆脱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而不可得的苦闷心情的表现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是专制压迫和禁锢的结果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是他在痛苦中找不到出路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陷于失望和迷惘的一种精神状态。因此他被人们看作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行为偏僻性乖张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富贵不知乐业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于国于家无望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。宝玉不愿受封建传统的束缚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厌弃功名利禄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只求独立不羁、个性自由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不顺从封建家长对他的要求。这两首词正是这种叛逆性格的写照。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7449615"/>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33482"/>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黛玉一见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便吃一大惊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心下想道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好生奇怪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倒像在那里见过一般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何等眼熟到如此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宝玉看罢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这个妹妹我曾见过的。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这是宝、黛初见的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人一幕。黛玉的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一方面是对宝玉有似曾相识之感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另一方面是看到的宝玉与从别人处听到而形成的印象有很大的反差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使黛玉对别人给宝玉所下的评语产生了怀疑。但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发于内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而未形于色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更未出于言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这恰是她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步步留心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的表现。宝玉一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笑的是眼前的妹妹很眼熟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似曾相识。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发于外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形于色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出于言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是因他被娇纵惯了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故照直说出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口无遮拦。这也正是宝玉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的表现。二者正好形成对比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突出了宝、黛在不同处境下的不同性格。初次相见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却心有灵犀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似曾相识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正与小说开篇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木石前盟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也为小说中宝、黛爱情故事的进一步发展作铺垫。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2920992"/>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7374"/>
            <a:ext cx="8240464" cy="578004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王熙凤是贾府中赏罚决断、威重令行的铁腕人物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曹雪芹在她的形象塑造上是不遗余力的。对于这个人物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你是如何看待的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王熙凤是一个矫揉造作的女人。为了迎合贾母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在黛玉面前虚情假意。刚一见到黛玉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就携着手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先是笑着说了一番夸赞奉承的话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姑妈偏就去世了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想到贾母此时一定会为女儿的死而伤心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便用帕拭泪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可当她看到贾母笑了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立刻转悲为喜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又是一番恭维。她在贾母面前察言观色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极尽奉承之能事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一切都以贾母所好为转移。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王熙凤有着外交家的风度。在贾府众多的女子中只有她能稳住阵脚。她举手投足之间尽显大家风范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措辞得体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一看就知道她在贾府中的地位举足轻重。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王熙凤威严却不失女子的温柔。从她的衣着来看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她是一个富贵里透着娇媚的女人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从她的言行来看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她是一个尊贵中透着温柔的女人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而从周围人对她的态度来看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她又是一个不失威严的女人。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在人物出场之前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作者是怎样从侧面描写贾宝玉的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这些描写表现了贾宝玉怎样的性格特点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在人物出场之前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作者是从两个方面对贾宝玉作侧面描写的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一是王夫人在嘱咐林黛玉时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说贾宝玉是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孽根祸胎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混世魔王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二是林黛玉原先在自己家时曾听母亲说过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贾宝玉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顽劣异常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极恶读书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最喜在内帏厮混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。贾府内外这些人贬斥贾宝玉的话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恰恰充分表现了他反封建的叛逆性格。人们把他说得这样坏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是因为他的所作所为不符合封建正统人物的要求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违背了封建正统的世俗常情。由此可见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贾宝玉是封建阶级的叛逆者。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8468881"/>
      </p:ext>
    </p:extLst>
  </p:cSld>
  <p:clrMapOvr>
    <a:masterClrMapping/>
  </p:clrMapOvr>
  <mc:AlternateContent xmlns:mc="http://schemas.openxmlformats.org/markup-compatibility/2006" xmlns:p14="http://schemas.microsoft.com/office/powerpoint/2010/main">
    <mc:Choice Requires="p14">
      <p:transition spd="slow" p14:dur="16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09291"/>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林黛玉是课文节选部分的主角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作者对其采用了哪些描写方法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这些描写展示了主人公怎样的性格特点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作者对林黛玉的描写手法多样。首先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肖像描写。作者从不同人物的视角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很有层次地刻画了林黛玉的音容笑貌、神态风度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突出了黛玉容貌的标致和气派的不凡。其次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行动描写。林黛玉在王夫人房中让座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在贾母房中吃饭时又让座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可见黛玉连坐在哪里都非常细心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绝不轻易行事。再次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语言描写。林黛玉在邢夫人留她吃饭时的婉言谢绝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关于读书上学问题的回答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既表明她懂顾全大局的礼节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又说明她待人接物处处留心。还有心理描写。过去在家就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常听得母亲说过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他外祖母家与别家不同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吃穿用度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何况今至其家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因此步步留心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不肯轻易多说一句话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多行一步路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惟恐被人耻笑了他去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体现了她细心敏感、聪明灵秀的特点。黛玉这种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步步留心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的谨慎态度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是她寄人篱下处境的反映。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9650431"/>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6" name="Y17.eps" descr="id:2147494469;FounderCES"/>
          <p:cNvPicPr/>
          <p:nvPr/>
        </p:nvPicPr>
        <p:blipFill>
          <a:blip r:embed="rId6"/>
          <a:stretch>
            <a:fillRect/>
          </a:stretch>
        </p:blipFill>
        <p:spPr>
          <a:xfrm>
            <a:off x="1851431" y="1143625"/>
            <a:ext cx="5600889" cy="5666740"/>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over dir="rd"/>
      </p:transition>
    </mc:Choice>
    <mc:Fallback xmlns="">
      <p:transition spd="slow">
        <p:cover dir="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小说的环境描写分自然环境描写和社会环境描写。社会环境是小说描写的重点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它能揭示复杂的社会关系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如人物的身份、地位、成长的历史背景等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自然环境包括人物活动的时间、地点、气候以及景物等。自然环境描写对表达人物的心情、渲染气氛也具有重要的作用。在本单元的三篇小说中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《祝福》是把人物置于典型环境中进行描写的代表作品。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9936852"/>
      </p:ext>
    </p:extLst>
  </p:cSld>
  <p:clrMapOvr>
    <a:masterClrMapping/>
  </p:clrMapOvr>
  <mc:AlternateContent xmlns:mc="http://schemas.openxmlformats.org/markup-compatibility/2006" xmlns:p14="http://schemas.microsoft.com/office/powerpoint/2010/main">
    <mc:Choice Requires="p14">
      <p:transition spd="slow" p14:dur="2000">
        <p:pull dir="rd"/>
      </p:transition>
    </mc:Choice>
    <mc:Fallback xmlns="">
      <p:transition spd="slow">
        <p:pull dir="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8" name="矩形 7"/>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各具情态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异彩纷呈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《林黛玉进贾府》的人物出场艺术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《林黛玉进贾府》一文通过林黛玉的见闻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让《红楼梦》一书的主要人物纷纷登台亮相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由于作者的笔法高超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全文读来丝毫不乱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人物形象各具情态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摇曳多姿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异彩纷呈。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一、烘云托月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绿叶衬花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贾母的出场描写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林黛玉进贾府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首先要拜见的当然应是贾母。但作者没有急于让林黛玉过早地见到贾母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而是在见面之前极力渲染贾府的排场与气势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不论是那一拨又一拨训练有素、服务周到的轿夫、婆子、丫头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两个大石狮子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三间兽头大门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以及那紫檀架子大理石的插屏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那雕梁画栋的上房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那穿山游廊与挂于其上的鹦鹉、画眉等鸟雀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无不体现出荣国府的威严、权势、地位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体现着这一显赫贵族府第的无上威势与奢侈华贵。这气势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这礼仪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敛声屏气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恭肃严整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这膏粱锦绣之家的繁文缛节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无不在渲染贾母这位老太君的威严。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0210057"/>
      </p:ext>
    </p:extLst>
  </p:cSld>
  <p:clrMapOvr>
    <a:masterClrMapping/>
  </p:clrMapOvr>
  <mc:AlternateContent xmlns:mc="http://schemas.openxmlformats.org/markup-compatibility/2006" xmlns:p14="http://schemas.microsoft.com/office/powerpoint/2010/main">
    <mc:Choice Requires="p14">
      <p:transition spd="slow" p14:dur="1300">
        <p:randomBar/>
      </p:transition>
    </mc:Choice>
    <mc:Fallback xmlns="">
      <p:transition spd="slow">
        <p:randomBa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8" name="矩形 7"/>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二、先声夺人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八面玲珑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王熙凤的出场描写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王熙凤的出场可分为四步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未见其人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先闻其声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生动地表现了其不同一般的地位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刻画外貌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表现她那美丽动人的外表背后隐藏着的刁钻与狡黠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见黛玉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面面俱到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八面玲珑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滴水不漏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圆滑之至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回王夫人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既显示其精明能干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又讨得王夫人的欢心。仅此四步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便把一个精明能干、惯于玩弄权术、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明是一盆火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暗里一把刀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的凤辣子形象栩栩如生地展现在读者面前。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8424507"/>
      </p:ext>
    </p:extLst>
  </p:cSld>
  <p:clrMapOvr>
    <a:masterClrMapping/>
  </p:clrMapOvr>
  <mc:AlternateContent xmlns:mc="http://schemas.openxmlformats.org/markup-compatibility/2006" xmlns:p14="http://schemas.microsoft.com/office/powerpoint/2010/main">
    <mc:Choice Requires="p14">
      <p:transition spd="slow" p14:dur="1300">
        <p:cover dir="rd"/>
      </p:transition>
    </mc:Choice>
    <mc:Fallback xmlns="">
      <p:transition spd="slow">
        <p:cover dir="rd"/>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9" name="矩形 8"/>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三、侧面铺垫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明贬暗褒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贾宝玉的出场描写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作者在贾宝玉的出场上下了相当大的功夫。出场之前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首先通过侧面描写介绍了别人对他的看法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欲扬先抑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贾宝玉在一阵脚步声中正式出场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不免让林黛玉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吃一大惊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原来这贾宝玉是一位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外貌最是极好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的年轻公子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通过黛玉的观察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写出了贾宝玉的英俊潇洒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再用两首《西江月》揭示其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展现了贾宝玉不合世俗的叛逆性格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最后又写其与黛玉的谈话及摔玉事件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甜言蜜语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有天无日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疯疯傻傻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的个性。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1928214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677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林黛玉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孤独的泪珠儿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卓琦培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有些许光泽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也有几分浑浊与咸涩。一个被拉长或者压扁的圆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像所有的生命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渴望圆满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却又带着这样那样的缺陷和遗憾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总是不能圆满。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水一样的灵魂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泥一样的归宿和命运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不要问你是谁。也许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你什么都不是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你只是泪珠儿。你清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你像生命一样脆弱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一触即碎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你只是一颗孤独的泪珠儿。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所有的花朵都在燃烧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你却用锄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将一瓣瓣青春的碎片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连同自己的泪珠儿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一起埋入土中。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你要将生命里所有被拉长或者压扁的缺憾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连同你的梦、你的渴望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还有这泪珠儿里的浑浊与咸涩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全都埋入土中。你把所有能埋掉的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统统都埋掉了。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cover dir="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549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只是有一样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你无法埋掉。那就是孤独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藏在泪珠儿里的孤独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有人因美丽而孤独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有人因智慧而孤独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有人因洁白无瑕而孤独。有的人孤独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是因为在应该糊涂时不肯糊涂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又总是在不该清醒时清醒。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你为什么孤独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我不知道。但我知道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你是美丽的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你是智慧的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你是洁白无瑕的。你只是在一个不该有梦的时代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做了一个不该做的梦。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既然别人都不做梦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为什么独独你要做梦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许多年过去了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花朵又一次次在她曾经凋落过的疤痕上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接着落英缤纷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满地青春的碎片。生命的美丽其实是埋不掉的。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许多年过去了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还有你的孤独的泪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一次次从不同版本的书页中走出来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从不同版本的银幕和荧屏上走出来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让许多男男女女咀嚼品味。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9378612"/>
      </p:ext>
    </p:extLst>
  </p:cSld>
  <p:clrMapOvr>
    <a:masterClrMapping/>
  </p:clrMapOvr>
  <p:transition spd="slow">
    <p:split dir="in"/>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青春的梦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还有梦的酸涩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何尝能埋得干净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你就是一颗泪珠儿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一颗许多人眼里都曾经有过的泪珠儿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带着青春的梦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和梦的酸涩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带着生命对于圆满的渴望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和渴望中被拉长或者压扁的缺陷和遗憾。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你就是一颗泪珠儿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美丽并且脆弱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一触即碎的泪珠儿。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从一滴泪里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我们看到了自己灵魂深处的孤独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人世间水做的骨肉、泥做的骨肉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你灵魂深处的孤独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是不是也美丽得让人心碎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2222341"/>
      </p:ext>
    </p:extLst>
  </p:cSld>
  <p:clrMapOvr>
    <a:masterClrMapping/>
  </p:clrMapOvr>
  <p:transition spd="slow">
    <p:zoom dir="in"/>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《林黛玉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孤独的泪珠儿》堪称一篇对林黛玉极富个性的解读文章。文章通过一个典型细节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黛玉葬花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解读其个性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透析融于形象中的社会历史内涵与人文内涵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窥视出一个时代的生活与人生、世态与人情。融于文字之中的独特生命感悟与人生见解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更是让读者走近了一个文学形象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贴近了一颗跃动的心。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1086551"/>
      </p:ext>
    </p:extLst>
  </p:cSld>
  <p:clrMapOvr>
    <a:masterClrMapping/>
  </p:clrMapOvr>
  <p:transition spd="slow">
    <p:cover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《红楼梦》作为我国古典小说的最高峰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无论是作者还是作品中的众多人物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他们的人生际遇、悲欢离合都给我们留下了许多值得思考的东西。下面的有关材料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可以分别用在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传统和世俗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逆境与成才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等立意的作文中。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《林黛玉进贾府》中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宝黛初会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是贾宝玉、林黛玉的爱情之歌的序曲。然而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这首歌却是一首忧伤的歌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爱情的悲剧。宝黛的爱情悲剧是中国古典文学史上描写最生动、表现最成功、意蕴最丰富、最让后人叹惋不止的爱情故事。他们的爱情超越了世俗的功利性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表现为生活理想及自我实现意义上的一致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表现为不约而同地怀疑传统规定的人生道路。他们的爱情寻求的是一种志同道合、两情相悦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但忽略了周围的环境和周围的人。这是普通人的普通悲剧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普通人无法避免的悲剧才是真正的悲剧。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over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《红楼梦》的创作能给我们很多启示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曹雪芹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披阅十载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增删五次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方成鸿篇巨制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字字看来皆是血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十年辛苦不寻常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的精美文字竟是曹雪芹在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举家食粥酒常赊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这样贫困潦倒的生活中写就的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内容如此丰富的《红楼梦》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满纸荒唐言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一把辛酸泪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都云作者痴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谁解其中味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文王被拘而演《周易》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仲尼困厄而作《春秋》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屈原被放逐而赋《离骚》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左丘失明而成《国语》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孙子膑脚而修《兵法》</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面对困境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他们不屈服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不退缩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艰难奋进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锲而不舍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创造了人生的辉煌。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984097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30754"/>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1609585395"/>
              </p:ext>
            </p:extLst>
          </p:nvPr>
        </p:nvGraphicFramePr>
        <p:xfrm>
          <a:off x="508000" y="1456422"/>
          <a:ext cx="8128000" cy="5303144"/>
        </p:xfrm>
        <a:graphic>
          <a:graphicData uri="http://schemas.openxmlformats.org/presentationml/2006/ole">
            <mc:AlternateContent xmlns:mc="http://schemas.openxmlformats.org/markup-compatibility/2006">
              <mc:Choice xmlns:v="urn:schemas-microsoft-com:vml" Requires="v">
                <p:oleObj spid="_x0000_s2054" name="文档" r:id="rId4" imgW="3946425" imgH="2575709" progId="Word.Document.12">
                  <p:embed/>
                </p:oleObj>
              </mc:Choice>
              <mc:Fallback>
                <p:oleObj name="文档" r:id="rId4" imgW="3946425" imgH="2575709" progId="Word.Document.12">
                  <p:embed/>
                  <p:pic>
                    <p:nvPicPr>
                      <p:cNvPr id="0" name=""/>
                      <p:cNvPicPr/>
                      <p:nvPr/>
                    </p:nvPicPr>
                    <p:blipFill>
                      <a:blip r:embed="rId5"/>
                      <a:stretch>
                        <a:fillRect/>
                      </a:stretch>
                    </p:blipFill>
                    <p:spPr>
                      <a:xfrm>
                        <a:off x="508000" y="1456422"/>
                        <a:ext cx="8128000" cy="5303144"/>
                      </a:xfrm>
                      <a:prstGeom prst="rect">
                        <a:avLst/>
                      </a:prstGeom>
                    </p:spPr>
                  </p:pic>
                </p:oleObj>
              </mc:Fallback>
            </mc:AlternateContent>
          </a:graphicData>
        </a:graphic>
      </p:graphicFrame>
    </p:spTree>
    <p:extLst>
      <p:ext uri="{BB962C8B-B14F-4D97-AF65-F5344CB8AC3E}">
        <p14:creationId xmlns:p14="http://schemas.microsoft.com/office/powerpoint/2010/main" val="609283193"/>
      </p:ext>
    </p:extLst>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64639"/>
            <a:ext cx="8128000" cy="4928657"/>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理清小说的线索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把握叙述顺序。顺叙是最基本、最常用的叙述方法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即按照事件发展的先后顺序来叙述故事。《林黛玉进贾府》《老人与海》都采用了这种方法。倒叙则是把某些发生在后的情节或结局先行提出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然后再按顺序叙述下去。《祝福》就采用了倒叙的手法。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理清小说的故事情节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把握人物的性格特征及作者刻画人物形象的方法。有人说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情节是人物性格的历史。情节一般是通过描写人物的思想性格和情感冲突以及由此引起的人物关系、人物命运的变化来展开的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作者通过人物的外貌、动作、心理活动等来表现人物的鲜明个性。因此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应从情节入手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把握形象特征。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6462195"/>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体会环境描写的作用。环境是人物诞生、成长和活动的场景。作家总是通过具体的环境体现某种势力或观念。如《祝福》中表现封建贞洁观念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主要是让鲁四老爷作为这种观念的载体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表现迷信观念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主要是让柳妈作为这种观念的载体。因此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在欣赏时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我们就可以从鲁四老爷的话语中看到封建礼教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从柳妈的话语中看到迷信观念。只有进行这样透彻的分析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才能从中领悟到作品所揭示的社会问题。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88708962"/>
      </p:ext>
    </p:extLst>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a:t>
            </a:r>
            <a:r>
              <a:rPr lang="zh-CN" altLang="zh-CN" dirty="0"/>
              <a:t>　林黛玉进贾府</a:t>
            </a:r>
          </a:p>
        </p:txBody>
      </p:sp>
    </p:spTree>
    <p:extLst>
      <p:ext uri="{BB962C8B-B14F-4D97-AF65-F5344CB8AC3E}">
        <p14:creationId xmlns:p14="http://schemas.microsoft.com/office/powerpoint/2010/main" val="591445002"/>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闲谈不说《红楼梦》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读尽诗书是枉然。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《红楼梦》作为我国一部具有封建社会百科全书性质的小说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不仅写尽了当时社会的世态众生相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展示了贾府由盛到衰的历史发展过程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也细致地刻画了一大批有血有肉的人物形象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极大地丰富了我国小说的人物画廊。这部小说中的人物描写历来为人称道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其主要人物各具情态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无不呼之欲出、栩栩如生。《林黛玉进贾府》是小说中主要人物的第一次出场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也是小说中最为集中描写人物的部分。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strips dir="ld"/>
      </p:transition>
    </mc:Choice>
    <mc:Fallback xmlns="">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Y01.eps" descr="id:2147494375;FounderCES"/>
          <p:cNvPicPr/>
          <p:nvPr/>
        </p:nvPicPr>
        <p:blipFill>
          <a:blip r:embed="rId4"/>
          <a:stretch>
            <a:fillRect/>
          </a:stretch>
        </p:blipFill>
        <p:spPr>
          <a:xfrm>
            <a:off x="2843808" y="1674490"/>
            <a:ext cx="2803555" cy="4058766"/>
          </a:xfrm>
          <a:prstGeom prst="rect">
            <a:avLst/>
          </a:prstGeom>
        </p:spPr>
      </p:pic>
    </p:spTree>
    <p:extLst>
      <p:ext uri="{BB962C8B-B14F-4D97-AF65-F5344CB8AC3E}">
        <p14:creationId xmlns:p14="http://schemas.microsoft.com/office/powerpoint/2010/main" val="2602319192"/>
      </p:ext>
    </p:extLst>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254</TotalTime>
  <Words>4505</Words>
  <Application>Microsoft Office PowerPoint</Application>
  <PresentationFormat>全屏显示(4:3)</PresentationFormat>
  <Paragraphs>185</Paragraphs>
  <Slides>39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53"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第一单元</vt:lpstr>
      <vt:lpstr>PowerPoint 演示文稿</vt:lpstr>
      <vt:lpstr>PowerPoint 演示文稿</vt:lpstr>
      <vt:lpstr>PowerPoint 演示文稿</vt:lpstr>
      <vt:lpstr>PowerPoint 演示文稿</vt:lpstr>
      <vt:lpstr>PowerPoint 演示文稿</vt:lpstr>
      <vt:lpstr>1　林黛玉进贾府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2015-04-23T00:36:31Z</dcterms:created>
  <dcterms:modified xsi:type="dcterms:W3CDTF">2017-05-15T01:52:21Z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