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1066" r:id="rId2"/>
    <p:sldId id="985" r:id="rId3"/>
    <p:sldId id="986" r:id="rId4"/>
    <p:sldId id="825" r:id="rId5"/>
    <p:sldId id="1132" r:id="rId6"/>
    <p:sldId id="1167" r:id="rId7"/>
    <p:sldId id="1136" r:id="rId8"/>
    <p:sldId id="1195" r:id="rId9"/>
    <p:sldId id="1108" r:id="rId10"/>
    <p:sldId id="1109" r:id="rId11"/>
    <p:sldId id="1072" r:id="rId12"/>
    <p:sldId id="1199" r:id="rId13"/>
    <p:sldId id="999" r:id="rId14"/>
    <p:sldId id="1000" r:id="rId15"/>
    <p:sldId id="1075" r:id="rId16"/>
    <p:sldId id="1076" r:id="rId17"/>
    <p:sldId id="996" r:id="rId18"/>
    <p:sldId id="1171" r:id="rId19"/>
    <p:sldId id="1105" r:id="rId20"/>
    <p:sldId id="1106" r:id="rId21"/>
    <p:sldId id="997" r:id="rId22"/>
    <p:sldId id="1010" r:id="rId23"/>
    <p:sldId id="1081" r:id="rId24"/>
    <p:sldId id="1173" r:id="rId25"/>
    <p:sldId id="1174" r:id="rId26"/>
    <p:sldId id="1203" r:id="rId27"/>
    <p:sldId id="1176" r:id="rId28"/>
    <p:sldId id="1052" r:id="rId29"/>
    <p:sldId id="1033" r:id="rId30"/>
    <p:sldId id="1091" r:id="rId31"/>
    <p:sldId id="1178" r:id="rId32"/>
    <p:sldId id="1179" r:id="rId33"/>
    <p:sldId id="1180" r:id="rId34"/>
    <p:sldId id="1181" r:id="rId35"/>
    <p:sldId id="1204" r:id="rId36"/>
    <p:sldId id="1205" r:id="rId37"/>
    <p:sldId id="1093" r:id="rId38"/>
    <p:sldId id="1184" r:id="rId39"/>
    <p:sldId id="1185" r:id="rId40"/>
    <p:sldId id="1186" r:id="rId41"/>
    <p:sldId id="1187" r:id="rId42"/>
    <p:sldId id="1095" r:id="rId43"/>
    <p:sldId id="1130" r:id="rId44"/>
    <p:sldId id="1161" r:id="rId45"/>
    <p:sldId id="1188" r:id="rId46"/>
    <p:sldId id="1165" r:id="rId47"/>
    <p:sldId id="1206" r:id="rId48"/>
    <p:sldId id="1207" r:id="rId49"/>
    <p:sldId id="1208" r:id="rId50"/>
    <p:sldId id="1209" r:id="rId51"/>
    <p:sldId id="1210" r:id="rId52"/>
    <p:sldId id="1211" r:id="rId53"/>
    <p:sldId id="1212" r:id="rId54"/>
    <p:sldId id="1163" r:id="rId55"/>
    <p:sldId id="1189" r:id="rId56"/>
    <p:sldId id="1103" r:id="rId57"/>
  </p:sldIdLst>
  <p:sldSz cx="12190413" cy="6859588"/>
  <p:notesSz cx="6858000" cy="9144000"/>
  <p:defaultTextStyle>
    <a:defPPr>
      <a:defRPr lang="zh-CN"/>
    </a:defPPr>
    <a:lvl1pPr marL="0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0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19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78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37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797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5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1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27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25" autoAdjust="0"/>
    <p:restoredTop sz="64437" autoAdjust="0"/>
  </p:normalViewPr>
  <p:slideViewPr>
    <p:cSldViewPr>
      <p:cViewPr varScale="1">
        <p:scale>
          <a:sx n="92" d="100"/>
          <a:sy n="92" d="100"/>
        </p:scale>
        <p:origin x="-408" y="-10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609546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219092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828637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438183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3047729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657275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266820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876366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0" rIns="91422" bIns="45710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58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20279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1724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99528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336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665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8108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xStyles>
    <p:titleStyle>
      <a:lvl1pPr algn="ctr" defTabSz="9144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4" indent="-342904" algn="l" defTabSz="9144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7" indent="-285753" algn="l" defTabSz="91440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3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8" indent="-228602" algn="l" defTabSz="9144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3" indent="-228602" algn="l" defTabSz="9144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7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2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8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3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5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9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6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5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6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1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0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1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2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3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4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5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6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7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8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19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21" Type="http://schemas.openxmlformats.org/officeDocument/2006/relationships/image" Target="../media/image7.png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0.xml"/><Relationship Id="rId16" Type="http://schemas.openxmlformats.org/officeDocument/2006/relationships/slide" Target="slide42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1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2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3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4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5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6.xml"/><Relationship Id="rId16" Type="http://schemas.openxmlformats.org/officeDocument/2006/relationships/slide" Target="slide42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7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8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29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0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1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2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3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4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5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6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7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8.xml"/><Relationship Id="rId16" Type="http://schemas.openxmlformats.org/officeDocument/2006/relationships/slide" Target="slide42.xml"/><Relationship Id="rId20" Type="http://schemas.openxmlformats.org/officeDocument/2006/relationships/slide" Target="slide4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39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3.xml"/><Relationship Id="rId18" Type="http://schemas.openxmlformats.org/officeDocument/2006/relationships/slide" Target="slide44.xml"/><Relationship Id="rId3" Type="http://schemas.openxmlformats.org/officeDocument/2006/relationships/slide" Target="slide45.xml"/><Relationship Id="rId7" Type="http://schemas.openxmlformats.org/officeDocument/2006/relationships/slide" Target="slide16.xml"/><Relationship Id="rId12" Type="http://schemas.openxmlformats.org/officeDocument/2006/relationships/slide" Target="slide22.xml"/><Relationship Id="rId17" Type="http://schemas.openxmlformats.org/officeDocument/2006/relationships/slide" Target="slide42.xml"/><Relationship Id="rId2" Type="http://schemas.openxmlformats.org/officeDocument/2006/relationships/notesSlide" Target="../notesSlides/notesSlide40.xml"/><Relationship Id="rId16" Type="http://schemas.openxmlformats.org/officeDocument/2006/relationships/slide" Target="slide37.xml"/><Relationship Id="rId20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21.xml"/><Relationship Id="rId5" Type="http://schemas.openxmlformats.org/officeDocument/2006/relationships/slide" Target="slide14.xml"/><Relationship Id="rId15" Type="http://schemas.openxmlformats.org/officeDocument/2006/relationships/slide" Target="slide30.xml"/><Relationship Id="rId10" Type="http://schemas.openxmlformats.org/officeDocument/2006/relationships/slide" Target="slide20.xml"/><Relationship Id="rId19" Type="http://schemas.openxmlformats.org/officeDocument/2006/relationships/slide" Target="slide46.xml"/><Relationship Id="rId4" Type="http://schemas.openxmlformats.org/officeDocument/2006/relationships/slide" Target="slide29.xml"/><Relationship Id="rId9" Type="http://schemas.openxmlformats.org/officeDocument/2006/relationships/slide" Target="slide19.xml"/><Relationship Id="rId14" Type="http://schemas.openxmlformats.org/officeDocument/2006/relationships/slide" Target="slide2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1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2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3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4.xml"/><Relationship Id="rId16" Type="http://schemas.openxmlformats.org/officeDocument/2006/relationships/slide" Target="slide42.xml"/><Relationship Id="rId20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5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6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7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8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49.xml"/><Relationship Id="rId16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18" Type="http://schemas.openxmlformats.org/officeDocument/2006/relationships/slide" Target="slide37.xml"/><Relationship Id="rId3" Type="http://schemas.openxmlformats.org/officeDocument/2006/relationships/slide" Target="slide29.xml"/><Relationship Id="rId21" Type="http://schemas.openxmlformats.org/officeDocument/2006/relationships/slide" Target="slide46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17" Type="http://schemas.openxmlformats.org/officeDocument/2006/relationships/slide" Target="slide30.xml"/><Relationship Id="rId2" Type="http://schemas.openxmlformats.org/officeDocument/2006/relationships/notesSlide" Target="../notesSlides/notesSlide50.xml"/><Relationship Id="rId16" Type="http://schemas.openxmlformats.org/officeDocument/2006/relationships/slide" Target="slide28.xml"/><Relationship Id="rId20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slide" Target="slide19.xml"/><Relationship Id="rId5" Type="http://schemas.openxmlformats.org/officeDocument/2006/relationships/slide" Target="slide2.xml"/><Relationship Id="rId15" Type="http://schemas.openxmlformats.org/officeDocument/2006/relationships/slide" Target="slide23.xml"/><Relationship Id="rId23" Type="http://schemas.openxmlformats.org/officeDocument/2006/relationships/slide" Target="slide56.xml"/><Relationship Id="rId10" Type="http://schemas.openxmlformats.org/officeDocument/2006/relationships/slide" Target="slide17.xml"/><Relationship Id="rId19" Type="http://schemas.openxmlformats.org/officeDocument/2006/relationships/slide" Target="slide42.xml"/><Relationship Id="rId4" Type="http://schemas.openxmlformats.org/officeDocument/2006/relationships/slide" Target="slide55.xml"/><Relationship Id="rId9" Type="http://schemas.openxmlformats.org/officeDocument/2006/relationships/slide" Target="slide16.xml"/><Relationship Id="rId14" Type="http://schemas.openxmlformats.org/officeDocument/2006/relationships/slide" Target="slide22.xml"/><Relationship Id="rId22" Type="http://schemas.openxmlformats.org/officeDocument/2006/relationships/slide" Target="slide5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3.xml"/><Relationship Id="rId18" Type="http://schemas.openxmlformats.org/officeDocument/2006/relationships/slide" Target="slide44.xml"/><Relationship Id="rId3" Type="http://schemas.openxmlformats.org/officeDocument/2006/relationships/slide" Target="slide29.xml"/><Relationship Id="rId7" Type="http://schemas.openxmlformats.org/officeDocument/2006/relationships/slide" Target="slide16.xml"/><Relationship Id="rId12" Type="http://schemas.openxmlformats.org/officeDocument/2006/relationships/slide" Target="slide22.xml"/><Relationship Id="rId17" Type="http://schemas.openxmlformats.org/officeDocument/2006/relationships/slide" Target="slide42.xml"/><Relationship Id="rId2" Type="http://schemas.openxmlformats.org/officeDocument/2006/relationships/notesSlide" Target="../notesSlides/notesSlide51.xml"/><Relationship Id="rId16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21.xml"/><Relationship Id="rId5" Type="http://schemas.openxmlformats.org/officeDocument/2006/relationships/slide" Target="slide14.xml"/><Relationship Id="rId15" Type="http://schemas.openxmlformats.org/officeDocument/2006/relationships/slide" Target="slide30.xml"/><Relationship Id="rId10" Type="http://schemas.openxmlformats.org/officeDocument/2006/relationships/slide" Target="slide20.xml"/><Relationship Id="rId19" Type="http://schemas.openxmlformats.org/officeDocument/2006/relationships/slide" Target="slide46.xml"/><Relationship Id="rId4" Type="http://schemas.openxmlformats.org/officeDocument/2006/relationships/slide" Target="slide54.xml"/><Relationship Id="rId9" Type="http://schemas.openxmlformats.org/officeDocument/2006/relationships/slide" Target="slide19.xml"/><Relationship Id="rId14" Type="http://schemas.openxmlformats.org/officeDocument/2006/relationships/slide" Target="slide2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8.xml"/><Relationship Id="rId18" Type="http://schemas.openxmlformats.org/officeDocument/2006/relationships/slide" Target="slide46.xml"/><Relationship Id="rId3" Type="http://schemas.openxmlformats.org/officeDocument/2006/relationships/slide" Target="slide29.xml"/><Relationship Id="rId21" Type="http://schemas.openxmlformats.org/officeDocument/2006/relationships/image" Target="../media/image5.png"/><Relationship Id="rId7" Type="http://schemas.openxmlformats.org/officeDocument/2006/relationships/slide" Target="slide17.xml"/><Relationship Id="rId12" Type="http://schemas.openxmlformats.org/officeDocument/2006/relationships/slide" Target="slide23.xml"/><Relationship Id="rId17" Type="http://schemas.openxmlformats.org/officeDocument/2006/relationships/slide" Target="slide44.xml"/><Relationship Id="rId2" Type="http://schemas.openxmlformats.org/officeDocument/2006/relationships/notesSlide" Target="../notesSlides/notesSlide52.xml"/><Relationship Id="rId16" Type="http://schemas.openxmlformats.org/officeDocument/2006/relationships/slide" Target="slide42.xml"/><Relationship Id="rId20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5" Type="http://schemas.openxmlformats.org/officeDocument/2006/relationships/slide" Target="slide37.xml"/><Relationship Id="rId10" Type="http://schemas.openxmlformats.org/officeDocument/2006/relationships/slide" Target="slide21.xml"/><Relationship Id="rId19" Type="http://schemas.openxmlformats.org/officeDocument/2006/relationships/slide" Target="slide54.xml"/><Relationship Id="rId4" Type="http://schemas.openxmlformats.org/officeDocument/2006/relationships/slide" Target="slide14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4617835"/>
            <a:ext cx="12191999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标题 2"/>
          <p:cNvSpPr txBox="1">
            <a:spLocks/>
          </p:cNvSpPr>
          <p:nvPr/>
        </p:nvSpPr>
        <p:spPr>
          <a:xfrm>
            <a:off x="2829855" y="5237280"/>
            <a:ext cx="8953984" cy="621737"/>
          </a:xfrm>
          <a:prstGeom prst="rect">
            <a:avLst/>
          </a:prstGeom>
        </p:spPr>
        <p:txBody>
          <a:bodyPr vert="horz" lIns="91423" tIns="45711" rIns="91423" bIns="4571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第</a:t>
            </a:r>
            <a:r>
              <a:rPr lang="en-US" altLang="zh-CN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16</a:t>
            </a:r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课　春夜宴诸从弟桃李园序</a:t>
            </a:r>
            <a:endParaRPr lang="zh-CN" altLang="zh-CN" sz="4000" b="1" kern="100" dirty="0">
              <a:solidFill>
                <a:schemeClr val="bg2">
                  <a:lumMod val="25000"/>
                </a:schemeClr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9855" y="4715372"/>
            <a:ext cx="2954621" cy="461647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defTabSz="914341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第四单元　唐宋辞赋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468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7099" y="693491"/>
            <a:ext cx="252028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9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二、中心主旨</a:t>
            </a:r>
            <a:endParaRPr lang="zh-CN" altLang="zh-CN" sz="29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099" y="1458806"/>
            <a:ext cx="10850715" cy="2769971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本文以清新俊逸的风格，转折自如的笔调，记述了作者与诸从弟聚会桃李园饮酒赋诗畅叙天伦一事，慷慨激昂地表达了热爱生活、热爱生命的人生追求和积极乐观的人生态度，但也显示出少许浮生若梦、及时行乐的消极色彩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035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</a:p>
        </p:txBody>
      </p:sp>
      <p:sp>
        <p:nvSpPr>
          <p:cNvPr id="4" name="矩形 3"/>
          <p:cNvSpPr/>
          <p:nvPr/>
        </p:nvSpPr>
        <p:spPr>
          <a:xfrm>
            <a:off x="334567" y="691464"/>
            <a:ext cx="11518253" cy="761729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概括本文中的主要场景及其意义。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矩形 25"/>
          <p:cNvSpPr/>
          <p:nvPr/>
        </p:nvSpPr>
        <p:spPr>
          <a:xfrm>
            <a:off x="262559" y="1302804"/>
            <a:ext cx="11450211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9404155"/>
              </p:ext>
            </p:extLst>
          </p:nvPr>
        </p:nvGraphicFramePr>
        <p:xfrm>
          <a:off x="1558703" y="1557586"/>
          <a:ext cx="8640960" cy="4481596"/>
        </p:xfrm>
        <a:graphic>
          <a:graphicData uri="http://schemas.openxmlformats.org/drawingml/2006/table">
            <a:tbl>
              <a:tblPr/>
              <a:tblGrid>
                <a:gridCol w="3567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735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02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主要场景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意义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804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天地宏阔，光阴流逝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写出了诗人对时空的独特认识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804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秉烛夜游，大块文章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写出人与自然的密切关系及生活方式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804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饮酒赋诗，共叙天伦</a:t>
                      </a:r>
                      <a:endParaRPr lang="zh-CN" sz="2800" kern="10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写出了聚会之盛况，亲情之可贵</a:t>
                      </a:r>
                      <a:endParaRPr lang="zh-CN" sz="2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281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7" y="1072070"/>
            <a:ext cx="11518253" cy="761729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如何正确理解作者的思想感情？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矩形 25"/>
          <p:cNvSpPr/>
          <p:nvPr/>
        </p:nvSpPr>
        <p:spPr>
          <a:xfrm>
            <a:off x="262559" y="1808602"/>
            <a:ext cx="11450211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李白是性情中人，所言皆性情中语。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浮生若梦，为欢几何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虽是李白常有的说辞，但热爱生活、热爱生命、追求自由和美好境界才是李白的本真。因此，全文慷慨激昂，以积极、乐观向上为主旨，虽也会生发些许消极的慨叹，应视为人之常情。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5806059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993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9" y="2809009"/>
            <a:ext cx="5616623" cy="980825"/>
          </a:xfrm>
          <a:prstGeom prst="rect">
            <a:avLst/>
          </a:prstGeom>
        </p:spPr>
        <p:txBody>
          <a:bodyPr lIns="91423" tIns="45711" rIns="91423" bIns="45711"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19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学后自评</a:t>
            </a:r>
          </a:p>
        </p:txBody>
      </p:sp>
      <p:pic>
        <p:nvPicPr>
          <p:cNvPr id="4" name="图片 3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34" t="42" r="9079" b="42"/>
          <a:stretch/>
        </p:blipFill>
        <p:spPr>
          <a:xfrm>
            <a:off x="8295213" y="0"/>
            <a:ext cx="3895200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2798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基础达标</a:t>
            </a:r>
          </a:p>
        </p:txBody>
      </p:sp>
      <p:sp>
        <p:nvSpPr>
          <p:cNvPr id="3" name="矩形 2"/>
          <p:cNvSpPr/>
          <p:nvPr/>
        </p:nvSpPr>
        <p:spPr>
          <a:xfrm>
            <a:off x="334566" y="721385"/>
            <a:ext cx="1156471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下列各句中，加颜色词语的解释错误的一项是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况阳春召我以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烟景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烟景：春天烟柳美景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大块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我以文章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假：假如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何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伸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雅怀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伸：抒发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会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桃花之芳园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会：聚集，会合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90551" y="2006341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42" name="矩形 41"/>
          <p:cNvSpPr/>
          <p:nvPr/>
        </p:nvSpPr>
        <p:spPr>
          <a:xfrm>
            <a:off x="334566" y="4005858"/>
            <a:ext cx="1156471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假：授，给予。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6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42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3142" y="90088"/>
            <a:ext cx="11564713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下列各句中，加颜色虚词的意义和用法解释错误的两项是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天地者　　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夫：句首发语助词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光阴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者：表停顿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百代之过客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也：助词，啊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良有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以：名词，原因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会桃花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芳园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之：助词，的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F.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皆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惠连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为：是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G.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飞羽觞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醉月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而：连词，表顺承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5" y="5262474"/>
            <a:ext cx="1156471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项表判断语气。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项补充音节，无义。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551" y="198963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0551" y="3293037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126590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  <p:bldP spid="26" grpId="0"/>
      <p:bldP spid="26" grpId="1"/>
      <p:bldP spid="27" grpId="0"/>
      <p:bldP spid="2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7158" y="405458"/>
            <a:ext cx="1156471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下列对句式的判断错误的一项是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夫天地者，万物之逆旅也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判断句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而浮生若梦，为欢几何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疑问句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况阳春召我以烟景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被动句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会桃花之芳园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省略句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0" name="矩形 19"/>
          <p:cNvSpPr/>
          <p:nvPr/>
        </p:nvSpPr>
        <p:spPr>
          <a:xfrm>
            <a:off x="435150" y="3751076"/>
            <a:ext cx="1156471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介词结构后置句。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567" y="234967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411014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4" name="矩形 23"/>
          <p:cNvSpPr/>
          <p:nvPr/>
        </p:nvSpPr>
        <p:spPr>
          <a:xfrm>
            <a:off x="334567" y="553673"/>
            <a:ext cx="11450211" cy="4764335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en-US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课内阅读</a:t>
            </a: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阅读下面的文段，完成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夫天地者，万物之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逆旅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也；光阴者，百代之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过客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也。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而浮生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若梦，为欢几何？古人秉烛夜游，良有以也。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况阳春召我</a:t>
            </a:r>
            <a:r>
              <a:rPr lang="zh-CN" altLang="zh-CN" sz="2900" u="heavy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烟景，大块假我</a:t>
            </a:r>
            <a:r>
              <a:rPr lang="zh-CN" altLang="zh-CN" sz="2900" u="heavy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文章。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会桃花之芳园，序天伦之乐事。群季俊秀，皆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惠连；吾人咏歌，独惭康乐。幽赏未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，高谈转清。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开琼筵以坐花，飞羽觞而醉月。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不有佳咏，何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伸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雅怀？如诗不成，罚依金谷酒数。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阅读达标</a:t>
            </a:r>
          </a:p>
        </p:txBody>
      </p:sp>
    </p:spTree>
    <p:extLst>
      <p:ext uri="{BB962C8B-B14F-4D97-AF65-F5344CB8AC3E}">
        <p14:creationId xmlns:p14="http://schemas.microsoft.com/office/powerpoint/2010/main" xmlns="" val="16685443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4" name="矩形 23"/>
          <p:cNvSpPr/>
          <p:nvPr/>
        </p:nvSpPr>
        <p:spPr>
          <a:xfrm>
            <a:off x="334566" y="292819"/>
            <a:ext cx="1111346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下列加颜色词的解释，不正确的一项是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万物之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逆旅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　　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逆旅：旅舍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百代之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过客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过客：旅客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浮生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若梦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浮生：轻生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何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伸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雅怀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伸：抒发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0371" y="3501802"/>
            <a:ext cx="11003428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浮生：人生漂浮不定。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4546" y="220565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249374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7" grpId="0"/>
      <p:bldP spid="2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1" name="矩形 20"/>
          <p:cNvSpPr/>
          <p:nvPr/>
        </p:nvSpPr>
        <p:spPr>
          <a:xfrm>
            <a:off x="621659" y="117427"/>
            <a:ext cx="11450211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下列各组句子中，加颜色词的意义和用法都不相同的一组是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况阳春召我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烟景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大块假我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文章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浮生若梦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江山不可复识矣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幽赏未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然志犹未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皆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惠连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天行有常，不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尧存，不为桀亡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9641" y="270971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3" name="矩形 22"/>
          <p:cNvSpPr/>
          <p:nvPr/>
        </p:nvSpPr>
        <p:spPr>
          <a:xfrm>
            <a:off x="622599" y="3429794"/>
            <a:ext cx="11450211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项均为介词，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用，把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项均为连词，表转折。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项均为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完，结束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424336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3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5231350" y="2825117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5136979" y="2301897"/>
            <a:ext cx="2253851" cy="538591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文本导学</a:t>
            </a:r>
          </a:p>
        </p:txBody>
      </p:sp>
      <p:sp>
        <p:nvSpPr>
          <p:cNvPr id="37" name="TextBox 36">
            <a:hlinkClick r:id="rId3" action="ppaction://hlinksldjump"/>
          </p:cNvPr>
          <p:cNvSpPr txBox="1"/>
          <p:nvPr/>
        </p:nvSpPr>
        <p:spPr>
          <a:xfrm>
            <a:off x="5136979" y="3410630"/>
            <a:ext cx="2253851" cy="538591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学后自评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5231350" y="3931659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0" y="0"/>
            <a:ext cx="2088701" cy="538591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</a:p>
        </p:txBody>
      </p:sp>
    </p:spTree>
    <p:extLst>
      <p:ext uri="{BB962C8B-B14F-4D97-AF65-F5344CB8AC3E}">
        <p14:creationId xmlns:p14="http://schemas.microsoft.com/office/powerpoint/2010/main" xmlns="" val="1419390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4014" y="45418"/>
            <a:ext cx="12032606" cy="824528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下列对文章的理解和赏析，不正确的一项是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古人秉烛夜游，良有以也。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，缘故。意为：古人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嫌人生太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短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夜里拿着蜡烛游玩，实在是有缘故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有道理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啊。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大块假我以文章。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大块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指大自然。意为：广阔的天地给我提供了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如此绚丽灿烂的大好春光，岂能辜负呢！表现了作者及时行乐的消极思想。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惠连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很有才华，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康乐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指谢灵运，南朝诗人。作者用此赞扬诸位堂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弟人才俊秀，谦称自己不如谢灵运。表现出作者与弟弟们畅叙天伦之乐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的喜悦之情。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文章紧扣题目，有春有月，有酒有花，有兄有弟，有诗有歌，快慰之情，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溢于言表。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5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5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5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5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5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5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5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6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6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6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6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6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6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6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-25473" y="162959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4" name="矩形 23"/>
          <p:cNvSpPr/>
          <p:nvPr/>
        </p:nvSpPr>
        <p:spPr>
          <a:xfrm>
            <a:off x="118542" y="5551276"/>
            <a:ext cx="12032606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及时行乐的消极思想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19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635" y="231391"/>
            <a:ext cx="11450211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把文中画横线的句子翻译成现代汉语。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况阳春召我以烟景，大块假我以文章。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开琼筵以坐花，飞羽觞而醉月。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4" name="矩形 23"/>
          <p:cNvSpPr/>
          <p:nvPr/>
        </p:nvSpPr>
        <p:spPr>
          <a:xfrm>
            <a:off x="538841" y="1428457"/>
            <a:ext cx="1089448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何况清明温和的春天用秀美的景色来招引我们，大自然又把美好的自然风光赐予我们。</a:t>
            </a:r>
          </a:p>
        </p:txBody>
      </p:sp>
      <p:sp>
        <p:nvSpPr>
          <p:cNvPr id="3" name="矩形 2"/>
          <p:cNvSpPr/>
          <p:nvPr/>
        </p:nvSpPr>
        <p:spPr>
          <a:xfrm>
            <a:off x="1558702" y="3357786"/>
            <a:ext cx="10752062" cy="761729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摆出丰美的筵席，坐在花丛中；酒杯频传，醉倒在月光之下。</a:t>
            </a:r>
          </a:p>
        </p:txBody>
      </p:sp>
    </p:spTree>
    <p:extLst>
      <p:ext uri="{BB962C8B-B14F-4D97-AF65-F5344CB8AC3E}">
        <p14:creationId xmlns:p14="http://schemas.microsoft.com/office/powerpoint/2010/main" xmlns="" val="141495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35911" y="861919"/>
            <a:ext cx="1146545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文章中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而浮生若梦，为欢几何？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与曹操的《短歌行》中的哪一句有着异曲同工之妙？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8" name="矩形 27"/>
          <p:cNvSpPr/>
          <p:nvPr/>
        </p:nvSpPr>
        <p:spPr>
          <a:xfrm>
            <a:off x="549133" y="2277666"/>
            <a:ext cx="1217081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对酒当歌，人生几何？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5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488183" y="362676"/>
            <a:ext cx="11113463" cy="6080849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35000"/>
              </a:lnSpc>
            </a:pP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en-US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文外阅读</a:t>
            </a: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阅读下面的文言文，完成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1100" b="1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李白，字太白，兴圣皇帝</a:t>
            </a:r>
            <a:r>
              <a:rPr lang="en-US" altLang="zh-CN" sz="29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九世孙。其先隋末以罪徙西域，神龙初，遁还，客巴西。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白之生，母梦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长庚星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，因以命之。十岁通诗书，既长，隐岷山。州举有道，不应。苏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颋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为益州长史，见白异之，曰：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是子天才英特，少益以学，可比相如。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然喜纵横术，击剑，为任侠，轻财重施。更客任城，与孔巢父、韩准、裴政、张叔明、陶沔居徂徕山，日沉饮，号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竹溪六逸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4227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42384"/>
            <a:ext cx="12190413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4329" algn="just">
              <a:lnSpc>
                <a:spcPct val="150000"/>
              </a:lnSpc>
              <a:tabLst>
                <a:tab pos="2430624" algn="l"/>
              </a:tabLst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天宝初，南入会稽，与吴筠善。筠被召，故白亦至长安。往见贺知章，知章见其文，叹曰：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子，谪仙人也！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言于玄宗，召见金銮殿，论当世事，奏颂一篇。帝赐食，亲为调羹，有诏供奉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翰林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。白犹与饮徒醉于市。帝坐沉香亭，意有所感，欲得白为乐章；召入，而白已醉，左右以水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9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面，稍解，援笔成文，婉丽精切，无留思。帝爱其才，数宴见。白尝侍帝，醉，使高力士脱靴。力士素贵，耻之，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其诗以激杨贵妃，帝欲官白，妃</a:t>
            </a:r>
            <a:r>
              <a:rPr lang="zh-CN" altLang="zh-CN" sz="2900" kern="100" spc="-100" dirty="0">
                <a:latin typeface="Times New Roman"/>
                <a:ea typeface="华文细黑"/>
                <a:cs typeface="Times New Roman"/>
              </a:rPr>
              <a:t>辄沮止。白自知不为亲近所容，益骜放不自修，与知章、李适之、汝阳王李</a:t>
            </a:r>
            <a:r>
              <a:rPr lang="zh-CN" altLang="zh-CN" sz="2900" kern="100" spc="-100" dirty="0">
                <a:latin typeface="宋体"/>
                <a:ea typeface="华文细黑"/>
                <a:cs typeface="宋体"/>
              </a:rPr>
              <a:t>琎</a:t>
            </a:r>
            <a:r>
              <a:rPr lang="zh-CN" altLang="zh-CN" sz="2900" kern="100" spc="-100" dirty="0">
                <a:latin typeface="Times New Roman"/>
                <a:ea typeface="华文细黑"/>
                <a:cs typeface="Times New Roman"/>
              </a:rPr>
              <a:t>、崔宗之、苏晋、张旭、焦遂为</a:t>
            </a:r>
            <a:r>
              <a:rPr lang="en-US" altLang="zh-CN" sz="29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spc="-100" dirty="0">
                <a:latin typeface="Times New Roman"/>
                <a:ea typeface="华文细黑"/>
                <a:cs typeface="Times New Roman"/>
              </a:rPr>
              <a:t>酒八仙人</a:t>
            </a:r>
            <a:r>
              <a:rPr lang="en-US" altLang="zh-CN" sz="29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spc="-100" dirty="0">
                <a:latin typeface="Times New Roman"/>
                <a:ea typeface="华文细黑"/>
                <a:cs typeface="Times New Roman"/>
              </a:rPr>
              <a:t>。恳求还山，帝赐金放还。白浮游四方，尝乘月与崔宗之自采石至</a:t>
            </a:r>
            <a:r>
              <a:rPr lang="zh-CN" altLang="zh-CN" sz="29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金陵</a:t>
            </a:r>
            <a:r>
              <a:rPr lang="zh-CN" altLang="zh-CN" sz="2900" kern="100" spc="-100" dirty="0">
                <a:latin typeface="Times New Roman"/>
                <a:ea typeface="华文细黑"/>
                <a:cs typeface="Times New Roman"/>
              </a:rPr>
              <a:t>，著宫锦袍坐舟中，旁若无人。</a:t>
            </a:r>
            <a:endParaRPr lang="zh-CN" altLang="zh-CN" sz="2900" kern="100" spc="-100" dirty="0">
              <a:latin typeface="宋体"/>
              <a:cs typeface="Courier New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453056" y="2286786"/>
            <a:ext cx="369667" cy="36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309449" y="3703150"/>
            <a:ext cx="359567" cy="33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810108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295794" y="-98598"/>
            <a:ext cx="11564713" cy="658637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安禄山反，转侧宿松、匡庐间，永王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璘</a:t>
            </a:r>
            <a:r>
              <a:rPr lang="zh-CN" altLang="zh-CN" sz="28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为府僚佐。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璘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起反，逃还彭泽，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璘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败，当诛。初，白游并州，见郭子仪，奇之。子仪尝犯法，白为赦免。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至是子仪请解官以赎，有诏长流夜郎。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会赦，还浔阳，坐事下狱。时宋若思将吴兵三千赴河南，道浔阳，释囚辟为参谋，未几辞职。李阳冰为当涂令，白依之。代宗立，以左拾遗召，而白已卒，年六十余。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白晚好黄老度牛渚矶至姑孰悦谢家青山欲终焉及卒葬东麓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元和末，宣歙观察使范传正祭其冢，禁樵采。访后裔，惟二孙女嫁为民妻，进止仍有风范，因泣曰：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先祖志在青山，顷葬东麓，非本意。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传正为改葬，立二碑焉。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告二女，将改妻士族，辞以孤穷失身，命也，不愿更嫁。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传正嘉叹，复其夫徭役。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477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435150" y="1079683"/>
            <a:ext cx="1156471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文宗时，诏以白歌诗、裴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旻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剑舞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、张旭草书为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三绝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indent="711154" algn="r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选自《新唐书</a:t>
            </a:r>
            <a:r>
              <a:rPr lang="en-US" altLang="zh-CN" sz="2900" kern="100" dirty="0">
                <a:latin typeface="Times New Roman"/>
                <a:ea typeface="华文细黑"/>
              </a:rPr>
              <a:t>·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李白传》，有删改</a:t>
            </a:r>
            <a:r>
              <a:rPr lang="en-US" altLang="zh-CN" sz="2900" kern="100" dirty="0">
                <a:latin typeface="Times New Roman"/>
                <a:ea typeface="华文细黑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兴圣皇帝，即西凉武昭王李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暠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，唐玄宗二年追谥。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(</a:t>
            </a:r>
            <a:r>
              <a:rPr lang="en-US" altLang="zh-CN" sz="2900" kern="100" dirty="0" err="1">
                <a:latin typeface="Times New Roman"/>
                <a:ea typeface="华文细黑"/>
                <a:cs typeface="Courier New"/>
              </a:rPr>
              <a:t>huì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：洗脸。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6064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487234" y="549474"/>
            <a:ext cx="11224597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下列对文中画波浪线部分的断句，正确的一项是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白晚好黄老度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牛渚矶至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姑孰悦谢家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青山欲终焉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及卒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葬东麓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白晚好黄老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度牛渚矶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至姑孰悦谢家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青山欲终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焉及卒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葬东麓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白晚好黄老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度牛渚矶至姑孰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悦谢家青山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欲终焉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及卒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葬东麓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白晚好黄老度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牛渚矶至姑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孰悦谢家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青山欲终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焉及卒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葬东麓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7176" y="2421683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2" y="3752819"/>
            <a:ext cx="11224597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白晚好黄老，度牛渚矶至姑孰，悦谢家青山，欲终焉。及卒，葬东麓。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21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4" grpId="0"/>
      <p:bldP spid="2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0" name="矩形 19"/>
          <p:cNvSpPr/>
          <p:nvPr/>
        </p:nvSpPr>
        <p:spPr>
          <a:xfrm>
            <a:off x="190550" y="-170605"/>
            <a:ext cx="11915136" cy="628475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下列对文中加颜色词语的相关内容的解说，不正确的一项是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长庚星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启明星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。每天傍晚太阳落山，天快黑的时候，西南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方就会出现一颗很亮的星，出现得最早，而且很亮，这就是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翰林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是皇帝的文学侍从官，翰林院从唐朝起开始设立，始为供职具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有艺能人士的机构。翰林学士担当起草诏书的职责，翰林供奉则无甚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实权。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是南京的别称。从三国的吴国开始近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年间，连续有六个朝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吴、东晋、宋、齐、梁、陈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在南京建都，故南京有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六朝古都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之称。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是汉武帝时推行的一种自上而下选拔官吏的制度，就是征召名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望显赫的人士出来做官，主要有皇帝征聘和府、州郡辟除两方面，皇帝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征召称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，官府征召称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535" y="4229141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3" name="矩形 2"/>
          <p:cNvSpPr/>
          <p:nvPr/>
        </p:nvSpPr>
        <p:spPr>
          <a:xfrm>
            <a:off x="262558" y="5798053"/>
            <a:ext cx="9482049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应为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皇帝征召称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，官府征召称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224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228743" y="193516"/>
            <a:ext cx="11915136" cy="480434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下列对原文有关内容的概括和分析，不正确的一项是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李白十岁就通诗书，成年后，州郡凭有道科举荐他，可是他没有应举。在长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安李白拜见贺知章，贺知章见到李白的诗文，颇为感叹。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在贺知章的推荐下，李白得以步入仕途，担任翰林供奉。玄宗皇帝爱李白的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才华，几次召见宴请他。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李白是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骜放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之人，《梦游天姥吟留别》中的诗句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安能摧眉折腰事权贵，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使我不得开心颜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便道出了他的心声；在朝堂上使高力士为自己脱靴又为一例。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李白因参加永王李璘的反叛而被判死刑，但因逢天下大赦被流放夜郎，后又被</a:t>
            </a:r>
            <a:endParaRPr lang="en-US" altLang="zh-CN" sz="26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宋若思聘请为行军参谋。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538" y="364581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262558" y="4847426"/>
            <a:ext cx="11915136" cy="1323393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6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因逢天下大赦被流放夜郎</a:t>
            </a:r>
            <a:r>
              <a:rPr lang="en-US" altLang="zh-CN" sz="26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有误，实际上是郭子仪请求用自己的官职赎的李白的罪。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25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9" y="2809009"/>
            <a:ext cx="5616623" cy="980825"/>
          </a:xfrm>
          <a:prstGeom prst="rect">
            <a:avLst/>
          </a:prstGeom>
        </p:spPr>
        <p:txBody>
          <a:bodyPr lIns="91423" tIns="45711" rIns="91423" bIns="45711"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19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文本导学</a:t>
            </a:r>
          </a:p>
        </p:txBody>
      </p:sp>
      <p:pic>
        <p:nvPicPr>
          <p:cNvPr id="4" name="图片 3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34" t="42" r="9079" b="42"/>
          <a:stretch/>
        </p:blipFill>
        <p:spPr>
          <a:xfrm>
            <a:off x="8295213" y="0"/>
            <a:ext cx="3895200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9095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78584" y="378888"/>
            <a:ext cx="11336843" cy="480896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把文中画横线的句子翻译成现代汉语。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至是子仪请解官以赎，有诏长流夜郎。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告二女，将改妻士族，辞以孤穷失身，命也，不愿更嫁。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Courier New"/>
              </a:rPr>
              <a:t>									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5" name="TextBox 34">
            <a:hlinkClick r:id="rId20" action="ppaction://hlinksldjump"/>
          </p:cNvPr>
          <p:cNvSpPr txBox="1"/>
          <p:nvPr/>
        </p:nvSpPr>
        <p:spPr>
          <a:xfrm>
            <a:off x="9479759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  <p:sp>
        <p:nvSpPr>
          <p:cNvPr id="38" name="矩形 37"/>
          <p:cNvSpPr/>
          <p:nvPr/>
        </p:nvSpPr>
        <p:spPr>
          <a:xfrm>
            <a:off x="519004" y="1581999"/>
            <a:ext cx="1133684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及至李白论罪当诛的时候，郭子仪愿解除官职来赎李白的罪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于是李白得以免于一死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，朝廷下诏，把他长期流放夜郎。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15818" y="3501803"/>
            <a:ext cx="1133684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	(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范传正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告诉李白的两个孙女，要将她们改嫁给士族为妻；两个孙女辞谢说孤独穷苦而委身于平民，是命该如此，不愿再改嫁了。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48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8" name="矩形 37"/>
          <p:cNvSpPr/>
          <p:nvPr/>
        </p:nvSpPr>
        <p:spPr>
          <a:xfrm>
            <a:off x="160151" y="153645"/>
            <a:ext cx="11797164" cy="6155485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154" algn="just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李白，字太白，兴圣皇帝第九代孙子。他的祖先隋朝末年因罪被流放到西域。神龙初年，他的父辈从西域逃回来，客居在巴西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在今四川江油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154" algn="just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李白诞生的时候，他母亲梦到太白星，因而取其字为太白。十岁时就通读诗书，及至长大成人，隐居在岷山。当时所在州郡凭有道科举荐他，他没有应举。苏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颋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做益州长史时，见到李白，感到惊讶，说：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这个青年天才英特，如果再稍加努力，增加颜色学问便可以和汉代的司马相如相比。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然而李白喜欢纵横家的那一套术数，学击剑，想当个游侠之士，轻财好施。后来，李白又客居任城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今山东济宁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，和孔巢父、韩准、裴政、张叔明、陶沔居于徂徕山，成日酣饮沉醉，当时号称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竹溪六逸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8930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8" name="矩形 37"/>
          <p:cNvSpPr/>
          <p:nvPr/>
        </p:nvSpPr>
        <p:spPr>
          <a:xfrm>
            <a:off x="101165" y="-132263"/>
            <a:ext cx="11915136" cy="658637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天宝初年，李白南游到会稽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今浙江绍兴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，和吴筠友善。吴筠被召入京，所以李白也到了长安。他去拜见贺知章，贺知章见到他的诗文，感叹说：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你，是个天上贬下人间的仙人啊！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并在玄宗面前说起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，玄宗于是在金銮殿召见李白，李白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论当代的大事，献上一篇赋颂。玄宗皇帝赐李白吃的东西，并亲自为他调羹，下诏命他为翰林供奉。李白还是和酒徒在街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市中醉酒。玄宗皇帝坐在沉香亭，心中突然有些感慨，想要李白替他写歌词，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召李白入宫，而李白已经醉倒，侍从用水给他洗脸，酒醉稍醒，拿笔给他，他提起笔一挥而就，下笔成文，词章婉转华丽，意精旨切，一气呵成，不留余思。玄宗皇帝爱他的才华，几次召见宴请。李白曾经陪玄宗皇帝饮酒，醉了，让高力士为他脱鞋。高力士平素为朝中显贵，替李白脱鞋，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24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8" name="矩形 37"/>
          <p:cNvSpPr/>
          <p:nvPr/>
        </p:nvSpPr>
        <p:spPr>
          <a:xfrm>
            <a:off x="502001" y="592401"/>
            <a:ext cx="11113463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深以为耻，于是挑剔李白诗中的毛病，并加以附会，以激怒杨贵妃，玄宗皇帝想让李白当官，杨贵妃总是从中作梗加以阻止。李白自己知道不为玄宗的亲近所容忍，愈加桀骜不驯，放荡不羁，和贺知章、李适之、汝阳王李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琎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、崔宗之、苏晋、张旭、焦遂并称为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酒八仙人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。李白恳求引退还居山林，玄宗皇帝也就赐给他金帛，让他回去。李白浮游漂泊于四方，曾经于夜间借着月色，和崔宗之乘船从采石矾至金陵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今江苏南京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，身上穿着皇帝所赐宫锦袍，坐在船中，旁若无人。</a:t>
            </a:r>
            <a:endParaRPr lang="zh-CN" altLang="zh-CN" sz="29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97120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8" name="矩形 37"/>
          <p:cNvSpPr/>
          <p:nvPr/>
        </p:nvSpPr>
        <p:spPr>
          <a:xfrm>
            <a:off x="190551" y="199243"/>
            <a:ext cx="11797164" cy="6155485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安禄山起兵造反，李白辗转于宿松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今属安徽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和匡庐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今江西庐山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之间，永王李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璘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聘请他到幕下当僚佐。及至永王起兵，他即逃回彭泽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今属江西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，永王失败了，李白论罪当斩。起初，李白游并州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今山西太原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曾见郭子仪，暗暗称奇。当时郭子仪曾犯法，应受处罚，李白救了他，他才免受处罚。及至李白论罪当诛的时候，郭子仪愿解除官职来赎李白的罪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于是李白得以免于一死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，朝廷下诏，把他长期流放夜郎。正好遇上大赦，又回浔阳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今江西九江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，因事获罪下狱。那时宋若思率领吴地之兵三千人将赴河南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今河南洛阳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，道经浔阳，将李白释放了，并聘请他为行军参谋，没多久，他又辞去参谋之职。李阳冰任当涂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今属安徽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县令，李白去投奔他。代宗即位后，召李白任左拾遗之职，而这时李白已经逝世了，终年六十多岁。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477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8" name="矩形 37"/>
          <p:cNvSpPr/>
          <p:nvPr/>
        </p:nvSpPr>
        <p:spPr>
          <a:xfrm>
            <a:off x="165852" y="42384"/>
            <a:ext cx="11564713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李白晚年颇好黄老之学，经牛渚矶来到姑孰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今安徽当涂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，喜欢谢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朓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终老的青山，他也想在此地终老。等他死了，先葬在青山东麓。元和末年，宣歙观察使范传正到姑孰祭奠他的墓，并下令禁止在李白坟墓周围采樵和放牧。范传正访问李白的后裔，只有嫁给平民为妻的两个孙女，行为举止仍然保持着大家的风范。她们见了范传正，哭泣着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先祖是想埋在青山，临时葬在青山东麓，不是他的本意。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于是范传正为他改葬于青山，并立了两块石碑。他告诉李白的两个孙女，要将她们改嫁给士族为妻；两个孙女辞谢说，孤独穷苦而委身于平民，是命该如此，不愿再改嫁了。范传正嘉奖并赞叹她们，免除她们丈夫的徭役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350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8" name="矩形 37"/>
          <p:cNvSpPr/>
          <p:nvPr/>
        </p:nvSpPr>
        <p:spPr>
          <a:xfrm>
            <a:off x="587419" y="1077943"/>
            <a:ext cx="11003428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唐文宗时，下诏把李白的歌诗、裴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旻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的剑舞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、张旭的草书合称为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三绝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9878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5" name="矩形 34"/>
          <p:cNvSpPr/>
          <p:nvPr/>
        </p:nvSpPr>
        <p:spPr>
          <a:xfrm>
            <a:off x="306823" y="317327"/>
            <a:ext cx="11680359" cy="594004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(2015·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湖北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阅读下面的文言文，完成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赠郡侯郭文麓升副使序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唐顺之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廉吏自古难之。虽然，今之所谓廉者，有之矣。前有所慕于进而后有所惧于罪，是以虽其嗜利之心不胜其竞进之心，而其避罪之计有甚于忧贫之计，慕与惧相持于中，则势不得不矫强而为廉。其幸而恒处于有可慕、有可惧之地，则可以终其身而不至于坏，而世遂以全节</a:t>
            </a:r>
            <a:r>
              <a:rPr lang="zh-CN" altLang="zh-CN" sz="28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之。其或权位渐以极，则可慕者既已得之，而无复有惧于罪。至如蹉跎沦落，不复自振，则可慕者既已绝望，且将甘心冒罪而不辞。是故其始也，缩腹镂骨以自苦；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真题回放</a:t>
            </a:r>
          </a:p>
        </p:txBody>
      </p:sp>
    </p:spTree>
    <p:extLst>
      <p:ext uri="{BB962C8B-B14F-4D97-AF65-F5344CB8AC3E}">
        <p14:creationId xmlns:p14="http://schemas.microsoft.com/office/powerpoint/2010/main" xmlns="" val="14072584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5" name="矩形 34"/>
          <p:cNvSpPr/>
          <p:nvPr/>
        </p:nvSpPr>
        <p:spPr>
          <a:xfrm>
            <a:off x="506946" y="189435"/>
            <a:ext cx="11113463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而其后也，甚或出于饕餮之所不为。人见其然，则曰：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若人也，而今乃若是！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而不知始终固此一人也。虽然，此犹自其既坏言之也。方其刻意为廉之时，而其萌芽固已露矣。苟捐之足以为名，而得之足以为罪，则千金有所必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割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苟捐之不足以为名，而得之不足以为罪，则锥刀有所必算。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人见其千金之捐乃其奇节，而不知锥刀之算其真机也，从而谓之曰廉。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嗟乎！是安知古之所谓廉者哉？古之所谓廉者，必始于不见可欲。不见可欲，故其奉于身者薄；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奉于身者薄，故其资于物者轻。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虽其一无所慕与无所惧，而未尝不廉。盖虽欲不廉，而无所用之也。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9852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5" name="矩形 34"/>
          <p:cNvSpPr/>
          <p:nvPr/>
        </p:nvSpPr>
        <p:spPr>
          <a:xfrm>
            <a:off x="534149" y="521164"/>
            <a:ext cx="11113463" cy="480896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郭侯治吾常</a:t>
            </a:r>
            <a:r>
              <a:rPr lang="en-US" altLang="zh-CN" sz="29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，以平易岂弟、与民休息为政，而尤以清苦绳约自律。余始见侯如是，则亦以为今之所谓廉者耳。徐而与侯处，听其议论，察其志之所存，乃知侯非今之所谓廉者也。侯性本澹泊，苦厌纷华，尝言曰：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我蔬食则喜，肉食则不喜；布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裀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则寝乃安，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纻裀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则寝不安。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其奉身率如此。侯盖古之廉者也。闻侯之夫人亦乐于粝食敝衣，与侯所嗜好无异。然则古之廉者，犹或不免于室人交谪，于是益知侯之为难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能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340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33012" y="371792"/>
            <a:ext cx="10098699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序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天伦之乐事　　　　同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大块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假我以文章。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______________________________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大块假我以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___________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				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基础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整合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39022" y="1106374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叙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5167" y="1096819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叙述，叙说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2718" y="3069754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大自然。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30711" y="3645818"/>
            <a:ext cx="576308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成疙瘩或成团儿的东西，形体大。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02719" y="4941962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自然风光。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0589" y="5369487"/>
            <a:ext cx="9253721" cy="1431143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	 ①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篇幅不很长的单篇作品。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泛指著作。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暗含的意思、复杂的情况。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做事情的方法、计划等。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6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8" grpId="0"/>
      <p:bldP spid="18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5" name="矩形 34"/>
          <p:cNvSpPr/>
          <p:nvPr/>
        </p:nvSpPr>
        <p:spPr>
          <a:xfrm>
            <a:off x="585372" y="438577"/>
            <a:ext cx="11224597" cy="480896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侯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居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常三年，升山东副使以去，侯之僚霍君、裘君与其属武进尹杨君征余文为侯赠。夫侯之廉，人既已尽知之，而奚俟乎余之言耶？虽然，余知侯之廉非出于慕与惧，而方其为守，则犹在有可慕、有可惧之地也。自今以往，官益峻而望益隆，将可慕者得而可惧者去矣，侯之廉犹是也，而后人信之曰：侯果非慕与惧者也。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然则知侯者莫如余先也，而乌得无言乎？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选自《荆川先生文集》，有删改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常：地名，指常州。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44861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5" name="矩形 34"/>
          <p:cNvSpPr/>
          <p:nvPr/>
        </p:nvSpPr>
        <p:spPr>
          <a:xfrm>
            <a:off x="694606" y="477467"/>
            <a:ext cx="10574078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对下列语句中加颜色词语的解释，不正确的一项是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而世遂以全节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归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　　　　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归：称许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则千金有所必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割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割：舍弃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于是益知侯之为难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能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能：做到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侯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居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常三年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居：居住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2331" y="3717826"/>
            <a:ext cx="11003428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本题考查文言实词的意义。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项居：任职。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0590" y="306975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359086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5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1" name="矩形 20"/>
          <p:cNvSpPr/>
          <p:nvPr/>
        </p:nvSpPr>
        <p:spPr>
          <a:xfrm>
            <a:off x="558974" y="2188815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A.</a:t>
            </a:r>
            <a:endParaRPr lang="zh-CN" altLang="en-US" sz="2900" dirty="0"/>
          </a:p>
        </p:txBody>
      </p:sp>
      <p:sp>
        <p:nvSpPr>
          <p:cNvPr id="22" name="左大括号 21"/>
          <p:cNvSpPr/>
          <p:nvPr/>
        </p:nvSpPr>
        <p:spPr>
          <a:xfrm>
            <a:off x="1051153" y="1944717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8975" y="3792528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B.</a:t>
            </a:r>
            <a:endParaRPr lang="zh-CN" altLang="en-US" sz="2900" dirty="0"/>
          </a:p>
        </p:txBody>
      </p:sp>
      <p:sp>
        <p:nvSpPr>
          <p:cNvPr id="24" name="矩形 23"/>
          <p:cNvSpPr/>
          <p:nvPr/>
        </p:nvSpPr>
        <p:spPr>
          <a:xfrm>
            <a:off x="1178004" y="3340943"/>
            <a:ext cx="6107045" cy="1431143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前有所慕于进而后有所惧于罪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不见可欲，故其奉于身者薄</a:t>
            </a:r>
            <a:endParaRPr lang="zh-CN" altLang="en-US" sz="2900" dirty="0"/>
          </a:p>
        </p:txBody>
      </p:sp>
      <p:sp>
        <p:nvSpPr>
          <p:cNvPr id="26" name="左大括号 25"/>
          <p:cNvSpPr/>
          <p:nvPr/>
        </p:nvSpPr>
        <p:spPr>
          <a:xfrm>
            <a:off x="1095031" y="3548431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887295" y="2153187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C.</a:t>
            </a:r>
            <a:endParaRPr lang="zh-CN" altLang="en-US" sz="2900" dirty="0"/>
          </a:p>
        </p:txBody>
      </p:sp>
      <p:sp>
        <p:nvSpPr>
          <p:cNvPr id="29" name="矩形 28"/>
          <p:cNvSpPr/>
          <p:nvPr/>
        </p:nvSpPr>
        <p:spPr>
          <a:xfrm>
            <a:off x="7394253" y="1701603"/>
            <a:ext cx="5019288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布裀则寝乃安，纻裀则寝不安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一无所慕与无所惧</a:t>
            </a:r>
            <a:endParaRPr lang="zh-CN" altLang="en-US" sz="2900" dirty="0"/>
          </a:p>
        </p:txBody>
      </p:sp>
      <p:sp>
        <p:nvSpPr>
          <p:cNvPr id="30" name="左大括号 29"/>
          <p:cNvSpPr/>
          <p:nvPr/>
        </p:nvSpPr>
        <p:spPr>
          <a:xfrm>
            <a:off x="7379473" y="1909089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887294" y="3756900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D.</a:t>
            </a:r>
            <a:endParaRPr lang="zh-CN" altLang="en-US" sz="2900" dirty="0"/>
          </a:p>
        </p:txBody>
      </p:sp>
      <p:sp>
        <p:nvSpPr>
          <p:cNvPr id="32" name="矩形 31"/>
          <p:cNvSpPr/>
          <p:nvPr/>
        </p:nvSpPr>
        <p:spPr>
          <a:xfrm>
            <a:off x="7506324" y="3305316"/>
            <a:ext cx="427549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侯之廉非出于慕与惧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将可慕者得而可惧者去矣</a:t>
            </a:r>
            <a:endParaRPr lang="zh-CN" altLang="en-US" sz="2900" dirty="0"/>
          </a:p>
        </p:txBody>
      </p:sp>
      <p:sp>
        <p:nvSpPr>
          <p:cNvPr id="33" name="左大括号 32"/>
          <p:cNvSpPr/>
          <p:nvPr/>
        </p:nvSpPr>
        <p:spPr>
          <a:xfrm>
            <a:off x="7423351" y="3512802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198662" y="1715820"/>
            <a:ext cx="5763082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而其后也，甚或出于饕餮之所不为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我蔬食则喜，肉食则不喜</a:t>
            </a:r>
            <a:endParaRPr lang="zh-CN" altLang="en-US" sz="2900" dirty="0"/>
          </a:p>
        </p:txBody>
      </p:sp>
      <p:sp>
        <p:nvSpPr>
          <p:cNvPr id="4" name="矩形 3"/>
          <p:cNvSpPr/>
          <p:nvPr/>
        </p:nvSpPr>
        <p:spPr>
          <a:xfrm>
            <a:off x="417805" y="244599"/>
            <a:ext cx="10429928" cy="1431143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下列各组语句中，分别指向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今之所谓廉者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古之所谓廉者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的一组是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6" name="TextBox 35">
            <a:hlinkClick r:id="rId20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6575" y="366729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425542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7" grpId="0"/>
      <p:bldP spid="37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2598" y="876952"/>
            <a:ext cx="11003428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本题考查筛选文中的信息。根据第一段中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虽然，今之所谓廉者，有之矣。前有所慕于进而后有所惧于罪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，可知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前有所慕于进而后有所惧于罪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说的是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今之所谓廉者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；根据第二段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古之所谓廉者，必始于不见可欲。不见可欲，故其奉于身者薄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，可知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不见可欲，故其奉于身者薄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指的是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古之所谓廉者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。故选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2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4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4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3086342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566" y="92597"/>
            <a:ext cx="11564713" cy="882544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下列对原文有关内容的分析和概括，不正确的一项是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本文主要论说为吏之廉，其中对为吏者心理的剖析尤其深刻，有独到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的见解。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今之所谓廉者，本来有意于利禄，但慑于法律的威严，能够自律，管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住自己。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古之廉者，无所慕求，偶尔有了不廉的念头，也会克制自己，不付之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于行动。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在作者看来，郭文麓升任副使后，权位更加尊显，仍将保持古之廉者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的本色。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TextBox 22">
            <a:hlinkClick r:id="rId3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4546" y="3213771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60870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5290" y="1053531"/>
            <a:ext cx="11003428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本题从以偏概全的角度设误考查对文章内容的把握。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项无中生有。原文第二段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盖虽欲不廉，而无所用之也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，说的是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大概是即使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他们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想不廉洁，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所贪财物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却没有适用之处吧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，而并没有说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会克制自己，不付之于行动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399163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82" y="247393"/>
            <a:ext cx="11224597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请把文言文阅读材料中画线的语句翻译成现代汉语。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苟捐之不足以为名，而得之不足以为罪，则锥刀有所必算。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6" name="矩形 25"/>
          <p:cNvSpPr/>
          <p:nvPr/>
        </p:nvSpPr>
        <p:spPr>
          <a:xfrm>
            <a:off x="478582" y="2883367"/>
            <a:ext cx="11224597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本题考查理解并翻译文中的句子，涉及一词多义、古今异义、固定结构。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可联想《赤壁赋》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苟非吾之所有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的意思，译为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捐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，舍弃。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要根据宾语的不同灵活翻译，前一个翻译为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成就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，后一个翻译为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构成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锥刀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应理解其比喻义，翻译成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锥刀尖般的微利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，极言利益之小。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0590" y="1443208"/>
            <a:ext cx="11003428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如果舍弃了不足以成就名声，而得到了不足以构成罪行，那么他对锥刀尖般的微利也必定有所算计。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65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1" grpId="0"/>
      <p:bldP spid="31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82" y="1125539"/>
            <a:ext cx="11224597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奉于身者薄，故其资于物者轻。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6" name="矩形 25"/>
          <p:cNvSpPr/>
          <p:nvPr/>
        </p:nvSpPr>
        <p:spPr>
          <a:xfrm>
            <a:off x="478582" y="2590111"/>
            <a:ext cx="11224597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 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是动词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供奉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，推断相同位置的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也是动词，结合语境，翻译为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依赖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翻译为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俭薄，微薄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6695" y="1701602"/>
            <a:ext cx="11179503" cy="761729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供养于自身的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东西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俭薄，所以他们依赖于外物的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程度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就轻微。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41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5" grpId="0"/>
      <p:bldP spid="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82" y="1125539"/>
            <a:ext cx="11224597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然则知侯者莫如余先也，而乌得无言乎？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6" name="矩形 25"/>
          <p:cNvSpPr/>
          <p:nvPr/>
        </p:nvSpPr>
        <p:spPr>
          <a:xfrm>
            <a:off x="478582" y="3166175"/>
            <a:ext cx="11224597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然则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为固定结构，要翻译成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既然这样，那么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莫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没有谁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乌得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哪里能够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8582" y="1726015"/>
            <a:ext cx="11224597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既然这样，那么了解郭侯的人就没有谁先于我了，我怎么能不说说呢？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32" name="TextBox 31">
            <a:hlinkClick r:id="rId20" action="ppaction://hlinksldjump"/>
          </p:cNvPr>
          <p:cNvSpPr txBox="1"/>
          <p:nvPr/>
        </p:nvSpPr>
        <p:spPr>
          <a:xfrm>
            <a:off x="8327454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xmlns="" val="165460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1" grpId="0"/>
      <p:bldP spid="3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3" name="矩形 32"/>
          <p:cNvSpPr/>
          <p:nvPr/>
        </p:nvSpPr>
        <p:spPr>
          <a:xfrm>
            <a:off x="333627" y="117427"/>
            <a:ext cx="11450211" cy="6772577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]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廉洁的官吏自古难有。虽然如此，当今所谓的廉洁的官吏，是有的。先前渴慕升官而后来畏惧罪罚，因此虽然他嗜好财利的心思比不上他竞逐升官的心思，而他规避罪罚的心思胜于他忧患贫贱的心思，羡慕与畏惧在内心中相持，那么这种情势之下他不得不勉强做到廉洁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他幸好一直处在有所羡慕、有所畏惧的地位，那么可以凭这一点终其一生而不至于败坏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声名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，因而世人就因为他保全大节而称许他。有的人权力、地位逐渐达到顶峰，让人羡慕的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官职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已经得到了，就不再有畏惧罪罚的心理。至于仕途失意、没落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的人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，不再自我振作，那么对羡慕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411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3667" y="-65348"/>
            <a:ext cx="11450211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010" y="1250390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伸</a:t>
            </a:r>
            <a:endParaRPr lang="zh-CN" altLang="en-US" sz="2900" dirty="0"/>
          </a:p>
        </p:txBody>
      </p:sp>
      <p:sp>
        <p:nvSpPr>
          <p:cNvPr id="16" name="矩形 15"/>
          <p:cNvSpPr/>
          <p:nvPr/>
        </p:nvSpPr>
        <p:spPr>
          <a:xfrm>
            <a:off x="2026746" y="745961"/>
            <a:ext cx="6567789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不有佳咏，何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伸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雅怀：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              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手指不可屈</a:t>
            </a:r>
            <a:r>
              <a:rPr lang="zh-CN" altLang="zh-CN" sz="29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伸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en-US" sz="2900" u="sng" dirty="0"/>
          </a:p>
        </p:txBody>
      </p:sp>
      <p:sp>
        <p:nvSpPr>
          <p:cNvPr id="28" name="左大括号 27"/>
          <p:cNvSpPr/>
          <p:nvPr/>
        </p:nvSpPr>
        <p:spPr>
          <a:xfrm>
            <a:off x="1888624" y="1034545"/>
            <a:ext cx="156400" cy="100275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10632" y="3933850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良</a:t>
            </a:r>
            <a:endParaRPr lang="zh-CN" altLang="en-US" sz="2900" dirty="0"/>
          </a:p>
        </p:txBody>
      </p:sp>
      <p:sp>
        <p:nvSpPr>
          <p:cNvPr id="33" name="左大括号 32"/>
          <p:cNvSpPr/>
          <p:nvPr/>
        </p:nvSpPr>
        <p:spPr>
          <a:xfrm>
            <a:off x="1861973" y="2519580"/>
            <a:ext cx="156400" cy="407856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990750" y="2205659"/>
            <a:ext cx="9448501" cy="4778213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古人秉烛夜游，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有以也：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将劲弩守要害之处，信臣精卒陈利兵而谁何：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侍中、侍郎郭攸之、费祎、董允等，此皆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实，志虑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忠纯：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清荣峻茂，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多趣味：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秦王目眩</a:t>
            </a:r>
            <a:r>
              <a:rPr lang="zh-CN" altLang="zh-CN" sz="29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久：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________</a:t>
            </a:r>
            <a:endParaRPr lang="zh-CN" altLang="en-US" sz="2900" u="sng" dirty="0"/>
          </a:p>
        </p:txBody>
      </p:sp>
      <p:sp>
        <p:nvSpPr>
          <p:cNvPr id="4" name="矩形 3"/>
          <p:cNvSpPr/>
          <p:nvPr/>
        </p:nvSpPr>
        <p:spPr>
          <a:xfrm>
            <a:off x="2392790" y="3573811"/>
            <a:ext cx="427549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形容词，良好的，优秀的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4927" y="4869955"/>
            <a:ext cx="390359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名词，善良、贤良的人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705158" y="5498862"/>
            <a:ext cx="427549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副词，的确，果真，确实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4250" y="6009139"/>
            <a:ext cx="1672218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副词，很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94418" y="837506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动词，抒发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11031" y="1341563"/>
            <a:ext cx="3159805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动词，舒展，伸直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76385" y="2277667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副词，诚，真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49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7" grpId="0"/>
      <p:bldP spid="17" grpId="1"/>
      <p:bldP spid="18" grpId="0"/>
      <p:bldP spid="18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3" name="矩形 32"/>
          <p:cNvSpPr/>
          <p:nvPr/>
        </p:nvSpPr>
        <p:spPr>
          <a:xfrm>
            <a:off x="333627" y="-88788"/>
            <a:ext cx="11450211" cy="762050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官职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已经绝无希望了，就将甘愿触犯罪罚而不推辞。因此他们开始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进入仕途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时，缩着肚子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忍受饥饿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，铭心刻骨地自甘贫苦；而后来呢，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他们中的有些人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甚至做出了超出贪婪残暴之徒都不做的事。世人见到他们那样，就说：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这个人，如今竟然像这样了！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却不知道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自始至终本来就是这样的一个人。虽然这样，这还是在他们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声名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已经败坏之后说的。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实际上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正当他们刻意做出廉洁的行为时，他们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贪婪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萌芽本来就已暴露了。如果舍弃了足以成就名声，而得到了足以构成罪行，那么他对千金之类的利益也必定有所割舍；如果舍弃了不足以成就名声，而得到了不足以构成罪行，那么他对锥刀尖般的微利也必定有所算计。世人看见他舍弃千金，竟然认为他气节奇伟，却不知算计锥刀尖大的微利，才是他们的真正心机，于是就称赞他廉洁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249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3" name="矩形 32"/>
          <p:cNvSpPr/>
          <p:nvPr/>
        </p:nvSpPr>
        <p:spPr>
          <a:xfrm>
            <a:off x="405635" y="804944"/>
            <a:ext cx="11450211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唉！这哪里算是知道古代的所说的廉洁的官吏呢？古代所说的廉洁的人，一定是从不见足以引起贪心的事物开始的。不见足以引起贪心的事物，所以他供养于自身的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东西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俭薄；供养于自身的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东西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俭薄，所以他们依赖于外物的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程度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就轻微。虽然他没有羡慕和忧惧的东西，却未尝不清廉。大概是即使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想不廉洁，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所贪财物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却没有适用之处吧。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9822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3" name="矩形 32"/>
          <p:cNvSpPr/>
          <p:nvPr/>
        </p:nvSpPr>
        <p:spPr>
          <a:xfrm>
            <a:off x="348384" y="333450"/>
            <a:ext cx="11564713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郭侯治理我们常州，用平易和乐、让百姓休养生息的政策来治理政事，而且尤其用廉洁清苦来自我约束。我刚刚见到郭侯的时候是这样的，那么也认为他就是当今所谓的廉洁的官吏了。与郭侯相处了一段时间后，听他的言论，考察他志向所在，才知道郭侯不是当今所说的廉洁的官吏。郭侯本性淡薄，厌憎繁华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曾经说：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我就喜欢蔬食，而不喜欢肉食；用粗布做床褥睡觉才安然，用丝麻做床褥睡觉就心有不安。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他供养于自身大抵如此。郭侯大概是古代的廉洁的官吏吧。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听说郭侯的夫人也乐于吃粗食穿旧衣，跟郭侯的嗜好没有什么不同。然而古代廉洁的官吏，尚且或许难免与家人互相埋怨，因此越发知道郭侯的行为很难做到啊。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93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3" name="矩形 32"/>
          <p:cNvSpPr/>
          <p:nvPr/>
        </p:nvSpPr>
        <p:spPr>
          <a:xfrm>
            <a:off x="348384" y="333450"/>
            <a:ext cx="11564713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郭侯在常州任职三年后，升任山东副使离开，郭侯的幕僚霍君、裘君和他的下属武进县尹杨君请求我写文章作为郭侯的赠序。郭侯的清廉，世人都已经全部知道了，为什么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还要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等待我的文章呢？虽然这样，我知道郭侯的廉洁不是出于贪慕与忧惧，而他担任州守的时候，还处在有可以贪慕、有可以忧惧的地位。从今往后，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官位越高，声望越隆，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原先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值得贪慕的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官职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得到了，而畏惧的东西去除了，郭侯的清廉还是这样的，这样之后，世人就会相信这样的说法：郭侯果真不是贪慕与忧惧的人。既然这样，那么了解郭侯的人就没有谁先于我了，我怎么能不说说呢？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8109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" name="矩形 1"/>
          <p:cNvSpPr/>
          <p:nvPr/>
        </p:nvSpPr>
        <p:spPr>
          <a:xfrm>
            <a:off x="364647" y="333450"/>
            <a:ext cx="1156471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请用斜线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(/)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给下面文言短文中画线的部分断句。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限断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王慎中为文，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初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亦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高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谈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秦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汉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谓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东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京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可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取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已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悟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欧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曾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法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乃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尽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焚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旧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仿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尤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力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曾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巩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唐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顺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初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服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900" u="sng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900" u="sng" kern="100" dirty="0">
                <a:latin typeface="Times New Roman"/>
                <a:ea typeface="华文细黑"/>
                <a:cs typeface="Times New Roman"/>
              </a:rPr>
              <a:t>说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，久乃变而从之。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选自《四库全书总目》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TextBox 22">
            <a:hlinkClick r:id="rId4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27" name="图片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5734051"/>
            <a:ext cx="602974" cy="6029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6" y="3026068"/>
            <a:ext cx="1111346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初亦高谈秦汉</a:t>
            </a:r>
            <a:r>
              <a:rPr lang="en-US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谓东京以下无可取</a:t>
            </a:r>
            <a:r>
              <a:rPr lang="en-US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已而悟欧曾作文之法</a:t>
            </a:r>
            <a:r>
              <a:rPr lang="en-US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乃尽焚旧作</a:t>
            </a:r>
            <a:r>
              <a:rPr lang="en-US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一意师仿</a:t>
            </a:r>
            <a:r>
              <a:rPr lang="en-US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尤得力于曾巩</a:t>
            </a:r>
            <a:r>
              <a:rPr lang="en-US" altLang="zh-CN" sz="29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唐顺之初不服其说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31" name="TextBox 30">
            <a:hlinkClick r:id="rId23" action="ppaction://hlinksldjump"/>
          </p:cNvPr>
          <p:cNvSpPr txBox="1"/>
          <p:nvPr/>
        </p:nvSpPr>
        <p:spPr>
          <a:xfrm>
            <a:off x="8327454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xmlns="" val="9571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" name="矩形 1"/>
          <p:cNvSpPr/>
          <p:nvPr/>
        </p:nvSpPr>
        <p:spPr>
          <a:xfrm>
            <a:off x="550589" y="947988"/>
            <a:ext cx="1111346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本题考查文言文断句。文言文断句的基础在于对通篇文章的领会。首先，通读这篇短文，大致了解整个故事。然后抓住标志词断开比较明显的地方。如文中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已而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前要断开；名词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秦汉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旧作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作宾语，后面都要断开。这样将能断开的先断开，逐步缩小范围，然后集中精力分析难断处。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10606413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4049426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5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5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5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5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5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5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6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6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6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6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6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0" name="矩形 19"/>
          <p:cNvSpPr/>
          <p:nvPr/>
        </p:nvSpPr>
        <p:spPr>
          <a:xfrm>
            <a:off x="333627" y="406175"/>
            <a:ext cx="11450211" cy="409492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]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慎中写文章，起初也高谈秦汉时期的文章，认为汉代以后的文章没有可取之处。不久领悟欧阳修、曾巩写文章的方法，于是全部烧毁了以前的作品，一门心思地学习效仿，尤其致力于向曾巩学习。唐顺之起初并不信服他的学说观点，时间久了就改变自己的想法而跟从他学习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pic>
        <p:nvPicPr>
          <p:cNvPr id="21" name="图片 20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6256616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7590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9034" y="1466414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</a:t>
            </a:r>
            <a:endParaRPr lang="zh-CN" altLang="en-US" sz="2900" dirty="0"/>
          </a:p>
        </p:txBody>
      </p:sp>
      <p:sp>
        <p:nvSpPr>
          <p:cNvPr id="11" name="左大括号 10"/>
          <p:cNvSpPr/>
          <p:nvPr/>
        </p:nvSpPr>
        <p:spPr>
          <a:xfrm>
            <a:off x="1978368" y="761006"/>
            <a:ext cx="156400" cy="183991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91377" y="603687"/>
            <a:ext cx="7571269" cy="2100557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良有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开琼筵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坐花：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_________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况阳春召我</a:t>
            </a:r>
            <a:r>
              <a:rPr lang="zh-CN" altLang="zh-CN" sz="29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烟景，大块假我以文章：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en-US" sz="2900" u="sng" dirty="0"/>
          </a:p>
        </p:txBody>
      </p:sp>
      <p:sp>
        <p:nvSpPr>
          <p:cNvPr id="18" name="矩形 17"/>
          <p:cNvSpPr/>
          <p:nvPr/>
        </p:nvSpPr>
        <p:spPr>
          <a:xfrm>
            <a:off x="1099034" y="3554646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</a:t>
            </a:r>
            <a:endParaRPr lang="zh-CN" altLang="en-US" sz="2900" dirty="0"/>
          </a:p>
        </p:txBody>
      </p:sp>
      <p:sp>
        <p:nvSpPr>
          <p:cNvPr id="27" name="矩形 26"/>
          <p:cNvSpPr/>
          <p:nvPr/>
        </p:nvSpPr>
        <p:spPr>
          <a:xfrm>
            <a:off x="2160432" y="3069754"/>
            <a:ext cx="5266151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万物</a:t>
            </a:r>
            <a:r>
              <a:rPr lang="zh-CN" altLang="zh-CN" sz="29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逆旅也：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</a:t>
            </a:r>
            <a:endParaRPr lang="en-US" altLang="zh-CN" sz="2900" u="sng" kern="100" dirty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会桃花</a:t>
            </a:r>
            <a:r>
              <a:rPr lang="zh-CN" altLang="zh-CN" sz="29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芳园：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     </a:t>
            </a:r>
            <a:endParaRPr lang="zh-CN" altLang="en-US" sz="2900" u="sng" dirty="0"/>
          </a:p>
        </p:txBody>
      </p:sp>
      <p:sp>
        <p:nvSpPr>
          <p:cNvPr id="21" name="左大括号 20"/>
          <p:cNvSpPr/>
          <p:nvPr/>
        </p:nvSpPr>
        <p:spPr>
          <a:xfrm>
            <a:off x="2050376" y="3194207"/>
            <a:ext cx="156400" cy="122354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34967" y="693490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名词，原因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8265" y="1341562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介词，在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41721" y="1917626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介词，用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5046" y="3141763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助词，的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55046" y="3645818"/>
            <a:ext cx="2787908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助词，补足音节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10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8" grpId="0"/>
      <p:bldP spid="8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4328" y="590661"/>
            <a:ext cx="11336843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飞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羽觞而醉月：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   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秉烛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游：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高谈转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清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群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季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俊秀：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zh-CN" altLang="zh-CN" sz="2900" kern="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诗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不成：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________________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71941" y="1322398"/>
            <a:ext cx="390359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飞动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2838" y="1970470"/>
            <a:ext cx="353170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名词作状语，在夜里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2839" y="2610216"/>
            <a:ext cx="464739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形容词作名词，清雅的话题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4910" y="3228945"/>
            <a:ext cx="353170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形容词作名词，弟弟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9928" y="3776891"/>
            <a:ext cx="3159805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名词作动词，写诗</a:t>
            </a:r>
          </a:p>
        </p:txBody>
      </p:sp>
    </p:spTree>
    <p:extLst>
      <p:ext uri="{BB962C8B-B14F-4D97-AF65-F5344CB8AC3E}">
        <p14:creationId xmlns:p14="http://schemas.microsoft.com/office/powerpoint/2010/main" xmlns="" val="363409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4328" y="660928"/>
            <a:ext cx="1133684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夫天地者，万物之逆旅也：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况阳春召我以烟景：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罚依金谷酒数：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会桃花之芳园：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87095" y="1394406"/>
            <a:ext cx="539118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“……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者，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，判断句。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2999" y="2042478"/>
            <a:ext cx="315980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介词结构后置句。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6673" y="2618542"/>
            <a:ext cx="725066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介词结构后置句，应为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依金谷酒数罚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4927" y="3285778"/>
            <a:ext cx="613497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省略句，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会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后省略介词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整体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感知</a:t>
            </a:r>
          </a:p>
        </p:txBody>
      </p:sp>
      <p:sp>
        <p:nvSpPr>
          <p:cNvPr id="5" name="矩形 4"/>
          <p:cNvSpPr/>
          <p:nvPr/>
        </p:nvSpPr>
        <p:spPr>
          <a:xfrm>
            <a:off x="622598" y="432233"/>
            <a:ext cx="252028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9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一、结构图解</a:t>
            </a:r>
            <a:endParaRPr lang="zh-CN" altLang="zh-CN" sz="29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256184" y="1611155"/>
            <a:ext cx="238624" cy="417930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9008" y="3132418"/>
            <a:ext cx="2127471" cy="1163377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春夜宴诸从</a:t>
            </a:r>
            <a:r>
              <a:rPr lang="zh-CN" altLang="zh-CN" sz="2900" kern="100" dirty="0">
                <a:ea typeface="Times New Roman"/>
              </a:rPr>
              <a:t> </a:t>
            </a:r>
            <a:endParaRPr lang="en-US" altLang="zh-CN" sz="2900" kern="100" dirty="0">
              <a:ea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弟桃李园序</a:t>
            </a:r>
            <a:endParaRPr lang="zh-CN" altLang="en-US" sz="2900" dirty="0"/>
          </a:p>
        </p:txBody>
      </p:sp>
      <p:sp>
        <p:nvSpPr>
          <p:cNvPr id="14" name="矩形 13"/>
          <p:cNvSpPr/>
          <p:nvPr/>
        </p:nvSpPr>
        <p:spPr>
          <a:xfrm>
            <a:off x="2422798" y="1619716"/>
            <a:ext cx="6340219" cy="4108799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第一层：光阴易逝，不妨一游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               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豪情纵横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第二层：烟景之召，大块之假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飘逸潇洒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第三层：共叙天伦，望众作诗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</a:rPr>
              <a:t>                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热爱生活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zh-CN" altLang="en-US" sz="2900" dirty="0"/>
          </a:p>
        </p:txBody>
      </p:sp>
      <p:sp>
        <p:nvSpPr>
          <p:cNvPr id="22" name="左大括号 21"/>
          <p:cNvSpPr/>
          <p:nvPr/>
        </p:nvSpPr>
        <p:spPr>
          <a:xfrm flipH="1">
            <a:off x="7247335" y="1629594"/>
            <a:ext cx="201311" cy="405638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95685" y="3266614"/>
            <a:ext cx="55652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夜</a:t>
            </a:r>
            <a:endParaRPr lang="zh-CN" altLang="en-US" sz="2900" dirty="0"/>
          </a:p>
        </p:txBody>
      </p:sp>
      <p:sp>
        <p:nvSpPr>
          <p:cNvPr id="19" name="左大括号 18"/>
          <p:cNvSpPr/>
          <p:nvPr/>
        </p:nvSpPr>
        <p:spPr>
          <a:xfrm>
            <a:off x="7967414" y="2853730"/>
            <a:ext cx="216024" cy="136815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216732" y="2522380"/>
            <a:ext cx="928425" cy="1966674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烟景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幽赏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醉月</a:t>
            </a:r>
            <a:endParaRPr lang="zh-CN" altLang="en-US" sz="2900" dirty="0"/>
          </a:p>
        </p:txBody>
      </p:sp>
      <p:sp>
        <p:nvSpPr>
          <p:cNvPr id="21" name="矩形 20"/>
          <p:cNvSpPr/>
          <p:nvPr/>
        </p:nvSpPr>
        <p:spPr>
          <a:xfrm>
            <a:off x="9551592" y="2565698"/>
            <a:ext cx="556528" cy="187741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性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情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中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人</a:t>
            </a:r>
            <a:endParaRPr lang="zh-CN" altLang="en-US" sz="2900" dirty="0"/>
          </a:p>
        </p:txBody>
      </p:sp>
    </p:spTree>
    <p:extLst>
      <p:ext uri="{BB962C8B-B14F-4D97-AF65-F5344CB8AC3E}">
        <p14:creationId xmlns:p14="http://schemas.microsoft.com/office/powerpoint/2010/main" xmlns="" val="859062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</Template>
  <TotalTime>8422</TotalTime>
  <Words>8289</Words>
  <Application>Microsoft Office PowerPoint</Application>
  <PresentationFormat>Custom</PresentationFormat>
  <Paragraphs>1123</Paragraphs>
  <Slides>56</Slides>
  <Notes>52</Notes>
  <HiddenSlides>15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</vt:vector>
  </TitlesOfParts>
  <Manager> </Manager>
  <Company> </Company>
  <LinksUpToDate>false</LinksUpToDate>
  <SharedDoc>false</SharedDoc>
  <HyperlinkBase> 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xbany</cp:lastModifiedBy>
  <cp:revision>3</cp:revision>
  <dcterms:modified xsi:type="dcterms:W3CDTF">2019-07-12T05:14:12Z</dcterms:modified>
  <cp:category> </cp:category>
</cp:coreProperties>
</file>