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9"/>
  </p:notesMasterIdLst>
  <p:handoutMasterIdLst>
    <p:handoutMasterId r:id="rId22"/>
  </p:handoutMasterIdLst>
  <p:sldIdLst>
    <p:sldId id="545" r:id="rId3"/>
    <p:sldId id="981" r:id="rId4"/>
    <p:sldId id="982" r:id="rId5"/>
    <p:sldId id="978" r:id="rId6"/>
    <p:sldId id="1033" r:id="rId7"/>
    <p:sldId id="973" r:id="rId8"/>
    <p:sldId id="972" r:id="rId10"/>
    <p:sldId id="983" r:id="rId11"/>
    <p:sldId id="936" r:id="rId12"/>
    <p:sldId id="984" r:id="rId13"/>
    <p:sldId id="985" r:id="rId14"/>
    <p:sldId id="962" r:id="rId15"/>
    <p:sldId id="969" r:id="rId16"/>
    <p:sldId id="986" r:id="rId17"/>
    <p:sldId id="990" r:id="rId18"/>
    <p:sldId id="989" r:id="rId19"/>
    <p:sldId id="988" r:id="rId20"/>
    <p:sldId id="987" r:id="rId21"/>
  </p:sldIdLst>
  <p:sldSz cx="9144000" cy="5144135" type="screen16x9"/>
  <p:notesSz cx="6858000" cy="9144000"/>
  <p:embeddedFontLst>
    <p:embeddedFont>
      <p:font typeface="黑体" panose="02010609060101010101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981"/>
            <p14:sldId id="982"/>
            <p14:sldId id="978"/>
            <p14:sldId id="1033"/>
            <p14:sldId id="973"/>
            <p14:sldId id="972"/>
            <p14:sldId id="983"/>
            <p14:sldId id="936"/>
            <p14:sldId id="984"/>
            <p14:sldId id="985"/>
            <p14:sldId id="962"/>
            <p14:sldId id="969"/>
            <p14:sldId id="986"/>
            <p14:sldId id="990"/>
            <p14:sldId id="989"/>
            <p14:sldId id="988"/>
            <p14:sldId id="9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ED0"/>
    <a:srgbClr val="FF0000"/>
    <a:srgbClr val="0070C0"/>
    <a:srgbClr val="FF6600"/>
    <a:srgbClr val="009900"/>
    <a:srgbClr val="FF9933"/>
    <a:srgbClr val="EE606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>
      <p:cViewPr varScale="1">
        <p:scale>
          <a:sx n="63" d="100"/>
          <a:sy n="63" d="100"/>
        </p:scale>
        <p:origin x="-420" y="-108"/>
      </p:cViewPr>
      <p:guideLst>
        <p:guide orient="horz" pos="154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1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88" y="4768096"/>
            <a:ext cx="2894862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3" name="文本框 10"/>
          <p:cNvSpPr txBox="1"/>
          <p:nvPr userDrawn="1"/>
        </p:nvSpPr>
        <p:spPr>
          <a:xfrm>
            <a:off x="33674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t="7558" b="6667"/>
          <a:stretch>
            <a:fillRect/>
          </a:stretch>
        </p:blipFill>
        <p:spPr>
          <a:xfrm>
            <a:off x="-60960" y="635"/>
            <a:ext cx="9262110" cy="5160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431419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1"/>
          <p:cNvSpPr txBox="1"/>
          <p:nvPr/>
        </p:nvSpPr>
        <p:spPr>
          <a:xfrm>
            <a:off x="161281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charset="-122"/>
                <a:ea typeface="黑体" panose="02010609060101010101" charset="-122"/>
              </a:rPr>
              <a:t>六年</a:t>
            </a:r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591369" y="807110"/>
            <a:ext cx="1872208" cy="64670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</a:rPr>
              <a:t>第二单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元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3049905" y="1774190"/>
            <a:ext cx="3234055" cy="991870"/>
          </a:xfrm>
          <a:prstGeom prst="rect">
            <a:avLst/>
          </a:prstGeom>
          <a:solidFill>
            <a:schemeClr val="bg1">
              <a:alpha val="9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语文园地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6214" y="1306911"/>
            <a:ext cx="680581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◆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“既然这样，你以后再也不要来找我玩了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话一出口，我就后悔了。 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◆妈妈俯下身子盯着我的眼睛，一脸焦急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你的眼睛怎么肿了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36335" y="1167824"/>
            <a:ext cx="7427803" cy="2700722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◆</a:t>
            </a:r>
            <a:endParaRPr lang="zh-CN" altLang="en-US" sz="1350" dirty="0"/>
          </a:p>
        </p:txBody>
      </p:sp>
      <p:sp>
        <p:nvSpPr>
          <p:cNvPr id="20" name="TextBox 19"/>
          <p:cNvSpPr txBox="1"/>
          <p:nvPr/>
        </p:nvSpPr>
        <p:spPr>
          <a:xfrm>
            <a:off x="1478727" y="3166359"/>
            <a:ext cx="610363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也可以不用与“说“有关的词语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4" name="圆角矩形 3"/>
          <p:cNvSpPr/>
          <p:nvPr/>
        </p:nvSpPr>
        <p:spPr>
          <a:xfrm>
            <a:off x="521036" y="1167824"/>
            <a:ext cx="7427803" cy="2700722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◆</a:t>
            </a:r>
            <a:endParaRPr lang="zh-CN" altLang="en-US" sz="1350" dirty="0"/>
          </a:p>
        </p:txBody>
      </p:sp>
      <p:sp>
        <p:nvSpPr>
          <p:cNvPr id="16" name="矩形 15"/>
          <p:cNvSpPr/>
          <p:nvPr/>
        </p:nvSpPr>
        <p:spPr>
          <a:xfrm>
            <a:off x="3896233" y="2194099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7166" y="3166359"/>
            <a:ext cx="61036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1108" y="1383882"/>
            <a:ext cx="6805819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◆这时小亮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发话了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：“老师，对不起，是我不小心踢坏了玻璃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◆我就像发怒的狮子冲母亲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吼道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：“我不体谅吗，我体谅时你们怎么看不见，你和爸吵得不可开交时，有没有想过我的感受。”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9093" y="1599940"/>
            <a:ext cx="6967863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◆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忽然一只大手在我头顶上轻轻拍了一下，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一个熟悉而亲切的声音传进我的耳朵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：“袁静，你怎么还不回家呢？”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◆我对着话筒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回答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：“我是你的新朋友呀！”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789021" y="1383882"/>
            <a:ext cx="7237935" cy="2476492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458470" y="537845"/>
            <a:ext cx="1661160" cy="530225"/>
          </a:xfrm>
          <a:prstGeom prst="rect">
            <a:avLst/>
          </a:prstGeom>
          <a:noFill/>
        </p:spPr>
        <p:txBody>
          <a:bodyPr wrap="none" lIns="68590" tIns="34295" rIns="68590" bIns="34295">
            <a:spAutoFit/>
          </a:bodyPr>
          <a:lstStyle/>
          <a:p>
            <a:pPr algn="ctr"/>
            <a:r>
              <a:rPr lang="zh-CN" altLang="en-US" sz="3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我的积累</a:t>
            </a:r>
            <a:endParaRPr lang="zh-CN" altLang="en-US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021" y="1743450"/>
            <a:ext cx="696786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◎注意行款整齐，布局合理。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◎书写要正确，不出现错别字和不规范的汉字。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◎养成自我检视的习惯，不断提高书写水平。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96722" y="1211477"/>
            <a:ext cx="7237750" cy="2775542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214" t="3301" r="14280" b="2181"/>
          <a:stretch>
            <a:fillRect/>
          </a:stretch>
        </p:blipFill>
        <p:spPr>
          <a:xfrm>
            <a:off x="6716651" y="2677468"/>
            <a:ext cx="2344469" cy="213059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542057" y="431258"/>
            <a:ext cx="21382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 dirty="0">
                <a:latin typeface="造字工房悦黑演示版常规体" pitchFamily="50" charset="-122"/>
                <a:ea typeface="造字工房悦黑演示版常规体" pitchFamily="50" charset="-122"/>
              </a:rPr>
              <a:t>书写提示</a:t>
            </a:r>
            <a:endParaRPr lang="zh-CN" altLang="en-US" sz="33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786888" y="568779"/>
            <a:ext cx="3318552" cy="2016281"/>
          </a:xfrm>
          <a:prstGeom prst="ellips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对角圆角矩形 7"/>
          <p:cNvSpPr/>
          <p:nvPr/>
        </p:nvSpPr>
        <p:spPr>
          <a:xfrm>
            <a:off x="4716088" y="1340901"/>
            <a:ext cx="4012557" cy="2695996"/>
          </a:xfrm>
          <a:prstGeom prst="round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剪去对角的矩形 8"/>
          <p:cNvSpPr/>
          <p:nvPr/>
        </p:nvSpPr>
        <p:spPr>
          <a:xfrm>
            <a:off x="1301795" y="2714145"/>
            <a:ext cx="2897005" cy="1984368"/>
          </a:xfrm>
          <a:prstGeom prst="snip2Diag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 descr="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137" y="724290"/>
            <a:ext cx="2592693" cy="1704784"/>
          </a:xfrm>
          <a:prstGeom prst="ellipse">
            <a:avLst/>
          </a:prstGeom>
        </p:spPr>
      </p:pic>
      <p:pic>
        <p:nvPicPr>
          <p:cNvPr id="6" name="图片 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8694" y="2980252"/>
            <a:ext cx="2741370" cy="1439668"/>
          </a:xfrm>
          <a:prstGeom prst="snip2DiagRect">
            <a:avLst/>
          </a:prstGeom>
        </p:spPr>
      </p:pic>
      <p:pic>
        <p:nvPicPr>
          <p:cNvPr id="10" name="图片 9" descr="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5208" y="1534245"/>
            <a:ext cx="3384905" cy="2237953"/>
          </a:xfrm>
          <a:prstGeom prst="round2Diag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757356" y="503047"/>
            <a:ext cx="213822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latin typeface="造字工房悦黑演示版常规体" pitchFamily="50" charset="-122"/>
                <a:ea typeface="造字工房悦黑演示版常规体" pitchFamily="50" charset="-122"/>
              </a:rPr>
              <a:t>日积月累</a:t>
            </a:r>
            <a:endParaRPr lang="zh-CN" altLang="en-US" sz="33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83079" y="1599940"/>
            <a:ext cx="8048152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◎鞠躬尽瘁，死而后已。 </a:t>
            </a:r>
            <a:endParaRPr lang="en-US" altLang="zh-CN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——[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</a:t>
            </a:r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诸葛亮</a:t>
            </a:r>
            <a:endParaRPr lang="zh-CN" altLang="en-US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151" y="2950301"/>
            <a:ext cx="734596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表示忠心谨慎，竭尽全力效劳，一直到死为止。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13007" y="1521905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83079" y="1223167"/>
            <a:ext cx="8048152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◎捐躯赴国难，视死忽如归。</a:t>
            </a:r>
            <a:endParaRPr lang="en-US" altLang="zh-CN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——[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</a:t>
            </a:r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曹植</a:t>
            </a:r>
            <a:endParaRPr lang="zh-CN" altLang="en-US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301" y="2681755"/>
            <a:ext cx="736349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为国家解危难奋勇献身，看死亡就好像回归故里。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13007" y="1145132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29255" y="1276992"/>
            <a:ext cx="8048152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◎祖宗疆土，当以死守，不可以尺寸与人。          </a:t>
            </a:r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——[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宋</a:t>
            </a:r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李纲</a:t>
            </a:r>
            <a:endParaRPr lang="zh-CN" altLang="en-US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225" y="2681278"/>
            <a:ext cx="78060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祖宗留下来的土地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我们无论如何也要守住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一寸土地也不能让给别人。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13007" y="1198957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83079" y="1330817"/>
            <a:ext cx="8048152" cy="1960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◎位卑未敢忘忧国。</a:t>
            </a:r>
            <a:endParaRPr lang="en-US" altLang="zh-CN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——[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宋</a:t>
            </a:r>
            <a:r>
              <a:rPr lang="en-US" altLang="zh-CN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405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陆游</a:t>
            </a:r>
            <a:endParaRPr lang="zh-CN" altLang="en-US" sz="405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5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6950" y="2681278"/>
            <a:ext cx="693909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这句话的意思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地位低也不敢忘记为国家担忧。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13007" y="1252781"/>
            <a:ext cx="8210195" cy="2538809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1" cstate="print"/>
          <a:srcRect l="7692" t="5767" r="7692" b="13490"/>
          <a:stretch>
            <a:fillRect/>
          </a:stretch>
        </p:blipFill>
        <p:spPr bwMode="auto">
          <a:xfrm flipH="1">
            <a:off x="3653873" y="3382416"/>
            <a:ext cx="2224896" cy="1152308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6500996" y="2286403"/>
            <a:ext cx="2428955" cy="1286085"/>
          </a:xfrm>
          <a:prstGeom prst="wedgeRoundRectCallout">
            <a:avLst>
              <a:gd name="adj1" fmla="val -73770"/>
              <a:gd name="adj2" fmla="val 449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课文在写这些场面时，运用了点面结合的方法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681614" y="1707969"/>
            <a:ext cx="3643433" cy="1508984"/>
          </a:xfrm>
          <a:prstGeom prst="cloudCallout">
            <a:avLst>
              <a:gd name="adj1" fmla="val 1361"/>
              <a:gd name="adj2" fmla="val 67472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pPr algn="ctr"/>
            <a:endParaRPr lang="zh-CN" altLang="en-US" sz="2025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0047" y="2643649"/>
            <a:ext cx="2143196" cy="1214636"/>
          </a:xfrm>
          <a:prstGeom prst="wedgeRoundRectCallout">
            <a:avLst>
              <a:gd name="adj1" fmla="val 77489"/>
              <a:gd name="adj2" fmla="val 397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狼牙山上的激烈战斗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151" y="1060333"/>
            <a:ext cx="7345007" cy="775335"/>
          </a:xfrm>
          <a:prstGeom prst="rect">
            <a:avLst/>
          </a:prstGeom>
          <a:noFill/>
        </p:spPr>
        <p:txBody>
          <a:bodyPr wrap="square" lIns="91445" tIns="45722" rIns="91445" bIns="45722" rtlCol="0">
            <a:spAutoFit/>
          </a:bodyPr>
          <a:lstStyle/>
          <a:p>
            <a:pPr>
              <a:lnSpc>
                <a:spcPts val="5335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本单元有的课文写到了大的场面</a:t>
            </a:r>
            <a:endParaRPr lang="zh-CN" altLang="en-US" sz="277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21758" y="2086070"/>
            <a:ext cx="2472497" cy="737235"/>
          </a:xfrm>
          <a:prstGeom prst="rect">
            <a:avLst/>
          </a:prstGeom>
          <a:noFill/>
        </p:spPr>
        <p:txBody>
          <a:bodyPr wrap="square" lIns="91445" tIns="45722" rIns="91445" bIns="45722" rtlCol="0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开国大典中的阅兵式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9"/>
          <p:cNvGrpSpPr/>
          <p:nvPr/>
        </p:nvGrpSpPr>
        <p:grpSpPr>
          <a:xfrm>
            <a:off x="0" y="215313"/>
            <a:ext cx="2984241" cy="951719"/>
            <a:chOff x="-111985" y="-57194"/>
            <a:chExt cx="3427776" cy="10964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929912" y="461329"/>
            <a:ext cx="2892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300" dirty="0">
                <a:latin typeface="黑体" panose="02010609060101010101" charset="-122"/>
                <a:ea typeface="黑体" panose="02010609060101010101" charset="-122"/>
              </a:rPr>
              <a:t>交流平台</a:t>
            </a:r>
            <a:endParaRPr lang="zh-CN" altLang="zh-CN" sz="33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8" grpId="0" bldLvl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01piccdn.sogoucdn.com/3de8065040c4bdf0"/>
          <p:cNvPicPr>
            <a:picLocks noChangeAspect="1" noChangeArrowheads="1"/>
          </p:cNvPicPr>
          <p:nvPr/>
        </p:nvPicPr>
        <p:blipFill>
          <a:blip r:embed="rId1" cstate="print"/>
          <a:srcRect l="7692" t="5767" r="7692" b="13490"/>
          <a:stretch>
            <a:fillRect/>
          </a:stretch>
        </p:blipFill>
        <p:spPr bwMode="auto">
          <a:xfrm flipH="1">
            <a:off x="3653873" y="3382416"/>
            <a:ext cx="2224896" cy="1152308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6500996" y="1761983"/>
            <a:ext cx="2428955" cy="2160578"/>
          </a:xfrm>
          <a:prstGeom prst="wedgeRoundRectCallout">
            <a:avLst>
              <a:gd name="adj1" fmla="val -73770"/>
              <a:gd name="adj2" fmla="val 4497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这不仅让我们感受到了整个阅兵式的庄严、隆重，还让我们对各具特色的队伍产生了深刻的印象。</a:t>
            </a:r>
            <a:endParaRPr lang="zh-CN" altLang="en-US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681614" y="1707969"/>
            <a:ext cx="3643433" cy="1508984"/>
          </a:xfrm>
          <a:prstGeom prst="cloudCallout">
            <a:avLst>
              <a:gd name="adj1" fmla="val 1361"/>
              <a:gd name="adj2" fmla="val 67472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pPr algn="ctr"/>
            <a:endParaRPr lang="zh-CN" altLang="en-US" sz="2025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67021" y="2248113"/>
            <a:ext cx="2143196" cy="1944520"/>
          </a:xfrm>
          <a:prstGeom prst="wedgeRoundRectCallout">
            <a:avLst>
              <a:gd name="adj1" fmla="val 77489"/>
              <a:gd name="adj2" fmla="val 3978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5875">
            <a:solidFill>
              <a:schemeClr val="tx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2" rIns="91445" bIns="45722" rtlCol="0" anchor="ctr"/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既从整体上写了受阅部队经过天安门广场的那种整齐威武的情景</a:t>
            </a:r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5806" y="571624"/>
            <a:ext cx="7345007" cy="775335"/>
          </a:xfrm>
          <a:prstGeom prst="rect">
            <a:avLst/>
          </a:prstGeom>
          <a:noFill/>
        </p:spPr>
        <p:txBody>
          <a:bodyPr wrap="square" lIns="91445" tIns="45722" rIns="91445" bIns="45722" rtlCol="0">
            <a:spAutoFit/>
          </a:bodyPr>
          <a:lstStyle/>
          <a:p>
            <a:pPr>
              <a:lnSpc>
                <a:spcPts val="5335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写阅兵式时</a:t>
            </a:r>
            <a:endParaRPr lang="zh-CN" altLang="en-US" sz="277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21758" y="2086070"/>
            <a:ext cx="2472497" cy="737235"/>
          </a:xfrm>
          <a:prstGeom prst="rect">
            <a:avLst/>
          </a:prstGeom>
          <a:noFill/>
        </p:spPr>
        <p:txBody>
          <a:bodyPr wrap="square" lIns="91445" tIns="45722" rIns="91445" bIns="45722" rtlCol="0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又用某些细节去展现各个方阵的风采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8" grpId="0" bldLvl="0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7978" y="1706242"/>
            <a:ext cx="64503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◆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平时的阅读中，你是否也读到过这样的场面描写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在自己的习作中，你是怎样写场面的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和同学交流。</a:t>
            </a:r>
            <a:endParaRPr lang="zh-CN" altLang="en-US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59616" y="-2490"/>
            <a:ext cx="2366215" cy="1165966"/>
            <a:chOff x="60425" y="116632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100083" y="836712"/>
              <a:ext cx="1198693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交流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7" name="图片 6" descr="timgRV80NSJX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214" t="3301" r="14280" b="2181"/>
          <a:stretch>
            <a:fillRect/>
          </a:stretch>
        </p:blipFill>
        <p:spPr>
          <a:xfrm>
            <a:off x="6716651" y="2677468"/>
            <a:ext cx="2344469" cy="21305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345" y="1060346"/>
            <a:ext cx="79069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动会上人头攒动，像一面迎风飘动的彩旗，像随风逐波的麦浪。"加油！加油！"会场上传出一声高过一声的加油声，只见运动员咬着牙，脸憋得通红，手紧握接力棒，眼睛紧盯着终点处的红布条。糟糕，一名运动员手中的接力棒掉到了地上，他迅速转身，将手飞似的掠过去，便握在手里了。他继续向前跑。树上的麻雀在枝头上蹦来蹦去，急得直跺脚。终于冠军冲向了红线，全场一片欢呼，人们簇拥而上……瞧，树上的小麻雀蹦得多欢乐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85879" y="858385"/>
            <a:ext cx="8169440" cy="3426202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/>
        </p:nvGrpSpPr>
        <p:grpSpPr>
          <a:xfrm>
            <a:off x="650848" y="491940"/>
            <a:ext cx="2333393" cy="746847"/>
            <a:chOff x="635596" y="178827"/>
            <a:chExt cx="2680195" cy="86039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37094" y="1640048"/>
            <a:ext cx="7886108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◎读句子，注意加线的部分，说说这样写的好处。</a:t>
            </a:r>
            <a:endParaRPr lang="zh-CN" altLang="en-US" sz="33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3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3209" y="576897"/>
            <a:ext cx="2892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dirty="0" smtClean="0">
                <a:latin typeface="黑体" panose="02010609060101010101" charset="-122"/>
                <a:ea typeface="黑体" panose="02010609060101010101" charset="-122"/>
              </a:rPr>
              <a:t>词句段运用</a:t>
            </a:r>
            <a:endParaRPr lang="zh-CN" altLang="zh-CN" sz="33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6233" y="2194099"/>
            <a:ext cx="3916752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005997" y="1114171"/>
            <a:ext cx="70615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◆起初是全场肃静，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只听见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炮声，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只听见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国旗和许多旗帜飘拂的声音。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◆那里的天比别处的更可爱，空气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是那么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清鲜，天空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是那么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明朗，使我总想高歌一曲，表示我满心的愉快。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90159" y="1060175"/>
            <a:ext cx="7508007" cy="2700722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17"/>
          <p:cNvSpPr txBox="1"/>
          <p:nvPr/>
        </p:nvSpPr>
        <p:spPr>
          <a:xfrm>
            <a:off x="1060518" y="3112724"/>
            <a:ext cx="669779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用上画横线的词语，使句子表达得更加形象具体。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650848" y="420185"/>
            <a:ext cx="2333393" cy="746847"/>
            <a:chOff x="635596" y="178827"/>
            <a:chExt cx="2680195" cy="86039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37094" y="1697651"/>
            <a:ext cx="788610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◎写人物说话时， 可以不用“说”来表达。读句子，仿照着写一写。</a:t>
            </a:r>
            <a:endParaRPr lang="zh-CN" altLang="en-US" sz="33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123" y="410830"/>
            <a:ext cx="2892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dirty="0" smtClean="0">
                <a:latin typeface="黑体" panose="02010609060101010101" charset="-122"/>
                <a:ea typeface="黑体" panose="02010609060101010101" charset="-122"/>
              </a:rPr>
              <a:t>词句段运用</a:t>
            </a:r>
            <a:endParaRPr lang="zh-CN" altLang="zh-CN" sz="33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695006" y="3864269"/>
            <a:ext cx="963962" cy="538551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66000"/>
              </a:prstClr>
            </a:outerShdw>
          </a:effectLst>
        </p:spPr>
      </p:pic>
      <p:sp>
        <p:nvSpPr>
          <p:cNvPr id="4" name="圆角矩形 3"/>
          <p:cNvSpPr/>
          <p:nvPr/>
        </p:nvSpPr>
        <p:spPr>
          <a:xfrm>
            <a:off x="692576" y="731682"/>
            <a:ext cx="7886980" cy="3132786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◆</a:t>
            </a:r>
            <a:endParaRPr lang="zh-CN" altLang="en-US" sz="1350" dirty="0"/>
          </a:p>
        </p:txBody>
      </p:sp>
      <p:sp>
        <p:nvSpPr>
          <p:cNvPr id="20" name="TextBox 19"/>
          <p:cNvSpPr txBox="1"/>
          <p:nvPr/>
        </p:nvSpPr>
        <p:spPr>
          <a:xfrm>
            <a:off x="1125555" y="2865139"/>
            <a:ext cx="702149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这两个句子分别用“赞叹”“婉言谢绝”代替了“说”。我还想到了“谈论、讲解、窃窃私语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5983" y="974131"/>
            <a:ext cx="736064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◆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清明节前的一个晚上，我又漫步在广场上，忽然背后传来一声赞叹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多好啊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◆“我还有作业没完成，不能和你一起去玩了。”我婉言谢绝了伙伴的邀请。</a:t>
            </a:r>
            <a:endParaRPr lang="zh-CN" altLang="en-US" sz="27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2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演示</Application>
  <PresentationFormat>自定义</PresentationFormat>
  <Paragraphs>106</Paragraphs>
  <Slides>18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Heiti SC Light</vt:lpstr>
      <vt:lpstr>微软雅黑</vt:lpstr>
      <vt:lpstr>黑体</vt:lpstr>
      <vt:lpstr>Kaiti SC</vt:lpstr>
      <vt:lpstr>楷体</vt:lpstr>
      <vt:lpstr>华文楷体</vt:lpstr>
      <vt:lpstr>造字工房悦黑演示版常规体</vt:lpstr>
      <vt:lpstr>Calibri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626</cp:revision>
  <dcterms:created xsi:type="dcterms:W3CDTF">2017-03-17T02:28:00Z</dcterms:created>
  <dcterms:modified xsi:type="dcterms:W3CDTF">2019-06-18T13:57:08Z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