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docx" ContentType="application/vnd.openxmlformats-officedocument.wordprocessingml.documen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7" r:id="rId3"/>
    <p:sldId id="258" r:id="rId4"/>
    <p:sldId id="282" r:id="rId5"/>
    <p:sldId id="262" r:id="rId6"/>
    <p:sldId id="263" r:id="rId7"/>
    <p:sldId id="264" r:id="rId9"/>
    <p:sldId id="259" r:id="rId10"/>
    <p:sldId id="260" r:id="rId11"/>
    <p:sldId id="265" r:id="rId12"/>
    <p:sldId id="266" r:id="rId13"/>
    <p:sldId id="274" r:id="rId14"/>
    <p:sldId id="299" r:id="rId15"/>
    <p:sldId id="267" r:id="rId16"/>
    <p:sldId id="298" r:id="rId17"/>
    <p:sldId id="268" r:id="rId18"/>
    <p:sldId id="271" r:id="rId19"/>
    <p:sldId id="300" r:id="rId20"/>
    <p:sldId id="301"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1C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om/jianli/"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excel/" TargetMode="Externa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Word</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9"/>
              </a:rPr>
              <a:t>www.1ppt.com/word/</a:t>
            </a:r>
            <a:r>
              <a:rPr lang="en-US" altLang="zh-CN" sz="1200" dirty="0" smtClean="0">
                <a:solidFill>
                  <a:srgbClr val="EEECE1">
                    <a:lumMod val="25000"/>
                  </a:srgbClr>
                </a:solidFill>
              </a:rPr>
              <a:t>                    Excel</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10"/>
              </a:rPr>
              <a:t>www.1ppt.com/excel/</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个人简历：</a:t>
            </a:r>
            <a:r>
              <a:rPr lang="en-US" altLang="zh-CN" sz="1200" dirty="0" smtClean="0">
                <a:solidFill>
                  <a:srgbClr val="EEECE1">
                    <a:lumMod val="25000"/>
                  </a:srgbClr>
                </a:solidFill>
                <a:hlinkClick r:id="rId13"/>
              </a:rPr>
              <a:t>www.1ppt.com/jianli/</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fld id="{9D817402-E782-400B-B7E6-00445467E1E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481"/>
            <a:ext cx="12192318" cy="68558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19920000">
            <a:off x="1674495" y="2512060"/>
            <a:ext cx="8843645"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charset="-122"/>
                <a:ea typeface="华文行楷" panose="02010800040101010101" charset="-122"/>
              </a:rPr>
              <a:t>赵生勤老师课件</a:t>
            </a:r>
            <a:endParaRPr lang="zh-CN" altLang="en-US" sz="9600" b="1">
              <a:solidFill>
                <a:schemeClr val="accent5">
                  <a:lumMod val="20000"/>
                  <a:lumOff val="80000"/>
                </a:schemeClr>
              </a:solidFill>
              <a:latin typeface="华文行楷" panose="02010800040101010101" charset="-122"/>
              <a:ea typeface="华文行楷" panose="0201080004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3.xml"/><Relationship Id="rId4" Type="http://schemas.openxmlformats.org/officeDocument/2006/relationships/image" Target="../media/image3.emf"/><Relationship Id="rId3" Type="http://schemas.openxmlformats.org/officeDocument/2006/relationships/package" Target="../embeddings/Document2.docx"/><Relationship Id="rId2" Type="http://schemas.openxmlformats.org/officeDocument/2006/relationships/image" Target="../media/image2.emf"/><Relationship Id="rId1" Type="http://schemas.openxmlformats.org/officeDocument/2006/relationships/package" Target="../embeddings/Document1.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9430" y="652145"/>
            <a:ext cx="10975975" cy="4672330"/>
          </a:xfrm>
          <a:prstGeom prst="rect">
            <a:avLst/>
          </a:prstGeom>
          <a:noFill/>
        </p:spPr>
        <p:txBody>
          <a:bodyPr wrap="square" rtlCol="0" anchor="t">
            <a:spAutoFit/>
          </a:bodyPr>
          <a:p>
            <a:pPr algn="ctr">
              <a:spcBef>
                <a:spcPts val="1300"/>
              </a:spcBef>
              <a:spcAft>
                <a:spcPts val="1300"/>
              </a:spcAft>
            </a:pPr>
            <a:r>
              <a:rPr lang="zh-CN" altLang="zh-CN" sz="13800" b="1" kern="100" dirty="0">
                <a:solidFill>
                  <a:srgbClr val="FF0000"/>
                </a:solidFill>
                <a:latin typeface="华文行楷" panose="02010800040101010101" charset="-122"/>
                <a:ea typeface="华文行楷" panose="02010800040101010101" charset="-122"/>
                <a:cs typeface="Times New Roman" panose="02020603050405020304" pitchFamily="18" charset="0"/>
                <a:sym typeface="+mn-ea"/>
              </a:rPr>
              <a:t>以工匠精神</a:t>
            </a:r>
            <a:endParaRPr lang="zh-CN" altLang="zh-CN" sz="13800" b="1" kern="100" dirty="0">
              <a:solidFill>
                <a:srgbClr val="FF0000"/>
              </a:solidFill>
              <a:latin typeface="华文行楷" panose="02010800040101010101" charset="-122"/>
              <a:ea typeface="华文行楷" panose="02010800040101010101" charset="-122"/>
              <a:cs typeface="Times New Roman" panose="02020603050405020304" pitchFamily="18" charset="0"/>
              <a:sym typeface="+mn-ea"/>
            </a:endParaRPr>
          </a:p>
          <a:p>
            <a:pPr>
              <a:spcBef>
                <a:spcPts val="1300"/>
              </a:spcBef>
              <a:spcAft>
                <a:spcPts val="1300"/>
              </a:spcAft>
            </a:pPr>
            <a:r>
              <a:rPr lang="zh-CN" altLang="zh-CN" sz="13800" b="1" kern="100" dirty="0">
                <a:solidFill>
                  <a:srgbClr val="FF0000"/>
                </a:solidFill>
                <a:latin typeface="华文行楷" panose="02010800040101010101" charset="-122"/>
                <a:ea typeface="华文行楷" panose="02010800040101010101" charset="-122"/>
                <a:cs typeface="Times New Roman" panose="02020603050405020304" pitchFamily="18" charset="0"/>
                <a:sym typeface="+mn-ea"/>
              </a:rPr>
              <a:t>雕琢时代品质</a:t>
            </a:r>
            <a:endParaRPr lang="zh-CN" altLang="zh-CN" sz="13800" b="1" kern="100" dirty="0">
              <a:solidFill>
                <a:srgbClr val="FF0000"/>
              </a:solidFill>
              <a:latin typeface="华文行楷" panose="02010800040101010101" charset="-122"/>
              <a:ea typeface="华文行楷" panose="02010800040101010101"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517525" y="781685"/>
            <a:ext cx="11334115" cy="585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spcAft>
                <a:spcPts val="0"/>
              </a:spcAft>
              <a:tabLst>
                <a:tab pos="1350645" algn="l"/>
                <a:tab pos="3870960" algn="l"/>
              </a:tabLst>
            </a:pPr>
            <a:r>
              <a:rPr lang="en-US" altLang="zh-CN" sz="3200" b="1" kern="100" dirty="0">
                <a:solidFill>
                  <a:schemeClr val="tx1"/>
                </a:solidFill>
                <a:latin typeface="华文中宋" panose="02010600040101010101" charset="-122"/>
                <a:ea typeface="华文中宋" panose="02010600040101010101" charset="-122"/>
                <a:cs typeface="Times New Roman" panose="02020603050405020304"/>
              </a:rPr>
              <a:t>①</a:t>
            </a:r>
            <a:r>
              <a:rPr lang="zh-CN" altLang="zh-CN" sz="3200" b="1" kern="100" dirty="0">
                <a:solidFill>
                  <a:srgbClr val="FF0000"/>
                </a:solidFill>
                <a:latin typeface="华文中宋" panose="02010600040101010101" charset="-122"/>
                <a:ea typeface="华文中宋" panose="02010600040101010101" charset="-122"/>
                <a:cs typeface="Times New Roman" panose="02020603050405020304"/>
              </a:rPr>
              <a:t>不谋而合：</a:t>
            </a:r>
            <a:r>
              <a:rPr lang="zh-CN" altLang="zh-CN" sz="3200" b="1" kern="100" dirty="0">
                <a:solidFill>
                  <a:schemeClr val="tx1"/>
                </a:solidFill>
                <a:latin typeface="华文中宋" panose="02010600040101010101" charset="-122"/>
                <a:ea typeface="华文中宋" panose="02010600040101010101" charset="-122"/>
                <a:cs typeface="Times New Roman" panose="02020603050405020304"/>
                <a:sym typeface="+mn-ea"/>
              </a:rPr>
              <a:t>事先没有商量过，意见或行动却完全一致。</a:t>
            </a:r>
            <a:endParaRPr lang="zh-CN" altLang="zh-CN" sz="3200" kern="100" dirty="0">
              <a:solidFill>
                <a:schemeClr val="tx1"/>
              </a:solidFill>
              <a:latin typeface="华文中宋" panose="02010600040101010101" charset="-122"/>
              <a:ea typeface="华文中宋" panose="02010600040101010101" charset="-122"/>
              <a:cs typeface="Courier New" panose="02070309020205020404"/>
            </a:endParaRPr>
          </a:p>
          <a:p>
            <a:pPr algn="just">
              <a:lnSpc>
                <a:spcPct val="130000"/>
              </a:lnSpc>
              <a:spcAft>
                <a:spcPts val="0"/>
              </a:spcAft>
              <a:tabLst>
                <a:tab pos="1350645" algn="l"/>
                <a:tab pos="3870960" algn="l"/>
              </a:tabLst>
            </a:pPr>
            <a:r>
              <a:rPr lang="en-US" altLang="zh-CN" sz="3200" b="1" kern="100" dirty="0">
                <a:solidFill>
                  <a:schemeClr val="tx1"/>
                </a:solidFill>
                <a:latin typeface="华文中宋" panose="02010600040101010101" charset="-122"/>
                <a:ea typeface="华文中宋" panose="02010600040101010101" charset="-122"/>
                <a:cs typeface="Times New Roman" panose="02020603050405020304"/>
              </a:rPr>
              <a:t>②</a:t>
            </a:r>
            <a:r>
              <a:rPr lang="zh-CN" altLang="zh-CN" sz="3200" b="1" kern="100" dirty="0">
                <a:solidFill>
                  <a:srgbClr val="FF0000"/>
                </a:solidFill>
                <a:latin typeface="华文中宋" panose="02010600040101010101" charset="-122"/>
                <a:ea typeface="华文中宋" panose="02010600040101010101" charset="-122"/>
                <a:cs typeface="Times New Roman" panose="02020603050405020304"/>
              </a:rPr>
              <a:t>雕虫小技：</a:t>
            </a:r>
            <a:r>
              <a:rPr lang="zh-CN" altLang="zh-CN" sz="3200" b="1" kern="100" dirty="0">
                <a:solidFill>
                  <a:schemeClr val="tx1"/>
                </a:solidFill>
                <a:latin typeface="华文中宋" panose="02010600040101010101" charset="-122"/>
                <a:ea typeface="华文中宋" panose="02010600040101010101" charset="-122"/>
                <a:cs typeface="Times New Roman" panose="02020603050405020304"/>
                <a:sym typeface="+mn-ea"/>
              </a:rPr>
              <a:t>比喻小技或微不足道的技能。</a:t>
            </a:r>
            <a:endParaRPr lang="zh-CN" altLang="zh-CN" sz="3200" kern="100" dirty="0">
              <a:solidFill>
                <a:schemeClr val="tx1"/>
              </a:solidFill>
              <a:latin typeface="华文中宋" panose="02010600040101010101" charset="-122"/>
              <a:ea typeface="华文中宋" panose="02010600040101010101" charset="-122"/>
              <a:cs typeface="Courier New" panose="02070309020205020404"/>
            </a:endParaRPr>
          </a:p>
          <a:p>
            <a:pPr algn="just">
              <a:lnSpc>
                <a:spcPct val="130000"/>
              </a:lnSpc>
              <a:spcAft>
                <a:spcPts val="0"/>
              </a:spcAft>
              <a:tabLst>
                <a:tab pos="1350645" algn="l"/>
                <a:tab pos="3870960" algn="l"/>
              </a:tabLst>
            </a:pPr>
            <a:r>
              <a:rPr lang="en-US" altLang="zh-CN" sz="3200" b="1" kern="100" dirty="0">
                <a:solidFill>
                  <a:schemeClr val="tx1"/>
                </a:solidFill>
                <a:latin typeface="华文中宋" panose="02010600040101010101" charset="-122"/>
                <a:ea typeface="华文中宋" panose="02010600040101010101" charset="-122"/>
                <a:cs typeface="Times New Roman" panose="02020603050405020304"/>
              </a:rPr>
              <a:t>③</a:t>
            </a:r>
            <a:r>
              <a:rPr lang="zh-CN" altLang="zh-CN" sz="3200" b="1" kern="100" dirty="0">
                <a:solidFill>
                  <a:srgbClr val="FF0000"/>
                </a:solidFill>
                <a:latin typeface="华文中宋" panose="02010600040101010101" charset="-122"/>
                <a:ea typeface="华文中宋" panose="02010600040101010101" charset="-122"/>
                <a:cs typeface="Times New Roman" panose="02020603050405020304"/>
              </a:rPr>
              <a:t>离群索居：</a:t>
            </a:r>
            <a:r>
              <a:rPr lang="zh-CN" altLang="zh-CN" sz="3200" b="1" kern="100" dirty="0">
                <a:solidFill>
                  <a:schemeClr val="tx1"/>
                </a:solidFill>
                <a:latin typeface="华文中宋" panose="02010600040101010101" charset="-122"/>
                <a:ea typeface="华文中宋" panose="02010600040101010101" charset="-122"/>
                <a:cs typeface="Times New Roman" panose="02020603050405020304"/>
                <a:sym typeface="+mn-ea"/>
              </a:rPr>
              <a:t>离开集体或群众，过孤独的生活。</a:t>
            </a:r>
            <a:endParaRPr lang="zh-CN" altLang="zh-CN" sz="3200" kern="100" dirty="0">
              <a:solidFill>
                <a:schemeClr val="tx1"/>
              </a:solidFill>
              <a:latin typeface="华文中宋" panose="02010600040101010101" charset="-122"/>
              <a:ea typeface="华文中宋" panose="02010600040101010101" charset="-122"/>
              <a:cs typeface="Courier New" panose="02070309020205020404"/>
            </a:endParaRPr>
          </a:p>
          <a:p>
            <a:pPr algn="just">
              <a:lnSpc>
                <a:spcPct val="130000"/>
              </a:lnSpc>
              <a:spcAft>
                <a:spcPts val="0"/>
              </a:spcAft>
              <a:tabLst>
                <a:tab pos="1350645" algn="l"/>
                <a:tab pos="3870960" algn="l"/>
              </a:tabLst>
            </a:pPr>
            <a:r>
              <a:rPr lang="en-US" altLang="zh-CN" sz="3200" b="1" kern="100" dirty="0">
                <a:solidFill>
                  <a:schemeClr val="tx1"/>
                </a:solidFill>
                <a:latin typeface="华文中宋" panose="02010600040101010101" charset="-122"/>
                <a:ea typeface="华文中宋" panose="02010600040101010101" charset="-122"/>
                <a:cs typeface="Times New Roman" panose="02020603050405020304"/>
              </a:rPr>
              <a:t>④</a:t>
            </a:r>
            <a:r>
              <a:rPr lang="zh-CN" altLang="zh-CN" sz="3200" b="1" kern="100" dirty="0">
                <a:solidFill>
                  <a:srgbClr val="FF0000"/>
                </a:solidFill>
                <a:latin typeface="华文中宋" panose="02010600040101010101" charset="-122"/>
                <a:ea typeface="华文中宋" panose="02010600040101010101" charset="-122"/>
                <a:cs typeface="Times New Roman" panose="02020603050405020304"/>
              </a:rPr>
              <a:t>炉火纯青：</a:t>
            </a:r>
            <a:r>
              <a:rPr lang="zh-CN" altLang="zh-CN" sz="3200" b="1" kern="100" dirty="0">
                <a:solidFill>
                  <a:schemeClr val="tx1"/>
                </a:solidFill>
                <a:latin typeface="华文中宋" panose="02010600040101010101" charset="-122"/>
                <a:ea typeface="华文中宋" panose="02010600040101010101" charset="-122"/>
                <a:cs typeface="Times New Roman" panose="02020603050405020304"/>
                <a:sym typeface="+mn-ea"/>
              </a:rPr>
              <a:t>道士炼丹，认为炼到炉里发出纯青色的火焰就算成功了。后用来比</a:t>
            </a:r>
            <a:r>
              <a:rPr lang="zh-CN" altLang="zh-CN" sz="3200" b="1" kern="100" dirty="0" smtClean="0">
                <a:solidFill>
                  <a:schemeClr val="tx1"/>
                </a:solidFill>
                <a:latin typeface="华文中宋" panose="02010600040101010101" charset="-122"/>
                <a:ea typeface="华文中宋" panose="02010600040101010101" charset="-122"/>
                <a:cs typeface="Times New Roman" panose="02020603050405020304"/>
                <a:sym typeface="+mn-ea"/>
              </a:rPr>
              <a:t>喻功</a:t>
            </a:r>
            <a:r>
              <a:rPr lang="zh-CN" altLang="zh-CN" sz="3200" b="1" kern="100" dirty="0">
                <a:solidFill>
                  <a:schemeClr val="tx1"/>
                </a:solidFill>
                <a:latin typeface="华文中宋" panose="02010600040101010101" charset="-122"/>
                <a:ea typeface="华文中宋" panose="02010600040101010101" charset="-122"/>
                <a:cs typeface="Times New Roman" panose="02020603050405020304"/>
                <a:sym typeface="+mn-ea"/>
              </a:rPr>
              <a:t>夫达到了纯熟完美的境界。</a:t>
            </a:r>
            <a:endParaRPr lang="zh-CN" altLang="en-US" sz="3200" b="1" dirty="0">
              <a:solidFill>
                <a:schemeClr val="tx1"/>
              </a:solidFill>
              <a:latin typeface="华文中宋" panose="02010600040101010101" charset="-122"/>
              <a:ea typeface="华文中宋" panose="02010600040101010101" charset="-122"/>
            </a:endParaRPr>
          </a:p>
          <a:p>
            <a:pPr algn="just">
              <a:lnSpc>
                <a:spcPct val="130000"/>
              </a:lnSpc>
              <a:spcAft>
                <a:spcPts val="0"/>
              </a:spcAft>
              <a:tabLst>
                <a:tab pos="1350645" algn="l"/>
                <a:tab pos="3870960" algn="l"/>
              </a:tabLst>
            </a:pPr>
            <a:r>
              <a:rPr lang="en-US" altLang="zh-CN" sz="3200" b="1" kern="100" dirty="0">
                <a:solidFill>
                  <a:schemeClr val="tx1"/>
                </a:solidFill>
                <a:latin typeface="华文中宋" panose="02010600040101010101" charset="-122"/>
                <a:ea typeface="华文中宋" panose="02010600040101010101" charset="-122"/>
                <a:cs typeface="Times New Roman" panose="02020603050405020304"/>
              </a:rPr>
              <a:t>⑤</a:t>
            </a:r>
            <a:r>
              <a:rPr lang="zh-CN" altLang="zh-CN" sz="3200" b="1" kern="100" dirty="0">
                <a:solidFill>
                  <a:srgbClr val="FF0000"/>
                </a:solidFill>
                <a:latin typeface="华文中宋" panose="02010600040101010101" charset="-122"/>
                <a:ea typeface="华文中宋" panose="02010600040101010101" charset="-122"/>
                <a:cs typeface="Times New Roman" panose="02020603050405020304"/>
              </a:rPr>
              <a:t>废寝忘食：</a:t>
            </a:r>
            <a:r>
              <a:rPr lang="zh-CN" altLang="zh-CN" sz="3200" b="1" kern="100" dirty="0">
                <a:solidFill>
                  <a:schemeClr val="tx1"/>
                </a:solidFill>
                <a:latin typeface="华文中宋" panose="02010600040101010101" charset="-122"/>
                <a:ea typeface="华文中宋" panose="02010600040101010101" charset="-122"/>
                <a:cs typeface="Times New Roman" panose="02020603050405020304"/>
                <a:sym typeface="+mn-ea"/>
              </a:rPr>
              <a:t>顾不得睡觉，忘记了吃饭。形容专心努力。</a:t>
            </a:r>
            <a:endParaRPr lang="zh-CN" altLang="zh-CN" sz="3200" kern="100" dirty="0">
              <a:solidFill>
                <a:schemeClr val="tx1"/>
              </a:solidFill>
              <a:latin typeface="华文中宋" panose="02010600040101010101" charset="-122"/>
              <a:ea typeface="华文中宋" panose="02010600040101010101" charset="-122"/>
              <a:cs typeface="Courier New" panose="02070309020205020404"/>
            </a:endParaRPr>
          </a:p>
          <a:p>
            <a:pPr algn="just">
              <a:lnSpc>
                <a:spcPct val="130000"/>
              </a:lnSpc>
              <a:spcAft>
                <a:spcPts val="0"/>
              </a:spcAft>
              <a:tabLst>
                <a:tab pos="1350645" algn="l"/>
                <a:tab pos="3870960" algn="l"/>
              </a:tabLst>
            </a:pPr>
            <a:r>
              <a:rPr lang="en-US" altLang="zh-CN" sz="3200" b="1" kern="100" dirty="0">
                <a:solidFill>
                  <a:schemeClr val="tx1"/>
                </a:solidFill>
                <a:latin typeface="华文中宋" panose="02010600040101010101" charset="-122"/>
                <a:ea typeface="华文中宋" panose="02010600040101010101" charset="-122"/>
                <a:cs typeface="Times New Roman" panose="02020603050405020304"/>
              </a:rPr>
              <a:t>⑥</a:t>
            </a:r>
            <a:r>
              <a:rPr lang="zh-CN" altLang="zh-CN" sz="3200" b="1" kern="100" dirty="0">
                <a:solidFill>
                  <a:srgbClr val="FF0000"/>
                </a:solidFill>
                <a:latin typeface="华文中宋" panose="02010600040101010101" charset="-122"/>
                <a:ea typeface="华文中宋" panose="02010600040101010101" charset="-122"/>
                <a:cs typeface="Times New Roman" panose="02020603050405020304"/>
              </a:rPr>
              <a:t>出类拔萃：</a:t>
            </a:r>
            <a:r>
              <a:rPr lang="zh-CN" altLang="zh-CN" sz="3200" b="1" kern="100" dirty="0">
                <a:solidFill>
                  <a:schemeClr val="tx1"/>
                </a:solidFill>
                <a:latin typeface="华文中宋" panose="02010600040101010101" charset="-122"/>
                <a:ea typeface="华文中宋" panose="02010600040101010101" charset="-122"/>
                <a:cs typeface="Times New Roman" panose="02020603050405020304"/>
                <a:sym typeface="+mn-ea"/>
              </a:rPr>
              <a:t>超出同类之上。多指人的品德才能。</a:t>
            </a:r>
            <a:endParaRPr lang="zh-CN" altLang="zh-CN" sz="3200" kern="100" dirty="0">
              <a:solidFill>
                <a:schemeClr val="tx1"/>
              </a:solidFill>
              <a:latin typeface="华文中宋" panose="02010600040101010101" charset="-122"/>
              <a:ea typeface="华文中宋" panose="02010600040101010101" charset="-122"/>
              <a:cs typeface="Courier New" panose="02070309020205020404"/>
            </a:endParaRPr>
          </a:p>
          <a:p>
            <a:pPr algn="just">
              <a:lnSpc>
                <a:spcPct val="130000"/>
              </a:lnSpc>
              <a:spcAft>
                <a:spcPts val="0"/>
              </a:spcAft>
              <a:tabLst>
                <a:tab pos="1350645" algn="l"/>
                <a:tab pos="3870960" algn="l"/>
              </a:tabLst>
            </a:pPr>
            <a:r>
              <a:rPr lang="en-US" altLang="zh-CN" sz="3200" b="1" kern="100" dirty="0">
                <a:solidFill>
                  <a:schemeClr val="tx1"/>
                </a:solidFill>
                <a:latin typeface="华文中宋" panose="02010600040101010101" charset="-122"/>
                <a:ea typeface="华文中宋" panose="02010600040101010101" charset="-122"/>
                <a:cs typeface="Times New Roman" panose="02020603050405020304"/>
              </a:rPr>
              <a:t>⑦</a:t>
            </a:r>
            <a:r>
              <a:rPr lang="zh-CN" altLang="zh-CN" sz="3200" b="1" kern="100" dirty="0">
                <a:solidFill>
                  <a:srgbClr val="FF0000"/>
                </a:solidFill>
                <a:latin typeface="华文中宋" panose="02010600040101010101" charset="-122"/>
                <a:ea typeface="华文中宋" panose="02010600040101010101" charset="-122"/>
                <a:cs typeface="Times New Roman" panose="02020603050405020304"/>
              </a:rPr>
              <a:t>巧夺天工：</a:t>
            </a:r>
            <a:r>
              <a:rPr lang="zh-CN" altLang="zh-CN" sz="3200" b="1" kern="100" dirty="0">
                <a:solidFill>
                  <a:schemeClr val="tx1"/>
                </a:solidFill>
                <a:latin typeface="华文中宋" panose="02010600040101010101" charset="-122"/>
                <a:ea typeface="华文中宋" panose="02010600040101010101" charset="-122"/>
                <a:cs typeface="Times New Roman" panose="02020603050405020304"/>
                <a:sym typeface="+mn-ea"/>
              </a:rPr>
              <a:t>人工的精巧胜过天然。形容技艺十分巧妙。</a:t>
            </a:r>
            <a:endParaRPr lang="zh-CN" altLang="en-US" sz="3200" b="1" dirty="0">
              <a:solidFill>
                <a:schemeClr val="tx1"/>
              </a:solidFill>
              <a:latin typeface="华文中宋" panose="02010600040101010101" charset="-122"/>
              <a:ea typeface="华文中宋" panose="02010600040101010101" charset="-122"/>
            </a:endParaRPr>
          </a:p>
          <a:p>
            <a:pPr algn="just">
              <a:lnSpc>
                <a:spcPct val="130000"/>
              </a:lnSpc>
              <a:spcAft>
                <a:spcPts val="0"/>
              </a:spcAft>
              <a:tabLst>
                <a:tab pos="1350645" algn="l"/>
                <a:tab pos="3870960" algn="l"/>
              </a:tabLst>
            </a:pPr>
            <a:r>
              <a:rPr lang="zh-CN" altLang="zh-CN" sz="3200" b="1" kern="100" dirty="0">
                <a:solidFill>
                  <a:schemeClr val="tx1"/>
                </a:solidFill>
                <a:latin typeface="华文中宋" panose="02010600040101010101" charset="-122"/>
                <a:ea typeface="华文中宋" panose="02010600040101010101" charset="-122"/>
                <a:cs typeface="Times New Roman" panose="02020603050405020304"/>
              </a:rPr>
              <a:t>⑧</a:t>
            </a:r>
            <a:r>
              <a:rPr lang="zh-CN" altLang="zh-CN" sz="3200" b="1" kern="100" dirty="0">
                <a:solidFill>
                  <a:srgbClr val="FF0000"/>
                </a:solidFill>
                <a:latin typeface="华文中宋" panose="02010600040101010101" charset="-122"/>
                <a:ea typeface="华文中宋" panose="02010600040101010101" charset="-122"/>
                <a:cs typeface="Times New Roman" panose="02020603050405020304"/>
              </a:rPr>
              <a:t>格物致知：</a:t>
            </a:r>
            <a:r>
              <a:rPr lang="zh-CN" altLang="zh-CN" sz="3200" b="1" kern="100" dirty="0">
                <a:solidFill>
                  <a:schemeClr val="tx1"/>
                </a:solidFill>
                <a:latin typeface="华文中宋" panose="02010600040101010101" charset="-122"/>
                <a:ea typeface="华文中宋" panose="02010600040101010101" charset="-122"/>
                <a:cs typeface="Times New Roman" panose="02020603050405020304"/>
                <a:sym typeface="+mn-ea"/>
              </a:rPr>
              <a:t>穷究事物原理，从而获得知识。</a:t>
            </a:r>
            <a:endParaRPr lang="zh-CN" altLang="zh-CN" sz="3200" b="1" kern="100" dirty="0">
              <a:solidFill>
                <a:schemeClr val="tx1"/>
              </a:solidFill>
              <a:effectLst/>
              <a:latin typeface="华文中宋" panose="02010600040101010101" charset="-122"/>
              <a:ea typeface="华文中宋" panose="02010600040101010101" charset="-122"/>
              <a:cs typeface="Times New Roman" panose="02020603050405020304"/>
              <a:sym typeface="+mn-ea"/>
            </a:endParaRPr>
          </a:p>
        </p:txBody>
      </p:sp>
      <p:sp>
        <p:nvSpPr>
          <p:cNvPr id="2" name="文本框 1"/>
          <p:cNvSpPr txBox="1"/>
          <p:nvPr/>
        </p:nvSpPr>
        <p:spPr>
          <a:xfrm>
            <a:off x="5288915" y="177165"/>
            <a:ext cx="1614170" cy="706755"/>
          </a:xfrm>
          <a:prstGeom prst="rect">
            <a:avLst/>
          </a:prstGeom>
          <a:noFill/>
        </p:spPr>
        <p:txBody>
          <a:bodyPr wrap="square" rtlCol="0">
            <a:spAutoFit/>
          </a:bodyPr>
          <a:p>
            <a:r>
              <a:rPr lang="zh-CN" altLang="en-US" sz="4000" b="1">
                <a:solidFill>
                  <a:srgbClr val="FF0000"/>
                </a:solidFill>
              </a:rPr>
              <a:t>词</a:t>
            </a:r>
            <a:r>
              <a:rPr lang="en-US" altLang="zh-CN" sz="4000" b="1">
                <a:solidFill>
                  <a:srgbClr val="FF0000"/>
                </a:solidFill>
              </a:rPr>
              <a:t>   </a:t>
            </a:r>
            <a:r>
              <a:rPr lang="zh-CN" altLang="en-US" sz="4000" b="1">
                <a:solidFill>
                  <a:srgbClr val="FF0000"/>
                </a:solidFill>
              </a:rPr>
              <a:t>语</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3">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p:cTn id="36"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3">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1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3">
                                            <p:txEl>
                                              <p:pRg st="5" end="5"/>
                                            </p:txEl>
                                          </p:spTgt>
                                        </p:tgtEl>
                                      </p:cBhvr>
                                    </p:animEffect>
                                  </p:childTnLst>
                                </p:cTn>
                              </p:par>
                            </p:childTnLst>
                          </p:cTn>
                        </p:par>
                        <p:par>
                          <p:cTn id="45" fill="hold">
                            <p:stCondLst>
                              <p:cond delay="7000"/>
                            </p:stCondLst>
                            <p:childTnLst>
                              <p:par>
                                <p:cTn id="46" presetID="55" presetClass="entr" presetSubtype="0" fill="hold" nodeType="after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p:cTn id="48" dur="1000" fill="hold"/>
                                        <p:tgtEl>
                                          <p:spTgt spid="3">
                                            <p:txEl>
                                              <p:pRg st="6" end="6"/>
                                            </p:txEl>
                                          </p:spTgt>
                                        </p:tgtEl>
                                        <p:attrNameLst>
                                          <p:attrName>ppt_w</p:attrName>
                                        </p:attrNameLst>
                                      </p:cBhvr>
                                      <p:tavLst>
                                        <p:tav tm="0">
                                          <p:val>
                                            <p:strVal val="#ppt_w*0.70"/>
                                          </p:val>
                                        </p:tav>
                                        <p:tav tm="100000">
                                          <p:val>
                                            <p:strVal val="#ppt_w"/>
                                          </p:val>
                                        </p:tav>
                                      </p:tavLst>
                                    </p:anim>
                                    <p:anim calcmode="lin" valueType="num">
                                      <p:cBhvr>
                                        <p:cTn id="49" dur="1000" fill="hold"/>
                                        <p:tgtEl>
                                          <p:spTgt spid="3">
                                            <p:txEl>
                                              <p:pRg st="6" end="6"/>
                                            </p:txEl>
                                          </p:spTgt>
                                        </p:tgtEl>
                                        <p:attrNameLst>
                                          <p:attrName>ppt_h</p:attrName>
                                        </p:attrNameLst>
                                      </p:cBhvr>
                                      <p:tavLst>
                                        <p:tav tm="0">
                                          <p:val>
                                            <p:strVal val="#ppt_h"/>
                                          </p:val>
                                        </p:tav>
                                        <p:tav tm="100000">
                                          <p:val>
                                            <p:strVal val="#ppt_h"/>
                                          </p:val>
                                        </p:tav>
                                      </p:tavLst>
                                    </p:anim>
                                    <p:animEffect transition="in" filter="fade">
                                      <p:cBhvr>
                                        <p:cTn id="50" dur="1000"/>
                                        <p:tgtEl>
                                          <p:spTgt spid="3">
                                            <p:txEl>
                                              <p:pRg st="6" end="6"/>
                                            </p:txEl>
                                          </p:spTgt>
                                        </p:tgtEl>
                                      </p:cBhvr>
                                    </p:animEffect>
                                  </p:childTnLst>
                                </p:cTn>
                              </p:par>
                            </p:childTnLst>
                          </p:cTn>
                        </p:par>
                        <p:par>
                          <p:cTn id="51" fill="hold">
                            <p:stCondLst>
                              <p:cond delay="8000"/>
                            </p:stCondLst>
                            <p:childTnLst>
                              <p:par>
                                <p:cTn id="52" presetID="55" presetClass="entr" presetSubtype="0" fill="hold" nodeType="after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 calcmode="lin" valueType="num">
                                      <p:cBhvr>
                                        <p:cTn id="54" dur="1000" fill="hold"/>
                                        <p:tgtEl>
                                          <p:spTgt spid="3">
                                            <p:txEl>
                                              <p:pRg st="7" end="7"/>
                                            </p:txEl>
                                          </p:spTgt>
                                        </p:tgtEl>
                                        <p:attrNameLst>
                                          <p:attrName>ppt_w</p:attrName>
                                        </p:attrNameLst>
                                      </p:cBhvr>
                                      <p:tavLst>
                                        <p:tav tm="0">
                                          <p:val>
                                            <p:strVal val="#ppt_w*0.70"/>
                                          </p:val>
                                        </p:tav>
                                        <p:tav tm="100000">
                                          <p:val>
                                            <p:strVal val="#ppt_w"/>
                                          </p:val>
                                        </p:tav>
                                      </p:tavLst>
                                    </p:anim>
                                    <p:anim calcmode="lin" valueType="num">
                                      <p:cBhvr>
                                        <p:cTn id="55" dur="1000" fill="hold"/>
                                        <p:tgtEl>
                                          <p:spTgt spid="3">
                                            <p:txEl>
                                              <p:pRg st="7" end="7"/>
                                            </p:txEl>
                                          </p:spTgt>
                                        </p:tgtEl>
                                        <p:attrNameLst>
                                          <p:attrName>ppt_h</p:attrName>
                                        </p:attrNameLst>
                                      </p:cBhvr>
                                      <p:tavLst>
                                        <p:tav tm="0">
                                          <p:val>
                                            <p:strVal val="#ppt_h"/>
                                          </p:val>
                                        </p:tav>
                                        <p:tav tm="100000">
                                          <p:val>
                                            <p:strVal val="#ppt_h"/>
                                          </p:val>
                                        </p:tav>
                                      </p:tavLst>
                                    </p:anim>
                                    <p:animEffect transition="in" filter="fade">
                                      <p:cBhvr>
                                        <p:cTn id="56"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28160" y="626745"/>
            <a:ext cx="3535680" cy="768350"/>
          </a:xfrm>
          <a:prstGeom prst="rect">
            <a:avLst/>
          </a:prstGeom>
          <a:noFill/>
        </p:spPr>
        <p:txBody>
          <a:bodyPr wrap="none" rtlCol="0" anchor="t">
            <a:spAutoFit/>
          </a:bodyPr>
          <a:p>
            <a:pPr algn="just">
              <a:lnSpc>
                <a:spcPct val="100000"/>
              </a:lnSpc>
              <a:spcAft>
                <a:spcPts val="0"/>
              </a:spcAft>
              <a:tabLst>
                <a:tab pos="1350645" algn="l"/>
                <a:tab pos="3870960" algn="l"/>
              </a:tabLst>
            </a:pPr>
            <a:r>
              <a:rPr lang="zh-CN" altLang="zh-CN" sz="4400" b="1" kern="100" dirty="0">
                <a:solidFill>
                  <a:srgbClr val="FF0000"/>
                </a:solidFill>
                <a:latin typeface="微软雅黑" panose="020B0503020204020204" charset="-122"/>
                <a:ea typeface="微软雅黑" panose="020B0503020204020204" charset="-122"/>
                <a:cs typeface="Times New Roman" panose="02020603050405020304"/>
                <a:sym typeface="+mn-ea"/>
              </a:rPr>
              <a:t>课文结构图示</a:t>
            </a:r>
            <a:endParaRPr lang="zh-CN" altLang="zh-CN" sz="4400" b="1" kern="100" dirty="0">
              <a:solidFill>
                <a:srgbClr val="FF0000"/>
              </a:solidFill>
              <a:latin typeface="微软雅黑" panose="020B0503020204020204" charset="-122"/>
              <a:ea typeface="微软雅黑" panose="020B0503020204020204" charset="-122"/>
              <a:cs typeface="Times New Roman" panose="02020603050405020304"/>
              <a:sym typeface="+mn-ea"/>
            </a:endParaRPr>
          </a:p>
        </p:txBody>
      </p:sp>
      <p:sp>
        <p:nvSpPr>
          <p:cNvPr id="4" name="文本框 3"/>
          <p:cNvSpPr txBox="1"/>
          <p:nvPr/>
        </p:nvSpPr>
        <p:spPr>
          <a:xfrm>
            <a:off x="1348105" y="2227580"/>
            <a:ext cx="818515" cy="2799715"/>
          </a:xfrm>
          <a:prstGeom prst="rect">
            <a:avLst/>
          </a:prstGeom>
          <a:noFill/>
        </p:spPr>
        <p:txBody>
          <a:bodyPr wrap="square" rtlCol="0">
            <a:spAutoFit/>
          </a:bodyPr>
          <a:p>
            <a:r>
              <a:rPr lang="zh-CN" altLang="en-US" sz="4400" b="1">
                <a:solidFill>
                  <a:srgbClr val="FF0000"/>
                </a:solidFill>
                <a:sym typeface="+mn-ea"/>
              </a:rPr>
              <a:t>工匠精神</a:t>
            </a:r>
            <a:endParaRPr lang="zh-CN" altLang="en-US" sz="4400" b="1">
              <a:solidFill>
                <a:srgbClr val="FF0000"/>
              </a:solidFill>
              <a:sym typeface="+mn-ea"/>
            </a:endParaRPr>
          </a:p>
        </p:txBody>
      </p:sp>
      <p:sp>
        <p:nvSpPr>
          <p:cNvPr id="5" name="文本框 4"/>
          <p:cNvSpPr txBox="1"/>
          <p:nvPr/>
        </p:nvSpPr>
        <p:spPr>
          <a:xfrm>
            <a:off x="3281045" y="1717675"/>
            <a:ext cx="2355850" cy="4246245"/>
          </a:xfrm>
          <a:prstGeom prst="rect">
            <a:avLst/>
          </a:prstGeom>
          <a:noFill/>
        </p:spPr>
        <p:txBody>
          <a:bodyPr wrap="square" rtlCol="0">
            <a:spAutoFit/>
          </a:bodyPr>
          <a:p>
            <a:pPr>
              <a:lnSpc>
                <a:spcPct val="150000"/>
              </a:lnSpc>
            </a:pPr>
            <a:r>
              <a:rPr lang="zh-CN" altLang="en-US" sz="3600" b="1">
                <a:latin typeface="华文中宋" panose="02010600040101010101" charset="-122"/>
                <a:ea typeface="华文中宋" panose="02010600040101010101" charset="-122"/>
                <a:sym typeface="+mn-ea"/>
              </a:rPr>
              <a:t>提出观点</a:t>
            </a:r>
            <a:endParaRPr lang="zh-CN" altLang="en-US" sz="3600" b="1">
              <a:latin typeface="华文中宋" panose="02010600040101010101" charset="-122"/>
              <a:ea typeface="华文中宋" panose="02010600040101010101" charset="-122"/>
              <a:sym typeface="+mn-ea"/>
            </a:endParaRPr>
          </a:p>
          <a:p>
            <a:pPr>
              <a:lnSpc>
                <a:spcPct val="150000"/>
              </a:lnSpc>
            </a:pPr>
            <a:endParaRPr lang="zh-CN" altLang="en-US" sz="3600" b="1">
              <a:latin typeface="华文中宋" panose="02010600040101010101" charset="-122"/>
              <a:ea typeface="华文中宋" panose="02010600040101010101" charset="-122"/>
              <a:sym typeface="+mn-ea"/>
            </a:endParaRPr>
          </a:p>
          <a:p>
            <a:pPr>
              <a:lnSpc>
                <a:spcPct val="150000"/>
              </a:lnSpc>
            </a:pPr>
            <a:r>
              <a:rPr lang="zh-CN" altLang="en-US" sz="3600" b="1">
                <a:latin typeface="华文中宋" panose="02010600040101010101" charset="-122"/>
                <a:ea typeface="华文中宋" panose="02010600040101010101" charset="-122"/>
                <a:sym typeface="+mn-ea"/>
              </a:rPr>
              <a:t>论证观点</a:t>
            </a:r>
            <a:endParaRPr lang="zh-CN" altLang="en-US" sz="3600" b="1">
              <a:latin typeface="华文中宋" panose="02010600040101010101" charset="-122"/>
              <a:ea typeface="华文中宋" panose="02010600040101010101" charset="-122"/>
              <a:sym typeface="+mn-ea"/>
            </a:endParaRPr>
          </a:p>
          <a:p>
            <a:pPr>
              <a:lnSpc>
                <a:spcPct val="150000"/>
              </a:lnSpc>
            </a:pPr>
            <a:endParaRPr lang="zh-CN" altLang="en-US" sz="3600" b="1">
              <a:latin typeface="华文中宋" panose="02010600040101010101" charset="-122"/>
              <a:ea typeface="华文中宋" panose="02010600040101010101" charset="-122"/>
              <a:sym typeface="+mn-ea"/>
            </a:endParaRPr>
          </a:p>
          <a:p>
            <a:pPr>
              <a:lnSpc>
                <a:spcPct val="150000"/>
              </a:lnSpc>
            </a:pPr>
            <a:r>
              <a:rPr lang="zh-CN" altLang="en-US" sz="3600" b="1">
                <a:latin typeface="华文中宋" panose="02010600040101010101" charset="-122"/>
                <a:ea typeface="华文中宋" panose="02010600040101010101" charset="-122"/>
                <a:sym typeface="+mn-ea"/>
              </a:rPr>
              <a:t>总结观点</a:t>
            </a:r>
            <a:endParaRPr lang="zh-CN" altLang="en-US" sz="3600" b="1">
              <a:latin typeface="华文中宋" panose="02010600040101010101" charset="-122"/>
              <a:ea typeface="华文中宋" panose="02010600040101010101" charset="-122"/>
              <a:sym typeface="+mn-ea"/>
            </a:endParaRPr>
          </a:p>
        </p:txBody>
      </p:sp>
      <p:sp>
        <p:nvSpPr>
          <p:cNvPr id="6" name="文本框 5"/>
          <p:cNvSpPr txBox="1"/>
          <p:nvPr/>
        </p:nvSpPr>
        <p:spPr>
          <a:xfrm>
            <a:off x="6427470" y="1939290"/>
            <a:ext cx="3845560" cy="645160"/>
          </a:xfrm>
          <a:prstGeom prst="rect">
            <a:avLst/>
          </a:prstGeom>
          <a:noFill/>
        </p:spPr>
        <p:txBody>
          <a:bodyPr wrap="none" rtlCol="0">
            <a:spAutoFit/>
          </a:bodyPr>
          <a:p>
            <a:r>
              <a:rPr lang="zh-CN" altLang="en-US" sz="3600" b="1">
                <a:latin typeface="华文中宋" panose="02010600040101010101" charset="-122"/>
                <a:ea typeface="华文中宋" panose="02010600040101010101" charset="-122"/>
                <a:sym typeface="+mn-ea"/>
              </a:rPr>
              <a:t>时代需要工匠精神</a:t>
            </a:r>
            <a:endParaRPr lang="zh-CN" altLang="en-US" sz="3600" b="1">
              <a:latin typeface="华文中宋" panose="02010600040101010101" charset="-122"/>
              <a:ea typeface="华文中宋" panose="02010600040101010101" charset="-122"/>
              <a:sym typeface="+mn-ea"/>
            </a:endParaRPr>
          </a:p>
        </p:txBody>
      </p:sp>
      <p:sp>
        <p:nvSpPr>
          <p:cNvPr id="7" name="文本框 6"/>
          <p:cNvSpPr txBox="1"/>
          <p:nvPr/>
        </p:nvSpPr>
        <p:spPr>
          <a:xfrm>
            <a:off x="6426835" y="5222875"/>
            <a:ext cx="4303395" cy="645160"/>
          </a:xfrm>
          <a:prstGeom prst="rect">
            <a:avLst/>
          </a:prstGeom>
          <a:noFill/>
        </p:spPr>
        <p:txBody>
          <a:bodyPr wrap="none" rtlCol="0">
            <a:spAutoFit/>
          </a:bodyPr>
          <a:p>
            <a:r>
              <a:rPr lang="zh-CN" altLang="en-US" sz="3600" b="1">
                <a:latin typeface="华文中宋" panose="02010600040101010101" charset="-122"/>
                <a:ea typeface="华文中宋" panose="02010600040101010101" charset="-122"/>
                <a:cs typeface="华文中宋" panose="02010600040101010101" charset="-122"/>
                <a:sym typeface="+mn-ea"/>
              </a:rPr>
              <a:t>工匠精神为成功铺路</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8" name="文本框 7"/>
          <p:cNvSpPr txBox="1"/>
          <p:nvPr/>
        </p:nvSpPr>
        <p:spPr>
          <a:xfrm>
            <a:off x="6426835" y="2706370"/>
            <a:ext cx="3992245" cy="2251710"/>
          </a:xfrm>
          <a:prstGeom prst="rect">
            <a:avLst/>
          </a:prstGeom>
          <a:noFill/>
        </p:spPr>
        <p:txBody>
          <a:bodyPr wrap="none" rtlCol="0">
            <a:spAutoFit/>
          </a:bodyPr>
          <a:p>
            <a:pPr>
              <a:lnSpc>
                <a:spcPct val="130000"/>
              </a:lnSpc>
            </a:pPr>
            <a:r>
              <a:rPr lang="zh-CN" altLang="en-US" sz="3600" b="1">
                <a:latin typeface="华文中宋" panose="02010600040101010101" charset="-122"/>
                <a:ea typeface="华文中宋" panose="02010600040101010101" charset="-122"/>
                <a:cs typeface="华文中宋" panose="02010600040101010101" charset="-122"/>
                <a:sym typeface="+mn-ea"/>
              </a:rPr>
              <a:t>何为工匠精神</a:t>
            </a:r>
            <a:endParaRPr lang="zh-CN" altLang="en-US" sz="3600" b="1">
              <a:latin typeface="华文中宋" panose="02010600040101010101" charset="-122"/>
              <a:ea typeface="华文中宋" panose="02010600040101010101" charset="-122"/>
              <a:cs typeface="华文中宋" panose="02010600040101010101" charset="-122"/>
            </a:endParaRPr>
          </a:p>
          <a:p>
            <a:pPr>
              <a:lnSpc>
                <a:spcPct val="130000"/>
              </a:lnSpc>
            </a:pPr>
            <a:r>
              <a:rPr lang="zh-CN" altLang="en-US" sz="3600" b="1">
                <a:latin typeface="华文中宋" panose="02010600040101010101" charset="-122"/>
                <a:ea typeface="华文中宋" panose="02010600040101010101" charset="-122"/>
                <a:cs typeface="华文中宋" panose="02010600040101010101" charset="-122"/>
                <a:sym typeface="+mn-ea"/>
              </a:rPr>
              <a:t>正确认识工匠精神 </a:t>
            </a:r>
            <a:endParaRPr lang="zh-CN" altLang="en-US" sz="3600" b="1">
              <a:latin typeface="华文中宋" panose="02010600040101010101" charset="-122"/>
              <a:ea typeface="华文中宋" panose="02010600040101010101" charset="-122"/>
              <a:cs typeface="华文中宋" panose="02010600040101010101" charset="-122"/>
            </a:endParaRPr>
          </a:p>
          <a:p>
            <a:pPr>
              <a:lnSpc>
                <a:spcPct val="130000"/>
              </a:lnSpc>
            </a:pPr>
            <a:r>
              <a:rPr lang="zh-CN" altLang="en-US" sz="3600" b="1">
                <a:latin typeface="华文中宋" panose="02010600040101010101" charset="-122"/>
                <a:ea typeface="华文中宋" panose="02010600040101010101" charset="-122"/>
                <a:cs typeface="华文中宋" panose="02010600040101010101" charset="-122"/>
                <a:sym typeface="+mn-ea"/>
              </a:rPr>
              <a:t>工匠精神的内涵</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9" name="AutoShape 18"/>
          <p:cNvSpPr/>
          <p:nvPr/>
        </p:nvSpPr>
        <p:spPr>
          <a:xfrm>
            <a:off x="2698750" y="2159635"/>
            <a:ext cx="300990" cy="3526155"/>
          </a:xfrm>
          <a:prstGeom prst="leftBrace">
            <a:avLst>
              <a:gd name="adj1" fmla="val 72753"/>
              <a:gd name="adj2" fmla="val 50000"/>
            </a:avLst>
          </a:prstGeom>
          <a:noFill/>
          <a:ln w="28575" cap="flat" cmpd="sng">
            <a:solidFill>
              <a:schemeClr val="tx1"/>
            </a:solidFill>
            <a:prstDash val="solid"/>
            <a:round/>
            <a:headEnd type="none" w="med" len="med"/>
            <a:tailEnd type="none" w="med" len="med"/>
          </a:ln>
        </p:spPr>
        <p:txBody>
          <a:bodyPr wrap="none" anchor="ctr" anchorCtr="0"/>
          <a:p>
            <a:endParaRPr lang="zh-CN" altLang="en-US">
              <a:latin typeface="Tahoma" panose="020B0604030504040204" pitchFamily="34" charset="0"/>
            </a:endParaRPr>
          </a:p>
        </p:txBody>
      </p:sp>
      <p:sp>
        <p:nvSpPr>
          <p:cNvPr id="10" name="AutoShape 18"/>
          <p:cNvSpPr/>
          <p:nvPr/>
        </p:nvSpPr>
        <p:spPr>
          <a:xfrm>
            <a:off x="5918200" y="3049270"/>
            <a:ext cx="227330" cy="1746250"/>
          </a:xfrm>
          <a:prstGeom prst="leftBrace">
            <a:avLst>
              <a:gd name="adj1" fmla="val 72753"/>
              <a:gd name="adj2" fmla="val 50000"/>
            </a:avLst>
          </a:prstGeom>
          <a:noFill/>
          <a:ln w="28575" cap="flat" cmpd="sng">
            <a:solidFill>
              <a:schemeClr val="tx1"/>
            </a:solidFill>
            <a:prstDash val="solid"/>
            <a:round/>
            <a:headEnd type="none" w="med" len="med"/>
            <a:tailEnd type="none" w="med" len="med"/>
          </a:ln>
        </p:spPr>
        <p:txBody>
          <a:bodyPr wrap="none" anchor="ctr" anchorCtr="0"/>
          <a:p>
            <a:endParaRPr lang="zh-CN" altLang="en-US">
              <a:latin typeface="Tahom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3" presetClass="entr" presetSubtype="16" fill="hold" grpId="0" nodeType="afterEffect">
                                  <p:stCondLst>
                                    <p:cond delay="0"/>
                                  </p:stCondLst>
                                  <p:childTnLst>
                                    <p:set>
                                      <p:cBhvr>
                                        <p:cTn id="11" dur="1000"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55" presetClass="entr" presetSubtype="0" fill="hold" nodeType="after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 calcmode="lin" valueType="num">
                                      <p:cBhvr>
                                        <p:cTn id="22"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23"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24" dur="1000"/>
                                        <p:tgtEl>
                                          <p:spTgt spid="5">
                                            <p:txEl>
                                              <p:pRg st="0" end="0"/>
                                            </p:txEl>
                                          </p:spTgt>
                                        </p:tgtEl>
                                      </p:cBhvr>
                                    </p:animEffect>
                                  </p:childTnLst>
                                </p:cTn>
                              </p:par>
                            </p:childTnLst>
                          </p:cTn>
                        </p:par>
                        <p:par>
                          <p:cTn id="25" fill="hold">
                            <p:stCondLst>
                              <p:cond delay="3500"/>
                            </p:stCondLst>
                            <p:childTnLst>
                              <p:par>
                                <p:cTn id="26" presetID="55" presetClass="entr" presetSubtype="0" fill="hold" nodeType="after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 calcmode="lin" valueType="num">
                                      <p:cBhvr>
                                        <p:cTn id="28" dur="1000" fill="hold"/>
                                        <p:tgtEl>
                                          <p:spTgt spid="5">
                                            <p:txEl>
                                              <p:pRg st="2" end="2"/>
                                            </p:txEl>
                                          </p:spTgt>
                                        </p:tgtEl>
                                        <p:attrNameLst>
                                          <p:attrName>ppt_w</p:attrName>
                                        </p:attrNameLst>
                                      </p:cBhvr>
                                      <p:tavLst>
                                        <p:tav tm="0">
                                          <p:val>
                                            <p:strVal val="#ppt_w*0.70"/>
                                          </p:val>
                                        </p:tav>
                                        <p:tav tm="100000">
                                          <p:val>
                                            <p:strVal val="#ppt_w"/>
                                          </p:val>
                                        </p:tav>
                                      </p:tavLst>
                                    </p:anim>
                                    <p:anim calcmode="lin" valueType="num">
                                      <p:cBhvr>
                                        <p:cTn id="29" dur="1000" fill="hold"/>
                                        <p:tgtEl>
                                          <p:spTgt spid="5">
                                            <p:txEl>
                                              <p:pRg st="2" end="2"/>
                                            </p:txEl>
                                          </p:spTgt>
                                        </p:tgtEl>
                                        <p:attrNameLst>
                                          <p:attrName>ppt_h</p:attrName>
                                        </p:attrNameLst>
                                      </p:cBhvr>
                                      <p:tavLst>
                                        <p:tav tm="0">
                                          <p:val>
                                            <p:strVal val="#ppt_h"/>
                                          </p:val>
                                        </p:tav>
                                        <p:tav tm="100000">
                                          <p:val>
                                            <p:strVal val="#ppt_h"/>
                                          </p:val>
                                        </p:tav>
                                      </p:tavLst>
                                    </p:anim>
                                    <p:animEffect transition="in" filter="fade">
                                      <p:cBhvr>
                                        <p:cTn id="30" dur="1000"/>
                                        <p:tgtEl>
                                          <p:spTgt spid="5">
                                            <p:txEl>
                                              <p:pRg st="2" end="2"/>
                                            </p:txEl>
                                          </p:spTgt>
                                        </p:tgtEl>
                                      </p:cBhvr>
                                    </p:animEffect>
                                  </p:childTnLst>
                                </p:cTn>
                              </p:par>
                            </p:childTnLst>
                          </p:cTn>
                        </p:par>
                        <p:par>
                          <p:cTn id="31" fill="hold">
                            <p:stCondLst>
                              <p:cond delay="4500"/>
                            </p:stCondLst>
                            <p:childTnLst>
                              <p:par>
                                <p:cTn id="32" presetID="55" presetClass="entr" presetSubtype="0" fill="hold" nodeType="after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 calcmode="lin" valueType="num">
                                      <p:cBhvr>
                                        <p:cTn id="34" dur="1000" fill="hold"/>
                                        <p:tgtEl>
                                          <p:spTgt spid="5">
                                            <p:txEl>
                                              <p:pRg st="4" end="4"/>
                                            </p:txEl>
                                          </p:spTgt>
                                        </p:tgtEl>
                                        <p:attrNameLst>
                                          <p:attrName>ppt_w</p:attrName>
                                        </p:attrNameLst>
                                      </p:cBhvr>
                                      <p:tavLst>
                                        <p:tav tm="0">
                                          <p:val>
                                            <p:strVal val="#ppt_w*0.70"/>
                                          </p:val>
                                        </p:tav>
                                        <p:tav tm="100000">
                                          <p:val>
                                            <p:strVal val="#ppt_w"/>
                                          </p:val>
                                        </p:tav>
                                      </p:tavLst>
                                    </p:anim>
                                    <p:anim calcmode="lin" valueType="num">
                                      <p:cBhvr>
                                        <p:cTn id="35" dur="1000" fill="hold"/>
                                        <p:tgtEl>
                                          <p:spTgt spid="5">
                                            <p:txEl>
                                              <p:pRg st="4" end="4"/>
                                            </p:txEl>
                                          </p:spTgt>
                                        </p:tgtEl>
                                        <p:attrNameLst>
                                          <p:attrName>ppt_h</p:attrName>
                                        </p:attrNameLst>
                                      </p:cBhvr>
                                      <p:tavLst>
                                        <p:tav tm="0">
                                          <p:val>
                                            <p:strVal val="#ppt_h"/>
                                          </p:val>
                                        </p:tav>
                                        <p:tav tm="100000">
                                          <p:val>
                                            <p:strVal val="#ppt_h"/>
                                          </p:val>
                                        </p:tav>
                                      </p:tavLst>
                                    </p:anim>
                                    <p:animEffect transition="in" filter="fade">
                                      <p:cBhvr>
                                        <p:cTn id="36" dur="1000"/>
                                        <p:tgtEl>
                                          <p:spTgt spid="5">
                                            <p:txEl>
                                              <p:pRg st="4" end="4"/>
                                            </p:txEl>
                                          </p:spTgt>
                                        </p:tgtEl>
                                      </p:cBhvr>
                                    </p:animEffect>
                                  </p:childTnLst>
                                </p:cTn>
                              </p:par>
                            </p:childTnLst>
                          </p:cTn>
                        </p:par>
                        <p:par>
                          <p:cTn id="37" fill="hold">
                            <p:stCondLst>
                              <p:cond delay="5500"/>
                            </p:stCondLst>
                            <p:childTnLst>
                              <p:par>
                                <p:cTn id="38" presetID="2" presetClass="entr" presetSubtype="4" fill="hold" grpId="0" nodeType="afterEffect">
                                  <p:stCondLst>
                                    <p:cond delay="0"/>
                                  </p:stCondLst>
                                  <p:childTnLst>
                                    <p:set>
                                      <p:cBhvr>
                                        <p:cTn id="39" dur="1000" fill="hold">
                                          <p:stCondLst>
                                            <p:cond delay="0"/>
                                          </p:stCondLst>
                                        </p:cTn>
                                        <p:tgtEl>
                                          <p:spTgt spid="6"/>
                                        </p:tgtEl>
                                        <p:attrNameLst>
                                          <p:attrName>style.visibility</p:attrName>
                                        </p:attrNameLst>
                                      </p:cBhvr>
                                      <p:to>
                                        <p:strVal val="visible"/>
                                      </p:to>
                                    </p:set>
                                    <p:anim calcmode="lin" valueType="num">
                                      <p:cBhvr additive="base">
                                        <p:cTn id="40" dur="1000" fill="hold"/>
                                        <p:tgtEl>
                                          <p:spTgt spid="6"/>
                                        </p:tgtEl>
                                        <p:attrNameLst>
                                          <p:attrName>ppt_x</p:attrName>
                                        </p:attrNameLst>
                                      </p:cBhvr>
                                      <p:tavLst>
                                        <p:tav tm="0">
                                          <p:val>
                                            <p:strVal val="#ppt_x"/>
                                          </p:val>
                                        </p:tav>
                                        <p:tav tm="100000">
                                          <p:val>
                                            <p:strVal val="#ppt_x"/>
                                          </p:val>
                                        </p:tav>
                                      </p:tavLst>
                                    </p:anim>
                                    <p:anim calcmode="lin" valueType="num">
                                      <p:cBhvr additive="base">
                                        <p:cTn id="41" dur="1000" fill="hold"/>
                                        <p:tgtEl>
                                          <p:spTgt spid="6"/>
                                        </p:tgtEl>
                                        <p:attrNameLst>
                                          <p:attrName>ppt_y</p:attrName>
                                        </p:attrNameLst>
                                      </p:cBhvr>
                                      <p:tavLst>
                                        <p:tav tm="0">
                                          <p:val>
                                            <p:strVal val="1+#ppt_h/2"/>
                                          </p:val>
                                        </p:tav>
                                        <p:tav tm="100000">
                                          <p:val>
                                            <p:strVal val="#ppt_y"/>
                                          </p:val>
                                        </p:tav>
                                      </p:tavLst>
                                    </p:anim>
                                  </p:childTnLst>
                                </p:cTn>
                              </p:par>
                            </p:childTnLst>
                          </p:cTn>
                        </p:par>
                        <p:par>
                          <p:cTn id="42" fill="hold">
                            <p:stCondLst>
                              <p:cond delay="6500"/>
                            </p:stCondLst>
                            <p:childTnLst>
                              <p:par>
                                <p:cTn id="43" presetID="2" presetClass="entr" presetSubtype="4"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par>
                          <p:cTn id="47" fill="hold">
                            <p:stCondLst>
                              <p:cond delay="7000"/>
                            </p:stCondLst>
                            <p:childTnLst>
                              <p:par>
                                <p:cTn id="48" presetID="2" presetClass="entr" presetSubtype="4" fill="hold" nodeType="afterEffect">
                                  <p:stCondLst>
                                    <p:cond delay="0"/>
                                  </p:stCondLst>
                                  <p:childTnLst>
                                    <p:set>
                                      <p:cBhvr>
                                        <p:cTn id="49" dur="1000" fill="hold">
                                          <p:stCondLst>
                                            <p:cond delay="0"/>
                                          </p:stCondLst>
                                        </p:cTn>
                                        <p:tgtEl>
                                          <p:spTgt spid="8">
                                            <p:txEl>
                                              <p:pRg st="0" end="0"/>
                                            </p:txEl>
                                          </p:spTgt>
                                        </p:tgtEl>
                                        <p:attrNameLst>
                                          <p:attrName>style.visibility</p:attrName>
                                        </p:attrNameLst>
                                      </p:cBhvr>
                                      <p:to>
                                        <p:strVal val="visible"/>
                                      </p:to>
                                    </p:set>
                                    <p:anim calcmode="lin" valueType="num">
                                      <p:cBhvr additive="base">
                                        <p:cTn id="50"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51" dur="10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par>
                          <p:cTn id="52" fill="hold">
                            <p:stCondLst>
                              <p:cond delay="8000"/>
                            </p:stCondLst>
                            <p:childTnLst>
                              <p:par>
                                <p:cTn id="53" presetID="2" presetClass="entr" presetSubtype="4" fill="hold" nodeType="afterEffect">
                                  <p:stCondLst>
                                    <p:cond delay="0"/>
                                  </p:stCondLst>
                                  <p:childTnLst>
                                    <p:set>
                                      <p:cBhvr>
                                        <p:cTn id="54" dur="1000" fill="hold">
                                          <p:stCondLst>
                                            <p:cond delay="0"/>
                                          </p:stCondLst>
                                        </p:cTn>
                                        <p:tgtEl>
                                          <p:spTgt spid="8">
                                            <p:txEl>
                                              <p:pRg st="1" end="1"/>
                                            </p:txEl>
                                          </p:spTgt>
                                        </p:tgtEl>
                                        <p:attrNameLst>
                                          <p:attrName>style.visibility</p:attrName>
                                        </p:attrNameLst>
                                      </p:cBhvr>
                                      <p:to>
                                        <p:strVal val="visible"/>
                                      </p:to>
                                    </p:set>
                                    <p:anim calcmode="lin" valueType="num">
                                      <p:cBhvr additive="base">
                                        <p:cTn id="5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56" dur="10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par>
                          <p:cTn id="57" fill="hold">
                            <p:stCondLst>
                              <p:cond delay="9000"/>
                            </p:stCondLst>
                            <p:childTnLst>
                              <p:par>
                                <p:cTn id="58" presetID="2" presetClass="entr" presetSubtype="4" fill="hold" nodeType="afterEffect">
                                  <p:stCondLst>
                                    <p:cond delay="0"/>
                                  </p:stCondLst>
                                  <p:childTnLst>
                                    <p:set>
                                      <p:cBhvr>
                                        <p:cTn id="59" dur="1000" fill="hold">
                                          <p:stCondLst>
                                            <p:cond delay="0"/>
                                          </p:stCondLst>
                                        </p:cTn>
                                        <p:tgtEl>
                                          <p:spTgt spid="8">
                                            <p:txEl>
                                              <p:pRg st="2" end="2"/>
                                            </p:txEl>
                                          </p:spTgt>
                                        </p:tgtEl>
                                        <p:attrNameLst>
                                          <p:attrName>style.visibility</p:attrName>
                                        </p:attrNameLst>
                                      </p:cBhvr>
                                      <p:to>
                                        <p:strVal val="visible"/>
                                      </p:to>
                                    </p:set>
                                    <p:anim calcmode="lin" valueType="num">
                                      <p:cBhvr additive="base">
                                        <p:cTn id="60"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61" dur="10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par>
                          <p:cTn id="62" fill="hold">
                            <p:stCondLst>
                              <p:cond delay="10000"/>
                            </p:stCondLst>
                            <p:childTnLst>
                              <p:par>
                                <p:cTn id="63" presetID="2" presetClass="entr" presetSubtype="4" fill="hold" grpId="0" nodeType="afterEffect">
                                  <p:stCondLst>
                                    <p:cond delay="0"/>
                                  </p:stCondLst>
                                  <p:childTnLst>
                                    <p:set>
                                      <p:cBhvr>
                                        <p:cTn id="64" dur="1000" fill="hold">
                                          <p:stCondLst>
                                            <p:cond delay="0"/>
                                          </p:stCondLst>
                                        </p:cTn>
                                        <p:tgtEl>
                                          <p:spTgt spid="7"/>
                                        </p:tgtEl>
                                        <p:attrNameLst>
                                          <p:attrName>style.visibility</p:attrName>
                                        </p:attrNameLst>
                                      </p:cBhvr>
                                      <p:to>
                                        <p:strVal val="visible"/>
                                      </p:to>
                                    </p:set>
                                    <p:anim calcmode="lin" valueType="num">
                                      <p:cBhvr additive="base">
                                        <p:cTn id="65" dur="1000" fill="hold"/>
                                        <p:tgtEl>
                                          <p:spTgt spid="7"/>
                                        </p:tgtEl>
                                        <p:attrNameLst>
                                          <p:attrName>ppt_x</p:attrName>
                                        </p:attrNameLst>
                                      </p:cBhvr>
                                      <p:tavLst>
                                        <p:tav tm="0">
                                          <p:val>
                                            <p:strVal val="#ppt_x"/>
                                          </p:val>
                                        </p:tav>
                                        <p:tav tm="100000">
                                          <p:val>
                                            <p:strVal val="#ppt_x"/>
                                          </p:val>
                                        </p:tav>
                                      </p:tavLst>
                                    </p:anim>
                                    <p:anim calcmode="lin" valueType="num">
                                      <p:cBhvr additive="base">
                                        <p:cTn id="66"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9" grpId="0" animBg="1"/>
      <p:bldP spid="6" grpId="0"/>
      <p:bldP spid="10"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42925" y="1506855"/>
            <a:ext cx="11106785" cy="4707890"/>
          </a:xfrm>
          <a:prstGeom prst="rect">
            <a:avLst/>
          </a:prstGeom>
          <a:noFill/>
          <a:ln w="9525">
            <a:noFill/>
          </a:ln>
        </p:spPr>
        <p:txBody>
          <a:bodyPr wrap="square">
            <a:spAutoFit/>
          </a:bodyPr>
          <a:p>
            <a:pPr indent="0">
              <a:lnSpc>
                <a:spcPct val="150000"/>
              </a:lnSpc>
            </a:pPr>
            <a:r>
              <a:rPr lang="zh-CN" sz="4000" b="1">
                <a:solidFill>
                  <a:srgbClr val="FF0000"/>
                </a:solidFill>
                <a:latin typeface="华文中宋" panose="02010600040101010101" charset="-122"/>
                <a:ea typeface="华文中宋" panose="02010600040101010101" charset="-122"/>
                <a:cs typeface="华文中宋" panose="02010600040101010101" charset="-122"/>
              </a:rPr>
              <a:t>第一部分</a:t>
            </a:r>
            <a:r>
              <a:rPr lang="zh-CN" sz="4000" b="1">
                <a:latin typeface="华文中宋" panose="02010600040101010101" charset="-122"/>
                <a:ea typeface="华文中宋" panose="02010600040101010101" charset="-122"/>
                <a:cs typeface="华文中宋" panose="02010600040101010101" charset="-122"/>
              </a:rPr>
              <a:t>（第1段）：点明时代特性，提倡工匠精神；</a:t>
            </a:r>
            <a:endParaRPr lang="zh-CN" sz="4000" b="1">
              <a:latin typeface="华文中宋" panose="02010600040101010101" charset="-122"/>
              <a:ea typeface="华文中宋" panose="02010600040101010101" charset="-122"/>
              <a:cs typeface="华文中宋" panose="02010600040101010101" charset="-122"/>
            </a:endParaRPr>
          </a:p>
          <a:p>
            <a:pPr indent="0">
              <a:lnSpc>
                <a:spcPct val="150000"/>
              </a:lnSpc>
            </a:pPr>
            <a:r>
              <a:rPr lang="zh-CN" sz="4000" b="1">
                <a:solidFill>
                  <a:srgbClr val="FF0000"/>
                </a:solidFill>
                <a:latin typeface="华文中宋" panose="02010600040101010101" charset="-122"/>
                <a:ea typeface="华文中宋" panose="02010600040101010101" charset="-122"/>
                <a:cs typeface="华文中宋" panose="02010600040101010101" charset="-122"/>
              </a:rPr>
              <a:t>第二部分</a:t>
            </a:r>
            <a:r>
              <a:rPr lang="zh-CN" sz="4000" b="1">
                <a:latin typeface="华文中宋" panose="02010600040101010101" charset="-122"/>
                <a:ea typeface="华文中宋" panose="02010600040101010101" charset="-122"/>
                <a:cs typeface="华文中宋" panose="02010600040101010101" charset="-122"/>
              </a:rPr>
              <a:t>（第2到第4段）：工匠精神的意义和内涵；</a:t>
            </a:r>
            <a:endParaRPr lang="zh-CN" sz="4000" b="1">
              <a:latin typeface="华文中宋" panose="02010600040101010101" charset="-122"/>
              <a:ea typeface="华文中宋" panose="02010600040101010101" charset="-122"/>
              <a:cs typeface="华文中宋" panose="02010600040101010101" charset="-122"/>
            </a:endParaRPr>
          </a:p>
          <a:p>
            <a:pPr indent="0">
              <a:lnSpc>
                <a:spcPct val="150000"/>
              </a:lnSpc>
            </a:pPr>
            <a:r>
              <a:rPr lang="zh-CN" sz="4000" b="1">
                <a:solidFill>
                  <a:srgbClr val="FF0000"/>
                </a:solidFill>
                <a:latin typeface="华文中宋" panose="02010600040101010101" charset="-122"/>
                <a:ea typeface="华文中宋" panose="02010600040101010101" charset="-122"/>
                <a:cs typeface="华文中宋" panose="02010600040101010101" charset="-122"/>
              </a:rPr>
              <a:t>第三部分</a:t>
            </a:r>
            <a:r>
              <a:rPr lang="zh-CN" sz="4000" b="1">
                <a:latin typeface="华文中宋" panose="02010600040101010101" charset="-122"/>
                <a:ea typeface="华文中宋" panose="02010600040101010101" charset="-122"/>
                <a:cs typeface="华文中宋" panose="02010600040101010101" charset="-122"/>
              </a:rPr>
              <a:t>（第5段）：倡导工匠精神，总结全文。</a:t>
            </a:r>
            <a:endParaRPr lang="zh-CN" altLang="en-US" sz="40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060190" y="502920"/>
            <a:ext cx="4487545" cy="706755"/>
          </a:xfrm>
          <a:prstGeom prst="rect">
            <a:avLst/>
          </a:prstGeom>
          <a:noFill/>
        </p:spPr>
        <p:txBody>
          <a:bodyPr wrap="square" rtlCol="0">
            <a:spAutoFit/>
          </a:bodyPr>
          <a:p>
            <a:r>
              <a:rPr lang="zh-CN" altLang="en-US" sz="4000" b="1">
                <a:solidFill>
                  <a:srgbClr val="FF0000"/>
                </a:solidFill>
              </a:rPr>
              <a:t>课文段落层次划分</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a:spLocks noChangeArrowheads="1"/>
          </p:cNvSpPr>
          <p:nvPr/>
        </p:nvSpPr>
        <p:spPr bwMode="auto">
          <a:xfrm>
            <a:off x="658495" y="1184910"/>
            <a:ext cx="10862945"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612140" algn="just">
              <a:lnSpc>
                <a:spcPct val="180000"/>
              </a:lnSpc>
              <a:spcAft>
                <a:spcPts val="0"/>
              </a:spcAft>
              <a:tabLst>
                <a:tab pos="1350645" algn="l"/>
                <a:tab pos="3870960" algn="l"/>
              </a:tabLst>
            </a:pPr>
            <a:r>
              <a:rPr lang="en-US" altLang="zh-CN" sz="3600" b="1" kern="100" dirty="0">
                <a:latin typeface="华文中宋" panose="02010600040101010101" charset="-122"/>
                <a:ea typeface="华文中宋" panose="02010600040101010101" charset="-122"/>
                <a:cs typeface="Times New Roman" panose="02020603050405020304"/>
              </a:rPr>
              <a:t>  </a:t>
            </a:r>
            <a:r>
              <a:rPr lang="zh-CN" altLang="zh-CN" sz="3600" b="1" kern="100" dirty="0">
                <a:latin typeface="华文中宋" panose="02010600040101010101" charset="-122"/>
                <a:ea typeface="华文中宋" panose="02010600040101010101" charset="-122"/>
                <a:cs typeface="Times New Roman" panose="02020603050405020304"/>
              </a:rPr>
              <a:t>这篇新闻评论结合时代特点深入阐述了工匠精神的内涵，点明其当代价值，既批评了社会上存在的浮躁风气和短视心态，也廓清了对工匠精神的一些误解，可以深化我们对劳动的认识，激发我们尊重劳动、追求卓越的情感。</a:t>
            </a:r>
            <a:endParaRPr lang="zh-CN" altLang="zh-CN" sz="3600" b="1" kern="100" dirty="0">
              <a:effectLst/>
              <a:latin typeface="华文中宋" panose="02010600040101010101" charset="-122"/>
              <a:ea typeface="华文中宋" panose="02010600040101010101" charset="-122"/>
              <a:cs typeface="Times New Roman" panose="02020603050405020304"/>
            </a:endParaRPr>
          </a:p>
        </p:txBody>
      </p:sp>
      <p:sp>
        <p:nvSpPr>
          <p:cNvPr id="2" name="文本框 1"/>
          <p:cNvSpPr txBox="1"/>
          <p:nvPr/>
        </p:nvSpPr>
        <p:spPr>
          <a:xfrm>
            <a:off x="4982210" y="416560"/>
            <a:ext cx="2214880" cy="768350"/>
          </a:xfrm>
          <a:prstGeom prst="rect">
            <a:avLst/>
          </a:prstGeom>
          <a:noFill/>
        </p:spPr>
        <p:txBody>
          <a:bodyPr wrap="none" rtlCol="0">
            <a:spAutoFit/>
          </a:bodyPr>
          <a:p>
            <a:pPr algn="just">
              <a:lnSpc>
                <a:spcPct val="110000"/>
              </a:lnSpc>
              <a:spcAft>
                <a:spcPts val="0"/>
              </a:spcAft>
              <a:tabLst>
                <a:tab pos="1350645" algn="l"/>
                <a:tab pos="3870960" algn="l"/>
              </a:tabLst>
            </a:pPr>
            <a:r>
              <a:rPr lang="zh-CN" altLang="zh-CN" sz="4000" b="1" kern="100" dirty="0">
                <a:solidFill>
                  <a:srgbClr val="FF0000"/>
                </a:solidFill>
                <a:latin typeface="微软雅黑" panose="020B0503020204020204" charset="-122"/>
                <a:ea typeface="微软雅黑" panose="020B0503020204020204" charset="-122"/>
                <a:cs typeface="Times New Roman" panose="02020603050405020304"/>
                <a:sym typeface="+mn-ea"/>
              </a:rPr>
              <a:t>主旨归纳</a:t>
            </a:r>
            <a:endParaRPr lang="zh-CN" altLang="zh-CN" sz="4000" b="1" kern="100" dirty="0">
              <a:solidFill>
                <a:srgbClr val="FF0000"/>
              </a:solidFill>
              <a:latin typeface="微软雅黑" panose="020B0503020204020204" charset="-122"/>
              <a:ea typeface="微软雅黑" panose="020B0503020204020204" charset="-122"/>
              <a:cs typeface="Times New Roman" panose="02020603050405020304"/>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0.70"/>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70940" y="1369060"/>
            <a:ext cx="10337800" cy="5077460"/>
          </a:xfrm>
          <a:prstGeom prst="rect">
            <a:avLst/>
          </a:prstGeom>
          <a:noFill/>
          <a:ln w="9525">
            <a:noFill/>
          </a:ln>
        </p:spPr>
        <p:txBody>
          <a:bodyPr wrap="square">
            <a:spAutoFit/>
          </a:bodyPr>
          <a:p>
            <a:pPr indent="0">
              <a:lnSpc>
                <a:spcPct val="150000"/>
              </a:lnSpc>
            </a:pPr>
            <a:r>
              <a:rPr lang="zh-CN" sz="3600" b="1">
                <a:latin typeface="华文中宋" panose="02010600040101010101" charset="-122"/>
                <a:ea typeface="华文中宋" panose="02010600040101010101" charset="-122"/>
                <a:cs typeface="华文中宋" panose="02010600040101010101" charset="-122"/>
              </a:rPr>
              <a:t>①</a:t>
            </a:r>
            <a:r>
              <a:rPr lang="zh-CN" sz="3600" b="1">
                <a:solidFill>
                  <a:srgbClr val="FF0000"/>
                </a:solidFill>
                <a:latin typeface="华文中宋" panose="02010600040101010101" charset="-122"/>
                <a:ea typeface="华文中宋" panose="02010600040101010101" charset="-122"/>
                <a:cs typeface="华文中宋" panose="02010600040101010101" charset="-122"/>
              </a:rPr>
              <a:t>在句式上整散结合,富有节奏美</a:t>
            </a:r>
            <a:r>
              <a:rPr lang="zh-CN" sz="3600" b="1">
                <a:latin typeface="华文中宋" panose="02010600040101010101" charset="-122"/>
                <a:ea typeface="华文中宋" panose="02010600040101010101" charset="-122"/>
                <a:cs typeface="华文中宋" panose="02010600040101010101" charset="-122"/>
              </a:rPr>
              <a:t>。</a:t>
            </a:r>
            <a:endParaRPr lang="zh-CN" sz="3600" b="1">
              <a:latin typeface="华文中宋" panose="02010600040101010101" charset="-122"/>
              <a:ea typeface="华文中宋" panose="02010600040101010101" charset="-122"/>
              <a:cs typeface="华文中宋" panose="02010600040101010101" charset="-122"/>
            </a:endParaRPr>
          </a:p>
          <a:p>
            <a:pPr indent="0">
              <a:lnSpc>
                <a:spcPct val="150000"/>
              </a:lnSpc>
            </a:pPr>
            <a:r>
              <a:rPr lang="zh-CN" sz="3600" b="1">
                <a:latin typeface="华文中宋" panose="02010600040101010101" charset="-122"/>
                <a:ea typeface="华文中宋" panose="02010600040101010101" charset="-122"/>
                <a:cs typeface="华文中宋" panose="02010600040101010101" charset="-122"/>
              </a:rPr>
              <a:t>②</a:t>
            </a:r>
            <a:r>
              <a:rPr lang="zh-CN" sz="3600" b="1">
                <a:solidFill>
                  <a:srgbClr val="FF0000"/>
                </a:solidFill>
                <a:latin typeface="华文中宋" panose="02010600040101010101" charset="-122"/>
                <a:ea typeface="华文中宋" panose="02010600040101010101" charset="-122"/>
                <a:cs typeface="华文中宋" panose="02010600040101010101" charset="-122"/>
              </a:rPr>
              <a:t>语言丰富生动,富有时代性</a:t>
            </a:r>
            <a:r>
              <a:rPr lang="zh-CN" sz="3600" b="1">
                <a:latin typeface="华文中宋" panose="02010600040101010101" charset="-122"/>
                <a:ea typeface="华文中宋" panose="02010600040101010101" charset="-122"/>
                <a:cs typeface="华文中宋" panose="02010600040101010101" charset="-122"/>
              </a:rPr>
              <a:t>。如“高精尖、炫彩酷”等具有时代特点的新词,再如用“气质雍容、活力涌流”使企业拥有了人的特点,生动地写出了厚植工匠精神对企业的意义。</a:t>
            </a:r>
            <a:endParaRPr lang="zh-CN" sz="3600" b="1">
              <a:latin typeface="华文中宋" panose="02010600040101010101" charset="-122"/>
              <a:ea typeface="华文中宋" panose="02010600040101010101" charset="-122"/>
              <a:cs typeface="华文中宋" panose="02010600040101010101" charset="-122"/>
            </a:endParaRPr>
          </a:p>
          <a:p>
            <a:pPr indent="0">
              <a:lnSpc>
                <a:spcPct val="150000"/>
              </a:lnSpc>
            </a:pPr>
            <a:r>
              <a:rPr lang="zh-CN" sz="3600" b="1">
                <a:latin typeface="华文中宋" panose="02010600040101010101" charset="-122"/>
                <a:ea typeface="华文中宋" panose="02010600040101010101" charset="-122"/>
                <a:cs typeface="华文中宋" panose="02010600040101010101" charset="-122"/>
              </a:rPr>
              <a:t>③本文</a:t>
            </a:r>
            <a:r>
              <a:rPr lang="zh-CN" sz="3600" b="1">
                <a:solidFill>
                  <a:srgbClr val="FF0000"/>
                </a:solidFill>
                <a:latin typeface="华文中宋" panose="02010600040101010101" charset="-122"/>
                <a:ea typeface="华文中宋" panose="02010600040101010101" charset="-122"/>
                <a:cs typeface="华文中宋" panose="02010600040101010101" charset="-122"/>
              </a:rPr>
              <a:t>运用大量成语,言简意赅,掷地有声</a:t>
            </a:r>
            <a:r>
              <a:rPr lang="zh-CN" sz="3600" b="1">
                <a:latin typeface="华文中宋" panose="02010600040101010101" charset="-122"/>
                <a:ea typeface="华文中宋" panose="02010600040101010101" charset="-122"/>
                <a:cs typeface="华文中宋" panose="02010600040101010101" charset="-122"/>
              </a:rPr>
              <a:t>。</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nvSpPr>
        <p:spPr>
          <a:xfrm>
            <a:off x="4886960" y="429895"/>
            <a:ext cx="2418080" cy="768350"/>
          </a:xfrm>
          <a:prstGeom prst="rect">
            <a:avLst/>
          </a:prstGeom>
          <a:noFill/>
        </p:spPr>
        <p:txBody>
          <a:bodyPr wrap="none" rtlCol="0">
            <a:spAutoFit/>
          </a:bodyPr>
          <a:p>
            <a:pPr algn="l"/>
            <a:r>
              <a:rPr lang="zh-CN" sz="4400" b="1">
                <a:solidFill>
                  <a:srgbClr val="FF0000"/>
                </a:solidFill>
                <a:latin typeface="微软雅黑" panose="020B0503020204020204" charset="-122"/>
                <a:ea typeface="微软雅黑" panose="020B0503020204020204" charset="-122"/>
                <a:cs typeface="华文中宋" panose="02010600040101010101" charset="-122"/>
                <a:sym typeface="+mn-ea"/>
              </a:rPr>
              <a:t>语言特色</a:t>
            </a:r>
            <a:endParaRPr lang="zh-CN" altLang="en-US" sz="44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3270" y="1508125"/>
            <a:ext cx="8560435" cy="700405"/>
          </a:xfrm>
          <a:prstGeom prst="rect">
            <a:avLst/>
          </a:prstGeom>
          <a:noFill/>
        </p:spPr>
        <p:txBody>
          <a:bodyPr wrap="square" rtlCol="0">
            <a:spAutoFit/>
          </a:bodyPr>
          <a:p>
            <a:pPr algn="just">
              <a:lnSpc>
                <a:spcPct val="110000"/>
              </a:lnSpc>
              <a:spcAft>
                <a:spcPts val="0"/>
              </a:spcAft>
              <a:tabLst>
                <a:tab pos="1350645" algn="l"/>
                <a:tab pos="3870960" algn="l"/>
              </a:tabLst>
            </a:pPr>
            <a:r>
              <a:rPr lang="en-US" altLang="zh-CN" sz="3600" b="1" kern="100" dirty="0">
                <a:solidFill>
                  <a:srgbClr val="201CC8"/>
                </a:solidFill>
                <a:latin typeface="华文中宋" panose="02010600040101010101" charset="-122"/>
                <a:ea typeface="华文中宋" panose="02010600040101010101" charset="-122"/>
                <a:cs typeface="华文中宋" panose="02010600040101010101" charset="-122"/>
                <a:sym typeface="+mn-ea"/>
              </a:rPr>
              <a:t>1</a:t>
            </a:r>
            <a:r>
              <a:rPr lang="zh-CN" altLang="en-US" sz="3600" b="1" kern="100" dirty="0">
                <a:solidFill>
                  <a:srgbClr val="201CC8"/>
                </a:solidFill>
                <a:latin typeface="华文中宋" panose="02010600040101010101" charset="-122"/>
                <a:ea typeface="华文中宋" panose="02010600040101010101" charset="-122"/>
                <a:cs typeface="华文中宋" panose="02010600040101010101" charset="-122"/>
                <a:sym typeface="+mn-ea"/>
              </a:rPr>
              <a:t>、</a:t>
            </a:r>
            <a:r>
              <a:rPr lang="zh-CN" altLang="zh-CN" sz="3600" b="1" kern="100" dirty="0">
                <a:solidFill>
                  <a:srgbClr val="201CC8"/>
                </a:solidFill>
                <a:latin typeface="华文中宋" panose="02010600040101010101" charset="-122"/>
                <a:ea typeface="华文中宋" panose="02010600040101010101" charset="-122"/>
                <a:cs typeface="华文中宋" panose="02010600040101010101" charset="-122"/>
                <a:sym typeface="+mn-ea"/>
              </a:rPr>
              <a:t>阅读文本，请概括本文的论证思路。</a:t>
            </a:r>
            <a:endParaRPr lang="zh-CN" altLang="zh-CN" sz="3600" b="1" kern="100" dirty="0">
              <a:solidFill>
                <a:srgbClr val="201CC8"/>
              </a:solidFill>
              <a:effectLst/>
              <a:latin typeface="华文中宋" panose="02010600040101010101" charset="-122"/>
              <a:ea typeface="华文中宋" panose="02010600040101010101" charset="-122"/>
              <a:cs typeface="华文中宋" panose="02010600040101010101" charset="-122"/>
              <a:sym typeface="+mn-ea"/>
            </a:endParaRPr>
          </a:p>
        </p:txBody>
      </p:sp>
      <p:sp>
        <p:nvSpPr>
          <p:cNvPr id="7" name="文本框 6"/>
          <p:cNvSpPr txBox="1"/>
          <p:nvPr/>
        </p:nvSpPr>
        <p:spPr>
          <a:xfrm>
            <a:off x="4792345" y="427990"/>
            <a:ext cx="2606675" cy="768350"/>
          </a:xfrm>
          <a:prstGeom prst="rect">
            <a:avLst/>
          </a:prstGeom>
          <a:noFill/>
        </p:spPr>
        <p:txBody>
          <a:bodyPr wrap="square" rtlCol="0">
            <a:spAutoFit/>
          </a:bodyPr>
          <a:p>
            <a:r>
              <a:rPr lang="zh-CN" altLang="en-US" sz="4400" b="1">
                <a:solidFill>
                  <a:srgbClr val="FF0000"/>
                </a:solidFill>
              </a:rPr>
              <a:t>课文探究</a:t>
            </a:r>
            <a:endParaRPr lang="zh-CN" altLang="en-US" sz="4400" b="1">
              <a:solidFill>
                <a:srgbClr val="FF0000"/>
              </a:solidFill>
            </a:endParaRPr>
          </a:p>
        </p:txBody>
      </p:sp>
      <p:sp>
        <p:nvSpPr>
          <p:cNvPr id="8" name="文本框 7"/>
          <p:cNvSpPr txBox="1"/>
          <p:nvPr/>
        </p:nvSpPr>
        <p:spPr>
          <a:xfrm>
            <a:off x="686435" y="2386965"/>
            <a:ext cx="10819765" cy="3967480"/>
          </a:xfrm>
          <a:prstGeom prst="rect">
            <a:avLst/>
          </a:prstGeom>
          <a:noFill/>
        </p:spPr>
        <p:txBody>
          <a:bodyPr wrap="square" rtlCol="0" anchor="t">
            <a:spAutoFit/>
          </a:bodyPr>
          <a:p>
            <a:pPr>
              <a:lnSpc>
                <a:spcPct val="140000"/>
              </a:lnSpc>
            </a:pPr>
            <a:r>
              <a:rPr lang="en-US"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本文</a:t>
            </a:r>
            <a:r>
              <a:rPr lang="zh-CN" altLang="zh-CN" sz="3600" b="1" kern="100" dirty="0">
                <a:solidFill>
                  <a:srgbClr val="FF0000"/>
                </a:solidFill>
                <a:latin typeface="华文中宋" panose="02010600040101010101" charset="-122"/>
                <a:ea typeface="华文中宋" panose="02010600040101010101" charset="-122"/>
                <a:cs typeface="华文中宋" panose="02010600040101010101" charset="-122"/>
                <a:sym typeface="+mn-ea"/>
              </a:rPr>
              <a:t>开宗明义</a:t>
            </a:r>
            <a:r>
              <a:rPr lang="zh-CN"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，点出时代需要工匠精神，</a:t>
            </a:r>
            <a:r>
              <a:rPr lang="zh-CN" altLang="zh-CN" sz="3600" b="1" kern="100" dirty="0">
                <a:solidFill>
                  <a:srgbClr val="FF0000"/>
                </a:solidFill>
                <a:latin typeface="华文中宋" panose="02010600040101010101" charset="-122"/>
                <a:ea typeface="华文中宋" panose="02010600040101010101" charset="-122"/>
                <a:cs typeface="华文中宋" panose="02010600040101010101" charset="-122"/>
                <a:sym typeface="+mn-ea"/>
              </a:rPr>
              <a:t>接着引用</a:t>
            </a:r>
            <a:r>
              <a:rPr lang="zh-CN"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《说文解字》观点，点出什么是工匠精神，</a:t>
            </a:r>
            <a:r>
              <a:rPr lang="zh-CN" altLang="zh-CN" sz="3600" b="1" kern="100" dirty="0">
                <a:solidFill>
                  <a:srgbClr val="FF0000"/>
                </a:solidFill>
                <a:latin typeface="华文中宋" panose="02010600040101010101" charset="-122"/>
                <a:ea typeface="华文中宋" panose="02010600040101010101" charset="-122"/>
                <a:cs typeface="华文中宋" panose="02010600040101010101" charset="-122"/>
                <a:sym typeface="+mn-ea"/>
              </a:rPr>
              <a:t>然后寻因溯果</a:t>
            </a:r>
            <a:r>
              <a:rPr lang="zh-CN"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，层层深入，从</a:t>
            </a:r>
            <a:r>
              <a:rPr lang="en-US"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a:t>
            </a:r>
            <a:r>
              <a:rPr lang="zh-CN"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为什么</a:t>
            </a:r>
            <a:r>
              <a:rPr lang="en-US"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a:t>
            </a:r>
            <a:r>
              <a:rPr lang="zh-CN"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怎么办</a:t>
            </a:r>
            <a:r>
              <a:rPr lang="en-US"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a:t>
            </a:r>
            <a:r>
              <a:rPr lang="zh-CN"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的角度，阐明该怎样，不该怎样。</a:t>
            </a:r>
            <a:r>
              <a:rPr lang="zh-CN" altLang="zh-CN" sz="3600" b="1" kern="100" dirty="0">
                <a:solidFill>
                  <a:srgbClr val="FF0000"/>
                </a:solidFill>
                <a:latin typeface="华文中宋" panose="02010600040101010101" charset="-122"/>
                <a:ea typeface="华文中宋" panose="02010600040101010101" charset="-122"/>
                <a:cs typeface="华文中宋" panose="02010600040101010101" charset="-122"/>
                <a:sym typeface="+mn-ea"/>
              </a:rPr>
              <a:t>最后联系实际</a:t>
            </a:r>
            <a:r>
              <a:rPr lang="zh-CN"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，回扣中心，升华主旨。</a:t>
            </a:r>
            <a:endParaRPr lang="zh-CN"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000"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ppt_x"/>
                                          </p:val>
                                        </p:tav>
                                        <p:tav tm="100000">
                                          <p:val>
                                            <p:strVal val="#ppt_x"/>
                                          </p:val>
                                        </p:tav>
                                      </p:tavLst>
                                    </p:anim>
                                    <p:anim calcmode="lin" valueType="num">
                                      <p:cBhvr additive="base">
                                        <p:cTn id="20"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769620" y="412115"/>
            <a:ext cx="1042479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00000"/>
              </a:lnSpc>
              <a:spcAft>
                <a:spcPts val="0"/>
              </a:spcAft>
              <a:tabLst>
                <a:tab pos="1350645" algn="l"/>
                <a:tab pos="3870960" algn="l"/>
              </a:tabLst>
            </a:pPr>
            <a:r>
              <a:rPr lang="en-US" altLang="zh-CN" sz="3600" b="1" kern="100" dirty="0">
                <a:solidFill>
                  <a:srgbClr val="201CC8"/>
                </a:solidFill>
                <a:latin typeface="华文中宋" panose="02010600040101010101" charset="-122"/>
                <a:ea typeface="华文中宋" panose="02010600040101010101" charset="-122"/>
                <a:cs typeface="华文中宋" panose="02010600040101010101" charset="-122"/>
              </a:rPr>
              <a:t>2</a:t>
            </a:r>
            <a:r>
              <a:rPr lang="zh-CN" altLang="en-US" sz="3600" b="1" kern="100" dirty="0">
                <a:solidFill>
                  <a:srgbClr val="201CC8"/>
                </a:solidFill>
                <a:latin typeface="华文中宋" panose="02010600040101010101" charset="-122"/>
                <a:ea typeface="华文中宋" panose="02010600040101010101" charset="-122"/>
                <a:cs typeface="华文中宋" panose="02010600040101010101" charset="-122"/>
              </a:rPr>
              <a:t>、</a:t>
            </a:r>
            <a:r>
              <a:rPr lang="zh-CN" altLang="zh-CN" sz="3600" b="1" kern="100" dirty="0">
                <a:solidFill>
                  <a:srgbClr val="201CC8"/>
                </a:solidFill>
                <a:latin typeface="华文中宋" panose="02010600040101010101" charset="-122"/>
                <a:ea typeface="华文中宋" panose="02010600040101010101" charset="-122"/>
                <a:cs typeface="华文中宋" panose="02010600040101010101" charset="-122"/>
              </a:rPr>
              <a:t>作者主要运用了什么方法来论述自己的观点？</a:t>
            </a:r>
            <a:endParaRPr lang="zh-CN" altLang="zh-CN" sz="3600" b="1" kern="100" dirty="0">
              <a:solidFill>
                <a:srgbClr val="201CC8"/>
              </a:solidFill>
              <a:effectLst/>
              <a:latin typeface="华文中宋" panose="02010600040101010101" charset="-122"/>
              <a:ea typeface="华文中宋" panose="02010600040101010101" charset="-122"/>
              <a:cs typeface="华文中宋" panose="02010600040101010101" charset="-122"/>
            </a:endParaRPr>
          </a:p>
        </p:txBody>
      </p:sp>
      <p:sp>
        <p:nvSpPr>
          <p:cNvPr id="4" name="矩形 3"/>
          <p:cNvSpPr>
            <a:spLocks noChangeArrowheads="1"/>
          </p:cNvSpPr>
          <p:nvPr/>
        </p:nvSpPr>
        <p:spPr bwMode="auto">
          <a:xfrm>
            <a:off x="1069340" y="1057275"/>
            <a:ext cx="10196195" cy="497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10000"/>
              </a:lnSpc>
              <a:spcAft>
                <a:spcPts val="0"/>
              </a:spcAft>
              <a:tabLst>
                <a:tab pos="1350645" algn="l"/>
                <a:tab pos="3870960" algn="l"/>
              </a:tabLst>
            </a:pPr>
            <a:r>
              <a:rPr lang="zh-CN" altLang="zh-CN" sz="2400" b="1" kern="100" dirty="0">
                <a:solidFill>
                  <a:srgbClr val="3366FF"/>
                </a:solidFill>
                <a:highlight>
                  <a:srgbClr val="FFFF00"/>
                </a:highlight>
                <a:latin typeface="华文中宋" panose="02010600040101010101" charset="-122"/>
                <a:ea typeface="华文中宋" panose="02010600040101010101" charset="-122"/>
                <a:cs typeface="Times New Roman" panose="02020603050405020304"/>
              </a:rPr>
              <a:t>常见的论证方法有举例论证、道理论证、对比论证、比喻论证、引用论证。</a:t>
            </a:r>
            <a:endParaRPr lang="zh-CN" altLang="zh-CN" sz="2400" b="1" kern="100" dirty="0">
              <a:solidFill>
                <a:srgbClr val="3366FF"/>
              </a:solidFill>
              <a:effectLst/>
              <a:highlight>
                <a:srgbClr val="FFFF00"/>
              </a:highlight>
              <a:latin typeface="华文中宋" panose="02010600040101010101" charset="-122"/>
              <a:ea typeface="华文中宋" panose="02010600040101010101" charset="-122"/>
              <a:cs typeface="Times New Roman" panose="02020603050405020304"/>
            </a:endParaRPr>
          </a:p>
        </p:txBody>
      </p:sp>
      <p:sp>
        <p:nvSpPr>
          <p:cNvPr id="5" name="矩形 4"/>
          <p:cNvSpPr>
            <a:spLocks noChangeArrowheads="1"/>
          </p:cNvSpPr>
          <p:nvPr/>
        </p:nvSpPr>
        <p:spPr bwMode="auto">
          <a:xfrm>
            <a:off x="769620" y="1680210"/>
            <a:ext cx="1072070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10000"/>
              </a:lnSpc>
              <a:spcAft>
                <a:spcPts val="0"/>
              </a:spcAft>
              <a:tabLst>
                <a:tab pos="1350645" algn="l"/>
                <a:tab pos="3870960" algn="l"/>
              </a:tabLst>
            </a:pPr>
            <a:r>
              <a:rPr lang="zh-CN" altLang="zh-CN" sz="3200" b="1" kern="100" dirty="0">
                <a:solidFill>
                  <a:schemeClr val="tx1"/>
                </a:solidFill>
                <a:latin typeface="华文中宋" panose="02010600040101010101" charset="-122"/>
                <a:ea typeface="华文中宋" panose="02010600040101010101" charset="-122"/>
                <a:cs typeface="Times New Roman" panose="02020603050405020304"/>
              </a:rPr>
              <a:t>　道理论证。作者引用企业家、作家和普通人的话，加以分析论证，论述我们的时代需要工匠精神，它体现出社会的品格和国家的形象。</a:t>
            </a:r>
            <a:endParaRPr lang="zh-CN" altLang="zh-CN" sz="3200" b="1" kern="100" dirty="0">
              <a:solidFill>
                <a:schemeClr val="tx1"/>
              </a:solidFill>
              <a:effectLst/>
              <a:latin typeface="华文中宋" panose="02010600040101010101" charset="-122"/>
              <a:ea typeface="华文中宋" panose="02010600040101010101" charset="-122"/>
              <a:cs typeface="Times New Roman" panose="02020603050405020304"/>
            </a:endParaRPr>
          </a:p>
        </p:txBody>
      </p:sp>
      <p:sp>
        <p:nvSpPr>
          <p:cNvPr id="2" name="文本框 1"/>
          <p:cNvSpPr txBox="1"/>
          <p:nvPr/>
        </p:nvSpPr>
        <p:spPr>
          <a:xfrm>
            <a:off x="702945" y="3520440"/>
            <a:ext cx="10854055" cy="2971800"/>
          </a:xfrm>
          <a:prstGeom prst="rect">
            <a:avLst/>
          </a:prstGeom>
          <a:noFill/>
        </p:spPr>
        <p:txBody>
          <a:bodyPr wrap="square" rtlCol="0" anchor="t">
            <a:spAutoFit/>
          </a:bodyPr>
          <a:p>
            <a:pPr algn="just">
              <a:lnSpc>
                <a:spcPct val="130000"/>
              </a:lnSpc>
              <a:spcAft>
                <a:spcPts val="0"/>
              </a:spcAft>
              <a:tabLst>
                <a:tab pos="1350645" algn="l"/>
                <a:tab pos="3870960" algn="l"/>
              </a:tabLst>
            </a:pPr>
            <a:r>
              <a:rPr lang="en-US" altLang="zh-CN" sz="3600" b="1" kern="100" dirty="0">
                <a:solidFill>
                  <a:srgbClr val="201CC8"/>
                </a:solidFill>
                <a:latin typeface="华文中宋" panose="02010600040101010101" charset="-122"/>
                <a:ea typeface="华文中宋" panose="02010600040101010101" charset="-122"/>
                <a:cs typeface="华文中宋" panose="02010600040101010101" charset="-122"/>
                <a:sym typeface="+mn-ea"/>
              </a:rPr>
              <a:t>3</a:t>
            </a:r>
            <a:r>
              <a:rPr lang="zh-CN" altLang="en-US" sz="3600" b="1" kern="100" dirty="0">
                <a:solidFill>
                  <a:srgbClr val="201CC8"/>
                </a:solidFill>
                <a:latin typeface="华文中宋" panose="02010600040101010101" charset="-122"/>
                <a:ea typeface="华文中宋" panose="02010600040101010101" charset="-122"/>
                <a:cs typeface="华文中宋" panose="02010600040101010101" charset="-122"/>
                <a:sym typeface="+mn-ea"/>
              </a:rPr>
              <a:t>、</a:t>
            </a:r>
            <a:r>
              <a:rPr lang="zh-CN" altLang="zh-CN" sz="3600" b="1" kern="100" dirty="0">
                <a:solidFill>
                  <a:srgbClr val="201CC8"/>
                </a:solidFill>
                <a:latin typeface="华文中宋" panose="02010600040101010101" charset="-122"/>
                <a:ea typeface="华文中宋" panose="02010600040101010101" charset="-122"/>
                <a:cs typeface="华文中宋" panose="02010600040101010101" charset="-122"/>
                <a:sym typeface="+mn-ea"/>
              </a:rPr>
              <a:t>文中引用陆游的诗句是为了论述什么观点？</a:t>
            </a:r>
            <a:endParaRPr lang="zh-CN" altLang="zh-CN" sz="3600" kern="100" dirty="0">
              <a:solidFill>
                <a:schemeClr val="tx1"/>
              </a:solidFill>
              <a:latin typeface="华文中宋" panose="02010600040101010101" charset="-122"/>
              <a:ea typeface="华文中宋" panose="02010600040101010101" charset="-122"/>
              <a:cs typeface="华文中宋" panose="02010600040101010101" charset="-122"/>
            </a:endParaRPr>
          </a:p>
          <a:p>
            <a:pPr>
              <a:lnSpc>
                <a:spcPct val="130000"/>
              </a:lnSpc>
              <a:tabLst>
                <a:tab pos="1350645" algn="l"/>
                <a:tab pos="3870960" algn="l"/>
              </a:tabLst>
            </a:pPr>
            <a:r>
              <a:rPr lang="en-US"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引用陆游咏梅的诗句，是为了论说</a:t>
            </a:r>
            <a:r>
              <a:rPr lang="en-US"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a:t>
            </a:r>
            <a:r>
              <a:rPr lang="zh-CN"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只有首先在现实的审美活动中产生了意象才有可能将其表现为作品中的意象</a:t>
            </a:r>
            <a:r>
              <a:rPr lang="en-US"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a:t>
            </a:r>
            <a:r>
              <a:rPr lang="zh-CN"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rPr>
              <a:t>这一观点。</a:t>
            </a:r>
            <a:endParaRPr lang="zh-CN" altLang="zh-CN" sz="3600" b="1" kern="100" dirty="0">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p:cTn id="13"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80">
                                          <p:stCondLst>
                                            <p:cond delay="0"/>
                                          </p:stCondLst>
                                        </p:cTn>
                                        <p:tgtEl>
                                          <p:spTgt spid="4"/>
                                        </p:tgtEl>
                                      </p:cBhvr>
                                    </p:animEffect>
                                    <p:anim calcmode="lin" valueType="num">
                                      <p:cBhvr>
                                        <p:cTn id="21"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6" dur="26">
                                          <p:stCondLst>
                                            <p:cond delay="650"/>
                                          </p:stCondLst>
                                        </p:cTn>
                                        <p:tgtEl>
                                          <p:spTgt spid="4"/>
                                        </p:tgtEl>
                                      </p:cBhvr>
                                      <p:to x="100000" y="60000"/>
                                    </p:animScale>
                                    <p:animScale>
                                      <p:cBhvr>
                                        <p:cTn id="27" dur="166" decel="50000">
                                          <p:stCondLst>
                                            <p:cond delay="676"/>
                                          </p:stCondLst>
                                        </p:cTn>
                                        <p:tgtEl>
                                          <p:spTgt spid="4"/>
                                        </p:tgtEl>
                                      </p:cBhvr>
                                      <p:to x="100000" y="100000"/>
                                    </p:animScale>
                                    <p:animScale>
                                      <p:cBhvr>
                                        <p:cTn id="28" dur="26">
                                          <p:stCondLst>
                                            <p:cond delay="1312"/>
                                          </p:stCondLst>
                                        </p:cTn>
                                        <p:tgtEl>
                                          <p:spTgt spid="4"/>
                                        </p:tgtEl>
                                      </p:cBhvr>
                                      <p:to x="100000" y="80000"/>
                                    </p:animScale>
                                    <p:animScale>
                                      <p:cBhvr>
                                        <p:cTn id="29" dur="166" decel="50000">
                                          <p:stCondLst>
                                            <p:cond delay="1338"/>
                                          </p:stCondLst>
                                        </p:cTn>
                                        <p:tgtEl>
                                          <p:spTgt spid="4"/>
                                        </p:tgtEl>
                                      </p:cBhvr>
                                      <p:to x="100000" y="100000"/>
                                    </p:animScale>
                                    <p:animScale>
                                      <p:cBhvr>
                                        <p:cTn id="30" dur="26">
                                          <p:stCondLst>
                                            <p:cond delay="1642"/>
                                          </p:stCondLst>
                                        </p:cTn>
                                        <p:tgtEl>
                                          <p:spTgt spid="4"/>
                                        </p:tgtEl>
                                      </p:cBhvr>
                                      <p:to x="100000" y="90000"/>
                                    </p:animScale>
                                    <p:animScale>
                                      <p:cBhvr>
                                        <p:cTn id="31" dur="166" decel="50000">
                                          <p:stCondLst>
                                            <p:cond delay="1668"/>
                                          </p:stCondLst>
                                        </p:cTn>
                                        <p:tgtEl>
                                          <p:spTgt spid="4"/>
                                        </p:tgtEl>
                                      </p:cBhvr>
                                      <p:to x="100000" y="100000"/>
                                    </p:animScale>
                                    <p:animScale>
                                      <p:cBhvr>
                                        <p:cTn id="32" dur="26">
                                          <p:stCondLst>
                                            <p:cond delay="1808"/>
                                          </p:stCondLst>
                                        </p:cTn>
                                        <p:tgtEl>
                                          <p:spTgt spid="4"/>
                                        </p:tgtEl>
                                      </p:cBhvr>
                                      <p:to x="100000" y="95000"/>
                                    </p:animScale>
                                    <p:animScale>
                                      <p:cBhvr>
                                        <p:cTn id="33" dur="166" decel="50000">
                                          <p:stCondLst>
                                            <p:cond delay="1834"/>
                                          </p:stCondLst>
                                        </p:cTn>
                                        <p:tgtEl>
                                          <p:spTgt spid="4"/>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000" fill="hold">
                                          <p:stCondLst>
                                            <p:cond delay="0"/>
                                          </p:stCondLst>
                                        </p:cTn>
                                        <p:tgtEl>
                                          <p:spTgt spid="5"/>
                                        </p:tgtEl>
                                        <p:attrNameLst>
                                          <p:attrName>style.visibility</p:attrName>
                                        </p:attrNameLst>
                                      </p:cBhvr>
                                      <p:to>
                                        <p:strVal val="visible"/>
                                      </p:to>
                                    </p:set>
                                    <p:anim calcmode="lin" valueType="num">
                                      <p:cBhvr additive="base">
                                        <p:cTn id="38" dur="1000" fill="hold"/>
                                        <p:tgtEl>
                                          <p:spTgt spid="5"/>
                                        </p:tgtEl>
                                        <p:attrNameLst>
                                          <p:attrName>ppt_x</p:attrName>
                                        </p:attrNameLst>
                                      </p:cBhvr>
                                      <p:tavLst>
                                        <p:tav tm="0">
                                          <p:val>
                                            <p:strVal val="#ppt_x"/>
                                          </p:val>
                                        </p:tav>
                                        <p:tav tm="100000">
                                          <p:val>
                                            <p:strVal val="#ppt_x"/>
                                          </p:val>
                                        </p:tav>
                                      </p:tavLst>
                                    </p:anim>
                                    <p:anim calcmode="lin" valueType="num">
                                      <p:cBhvr additive="base">
                                        <p:cTn id="39"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000" fill="hold">
                                          <p:stCondLst>
                                            <p:cond delay="0"/>
                                          </p:stCondLst>
                                        </p:cTn>
                                        <p:tgtEl>
                                          <p:spTgt spid="2">
                                            <p:txEl>
                                              <p:pRg st="1" end="1"/>
                                            </p:txEl>
                                          </p:spTgt>
                                        </p:tgtEl>
                                        <p:attrNameLst>
                                          <p:attrName>style.visibility</p:attrName>
                                        </p:attrNameLst>
                                      </p:cBhvr>
                                      <p:to>
                                        <p:strVal val="visible"/>
                                      </p:to>
                                    </p:set>
                                    <p:anim calcmode="lin" valueType="num">
                                      <p:cBhvr additive="base">
                                        <p:cTn id="44"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45"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79195" y="474980"/>
            <a:ext cx="9833610" cy="5908040"/>
          </a:xfrm>
          <a:prstGeom prst="rect">
            <a:avLst/>
          </a:prstGeom>
          <a:noFill/>
          <a:ln w="9525">
            <a:noFill/>
          </a:ln>
        </p:spPr>
        <p:txBody>
          <a:bodyPr wrap="square">
            <a:spAutoFit/>
          </a:bodyPr>
          <a:p>
            <a:pPr indent="0">
              <a:lnSpc>
                <a:spcPct val="150000"/>
              </a:lnSpc>
            </a:pPr>
            <a:r>
              <a:rPr lang="en-US" altLang="zh-CN" sz="3600" b="1">
                <a:solidFill>
                  <a:srgbClr val="201CC8"/>
                </a:solidFill>
                <a:latin typeface="华文中宋" panose="02010600040101010101" charset="-122"/>
                <a:ea typeface="华文中宋" panose="02010600040101010101" charset="-122"/>
                <a:cs typeface="华文中宋" panose="02010600040101010101" charset="-122"/>
              </a:rPr>
              <a:t>4</a:t>
            </a:r>
            <a:r>
              <a:rPr lang="zh-CN" altLang="en-US" sz="3600" b="1">
                <a:solidFill>
                  <a:srgbClr val="201CC8"/>
                </a:solidFill>
                <a:latin typeface="华文中宋" panose="02010600040101010101" charset="-122"/>
                <a:ea typeface="华文中宋" panose="02010600040101010101" charset="-122"/>
                <a:cs typeface="华文中宋" panose="02010600040101010101" charset="-122"/>
              </a:rPr>
              <a:t>、</a:t>
            </a:r>
            <a:r>
              <a:rPr lang="zh-CN" sz="3600" b="1">
                <a:solidFill>
                  <a:srgbClr val="201CC8"/>
                </a:solidFill>
                <a:latin typeface="华文中宋" panose="02010600040101010101" charset="-122"/>
                <a:ea typeface="华文中宋" panose="02010600040101010101" charset="-122"/>
                <a:cs typeface="华文中宋" panose="02010600040101010101" charset="-122"/>
              </a:rPr>
              <a:t>试从文章中找到“工匠精神”的内涵。</a:t>
            </a:r>
            <a:endParaRPr lang="zh-CN" sz="3600" b="1">
              <a:latin typeface="华文中宋" panose="02010600040101010101" charset="-122"/>
              <a:ea typeface="华文中宋" panose="02010600040101010101" charset="-122"/>
              <a:cs typeface="华文中宋" panose="02010600040101010101" charset="-122"/>
            </a:endParaRPr>
          </a:p>
          <a:p>
            <a:pPr indent="0">
              <a:lnSpc>
                <a:spcPct val="150000"/>
              </a:lnSpc>
            </a:pPr>
            <a:r>
              <a:rPr lang="zh-CN" sz="3600" b="1">
                <a:latin typeface="华文中宋" panose="02010600040101010101" charset="-122"/>
                <a:ea typeface="华文中宋" panose="02010600040101010101" charset="-122"/>
                <a:cs typeface="华文中宋" panose="02010600040101010101" charset="-122"/>
              </a:rPr>
              <a:t>  ①炉火纯青的技术　</a:t>
            </a:r>
            <a:endParaRPr lang="zh-CN" sz="3600" b="1">
              <a:latin typeface="华文中宋" panose="02010600040101010101" charset="-122"/>
              <a:ea typeface="华文中宋" panose="02010600040101010101" charset="-122"/>
              <a:cs typeface="华文中宋" panose="02010600040101010101" charset="-122"/>
            </a:endParaRPr>
          </a:p>
          <a:p>
            <a:pPr indent="0">
              <a:lnSpc>
                <a:spcPct val="150000"/>
              </a:lnSpc>
            </a:pPr>
            <a:r>
              <a:rPr lang="zh-CN" sz="3600" b="1">
                <a:latin typeface="华文中宋" panose="02010600040101010101" charset="-122"/>
                <a:ea typeface="华文中宋" panose="02010600040101010101" charset="-122"/>
                <a:cs typeface="华文中宋" panose="02010600040101010101" charset="-122"/>
              </a:rPr>
              <a:t> </a:t>
            </a:r>
            <a:r>
              <a:rPr lang="en-US" altLang="zh-CN"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②发自肺腑、专心如一的热爱　</a:t>
            </a:r>
            <a:endParaRPr lang="zh-CN" sz="3600" b="1">
              <a:latin typeface="华文中宋" panose="02010600040101010101" charset="-122"/>
              <a:ea typeface="华文中宋" panose="02010600040101010101" charset="-122"/>
              <a:cs typeface="华文中宋" panose="02010600040101010101" charset="-122"/>
            </a:endParaRPr>
          </a:p>
          <a:p>
            <a:pPr indent="0">
              <a:lnSpc>
                <a:spcPct val="150000"/>
              </a:lnSpc>
            </a:pPr>
            <a:r>
              <a:rPr lang="zh-CN" sz="3600" b="1">
                <a:latin typeface="华文中宋" panose="02010600040101010101" charset="-122"/>
                <a:ea typeface="华文中宋" panose="02010600040101010101" charset="-122"/>
                <a:cs typeface="华文中宋" panose="02010600040101010101" charset="-122"/>
              </a:rPr>
              <a:t> </a:t>
            </a:r>
            <a:r>
              <a:rPr lang="en-US" altLang="zh-CN"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③臻于至善、超今冠古的追求　</a:t>
            </a:r>
            <a:endParaRPr lang="zh-CN" sz="3600" b="1">
              <a:latin typeface="华文中宋" panose="02010600040101010101" charset="-122"/>
              <a:ea typeface="华文中宋" panose="02010600040101010101" charset="-122"/>
              <a:cs typeface="华文中宋" panose="02010600040101010101" charset="-122"/>
            </a:endParaRPr>
          </a:p>
          <a:p>
            <a:pPr indent="0">
              <a:lnSpc>
                <a:spcPct val="150000"/>
              </a:lnSpc>
            </a:pPr>
            <a:r>
              <a:rPr lang="zh-CN" sz="3600" b="1">
                <a:latin typeface="华文中宋" panose="02010600040101010101" charset="-122"/>
                <a:ea typeface="华文中宋" panose="02010600040101010101" charset="-122"/>
                <a:cs typeface="华文中宋" panose="02010600040101010101" charset="-122"/>
              </a:rPr>
              <a:t> </a:t>
            </a:r>
            <a:r>
              <a:rPr lang="en-US" altLang="zh-CN"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④冰心一片、物我两忘的境界　</a:t>
            </a:r>
            <a:endParaRPr lang="zh-CN" sz="3600" b="1">
              <a:latin typeface="华文中宋" panose="02010600040101010101" charset="-122"/>
              <a:ea typeface="华文中宋" panose="02010600040101010101" charset="-122"/>
              <a:cs typeface="华文中宋" panose="02010600040101010101" charset="-122"/>
            </a:endParaRPr>
          </a:p>
          <a:p>
            <a:pPr indent="0">
              <a:lnSpc>
                <a:spcPct val="150000"/>
              </a:lnSpc>
            </a:pPr>
            <a:r>
              <a:rPr lang="zh-CN" sz="3600" b="1">
                <a:latin typeface="华文中宋" panose="02010600040101010101" charset="-122"/>
                <a:ea typeface="华文中宋" panose="02010600040101010101" charset="-122"/>
                <a:cs typeface="华文中宋" panose="02010600040101010101" charset="-122"/>
              </a:rPr>
              <a:t> </a:t>
            </a:r>
            <a:r>
              <a:rPr lang="en-US" altLang="zh-CN"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⑤格物致知、正心诚意的生命哲学　</a:t>
            </a:r>
            <a:endParaRPr lang="zh-CN" sz="3600" b="1">
              <a:latin typeface="华文中宋" panose="02010600040101010101" charset="-122"/>
              <a:ea typeface="华文中宋" panose="02010600040101010101" charset="-122"/>
              <a:cs typeface="华文中宋" panose="02010600040101010101" charset="-122"/>
            </a:endParaRPr>
          </a:p>
          <a:p>
            <a:pPr indent="0">
              <a:lnSpc>
                <a:spcPct val="150000"/>
              </a:lnSpc>
            </a:pPr>
            <a:r>
              <a:rPr lang="zh-CN" sz="3600" b="1">
                <a:latin typeface="华文中宋" panose="02010600040101010101" charset="-122"/>
                <a:ea typeface="华文中宋" panose="02010600040101010101" charset="-122"/>
                <a:cs typeface="华文中宋" panose="02010600040101010101" charset="-122"/>
              </a:rPr>
              <a:t> </a:t>
            </a:r>
            <a:r>
              <a:rPr lang="en-US" altLang="zh-CN"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⑥技进乎道、超然达观的人生信念</a:t>
            </a:r>
            <a:endParaRPr lang="zh-CN" altLang="en-US" sz="3600" b="1">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100">
                                            <p:txEl>
                                              <p:pRg st="3" end="3"/>
                                            </p:txEl>
                                          </p:spTgt>
                                        </p:tgtEl>
                                        <p:attrNameLst>
                                          <p:attrName>style.visibility</p:attrName>
                                        </p:attrNameLst>
                                      </p:cBhvr>
                                      <p:to>
                                        <p:strVal val="visible"/>
                                      </p:to>
                                    </p:set>
                                    <p:anim calcmode="lin" valueType="num">
                                      <p:cBhvr additive="base">
                                        <p:cTn id="24" dur="10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000" fill="hold">
                                          <p:stCondLst>
                                            <p:cond delay="0"/>
                                          </p:stCondLst>
                                        </p:cTn>
                                        <p:tgtEl>
                                          <p:spTgt spid="100">
                                            <p:txEl>
                                              <p:pRg st="4" end="4"/>
                                            </p:txEl>
                                          </p:spTgt>
                                        </p:tgtEl>
                                        <p:attrNameLst>
                                          <p:attrName>style.visibility</p:attrName>
                                        </p:attrNameLst>
                                      </p:cBhvr>
                                      <p:to>
                                        <p:strVal val="visible"/>
                                      </p:to>
                                    </p:set>
                                    <p:anim calcmode="lin" valueType="num">
                                      <p:cBhvr additive="base">
                                        <p:cTn id="29" dur="10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2" presetClass="entr" presetSubtype="4" fill="hold" nodeType="afterEffect">
                                  <p:stCondLst>
                                    <p:cond delay="0"/>
                                  </p:stCondLst>
                                  <p:childTnLst>
                                    <p:set>
                                      <p:cBhvr>
                                        <p:cTn id="33" dur="1000" fill="hold">
                                          <p:stCondLst>
                                            <p:cond delay="0"/>
                                          </p:stCondLst>
                                        </p:cTn>
                                        <p:tgtEl>
                                          <p:spTgt spid="100">
                                            <p:txEl>
                                              <p:pRg st="5" end="5"/>
                                            </p:txEl>
                                          </p:spTgt>
                                        </p:tgtEl>
                                        <p:attrNameLst>
                                          <p:attrName>style.visibility</p:attrName>
                                        </p:attrNameLst>
                                      </p:cBhvr>
                                      <p:to>
                                        <p:strVal val="visible"/>
                                      </p:to>
                                    </p:set>
                                    <p:anim calcmode="lin" valueType="num">
                                      <p:cBhvr additive="base">
                                        <p:cTn id="34" dur="10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35" dur="1000" fill="hold"/>
                                        <p:tgtEl>
                                          <p:spTgt spid="100">
                                            <p:txEl>
                                              <p:pRg st="5" end="5"/>
                                            </p:txEl>
                                          </p:spTgt>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2" presetClass="entr" presetSubtype="4" fill="hold" nodeType="afterEffect">
                                  <p:stCondLst>
                                    <p:cond delay="0"/>
                                  </p:stCondLst>
                                  <p:childTnLst>
                                    <p:set>
                                      <p:cBhvr>
                                        <p:cTn id="38" dur="1000" fill="hold">
                                          <p:stCondLst>
                                            <p:cond delay="0"/>
                                          </p:stCondLst>
                                        </p:cTn>
                                        <p:tgtEl>
                                          <p:spTgt spid="100">
                                            <p:txEl>
                                              <p:pRg st="6" end="6"/>
                                            </p:txEl>
                                          </p:spTgt>
                                        </p:tgtEl>
                                        <p:attrNameLst>
                                          <p:attrName>style.visibility</p:attrName>
                                        </p:attrNameLst>
                                      </p:cBhvr>
                                      <p:to>
                                        <p:strVal val="visible"/>
                                      </p:to>
                                    </p:set>
                                    <p:anim calcmode="lin" valueType="num">
                                      <p:cBhvr additive="base">
                                        <p:cTn id="39" dur="1000" fill="hold"/>
                                        <p:tgtEl>
                                          <p:spTgt spid="100">
                                            <p:txEl>
                                              <p:pRg st="6" end="6"/>
                                            </p:txEl>
                                          </p:spTgt>
                                        </p:tgtEl>
                                        <p:attrNameLst>
                                          <p:attrName>ppt_x</p:attrName>
                                        </p:attrNameLst>
                                      </p:cBhvr>
                                      <p:tavLst>
                                        <p:tav tm="0">
                                          <p:val>
                                            <p:strVal val="#ppt_x"/>
                                          </p:val>
                                        </p:tav>
                                        <p:tav tm="100000">
                                          <p:val>
                                            <p:strVal val="#ppt_x"/>
                                          </p:val>
                                        </p:tav>
                                      </p:tavLst>
                                    </p:anim>
                                    <p:anim calcmode="lin" valueType="num">
                                      <p:cBhvr additive="base">
                                        <p:cTn id="40" dur="1000" fill="hold"/>
                                        <p:tgtEl>
                                          <p:spTgt spid="10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90220" y="282575"/>
            <a:ext cx="11212195" cy="6292850"/>
          </a:xfrm>
          <a:prstGeom prst="rect">
            <a:avLst/>
          </a:prstGeom>
          <a:noFill/>
          <a:ln w="9525">
            <a:noFill/>
          </a:ln>
        </p:spPr>
        <p:txBody>
          <a:bodyPr wrap="square">
            <a:spAutoFit/>
          </a:bodyPr>
          <a:p>
            <a:pPr indent="0">
              <a:lnSpc>
                <a:spcPct val="140000"/>
              </a:lnSpc>
            </a:pPr>
            <a:r>
              <a:rPr lang="en-US" altLang="zh-CN" sz="3600" b="1">
                <a:solidFill>
                  <a:srgbClr val="201CC8"/>
                </a:solidFill>
                <a:latin typeface="华文中宋" panose="02010600040101010101" charset="-122"/>
                <a:ea typeface="华文中宋" panose="02010600040101010101" charset="-122"/>
                <a:cs typeface="华文中宋" panose="02010600040101010101" charset="-122"/>
              </a:rPr>
              <a:t>5</a:t>
            </a:r>
            <a:r>
              <a:rPr lang="zh-CN" altLang="en-US" sz="3600" b="1">
                <a:solidFill>
                  <a:srgbClr val="201CC8"/>
                </a:solidFill>
                <a:latin typeface="华文中宋" panose="02010600040101010101" charset="-122"/>
                <a:ea typeface="华文中宋" panose="02010600040101010101" charset="-122"/>
                <a:cs typeface="华文中宋" panose="02010600040101010101" charset="-122"/>
              </a:rPr>
              <a:t>、</a:t>
            </a:r>
            <a:r>
              <a:rPr lang="zh-CN" sz="3600" b="1">
                <a:solidFill>
                  <a:srgbClr val="201CC8"/>
                </a:solidFill>
                <a:latin typeface="华文中宋" panose="02010600040101010101" charset="-122"/>
                <a:ea typeface="华文中宋" panose="02010600040101010101" charset="-122"/>
                <a:cs typeface="华文中宋" panose="02010600040101010101" charset="-122"/>
              </a:rPr>
              <a:t>这篇新闻评论的“准”“新”“深”体现在哪里？</a:t>
            </a:r>
            <a:endParaRPr lang="zh-CN" sz="3600" b="1">
              <a:latin typeface="华文中宋" panose="02010600040101010101" charset="-122"/>
              <a:ea typeface="华文中宋" panose="02010600040101010101" charset="-122"/>
              <a:cs typeface="华文中宋" panose="02010600040101010101" charset="-122"/>
            </a:endParaRPr>
          </a:p>
          <a:p>
            <a:pPr indent="0">
              <a:lnSpc>
                <a:spcPct val="140000"/>
              </a:lnSpc>
            </a:pPr>
            <a:r>
              <a:rPr lang="zh-CN" sz="3600" b="1">
                <a:latin typeface="华文中宋" panose="02010600040101010101" charset="-122"/>
                <a:ea typeface="华文中宋" panose="02010600040101010101" charset="-122"/>
                <a:cs typeface="华文中宋" panose="02010600040101010101" charset="-122"/>
              </a:rPr>
              <a:t> </a:t>
            </a:r>
            <a:r>
              <a:rPr lang="en-US" altLang="zh-CN"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准：</a:t>
            </a:r>
            <a:r>
              <a:rPr lang="zh-CN" sz="3600" b="1">
                <a:latin typeface="华文中宋" panose="02010600040101010101" charset="-122"/>
                <a:ea typeface="华文中宋" panose="02010600040101010101" charset="-122"/>
                <a:cs typeface="华文中宋" panose="02010600040101010101" charset="-122"/>
              </a:rPr>
              <a:t>时代的呼唤，一个时代有一个时代的气质。 </a:t>
            </a:r>
            <a:r>
              <a:rPr lang="en-US" altLang="zh-CN" sz="3600" b="1">
                <a:latin typeface="华文中宋" panose="02010600040101010101" charset="-122"/>
                <a:ea typeface="华文中宋" panose="02010600040101010101" charset="-122"/>
                <a:cs typeface="华文中宋" panose="02010600040101010101" charset="-122"/>
              </a:rPr>
              <a:t>             </a:t>
            </a:r>
            <a:endParaRPr lang="en-US" altLang="zh-CN" sz="3600" b="1">
              <a:latin typeface="华文中宋" panose="02010600040101010101" charset="-122"/>
              <a:ea typeface="华文中宋" panose="02010600040101010101" charset="-122"/>
              <a:cs typeface="华文中宋" panose="02010600040101010101" charset="-122"/>
            </a:endParaRPr>
          </a:p>
          <a:p>
            <a:pPr indent="0">
              <a:lnSpc>
                <a:spcPct val="140000"/>
              </a:lnSpc>
            </a:pPr>
            <a:r>
              <a:rPr lang="en-US" altLang="zh-CN" sz="3600" b="1">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新：</a:t>
            </a:r>
            <a:r>
              <a:rPr lang="zh-CN" sz="3600" b="1">
                <a:latin typeface="华文中宋" panose="02010600040101010101" charset="-122"/>
                <a:ea typeface="华文中宋" panose="02010600040101010101" charset="-122"/>
                <a:cs typeface="华文中宋" panose="02010600040101010101" charset="-122"/>
              </a:rPr>
              <a:t>工匠精神值得我们用新的眼光来观照——</a:t>
            </a:r>
            <a:endParaRPr lang="zh-CN" sz="3600" b="1">
              <a:latin typeface="华文中宋" panose="02010600040101010101" charset="-122"/>
              <a:ea typeface="华文中宋" panose="02010600040101010101" charset="-122"/>
              <a:cs typeface="华文中宋" panose="02010600040101010101" charset="-122"/>
            </a:endParaRPr>
          </a:p>
          <a:p>
            <a:pPr indent="0">
              <a:lnSpc>
                <a:spcPct val="140000"/>
              </a:lnSpc>
            </a:pPr>
            <a:r>
              <a:rPr lang="zh-CN" sz="3600" b="1">
                <a:latin typeface="华文中宋" panose="02010600040101010101" charset="-122"/>
                <a:ea typeface="华文中宋" panose="02010600040101010101" charset="-122"/>
                <a:cs typeface="华文中宋" panose="02010600040101010101" charset="-122"/>
              </a:rPr>
              <a:t> </a:t>
            </a:r>
            <a:r>
              <a:rPr lang="en-US" altLang="zh-CN"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①</a:t>
            </a:r>
            <a:r>
              <a:rPr lang="zh-CN" sz="3600" b="1">
                <a:solidFill>
                  <a:srgbClr val="7030A0"/>
                </a:solidFill>
                <a:latin typeface="华文中宋" panose="02010600040101010101" charset="-122"/>
                <a:ea typeface="华文中宋" panose="02010600040101010101" charset="-122"/>
                <a:cs typeface="华文中宋" panose="02010600040101010101" charset="-122"/>
              </a:rPr>
              <a:t>旧眼光：</a:t>
            </a:r>
            <a:r>
              <a:rPr lang="zh-CN" sz="3600" b="1">
                <a:latin typeface="华文中宋" panose="02010600040101010101" charset="-122"/>
                <a:ea typeface="华文中宋" panose="02010600040101010101" charset="-122"/>
                <a:cs typeface="华文中宋" panose="02010600040101010101" charset="-122"/>
              </a:rPr>
              <a:t>职业的高低贵贱；</a:t>
            </a:r>
            <a:r>
              <a:rPr lang="zh-CN" sz="3600" b="1">
                <a:solidFill>
                  <a:srgbClr val="7030A0"/>
                </a:solidFill>
                <a:latin typeface="华文中宋" panose="02010600040101010101" charset="-122"/>
                <a:ea typeface="华文中宋" panose="02010600040101010101" charset="-122"/>
                <a:cs typeface="华文中宋" panose="02010600040101010101" charset="-122"/>
              </a:rPr>
              <a:t>新眼光：</a:t>
            </a:r>
            <a:r>
              <a:rPr lang="zh-CN" sz="3600" b="1">
                <a:latin typeface="华文中宋" panose="02010600040101010101" charset="-122"/>
                <a:ea typeface="华文中宋" panose="02010600040101010101" charset="-122"/>
                <a:cs typeface="华文中宋" panose="02010600040101010101" charset="-122"/>
              </a:rPr>
              <a:t>职业品质、专业精神。</a:t>
            </a:r>
            <a:endParaRPr lang="zh-CN" sz="3600" b="1">
              <a:latin typeface="华文中宋" panose="02010600040101010101" charset="-122"/>
              <a:ea typeface="华文中宋" panose="02010600040101010101" charset="-122"/>
              <a:cs typeface="华文中宋" panose="02010600040101010101" charset="-122"/>
            </a:endParaRPr>
          </a:p>
          <a:p>
            <a:pPr indent="0">
              <a:lnSpc>
                <a:spcPct val="140000"/>
              </a:lnSpc>
            </a:pPr>
            <a:r>
              <a:rPr lang="zh-CN" sz="3600" b="1">
                <a:latin typeface="华文中宋" panose="02010600040101010101" charset="-122"/>
                <a:ea typeface="华文中宋" panose="02010600040101010101" charset="-122"/>
                <a:cs typeface="华文中宋" panose="02010600040101010101" charset="-122"/>
              </a:rPr>
              <a:t> </a:t>
            </a:r>
            <a:r>
              <a:rPr lang="en-US" altLang="zh-CN"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②</a:t>
            </a:r>
            <a:r>
              <a:rPr lang="zh-CN" sz="3600" b="1">
                <a:solidFill>
                  <a:srgbClr val="7030A0"/>
                </a:solidFill>
                <a:latin typeface="华文中宋" panose="02010600040101010101" charset="-122"/>
                <a:ea typeface="华文中宋" panose="02010600040101010101" charset="-122"/>
                <a:cs typeface="华文中宋" panose="02010600040101010101" charset="-122"/>
              </a:rPr>
              <a:t>旧眼光：</a:t>
            </a:r>
            <a:r>
              <a:rPr lang="zh-CN" sz="3600" b="1">
                <a:latin typeface="华文中宋" panose="02010600040101010101" charset="-122"/>
                <a:ea typeface="华文中宋" panose="02010600040101010101" charset="-122"/>
                <a:cs typeface="华文中宋" panose="02010600040101010101" charset="-122"/>
              </a:rPr>
              <a:t>雕虫小技；</a:t>
            </a:r>
            <a:r>
              <a:rPr lang="zh-CN" sz="3600" b="1">
                <a:solidFill>
                  <a:srgbClr val="7030A0"/>
                </a:solidFill>
                <a:latin typeface="华文中宋" panose="02010600040101010101" charset="-122"/>
                <a:ea typeface="华文中宋" panose="02010600040101010101" charset="-122"/>
                <a:cs typeface="华文中宋" panose="02010600040101010101" charset="-122"/>
              </a:rPr>
              <a:t>新眼光：</a:t>
            </a:r>
            <a:r>
              <a:rPr lang="zh-CN" sz="3600" b="1">
                <a:latin typeface="华文中宋" panose="02010600040101010101" charset="-122"/>
                <a:ea typeface="华文中宋" panose="02010600040101010101" charset="-122"/>
                <a:cs typeface="华文中宋" panose="02010600040101010101" charset="-122"/>
              </a:rPr>
              <a:t>改变世界的现实力量。</a:t>
            </a:r>
            <a:endParaRPr lang="zh-CN" sz="3600" b="1">
              <a:latin typeface="华文中宋" panose="02010600040101010101" charset="-122"/>
              <a:ea typeface="华文中宋" panose="02010600040101010101" charset="-122"/>
              <a:cs typeface="华文中宋" panose="02010600040101010101" charset="-122"/>
            </a:endParaRPr>
          </a:p>
          <a:p>
            <a:pPr indent="0">
              <a:lnSpc>
                <a:spcPct val="140000"/>
              </a:lnSpc>
            </a:pPr>
            <a:r>
              <a:rPr lang="zh-CN" sz="3600" b="1">
                <a:latin typeface="华文中宋" panose="02010600040101010101" charset="-122"/>
                <a:ea typeface="华文中宋" panose="02010600040101010101" charset="-122"/>
                <a:cs typeface="华文中宋" panose="02010600040101010101" charset="-122"/>
              </a:rPr>
              <a:t> </a:t>
            </a:r>
            <a:r>
              <a:rPr lang="en-US" altLang="zh-CN" sz="3600" b="1">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深：</a:t>
            </a:r>
            <a:r>
              <a:rPr lang="zh-CN" sz="3600" b="1">
                <a:latin typeface="华文中宋" panose="02010600040101010101" charset="-122"/>
                <a:ea typeface="华文中宋" panose="02010600040101010101" charset="-122"/>
                <a:cs typeface="华文中宋" panose="02010600040101010101" charset="-122"/>
              </a:rPr>
              <a:t>生命哲学、人生信念。</a:t>
            </a:r>
            <a:endParaRPr lang="zh-CN" altLang="en-US" sz="3600" b="1">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100">
                                            <p:txEl>
                                              <p:pRg st="3" end="3"/>
                                            </p:txEl>
                                          </p:spTgt>
                                        </p:tgtEl>
                                        <p:attrNameLst>
                                          <p:attrName>style.visibility</p:attrName>
                                        </p:attrNameLst>
                                      </p:cBhvr>
                                      <p:to>
                                        <p:strVal val="visible"/>
                                      </p:to>
                                    </p:set>
                                    <p:anim calcmode="lin" valueType="num">
                                      <p:cBhvr additive="base">
                                        <p:cTn id="24" dur="10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000" fill="hold">
                                          <p:stCondLst>
                                            <p:cond delay="0"/>
                                          </p:stCondLst>
                                        </p:cTn>
                                        <p:tgtEl>
                                          <p:spTgt spid="100">
                                            <p:txEl>
                                              <p:pRg st="4" end="4"/>
                                            </p:txEl>
                                          </p:spTgt>
                                        </p:tgtEl>
                                        <p:attrNameLst>
                                          <p:attrName>style.visibility</p:attrName>
                                        </p:attrNameLst>
                                      </p:cBhvr>
                                      <p:to>
                                        <p:strVal val="visible"/>
                                      </p:to>
                                    </p:set>
                                    <p:anim calcmode="lin" valueType="num">
                                      <p:cBhvr additive="base">
                                        <p:cTn id="29" dur="10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2" presetClass="entr" presetSubtype="4" fill="hold" nodeType="afterEffect">
                                  <p:stCondLst>
                                    <p:cond delay="0"/>
                                  </p:stCondLst>
                                  <p:childTnLst>
                                    <p:set>
                                      <p:cBhvr>
                                        <p:cTn id="33" dur="1000" fill="hold">
                                          <p:stCondLst>
                                            <p:cond delay="0"/>
                                          </p:stCondLst>
                                        </p:cTn>
                                        <p:tgtEl>
                                          <p:spTgt spid="100">
                                            <p:txEl>
                                              <p:pRg st="5" end="5"/>
                                            </p:txEl>
                                          </p:spTgt>
                                        </p:tgtEl>
                                        <p:attrNameLst>
                                          <p:attrName>style.visibility</p:attrName>
                                        </p:attrNameLst>
                                      </p:cBhvr>
                                      <p:to>
                                        <p:strVal val="visible"/>
                                      </p:to>
                                    </p:set>
                                    <p:anim calcmode="lin" valueType="num">
                                      <p:cBhvr additive="base">
                                        <p:cTn id="34" dur="10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35" dur="1000" fill="hold"/>
                                        <p:tgtEl>
                                          <p:spTgt spid="10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72440" y="1150620"/>
            <a:ext cx="11440160" cy="5262245"/>
          </a:xfrm>
          <a:prstGeom prst="rect">
            <a:avLst/>
          </a:prstGeom>
          <a:noFill/>
          <a:ln w="9525">
            <a:noFill/>
          </a:ln>
        </p:spPr>
        <p:txBody>
          <a:bodyPr wrap="square">
            <a:spAutoFit/>
          </a:bodyPr>
          <a:p>
            <a:pPr indent="0">
              <a:lnSpc>
                <a:spcPct val="120000"/>
              </a:lnSpc>
            </a:pPr>
            <a:r>
              <a:rPr lang="zh-CN" sz="4000" b="1">
                <a:latin typeface="华文中宋" panose="02010600040101010101" charset="-122"/>
                <a:ea typeface="华文中宋" panose="02010600040101010101" charset="-122"/>
                <a:cs typeface="华文中宋" panose="02010600040101010101" charset="-122"/>
              </a:rPr>
              <a:t>1.了解新闻评论的文体特征，掌握基本的写作方法。</a:t>
            </a:r>
            <a:endParaRPr lang="zh-CN" sz="4000" b="1">
              <a:latin typeface="华文中宋" panose="02010600040101010101" charset="-122"/>
              <a:ea typeface="华文中宋" panose="02010600040101010101" charset="-122"/>
              <a:cs typeface="华文中宋" panose="02010600040101010101" charset="-122"/>
            </a:endParaRPr>
          </a:p>
          <a:p>
            <a:pPr indent="0">
              <a:lnSpc>
                <a:spcPct val="120000"/>
              </a:lnSpc>
            </a:pPr>
            <a:r>
              <a:rPr lang="zh-CN" sz="4000" b="1">
                <a:latin typeface="华文中宋" panose="02010600040101010101" charset="-122"/>
                <a:ea typeface="华文中宋" panose="02010600040101010101" charset="-122"/>
                <a:cs typeface="华文中宋" panose="02010600040101010101" charset="-122"/>
              </a:rPr>
              <a:t>2.理清文章脉络结构，学习多种论证方法相结合的写作方法，着重理解“引证法”。</a:t>
            </a:r>
            <a:endParaRPr lang="zh-CN" sz="4000" b="1">
              <a:latin typeface="华文中宋" panose="02010600040101010101" charset="-122"/>
              <a:ea typeface="华文中宋" panose="02010600040101010101" charset="-122"/>
              <a:cs typeface="华文中宋" panose="02010600040101010101" charset="-122"/>
            </a:endParaRPr>
          </a:p>
          <a:p>
            <a:pPr indent="0">
              <a:lnSpc>
                <a:spcPct val="120000"/>
              </a:lnSpc>
            </a:pPr>
            <a:r>
              <a:rPr lang="zh-CN" sz="4000" b="1">
                <a:latin typeface="华文中宋" panose="02010600040101010101" charset="-122"/>
                <a:ea typeface="华文中宋" panose="02010600040101010101" charset="-122"/>
                <a:cs typeface="华文中宋" panose="02010600040101010101" charset="-122"/>
              </a:rPr>
              <a:t>3.深入理解工匠精神的内涵及其作用，传承工匠精神，体会其在当代的现实意义。</a:t>
            </a:r>
            <a:endParaRPr lang="zh-CN" sz="4000" b="1">
              <a:latin typeface="华文中宋" panose="02010600040101010101" charset="-122"/>
              <a:ea typeface="华文中宋" panose="02010600040101010101" charset="-122"/>
              <a:cs typeface="华文中宋" panose="02010600040101010101" charset="-122"/>
            </a:endParaRPr>
          </a:p>
          <a:p>
            <a:pPr indent="0">
              <a:lnSpc>
                <a:spcPct val="120000"/>
              </a:lnSpc>
            </a:pPr>
            <a:r>
              <a:rPr lang="zh-CN" sz="4000" b="1">
                <a:solidFill>
                  <a:srgbClr val="FF0000"/>
                </a:solidFill>
                <a:latin typeface="华文中宋" panose="02010600040101010101" charset="-122"/>
                <a:ea typeface="华文中宋" panose="02010600040101010101" charset="-122"/>
                <a:cs typeface="华文中宋" panose="02010600040101010101" charset="-122"/>
              </a:rPr>
              <a:t>【教学重难点】</a:t>
            </a:r>
            <a:r>
              <a:rPr lang="zh-CN" sz="4000" b="1">
                <a:latin typeface="华文中宋" panose="02010600040101010101" charset="-122"/>
                <a:ea typeface="华文中宋" panose="02010600040101010101" charset="-122"/>
                <a:cs typeface="华文中宋" panose="02010600040101010101" charset="-122"/>
              </a:rPr>
              <a:t>把握文章行文思路，理解多种论证方法的使用，深刻理解工匠精神的内涵及其作用。</a:t>
            </a:r>
            <a:endParaRPr lang="zh-CN" altLang="en-US" sz="40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886960" y="382270"/>
            <a:ext cx="2418080" cy="768350"/>
          </a:xfrm>
          <a:prstGeom prst="rect">
            <a:avLst/>
          </a:prstGeom>
          <a:noFill/>
        </p:spPr>
        <p:txBody>
          <a:bodyPr wrap="none" rtlCol="0">
            <a:spAutoFit/>
          </a:bodyPr>
          <a:p>
            <a:pPr algn="l"/>
            <a:r>
              <a:rPr lang="zh-CN" sz="4400" b="1">
                <a:solidFill>
                  <a:srgbClr val="FF0000"/>
                </a:solidFill>
                <a:latin typeface="微软雅黑" panose="020B0503020204020204" charset="-122"/>
                <a:ea typeface="微软雅黑" panose="020B0503020204020204" charset="-122"/>
                <a:sym typeface="+mn-ea"/>
              </a:rPr>
              <a:t>学习目标</a:t>
            </a:r>
            <a:endParaRPr lang="zh-CN" altLang="en-US" sz="4400" b="1">
              <a:solidFill>
                <a:srgbClr val="FF0000"/>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2260" y="843280"/>
            <a:ext cx="11691620" cy="6000750"/>
          </a:xfrm>
          <a:prstGeom prst="rect">
            <a:avLst/>
          </a:prstGeom>
          <a:noFill/>
        </p:spPr>
        <p:txBody>
          <a:bodyPr wrap="square" rtlCol="0" anchor="t">
            <a:spAutoFit/>
          </a:bodyPr>
          <a:p>
            <a:r>
              <a:rPr lang="en-US" altLang="zh-CN" sz="3200" b="1">
                <a:latin typeface="华文中宋" panose="02010600040101010101" charset="-122"/>
                <a:ea typeface="华文中宋" panose="02010600040101010101" charset="-122"/>
              </a:rPr>
              <a:t>      </a:t>
            </a:r>
            <a:r>
              <a:rPr lang="zh-CN" altLang="en-US" sz="3200" b="1">
                <a:latin typeface="华文中宋" panose="02010600040101010101" charset="-122"/>
                <a:ea typeface="华文中宋" panose="02010600040101010101" charset="-122"/>
              </a:rPr>
              <a:t>什么是工匠精神？在自动化程度越来越高的现代社会，传统社会所孕育的工匠精神是否还有坚守的必要？如果有，我们应该怎样践行？这些问题关乎如何认识劳动的意义与价值，值得我们深思。</a:t>
            </a:r>
            <a:endParaRPr lang="zh-CN" altLang="en-US" sz="3200" b="1">
              <a:latin typeface="华文中宋" panose="02010600040101010101" charset="-122"/>
              <a:ea typeface="华文中宋" panose="02010600040101010101" charset="-122"/>
            </a:endParaRPr>
          </a:p>
          <a:p>
            <a:r>
              <a:rPr lang="en-US" altLang="zh-CN" sz="3200" b="1">
                <a:latin typeface="华文中宋" panose="02010600040101010101" charset="-122"/>
                <a:ea typeface="华文中宋" panose="02010600040101010101" charset="-122"/>
              </a:rPr>
              <a:t>      </a:t>
            </a:r>
            <a:r>
              <a:rPr lang="zh-CN" altLang="en-US" sz="3200" b="1">
                <a:latin typeface="华文中宋" panose="02010600040101010101" charset="-122"/>
                <a:ea typeface="华文中宋" panose="02010600040101010101" charset="-122"/>
              </a:rPr>
              <a:t>这篇</a:t>
            </a:r>
            <a:r>
              <a:rPr lang="zh-CN" altLang="en-US" sz="3200" b="1">
                <a:solidFill>
                  <a:srgbClr val="FF0000"/>
                </a:solidFill>
                <a:latin typeface="华文中宋" panose="02010600040101010101" charset="-122"/>
                <a:ea typeface="华文中宋" panose="02010600040101010101" charset="-122"/>
              </a:rPr>
              <a:t>新闻评论</a:t>
            </a:r>
            <a:r>
              <a:rPr lang="zh-CN" altLang="en-US" sz="3200" b="1">
                <a:latin typeface="华文中宋" panose="02010600040101010101" charset="-122"/>
                <a:ea typeface="华文中宋" panose="02010600040101010101" charset="-122"/>
              </a:rPr>
              <a:t>结合时代特点深入阐述了工匠精神的内涵，点明其当代价值，呼吁每个人在自己的工作中努力践行，具有很强的现实意义。</a:t>
            </a:r>
            <a:r>
              <a:rPr lang="zh-CN" altLang="en-US" sz="3200" b="1">
                <a:solidFill>
                  <a:srgbClr val="FF0000"/>
                </a:solidFill>
                <a:latin typeface="华文中宋" panose="02010600040101010101" charset="-122"/>
                <a:ea typeface="华文中宋" panose="02010600040101010101" charset="-122"/>
              </a:rPr>
              <a:t>文章观点鲜明，持论严正</a:t>
            </a:r>
            <a:r>
              <a:rPr lang="zh-CN" altLang="en-US" sz="3200" b="1">
                <a:latin typeface="华文中宋" panose="02010600040101010101" charset="-122"/>
                <a:ea typeface="华文中宋" panose="02010600040101010101" charset="-122"/>
              </a:rPr>
              <a:t>，既批评了社会上存在的浮躁风气和短视心态，也澄清了对工匠精神的一些误解，可以深化我们对劳动的认识，激发我们尊重劳动、追求卓越的情感。</a:t>
            </a:r>
            <a:r>
              <a:rPr lang="zh-CN" altLang="en-US" sz="3200" b="1">
                <a:solidFill>
                  <a:srgbClr val="FF0000"/>
                </a:solidFill>
                <a:latin typeface="华文中宋" panose="02010600040101010101" charset="-122"/>
                <a:ea typeface="华文中宋" panose="02010600040101010101" charset="-122"/>
              </a:rPr>
              <a:t>新闻评论既具有议论性文章的特点，又有新闻作品的属性。</a:t>
            </a:r>
            <a:r>
              <a:rPr lang="zh-CN" altLang="en-US" sz="3200" b="1">
                <a:latin typeface="华文中宋" panose="02010600040101010101" charset="-122"/>
                <a:ea typeface="华文中宋" panose="02010600040101010101" charset="-122"/>
              </a:rPr>
              <a:t>要注意分析文章中事实与观点的关系，学习文章联系社会现实提出观点并合理阐述的写法，体会其有的放失、直面现实的新闻品格。</a:t>
            </a:r>
            <a:endParaRPr lang="zh-CN" altLang="en-US" sz="3200" b="1">
              <a:latin typeface="华文中宋" panose="02010600040101010101" charset="-122"/>
              <a:ea typeface="华文中宋" panose="02010600040101010101" charset="-122"/>
            </a:endParaRPr>
          </a:p>
        </p:txBody>
      </p:sp>
      <p:sp>
        <p:nvSpPr>
          <p:cNvPr id="3" name="文本框 2"/>
          <p:cNvSpPr txBox="1"/>
          <p:nvPr/>
        </p:nvSpPr>
        <p:spPr>
          <a:xfrm>
            <a:off x="4939030" y="74930"/>
            <a:ext cx="2418080" cy="768350"/>
          </a:xfrm>
          <a:prstGeom prst="rect">
            <a:avLst/>
          </a:prstGeom>
          <a:noFill/>
        </p:spPr>
        <p:txBody>
          <a:bodyPr wrap="none" rtlCol="0">
            <a:spAutoFit/>
          </a:bodyPr>
          <a:p>
            <a:pPr algn="l"/>
            <a:r>
              <a:rPr lang="zh-CN" altLang="en-US" sz="4400" b="1">
                <a:solidFill>
                  <a:srgbClr val="FF0000"/>
                </a:solidFill>
                <a:sym typeface="+mn-ea"/>
              </a:rPr>
              <a:t>学习提示</a:t>
            </a:r>
            <a:endParaRPr lang="zh-CN" altLang="en-US" sz="44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835" y="1147445"/>
            <a:ext cx="11262360" cy="5405755"/>
          </a:xfrm>
          <a:prstGeom prst="rect">
            <a:avLst/>
          </a:prstGeom>
          <a:noFill/>
        </p:spPr>
        <p:txBody>
          <a:bodyPr wrap="square" rtlCol="0" anchor="t">
            <a:spAutoFit/>
          </a:bodyPr>
          <a:p>
            <a:pPr>
              <a:lnSpc>
                <a:spcPct val="120000"/>
              </a:lnSpc>
            </a:pPr>
            <a:r>
              <a:rPr lang="en-US" altLang="zh-CN" sz="3600" b="1" kern="100" dirty="0">
                <a:latin typeface="华文中宋" panose="02010600040101010101" charset="-122"/>
                <a:ea typeface="华文中宋" panose="02010600040101010101" charset="-122"/>
                <a:cs typeface="华文中宋" panose="02010600040101010101" charset="-122"/>
                <a:sym typeface="+mn-ea"/>
              </a:rPr>
              <a:t>       2016</a:t>
            </a:r>
            <a:r>
              <a:rPr lang="zh-CN" altLang="zh-CN" sz="3600" b="1" kern="100" dirty="0">
                <a:latin typeface="华文中宋" panose="02010600040101010101" charset="-122"/>
                <a:ea typeface="华文中宋" panose="02010600040101010101" charset="-122"/>
                <a:cs typeface="华文中宋" panose="02010600040101010101" charset="-122"/>
                <a:sym typeface="+mn-ea"/>
              </a:rPr>
              <a:t>年</a:t>
            </a:r>
            <a:r>
              <a:rPr lang="en-US" altLang="zh-CN" sz="3600" b="1" kern="100" dirty="0">
                <a:latin typeface="华文中宋" panose="02010600040101010101" charset="-122"/>
                <a:ea typeface="华文中宋" panose="02010600040101010101" charset="-122"/>
                <a:cs typeface="华文中宋" panose="02010600040101010101" charset="-122"/>
                <a:sym typeface="+mn-ea"/>
              </a:rPr>
              <a:t>3</a:t>
            </a:r>
            <a:r>
              <a:rPr lang="zh-CN" altLang="zh-CN" sz="3600" b="1" kern="100" dirty="0">
                <a:latin typeface="华文中宋" panose="02010600040101010101" charset="-122"/>
                <a:ea typeface="华文中宋" panose="02010600040101010101" charset="-122"/>
                <a:cs typeface="华文中宋" panose="02010600040101010101" charset="-122"/>
                <a:sym typeface="+mn-ea"/>
              </a:rPr>
              <a:t>月</a:t>
            </a:r>
            <a:r>
              <a:rPr lang="en-US" altLang="zh-CN" sz="3600" b="1" kern="100" dirty="0">
                <a:latin typeface="华文中宋" panose="02010600040101010101" charset="-122"/>
                <a:ea typeface="华文中宋" panose="02010600040101010101" charset="-122"/>
                <a:cs typeface="华文中宋" panose="02010600040101010101" charset="-122"/>
                <a:sym typeface="+mn-ea"/>
              </a:rPr>
              <a:t>5</a:t>
            </a:r>
            <a:r>
              <a:rPr lang="zh-CN" altLang="zh-CN" sz="3600" b="1" kern="100" dirty="0">
                <a:latin typeface="华文中宋" panose="02010600040101010101" charset="-122"/>
                <a:ea typeface="华文中宋" panose="02010600040101010101" charset="-122"/>
                <a:cs typeface="华文中宋" panose="02010600040101010101" charset="-122"/>
                <a:sym typeface="+mn-ea"/>
              </a:rPr>
              <a:t>日，李克强总理在《政府工作报告》中说，鼓励企业开展个性化定制、柔性化生产，培育精益求精的</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solidFill>
                  <a:srgbClr val="FF0000"/>
                </a:solidFill>
                <a:latin typeface="华文中宋" panose="02010600040101010101" charset="-122"/>
                <a:ea typeface="华文中宋" panose="02010600040101010101" charset="-122"/>
                <a:cs typeface="华文中宋" panose="02010600040101010101" charset="-122"/>
                <a:sym typeface="+mn-ea"/>
              </a:rPr>
              <a:t>工匠精神</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latin typeface="华文中宋" panose="02010600040101010101" charset="-122"/>
                <a:ea typeface="华文中宋" panose="02010600040101010101" charset="-122"/>
                <a:cs typeface="华文中宋" panose="02010600040101010101" charset="-122"/>
                <a:sym typeface="+mn-ea"/>
              </a:rPr>
              <a:t>。</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solidFill>
                  <a:srgbClr val="FF0000"/>
                </a:solidFill>
                <a:latin typeface="华文中宋" panose="02010600040101010101" charset="-122"/>
                <a:ea typeface="华文中宋" panose="02010600040101010101" charset="-122"/>
                <a:cs typeface="华文中宋" panose="02010600040101010101" charset="-122"/>
                <a:sym typeface="+mn-ea"/>
              </a:rPr>
              <a:t>工匠精神</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latin typeface="华文中宋" panose="02010600040101010101" charset="-122"/>
                <a:ea typeface="华文中宋" panose="02010600040101010101" charset="-122"/>
                <a:cs typeface="华文中宋" panose="02010600040101010101" charset="-122"/>
                <a:sym typeface="+mn-ea"/>
              </a:rPr>
              <a:t>一词迅速流行开来，成为制造行业的热词。随后，不仅制造行业，各行各业都提倡</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solidFill>
                  <a:srgbClr val="FF0000"/>
                </a:solidFill>
                <a:latin typeface="华文中宋" panose="02010600040101010101" charset="-122"/>
                <a:ea typeface="华文中宋" panose="02010600040101010101" charset="-122"/>
                <a:cs typeface="华文中宋" panose="02010600040101010101" charset="-122"/>
                <a:sym typeface="+mn-ea"/>
              </a:rPr>
              <a:t>工匠精神</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latin typeface="华文中宋" panose="02010600040101010101" charset="-122"/>
                <a:ea typeface="华文中宋" panose="02010600040101010101" charset="-122"/>
                <a:cs typeface="华文中宋" panose="02010600040101010101" charset="-122"/>
                <a:sym typeface="+mn-ea"/>
              </a:rPr>
              <a:t>。于是，使用范围扩展，任何行业、任何人</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solidFill>
                  <a:srgbClr val="FF0000"/>
                </a:solidFill>
                <a:latin typeface="华文中宋" panose="02010600040101010101" charset="-122"/>
                <a:ea typeface="华文中宋" panose="02010600040101010101" charset="-122"/>
                <a:cs typeface="华文中宋" panose="02010600040101010101" charset="-122"/>
                <a:sym typeface="+mn-ea"/>
              </a:rPr>
              <a:t>精益求精，力求完美</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latin typeface="华文中宋" panose="02010600040101010101" charset="-122"/>
                <a:ea typeface="华文中宋" panose="02010600040101010101" charset="-122"/>
                <a:cs typeface="华文中宋" panose="02010600040101010101" charset="-122"/>
                <a:sym typeface="+mn-ea"/>
              </a:rPr>
              <a:t>的精神，都可称为</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latin typeface="华文中宋" panose="02010600040101010101" charset="-122"/>
                <a:ea typeface="华文中宋" panose="02010600040101010101" charset="-122"/>
                <a:cs typeface="华文中宋" panose="02010600040101010101" charset="-122"/>
                <a:sym typeface="+mn-ea"/>
              </a:rPr>
              <a:t>工匠精神</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latin typeface="华文中宋" panose="02010600040101010101" charset="-122"/>
                <a:ea typeface="华文中宋" panose="02010600040101010101" charset="-122"/>
                <a:cs typeface="华文中宋" panose="02010600040101010101" charset="-122"/>
                <a:sym typeface="+mn-ea"/>
              </a:rPr>
              <a:t>。本文就是</a:t>
            </a:r>
            <a:r>
              <a:rPr lang="en-US" altLang="zh-CN" sz="3600" b="1" kern="100" dirty="0">
                <a:latin typeface="华文中宋" panose="02010600040101010101" charset="-122"/>
                <a:ea typeface="华文中宋" panose="02010600040101010101" charset="-122"/>
                <a:cs typeface="华文中宋" panose="02010600040101010101" charset="-122"/>
                <a:sym typeface="+mn-ea"/>
              </a:rPr>
              <a:t>2016</a:t>
            </a:r>
            <a:r>
              <a:rPr lang="zh-CN" altLang="zh-CN" sz="3600" b="1" kern="100" dirty="0">
                <a:latin typeface="华文中宋" panose="02010600040101010101" charset="-122"/>
                <a:ea typeface="华文中宋" panose="02010600040101010101" charset="-122"/>
                <a:cs typeface="华文中宋" panose="02010600040101010101" charset="-122"/>
                <a:sym typeface="+mn-ea"/>
              </a:rPr>
              <a:t>年</a:t>
            </a:r>
            <a:r>
              <a:rPr lang="en-US" altLang="zh-CN" sz="3600" b="1" kern="100" dirty="0">
                <a:latin typeface="华文中宋" panose="02010600040101010101" charset="-122"/>
                <a:ea typeface="华文中宋" panose="02010600040101010101" charset="-122"/>
                <a:cs typeface="华文中宋" panose="02010600040101010101" charset="-122"/>
                <a:sym typeface="+mn-ea"/>
              </a:rPr>
              <a:t>4</a:t>
            </a:r>
            <a:r>
              <a:rPr lang="zh-CN" altLang="zh-CN" sz="3600" b="1" kern="100" dirty="0">
                <a:latin typeface="华文中宋" panose="02010600040101010101" charset="-122"/>
                <a:ea typeface="华文中宋" panose="02010600040101010101" charset="-122"/>
                <a:cs typeface="华文中宋" panose="02010600040101010101" charset="-122"/>
                <a:sym typeface="+mn-ea"/>
              </a:rPr>
              <a:t>月</a:t>
            </a:r>
            <a:r>
              <a:rPr lang="en-US" altLang="zh-CN" sz="3600" b="1" kern="100" dirty="0">
                <a:latin typeface="华文中宋" panose="02010600040101010101" charset="-122"/>
                <a:ea typeface="华文中宋" panose="02010600040101010101" charset="-122"/>
                <a:cs typeface="华文中宋" panose="02010600040101010101" charset="-122"/>
                <a:sym typeface="+mn-ea"/>
              </a:rPr>
              <a:t>30</a:t>
            </a:r>
            <a:r>
              <a:rPr lang="zh-CN" altLang="zh-CN" sz="3600" b="1" kern="100" dirty="0">
                <a:latin typeface="华文中宋" panose="02010600040101010101" charset="-122"/>
                <a:ea typeface="华文中宋" panose="02010600040101010101" charset="-122"/>
                <a:cs typeface="华文中宋" panose="02010600040101010101" charset="-122"/>
                <a:sym typeface="+mn-ea"/>
              </a:rPr>
              <a:t>日发表在《人民日报》的一篇评论。</a:t>
            </a:r>
            <a:endParaRPr lang="zh-CN" altLang="zh-CN" sz="3600" b="1" kern="100" dirty="0">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5345430" y="295910"/>
            <a:ext cx="1501140" cy="706755"/>
          </a:xfrm>
          <a:prstGeom prst="rect">
            <a:avLst/>
          </a:prstGeom>
          <a:noFill/>
        </p:spPr>
        <p:txBody>
          <a:bodyPr wrap="none" rtlCol="0">
            <a:spAutoFit/>
          </a:bodyPr>
          <a:p>
            <a:pPr algn="l"/>
            <a:r>
              <a:rPr lang="zh-CN" altLang="zh-CN" sz="4000" b="1" kern="100" dirty="0">
                <a:solidFill>
                  <a:srgbClr val="FF0000"/>
                </a:solidFill>
                <a:latin typeface="微软雅黑" panose="020B0503020204020204" charset="-122"/>
                <a:ea typeface="微软雅黑" panose="020B0503020204020204" charset="-122"/>
                <a:cs typeface="Times New Roman" panose="02020603050405020304"/>
                <a:sym typeface="+mn-ea"/>
              </a:rPr>
              <a:t>背</a:t>
            </a:r>
            <a:r>
              <a:rPr lang="en-US" altLang="zh-CN" sz="4000" b="1" kern="100" dirty="0">
                <a:solidFill>
                  <a:srgbClr val="FF0000"/>
                </a:solidFill>
                <a:latin typeface="微软雅黑" panose="020B0503020204020204" charset="-122"/>
                <a:ea typeface="微软雅黑" panose="020B0503020204020204" charset="-122"/>
                <a:cs typeface="Times New Roman" panose="02020603050405020304"/>
                <a:sym typeface="+mn-ea"/>
              </a:rPr>
              <a:t>  </a:t>
            </a:r>
            <a:r>
              <a:rPr lang="zh-CN" altLang="zh-CN" sz="4000" b="1" kern="100" dirty="0">
                <a:solidFill>
                  <a:srgbClr val="FF0000"/>
                </a:solidFill>
                <a:latin typeface="微软雅黑" panose="020B0503020204020204" charset="-122"/>
                <a:ea typeface="微软雅黑" panose="020B0503020204020204" charset="-122"/>
                <a:cs typeface="Times New Roman" panose="02020603050405020304"/>
                <a:sym typeface="+mn-ea"/>
              </a:rPr>
              <a:t>景</a:t>
            </a:r>
            <a:endParaRPr lang="zh-CN" altLang="zh-CN" sz="4000" b="1" kern="100" dirty="0">
              <a:solidFill>
                <a:srgbClr val="FF0000"/>
              </a:solidFill>
              <a:latin typeface="微软雅黑" panose="020B0503020204020204" charset="-122"/>
              <a:ea typeface="微软雅黑" panose="020B0503020204020204" charset="-122"/>
              <a:cs typeface="Times New Roman" panose="02020603050405020304"/>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62575" y="370205"/>
            <a:ext cx="1466850" cy="768350"/>
          </a:xfrm>
          <a:prstGeom prst="rect">
            <a:avLst/>
          </a:prstGeom>
          <a:noFill/>
        </p:spPr>
        <p:txBody>
          <a:bodyPr wrap="none" rtlCol="0">
            <a:spAutoFit/>
          </a:bodyPr>
          <a:p>
            <a:pPr algn="l"/>
            <a:r>
              <a:rPr lang="zh-CN" altLang="zh-CN" sz="4400" b="1" kern="100" dirty="0">
                <a:solidFill>
                  <a:srgbClr val="FF0000"/>
                </a:solidFill>
                <a:latin typeface="微软雅黑" panose="020B0503020204020204" charset="-122"/>
                <a:ea typeface="微软雅黑" panose="020B0503020204020204" charset="-122"/>
                <a:cs typeface="Times New Roman" panose="02020603050405020304"/>
                <a:sym typeface="+mn-ea"/>
              </a:rPr>
              <a:t>文</a:t>
            </a:r>
            <a:r>
              <a:rPr lang="en-US" altLang="zh-CN" sz="4400" b="1" kern="100" dirty="0">
                <a:solidFill>
                  <a:srgbClr val="FF0000"/>
                </a:solidFill>
                <a:latin typeface="微软雅黑" panose="020B0503020204020204" charset="-122"/>
                <a:ea typeface="微软雅黑" panose="020B0503020204020204" charset="-122"/>
                <a:cs typeface="Times New Roman" panose="02020603050405020304"/>
                <a:sym typeface="+mn-ea"/>
              </a:rPr>
              <a:t> </a:t>
            </a:r>
            <a:r>
              <a:rPr lang="zh-CN" altLang="zh-CN" sz="4400" b="1" kern="100" dirty="0">
                <a:solidFill>
                  <a:srgbClr val="FF0000"/>
                </a:solidFill>
                <a:latin typeface="微软雅黑" panose="020B0503020204020204" charset="-122"/>
                <a:ea typeface="微软雅黑" panose="020B0503020204020204" charset="-122"/>
                <a:cs typeface="Times New Roman" panose="02020603050405020304"/>
                <a:sym typeface="+mn-ea"/>
              </a:rPr>
              <a:t>体</a:t>
            </a:r>
            <a:endParaRPr lang="zh-CN" altLang="zh-CN" sz="4400" b="1" kern="100" dirty="0">
              <a:solidFill>
                <a:srgbClr val="FF0000"/>
              </a:solidFill>
              <a:latin typeface="微软雅黑" panose="020B0503020204020204" charset="-122"/>
              <a:ea typeface="微软雅黑" panose="020B0503020204020204" charset="-122"/>
              <a:cs typeface="Times New Roman" panose="02020603050405020304"/>
              <a:sym typeface="+mn-ea"/>
            </a:endParaRPr>
          </a:p>
        </p:txBody>
      </p:sp>
      <p:sp>
        <p:nvSpPr>
          <p:cNvPr id="5" name="文本框 4"/>
          <p:cNvSpPr txBox="1"/>
          <p:nvPr/>
        </p:nvSpPr>
        <p:spPr>
          <a:xfrm>
            <a:off x="582930" y="1138555"/>
            <a:ext cx="11026775" cy="5405755"/>
          </a:xfrm>
          <a:prstGeom prst="rect">
            <a:avLst/>
          </a:prstGeom>
          <a:noFill/>
        </p:spPr>
        <p:txBody>
          <a:bodyPr wrap="square" rtlCol="0" anchor="t">
            <a:spAutoFit/>
          </a:bodyPr>
          <a:p>
            <a:pPr algn="l">
              <a:lnSpc>
                <a:spcPct val="120000"/>
              </a:lnSpc>
              <a:spcAft>
                <a:spcPts val="0"/>
              </a:spcAft>
              <a:tabLst>
                <a:tab pos="1350645" algn="l"/>
                <a:tab pos="3870960" algn="l"/>
              </a:tabLst>
            </a:pPr>
            <a:r>
              <a:rPr lang="zh-CN" altLang="zh-CN" sz="3600" b="1" kern="100" dirty="0">
                <a:solidFill>
                  <a:srgbClr val="FF0000"/>
                </a:solidFill>
                <a:latin typeface="华文中宋" panose="02010600040101010101" charset="-122"/>
                <a:ea typeface="华文中宋" panose="02010600040101010101" charset="-122"/>
                <a:cs typeface="华文中宋" panose="02010600040101010101" charset="-122"/>
                <a:sym typeface="+mn-ea"/>
              </a:rPr>
              <a:t>时</a:t>
            </a:r>
            <a:r>
              <a:rPr lang="en-US" altLang="zh-CN" sz="3600" b="1" kern="100" dirty="0">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zh-CN" sz="3600" b="1" kern="100" dirty="0">
                <a:solidFill>
                  <a:srgbClr val="FF0000"/>
                </a:solidFill>
                <a:latin typeface="华文中宋" panose="02010600040101010101" charset="-122"/>
                <a:ea typeface="华文中宋" panose="02010600040101010101" charset="-122"/>
                <a:cs typeface="华文中宋" panose="02010600040101010101" charset="-122"/>
                <a:sym typeface="+mn-ea"/>
              </a:rPr>
              <a:t>评</a:t>
            </a:r>
            <a:endParaRPr lang="zh-CN" altLang="zh-CN" sz="3600" kern="100" dirty="0">
              <a:latin typeface="华文中宋" panose="02010600040101010101" charset="-122"/>
              <a:ea typeface="华文中宋" panose="02010600040101010101" charset="-122"/>
              <a:cs typeface="华文中宋" panose="02010600040101010101" charset="-122"/>
            </a:endParaRPr>
          </a:p>
          <a:p>
            <a:pPr indent="612140" algn="just">
              <a:lnSpc>
                <a:spcPct val="120000"/>
              </a:lnSpc>
              <a:spcAft>
                <a:spcPts val="0"/>
              </a:spcAft>
              <a:tabLst>
                <a:tab pos="1350645" algn="l"/>
                <a:tab pos="3870960" algn="l"/>
              </a:tabLst>
            </a:pPr>
            <a:r>
              <a:rPr lang="en-US" altLang="zh-CN" sz="3600" b="1" kern="100" dirty="0">
                <a:latin typeface="华文中宋" panose="02010600040101010101" charset="-122"/>
                <a:ea typeface="华文中宋" panose="02010600040101010101" charset="-122"/>
                <a:cs typeface="华文中宋" panose="02010600040101010101" charset="-122"/>
                <a:sym typeface="+mn-ea"/>
              </a:rPr>
              <a:t>  </a:t>
            </a:r>
            <a:r>
              <a:rPr lang="zh-CN" altLang="zh-CN" sz="3600" b="1" kern="100" dirty="0">
                <a:latin typeface="华文中宋" panose="02010600040101010101" charset="-122"/>
                <a:ea typeface="华文中宋" panose="02010600040101010101" charset="-122"/>
                <a:cs typeface="华文中宋" panose="02010600040101010101" charset="-122"/>
                <a:sym typeface="+mn-ea"/>
              </a:rPr>
              <a:t>时评指</a:t>
            </a:r>
            <a:r>
              <a:rPr lang="zh-CN" altLang="zh-CN" sz="3600" b="1" kern="100" dirty="0">
                <a:solidFill>
                  <a:srgbClr val="FF0000"/>
                </a:solidFill>
                <a:latin typeface="华文中宋" panose="02010600040101010101" charset="-122"/>
                <a:ea typeface="华文中宋" panose="02010600040101010101" charset="-122"/>
                <a:cs typeface="华文中宋" panose="02010600040101010101" charset="-122"/>
                <a:sym typeface="+mn-ea"/>
              </a:rPr>
              <a:t>报刊上评论时事的文章</a:t>
            </a:r>
            <a:r>
              <a:rPr lang="zh-CN" altLang="zh-CN" sz="3600" b="1" kern="100" dirty="0">
                <a:latin typeface="华文中宋" panose="02010600040101010101" charset="-122"/>
                <a:ea typeface="华文中宋" panose="02010600040101010101" charset="-122"/>
                <a:cs typeface="华文中宋" panose="02010600040101010101" charset="-122"/>
                <a:sym typeface="+mn-ea"/>
              </a:rPr>
              <a:t>。优秀的时评一般选取社会生活中一些带有全局性、代表性、倾向性的事件、问题和现象，及时准确地加以剖析、阐释、引导，既讲明道理，又发表议论，解疑释惑，情真意切，针砭时弊，激浊扬清，体现出一股生气、正气、锐气，涌动着一种社会舆论的正面力量。因此，它往往比一般的思想评论、杂文产生出更加强烈的社会效果。</a:t>
            </a:r>
            <a:endParaRPr lang="zh-CN" altLang="zh-CN" sz="3600" b="1" kern="100" dirty="0">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5">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 calcmode="lin" valueType="num">
                                      <p:cBhvr>
                                        <p:cTn id="18" dur="1000" fill="hold"/>
                                        <p:tgtEl>
                                          <p:spTgt spid="5">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5">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2930" y="1037590"/>
            <a:ext cx="11138535" cy="5631180"/>
          </a:xfrm>
          <a:prstGeom prst="rect">
            <a:avLst/>
          </a:prstGeom>
          <a:noFill/>
        </p:spPr>
        <p:txBody>
          <a:bodyPr wrap="square" rtlCol="0" anchor="t">
            <a:spAutoFit/>
          </a:bodyPr>
          <a:p>
            <a:pPr algn="l">
              <a:spcAft>
                <a:spcPts val="0"/>
              </a:spcAft>
              <a:tabLst>
                <a:tab pos="1350645" algn="l"/>
                <a:tab pos="3870960" algn="l"/>
              </a:tabLst>
            </a:pPr>
            <a:r>
              <a:rPr lang="en-US" altLang="zh-CN" sz="3600" b="1" kern="100" dirty="0">
                <a:latin typeface="华文中宋" panose="02010600040101010101" charset="-122"/>
                <a:ea typeface="华文中宋" panose="02010600040101010101" charset="-122"/>
                <a:cs typeface="华文中宋" panose="02010600040101010101" charset="-122"/>
                <a:sym typeface="+mn-ea"/>
              </a:rPr>
              <a:t>       </a:t>
            </a:r>
            <a:r>
              <a:rPr lang="zh-CN" altLang="zh-CN" sz="3600" b="1" kern="100" dirty="0">
                <a:solidFill>
                  <a:srgbClr val="FF0000"/>
                </a:solidFill>
                <a:latin typeface="华文中宋" panose="02010600040101010101" charset="-122"/>
                <a:ea typeface="华文中宋" panose="02010600040101010101" charset="-122"/>
                <a:cs typeface="华文中宋" panose="02010600040101010101" charset="-122"/>
                <a:sym typeface="+mn-ea"/>
              </a:rPr>
              <a:t>工匠精神</a:t>
            </a:r>
            <a:r>
              <a:rPr lang="zh-CN" altLang="zh-CN" sz="3600" b="1" kern="100" dirty="0">
                <a:latin typeface="华文中宋" panose="02010600040101010101" charset="-122"/>
                <a:ea typeface="华文中宋" panose="02010600040101010101" charset="-122"/>
                <a:cs typeface="华文中宋" panose="02010600040101010101" charset="-122"/>
                <a:sym typeface="+mn-ea"/>
              </a:rPr>
              <a:t>，英文是</a:t>
            </a:r>
            <a:r>
              <a:rPr lang="en-US" altLang="zh-CN" sz="3600" b="1" kern="100" dirty="0">
                <a:latin typeface="华文中宋" panose="02010600040101010101" charset="-122"/>
                <a:ea typeface="华文中宋" panose="02010600040101010101" charset="-122"/>
                <a:cs typeface="华文中宋" panose="02010600040101010101" charset="-122"/>
                <a:sym typeface="+mn-ea"/>
              </a:rPr>
              <a:t>Craftsman’s spirit</a:t>
            </a:r>
            <a:r>
              <a:rPr lang="zh-CN"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solidFill>
                  <a:srgbClr val="FF0000"/>
                </a:solidFill>
                <a:latin typeface="华文中宋" panose="02010600040101010101" charset="-122"/>
                <a:ea typeface="华文中宋" panose="02010600040101010101" charset="-122"/>
                <a:cs typeface="华文中宋" panose="02010600040101010101" charset="-122"/>
                <a:sym typeface="+mn-ea"/>
              </a:rPr>
              <a:t>是一种职业精神，它是职业道德、职业能力、职业品质的体现，是从业者的一种职业价值取向和行为表现。</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latin typeface="华文中宋" panose="02010600040101010101" charset="-122"/>
                <a:ea typeface="华文中宋" panose="02010600040101010101" charset="-122"/>
                <a:cs typeface="华文中宋" panose="02010600040101010101" charset="-122"/>
                <a:sym typeface="+mn-ea"/>
              </a:rPr>
              <a:t>工匠精神</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latin typeface="华文中宋" panose="02010600040101010101" charset="-122"/>
                <a:ea typeface="华文中宋" panose="02010600040101010101" charset="-122"/>
                <a:cs typeface="华文中宋" panose="02010600040101010101" charset="-122"/>
                <a:sym typeface="+mn-ea"/>
              </a:rPr>
              <a:t>的基本内涵包括敬业、精益、专注、创新等方面的内容。</a:t>
            </a:r>
            <a:endParaRPr lang="zh-CN" altLang="zh-CN" sz="3600" b="1" kern="100" dirty="0">
              <a:latin typeface="华文中宋" panose="02010600040101010101" charset="-122"/>
              <a:ea typeface="华文中宋" panose="02010600040101010101" charset="-122"/>
              <a:cs typeface="华文中宋" panose="02010600040101010101" charset="-122"/>
            </a:endParaRPr>
          </a:p>
          <a:p>
            <a:pPr indent="612140" algn="just">
              <a:spcAft>
                <a:spcPts val="0"/>
              </a:spcAft>
              <a:tabLst>
                <a:tab pos="1350645" algn="l"/>
                <a:tab pos="3870960" algn="l"/>
              </a:tabLst>
            </a:pPr>
            <a:r>
              <a:rPr lang="en-US" altLang="zh-CN" sz="3600" b="1" kern="100" dirty="0">
                <a:latin typeface="华文中宋" panose="02010600040101010101" charset="-122"/>
                <a:ea typeface="华文中宋" panose="02010600040101010101" charset="-122"/>
                <a:cs typeface="华文中宋" panose="02010600040101010101" charset="-122"/>
                <a:sym typeface="+mn-ea"/>
              </a:rPr>
              <a:t>   </a:t>
            </a:r>
            <a:r>
              <a:rPr lang="zh-CN" altLang="zh-CN" sz="3600" b="1" kern="100" dirty="0">
                <a:latin typeface="华文中宋" panose="02010600040101010101" charset="-122"/>
                <a:ea typeface="华文中宋" panose="02010600040101010101" charset="-122"/>
                <a:cs typeface="华文中宋" panose="02010600040101010101" charset="-122"/>
                <a:sym typeface="+mn-ea"/>
              </a:rPr>
              <a:t>李克强总理在</a:t>
            </a:r>
            <a:r>
              <a:rPr lang="en-US" altLang="zh-CN" sz="3600" b="1" kern="100" dirty="0">
                <a:latin typeface="华文中宋" panose="02010600040101010101" charset="-122"/>
                <a:ea typeface="华文中宋" panose="02010600040101010101" charset="-122"/>
                <a:cs typeface="华文中宋" panose="02010600040101010101" charset="-122"/>
                <a:sym typeface="+mn-ea"/>
              </a:rPr>
              <a:t>2016</a:t>
            </a:r>
            <a:r>
              <a:rPr lang="zh-CN" altLang="zh-CN" sz="3600" b="1" kern="100" dirty="0">
                <a:latin typeface="华文中宋" panose="02010600040101010101" charset="-122"/>
                <a:ea typeface="华文中宋" panose="02010600040101010101" charset="-122"/>
                <a:cs typeface="华文中宋" panose="02010600040101010101" charset="-122"/>
                <a:sym typeface="+mn-ea"/>
              </a:rPr>
              <a:t>年《政府工作报告》中首提</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latin typeface="华文中宋" panose="02010600040101010101" charset="-122"/>
                <a:ea typeface="华文中宋" panose="02010600040101010101" charset="-122"/>
                <a:cs typeface="华文中宋" panose="02010600040101010101" charset="-122"/>
                <a:sym typeface="+mn-ea"/>
              </a:rPr>
              <a:t>工匠精神</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latin typeface="华文中宋" panose="02010600040101010101" charset="-122"/>
                <a:ea typeface="华文中宋" panose="02010600040101010101" charset="-122"/>
                <a:cs typeface="华文中宋" panose="02010600040101010101" charset="-122"/>
                <a:sym typeface="+mn-ea"/>
              </a:rPr>
              <a:t>，国务院常务会新闻通稿中首次使用</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latin typeface="华文中宋" panose="02010600040101010101" charset="-122"/>
                <a:ea typeface="华文中宋" panose="02010600040101010101" charset="-122"/>
                <a:cs typeface="华文中宋" panose="02010600040101010101" charset="-122"/>
                <a:sym typeface="+mn-ea"/>
              </a:rPr>
              <a:t>品质革命</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latin typeface="华文中宋" panose="02010600040101010101" charset="-122"/>
                <a:ea typeface="华文中宋" panose="02010600040101010101" charset="-122"/>
                <a:cs typeface="华文中宋" panose="02010600040101010101" charset="-122"/>
                <a:sym typeface="+mn-ea"/>
              </a:rPr>
              <a:t>这一提法。</a:t>
            </a:r>
            <a:endParaRPr lang="zh-CN" altLang="zh-CN" sz="3600" b="1" kern="100" dirty="0">
              <a:latin typeface="华文中宋" panose="02010600040101010101" charset="-122"/>
              <a:ea typeface="华文中宋" panose="02010600040101010101" charset="-122"/>
              <a:cs typeface="华文中宋" panose="02010600040101010101" charset="-122"/>
            </a:endParaRPr>
          </a:p>
          <a:p>
            <a:pPr indent="612140" algn="just">
              <a:spcAft>
                <a:spcPts val="0"/>
              </a:spcAft>
              <a:tabLst>
                <a:tab pos="1350645" algn="l"/>
                <a:tab pos="3870960" algn="l"/>
              </a:tabLst>
            </a:pPr>
            <a:r>
              <a:rPr lang="en-US" altLang="zh-CN" sz="3600" b="1" kern="100" dirty="0">
                <a:latin typeface="华文中宋" panose="02010600040101010101" charset="-122"/>
                <a:ea typeface="华文中宋" panose="02010600040101010101" charset="-122"/>
                <a:cs typeface="华文中宋" panose="02010600040101010101" charset="-122"/>
                <a:sym typeface="+mn-ea"/>
              </a:rPr>
              <a:t>    2016</a:t>
            </a:r>
            <a:r>
              <a:rPr lang="zh-CN" altLang="zh-CN" sz="3600" b="1" kern="100" dirty="0">
                <a:latin typeface="华文中宋" panose="02010600040101010101" charset="-122"/>
                <a:ea typeface="华文中宋" panose="02010600040101010101" charset="-122"/>
                <a:cs typeface="华文中宋" panose="02010600040101010101" charset="-122"/>
                <a:sym typeface="+mn-ea"/>
              </a:rPr>
              <a:t>年</a:t>
            </a:r>
            <a:r>
              <a:rPr lang="en-US" altLang="zh-CN" sz="3600" b="1" kern="100" dirty="0">
                <a:latin typeface="华文中宋" panose="02010600040101010101" charset="-122"/>
                <a:ea typeface="华文中宋" panose="02010600040101010101" charset="-122"/>
                <a:cs typeface="华文中宋" panose="02010600040101010101" charset="-122"/>
                <a:sym typeface="+mn-ea"/>
              </a:rPr>
              <a:t>12</a:t>
            </a:r>
            <a:r>
              <a:rPr lang="zh-CN" altLang="zh-CN" sz="3600" b="1" kern="100" dirty="0">
                <a:latin typeface="华文中宋" panose="02010600040101010101" charset="-122"/>
                <a:ea typeface="华文中宋" panose="02010600040101010101" charset="-122"/>
                <a:cs typeface="华文中宋" panose="02010600040101010101" charset="-122"/>
                <a:sym typeface="+mn-ea"/>
              </a:rPr>
              <a:t>月</a:t>
            </a:r>
            <a:r>
              <a:rPr lang="en-US" altLang="zh-CN" sz="3600" b="1" kern="100" dirty="0">
                <a:latin typeface="华文中宋" panose="02010600040101010101" charset="-122"/>
                <a:ea typeface="华文中宋" panose="02010600040101010101" charset="-122"/>
                <a:cs typeface="华文中宋" panose="02010600040101010101" charset="-122"/>
                <a:sym typeface="+mn-ea"/>
              </a:rPr>
              <a:t>14</a:t>
            </a:r>
            <a:r>
              <a:rPr lang="zh-CN" altLang="zh-CN" sz="3600" b="1" kern="100" dirty="0">
                <a:latin typeface="华文中宋" panose="02010600040101010101" charset="-122"/>
                <a:ea typeface="华文中宋" panose="02010600040101010101" charset="-122"/>
                <a:cs typeface="华文中宋" panose="02010600040101010101" charset="-122"/>
                <a:sym typeface="+mn-ea"/>
              </a:rPr>
              <a:t>日，</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latin typeface="华文中宋" panose="02010600040101010101" charset="-122"/>
                <a:ea typeface="华文中宋" panose="02010600040101010101" charset="-122"/>
                <a:cs typeface="华文中宋" panose="02010600040101010101" charset="-122"/>
                <a:sym typeface="+mn-ea"/>
              </a:rPr>
              <a:t>工匠精神</a:t>
            </a:r>
            <a:r>
              <a:rPr lang="en-US" altLang="zh-CN" sz="3600" b="1" kern="100" dirty="0">
                <a:latin typeface="华文中宋" panose="02010600040101010101" charset="-122"/>
                <a:ea typeface="华文中宋" panose="02010600040101010101" charset="-122"/>
                <a:cs typeface="华文中宋" panose="02010600040101010101" charset="-122"/>
                <a:sym typeface="+mn-ea"/>
              </a:rPr>
              <a:t>”</a:t>
            </a:r>
            <a:r>
              <a:rPr lang="zh-CN" altLang="zh-CN" sz="3600" b="1" kern="100" dirty="0">
                <a:latin typeface="华文中宋" panose="02010600040101010101" charset="-122"/>
                <a:ea typeface="华文中宋" panose="02010600040101010101" charset="-122"/>
                <a:cs typeface="华文中宋" panose="02010600040101010101" charset="-122"/>
                <a:sym typeface="+mn-ea"/>
              </a:rPr>
              <a:t>入选《咬文嚼字》公布</a:t>
            </a:r>
            <a:r>
              <a:rPr lang="en-US" altLang="zh-CN" sz="3600" b="1" kern="100" dirty="0">
                <a:latin typeface="华文中宋" panose="02010600040101010101" charset="-122"/>
                <a:ea typeface="华文中宋" panose="02010600040101010101" charset="-122"/>
                <a:cs typeface="华文中宋" panose="02010600040101010101" charset="-122"/>
                <a:sym typeface="+mn-ea"/>
              </a:rPr>
              <a:t>2016</a:t>
            </a:r>
            <a:r>
              <a:rPr lang="zh-CN" altLang="zh-CN" sz="3600" b="1" kern="100" dirty="0">
                <a:latin typeface="华文中宋" panose="02010600040101010101" charset="-122"/>
                <a:ea typeface="华文中宋" panose="02010600040101010101" charset="-122"/>
                <a:cs typeface="华文中宋" panose="02010600040101010101" charset="-122"/>
                <a:sym typeface="+mn-ea"/>
              </a:rPr>
              <a:t>年十大流行语。</a:t>
            </a:r>
            <a:endParaRPr lang="zh-CN" altLang="zh-CN" sz="3600" b="1" kern="100" dirty="0">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4886960" y="269240"/>
            <a:ext cx="2418080" cy="768350"/>
          </a:xfrm>
          <a:prstGeom prst="rect">
            <a:avLst/>
          </a:prstGeom>
          <a:noFill/>
        </p:spPr>
        <p:txBody>
          <a:bodyPr wrap="none" rtlCol="0">
            <a:spAutoFit/>
          </a:bodyPr>
          <a:p>
            <a:pPr algn="l"/>
            <a:r>
              <a:rPr lang="zh-CN" altLang="zh-CN" sz="4400" b="1" kern="100" dirty="0">
                <a:solidFill>
                  <a:srgbClr val="FF0000"/>
                </a:solidFill>
                <a:latin typeface="微软雅黑" panose="020B0503020204020204" charset="-122"/>
                <a:ea typeface="微软雅黑" panose="020B0503020204020204" charset="-122"/>
                <a:cs typeface="Times New Roman" panose="02020603050405020304"/>
                <a:sym typeface="+mn-ea"/>
              </a:rPr>
              <a:t>工匠精神</a:t>
            </a:r>
            <a:endParaRPr lang="zh-CN" altLang="zh-CN" sz="4400" b="1" kern="100" dirty="0">
              <a:solidFill>
                <a:srgbClr val="FF0000"/>
              </a:solidFill>
              <a:latin typeface="微软雅黑" panose="020B0503020204020204" charset="-122"/>
              <a:ea typeface="微软雅黑" panose="020B0503020204020204" charset="-122"/>
              <a:cs typeface="Times New Roman" panose="02020603050405020304"/>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8935" y="1172845"/>
            <a:ext cx="11396345" cy="5259070"/>
          </a:xfrm>
          <a:prstGeom prst="rect">
            <a:avLst/>
          </a:prstGeom>
          <a:noFill/>
        </p:spPr>
        <p:txBody>
          <a:bodyPr wrap="square" rtlCol="0" anchor="t">
            <a:spAutoFit/>
          </a:bodyPr>
          <a:p>
            <a:pPr indent="541655" algn="just">
              <a:lnSpc>
                <a:spcPct val="120000"/>
              </a:lnSpc>
              <a:spcAft>
                <a:spcPts val="0"/>
              </a:spcAft>
            </a:pPr>
            <a:r>
              <a:rPr lang="en-US" altLang="zh-CN" sz="2800" b="1" kern="100" dirty="0">
                <a:latin typeface="华文中宋" panose="02010600040101010101" charset="-122"/>
                <a:ea typeface="华文中宋" panose="02010600040101010101" charset="-122"/>
                <a:cs typeface="华文中宋" panose="02010600040101010101" charset="-122"/>
                <a:sym typeface="+mn-ea"/>
              </a:rPr>
              <a:t> “</a:t>
            </a:r>
            <a:r>
              <a:rPr lang="zh-CN" altLang="zh-CN" sz="2800" b="1" kern="100" dirty="0">
                <a:latin typeface="华文中宋" panose="02010600040101010101" charset="-122"/>
                <a:ea typeface="华文中宋" panose="02010600040101010101" charset="-122"/>
                <a:cs typeface="华文中宋" panose="02010600040101010101" charset="-122"/>
                <a:sym typeface="+mn-ea"/>
              </a:rPr>
              <a:t>工匠精神</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一词，最早出自著名企业家、教育家聂圣哲。他曾呼吁：</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中国制造</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是世界给予中国的最好礼物，要珍惜这个练兵的机会，决不能轻易丢失。</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中国制造</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熟能生巧了，就可以过渡到</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中国精造</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中国精造</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稳定了，不怕没有</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中国创造</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。千万不要让</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中国制造</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还没有成熟就夭折了，路要一步一步走，人动化</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手艺活</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是自动化的基础与前提。要有工匠精神，从</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匠心</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到</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匠魂</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endParaRPr lang="zh-CN" altLang="zh-CN" sz="2800" b="1" kern="100" dirty="0">
              <a:latin typeface="华文中宋" panose="02010600040101010101" charset="-122"/>
              <a:ea typeface="华文中宋" panose="02010600040101010101" charset="-122"/>
              <a:cs typeface="华文中宋" panose="02010600040101010101" charset="-122"/>
            </a:endParaRPr>
          </a:p>
          <a:p>
            <a:pPr indent="541655" algn="just">
              <a:lnSpc>
                <a:spcPct val="120000"/>
              </a:lnSpc>
              <a:spcAft>
                <a:spcPts val="0"/>
              </a:spcAft>
            </a:pPr>
            <a:r>
              <a:rPr lang="en-US" altLang="zh-CN" sz="2800" b="1" kern="100" dirty="0">
                <a:latin typeface="华文中宋" panose="02010600040101010101" charset="-122"/>
                <a:ea typeface="华文中宋" panose="02010600040101010101" charset="-122"/>
                <a:cs typeface="华文中宋" panose="02010600040101010101" charset="-122"/>
                <a:sym typeface="+mn-ea"/>
              </a:rPr>
              <a:t>  </a:t>
            </a:r>
            <a:r>
              <a:rPr lang="zh-CN" altLang="zh-CN" sz="2800" b="1" kern="100" dirty="0">
                <a:solidFill>
                  <a:srgbClr val="FF0000"/>
                </a:solidFill>
                <a:latin typeface="华文中宋" panose="02010600040101010101" charset="-122"/>
                <a:ea typeface="华文中宋" panose="02010600040101010101" charset="-122"/>
                <a:cs typeface="华文中宋" panose="02010600040101010101" charset="-122"/>
                <a:sym typeface="+mn-ea"/>
              </a:rPr>
              <a:t>在</a:t>
            </a:r>
            <a:r>
              <a:rPr lang="en-US" altLang="zh-CN" sz="2800" b="1" kern="100" dirty="0">
                <a:solidFill>
                  <a:srgbClr val="FF0000"/>
                </a:solidFill>
                <a:latin typeface="华文中宋" panose="02010600040101010101" charset="-122"/>
                <a:ea typeface="华文中宋" panose="02010600040101010101" charset="-122"/>
                <a:cs typeface="华文中宋" panose="02010600040101010101" charset="-122"/>
                <a:sym typeface="+mn-ea"/>
              </a:rPr>
              <a:t>2016</a:t>
            </a:r>
            <a:r>
              <a:rPr lang="zh-CN" altLang="zh-CN" sz="2800" b="1" kern="100" dirty="0">
                <a:solidFill>
                  <a:srgbClr val="FF0000"/>
                </a:solidFill>
                <a:latin typeface="华文中宋" panose="02010600040101010101" charset="-122"/>
                <a:ea typeface="华文中宋" panose="02010600040101010101" charset="-122"/>
                <a:cs typeface="华文中宋" panose="02010600040101010101" charset="-122"/>
                <a:sym typeface="+mn-ea"/>
              </a:rPr>
              <a:t>年的政府工作报告中，李克强总理说</a:t>
            </a:r>
            <a:r>
              <a:rPr lang="en-US" altLang="zh-CN" sz="2800" b="1" kern="100" dirty="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2800" b="1" kern="100" dirty="0">
                <a:solidFill>
                  <a:srgbClr val="FF0000"/>
                </a:solidFill>
                <a:latin typeface="华文中宋" panose="02010600040101010101" charset="-122"/>
                <a:ea typeface="华文中宋" panose="02010600040101010101" charset="-122"/>
                <a:cs typeface="华文中宋" panose="02010600040101010101" charset="-122"/>
                <a:sym typeface="+mn-ea"/>
              </a:rPr>
              <a:t>要鼓励企业开展个性化定制、柔性化生产，培育精益求精的工匠精神</a:t>
            </a:r>
            <a:r>
              <a:rPr lang="en-US" altLang="zh-CN" sz="2800" b="1" kern="100" dirty="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2800" b="1" kern="100" dirty="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近些年来充斥媒体的</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中国智造</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中国创造</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中国精造</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工匠精神</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，如今成为决策层共识，写进政府工作报告，显得尤为难得和宝贵。</a:t>
            </a:r>
            <a:endParaRPr lang="zh-CN" altLang="zh-CN" sz="2800" b="1" kern="100" dirty="0">
              <a:latin typeface="华文中宋" panose="02010600040101010101" charset="-122"/>
              <a:ea typeface="华文中宋" panose="02010600040101010101" charset="-122"/>
              <a:cs typeface="华文中宋" panose="02010600040101010101" charset="-122"/>
              <a:sym typeface="+mn-ea"/>
            </a:endParaRPr>
          </a:p>
        </p:txBody>
      </p:sp>
      <p:sp>
        <p:nvSpPr>
          <p:cNvPr id="5" name="文本框 4"/>
          <p:cNvSpPr txBox="1"/>
          <p:nvPr/>
        </p:nvSpPr>
        <p:spPr>
          <a:xfrm>
            <a:off x="3615690" y="285750"/>
            <a:ext cx="4754880" cy="768350"/>
          </a:xfrm>
          <a:prstGeom prst="rect">
            <a:avLst/>
          </a:prstGeom>
          <a:noFill/>
        </p:spPr>
        <p:txBody>
          <a:bodyPr wrap="none" rtlCol="0">
            <a:spAutoFit/>
          </a:bodyPr>
          <a:p>
            <a:pPr algn="just">
              <a:lnSpc>
                <a:spcPct val="110000"/>
              </a:lnSpc>
              <a:spcAft>
                <a:spcPts val="0"/>
              </a:spcAft>
            </a:pPr>
            <a:r>
              <a:rPr lang="en-US" altLang="zh-CN" sz="4000" b="1" kern="100"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zh-CN" sz="4000" b="1" kern="100" dirty="0">
                <a:solidFill>
                  <a:srgbClr val="FF0000"/>
                </a:solidFill>
                <a:latin typeface="微软雅黑" panose="020B0503020204020204" charset="-122"/>
                <a:ea typeface="微软雅黑" panose="020B0503020204020204" charset="-122"/>
                <a:cs typeface="微软雅黑" panose="020B0503020204020204" charset="-122"/>
                <a:sym typeface="+mn-ea"/>
              </a:rPr>
              <a:t>工匠精神</a:t>
            </a:r>
            <a:r>
              <a:rPr lang="en-US" altLang="zh-CN" sz="4000" b="1" kern="100"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zh-CN" sz="4000" b="1" kern="100" dirty="0">
                <a:solidFill>
                  <a:srgbClr val="FF0000"/>
                </a:solidFill>
                <a:latin typeface="微软雅黑" panose="020B0503020204020204" charset="-122"/>
                <a:ea typeface="微软雅黑" panose="020B0503020204020204" charset="-122"/>
                <a:cs typeface="微软雅黑" panose="020B0503020204020204" charset="-122"/>
                <a:sym typeface="+mn-ea"/>
              </a:rPr>
              <a:t>的来源</a:t>
            </a:r>
            <a:endParaRPr lang="zh-CN" altLang="zh-CN" sz="4000" b="1" kern="1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4640" y="570230"/>
            <a:ext cx="11602085" cy="6287770"/>
          </a:xfrm>
          <a:prstGeom prst="rect">
            <a:avLst/>
          </a:prstGeom>
          <a:noFill/>
        </p:spPr>
        <p:txBody>
          <a:bodyPr wrap="square" rtlCol="0" anchor="t">
            <a:spAutoFit/>
          </a:bodyPr>
          <a:p>
            <a:pPr indent="541655" algn="just">
              <a:lnSpc>
                <a:spcPct val="90000"/>
              </a:lnSpc>
              <a:spcAft>
                <a:spcPts val="0"/>
              </a:spcAft>
            </a:pPr>
            <a:r>
              <a:rPr lang="en-US" altLang="zh-CN" sz="2800" b="1" kern="100" dirty="0">
                <a:latin typeface="华文中宋" panose="02010600040101010101" charset="-122"/>
                <a:ea typeface="华文中宋" panose="02010600040101010101" charset="-122"/>
                <a:cs typeface="华文中宋" panose="02010600040101010101" charset="-122"/>
                <a:sym typeface="+mn-ea"/>
              </a:rPr>
              <a:t> “</a:t>
            </a:r>
            <a:r>
              <a:rPr lang="zh-CN" altLang="zh-CN" sz="2800" b="1" kern="100" dirty="0">
                <a:latin typeface="华文中宋" panose="02010600040101010101" charset="-122"/>
                <a:ea typeface="华文中宋" panose="02010600040101010101" charset="-122"/>
                <a:cs typeface="华文中宋" panose="02010600040101010101" charset="-122"/>
                <a:sym typeface="+mn-ea"/>
              </a:rPr>
              <a:t>工匠精神</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在当今企业管理中有着重要的学习价值。当今社会心浮气躁，追求</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短、平、快</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投资少、周期短、见效快</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带来的即时利益，从而忽略了产品的品质灵魂。因此企业更需要工匠精神，才能在长期的竞争中获得成功。当其他企业热衷于</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圈钱、做死某款产品、再出新品、再圈钱</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的循环时，坚持</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工匠精神</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的企业，依靠信念、信仰，看着产品不断改进、不断完善，最终，通过高标准要求历练之后，成为众多用户的骄傲。无论成功与否，这个过程，他们的精神是完完全全的享受，是脱俗的，也是正面积极的。</a:t>
            </a:r>
            <a:endParaRPr lang="zh-CN" altLang="zh-CN" sz="2800" b="1" kern="100" dirty="0">
              <a:latin typeface="华文中宋" panose="02010600040101010101" charset="-122"/>
              <a:ea typeface="华文中宋" panose="02010600040101010101" charset="-122"/>
              <a:cs typeface="华文中宋" panose="02010600040101010101" charset="-122"/>
            </a:endParaRPr>
          </a:p>
          <a:p>
            <a:pPr indent="541655" algn="just">
              <a:lnSpc>
                <a:spcPct val="90000"/>
              </a:lnSpc>
              <a:spcAft>
                <a:spcPts val="0"/>
              </a:spcAft>
            </a:pPr>
            <a:r>
              <a:rPr lang="en-US" altLang="zh-CN" sz="2800" b="1" kern="100" dirty="0">
                <a:latin typeface="华文中宋" panose="02010600040101010101" charset="-122"/>
                <a:ea typeface="华文中宋" panose="02010600040101010101" charset="-122"/>
                <a:cs typeface="华文中宋" panose="02010600040101010101" charset="-122"/>
                <a:sym typeface="+mn-ea"/>
              </a:rPr>
              <a:t>  </a:t>
            </a:r>
            <a:r>
              <a:rPr lang="zh-CN" altLang="zh-CN" sz="2800" b="1" kern="100" dirty="0">
                <a:latin typeface="华文中宋" panose="02010600040101010101" charset="-122"/>
                <a:ea typeface="华文中宋" panose="02010600040101010101" charset="-122"/>
                <a:cs typeface="华文中宋" panose="02010600040101010101" charset="-122"/>
                <a:sym typeface="+mn-ea"/>
              </a:rPr>
              <a:t>中国很多企业的产品质量为什么搞不好？原因虽然有很多，但最终可以归结到一个方面上来，就是做事缺乏严谨的工匠精神。</a:t>
            </a:r>
            <a:endParaRPr lang="zh-CN" altLang="zh-CN" sz="2800" b="1" kern="100" dirty="0">
              <a:latin typeface="华文中宋" panose="02010600040101010101" charset="-122"/>
              <a:ea typeface="华文中宋" panose="02010600040101010101" charset="-122"/>
              <a:cs typeface="华文中宋" panose="02010600040101010101" charset="-122"/>
              <a:sym typeface="+mn-ea"/>
            </a:endParaRPr>
          </a:p>
          <a:p>
            <a:pPr indent="541655" algn="just">
              <a:lnSpc>
                <a:spcPct val="90000"/>
              </a:lnSpc>
              <a:spcAft>
                <a:spcPts val="0"/>
              </a:spcAft>
            </a:pPr>
            <a:r>
              <a:rPr lang="en-US" altLang="zh-CN" sz="2800" b="1" kern="100" dirty="0">
                <a:latin typeface="华文中宋" panose="02010600040101010101" charset="-122"/>
                <a:ea typeface="华文中宋" panose="02010600040101010101" charset="-122"/>
                <a:cs typeface="华文中宋" panose="02010600040101010101" charset="-122"/>
                <a:sym typeface="+mn-ea"/>
              </a:rPr>
              <a:t>  </a:t>
            </a:r>
            <a:r>
              <a:rPr lang="zh-CN" altLang="zh-CN" sz="2800" b="1" kern="100" dirty="0">
                <a:latin typeface="华文中宋" panose="02010600040101010101" charset="-122"/>
                <a:ea typeface="华文中宋" panose="02010600040101010101" charset="-122"/>
                <a:cs typeface="华文中宋" panose="02010600040101010101" charset="-122"/>
                <a:sym typeface="+mn-ea"/>
              </a:rPr>
              <a:t>企业不能盲目学习和引进日本式管理。日式管理最值得学习的是一种精神，而不是具体做法。这种精神就是匠人精神。所谓工匠精神，第一是热爱你所做的事，胜过爱这些事给你带来的钱；第二就是精益求精，精雕细琢。精益管理就是</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精</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益</a:t>
            </a:r>
            <a:r>
              <a:rPr lang="en-US" altLang="zh-CN" sz="2800" b="1" kern="100" dirty="0">
                <a:latin typeface="华文中宋" panose="02010600040101010101" charset="-122"/>
                <a:ea typeface="华文中宋" panose="02010600040101010101" charset="-122"/>
                <a:cs typeface="华文中宋" panose="02010600040101010101" charset="-122"/>
                <a:sym typeface="+mn-ea"/>
              </a:rPr>
              <a:t>”</a:t>
            </a:r>
            <a:r>
              <a:rPr lang="zh-CN" altLang="zh-CN" sz="2800" b="1" kern="100" dirty="0">
                <a:latin typeface="华文中宋" panose="02010600040101010101" charset="-122"/>
                <a:ea typeface="华文中宋" panose="02010600040101010101" charset="-122"/>
                <a:cs typeface="华文中宋" panose="02010600040101010101" charset="-122"/>
                <a:sym typeface="+mn-ea"/>
              </a:rPr>
              <a:t>两个字。在日本人的概念里，你把它从</a:t>
            </a:r>
            <a:r>
              <a:rPr lang="en-US" altLang="zh-CN" sz="2800" b="1" kern="100" dirty="0">
                <a:latin typeface="华文中宋" panose="02010600040101010101" charset="-122"/>
                <a:ea typeface="华文中宋" panose="02010600040101010101" charset="-122"/>
                <a:cs typeface="华文中宋" panose="02010600040101010101" charset="-122"/>
                <a:sym typeface="+mn-ea"/>
              </a:rPr>
              <a:t>60%</a:t>
            </a:r>
            <a:r>
              <a:rPr lang="zh-CN" altLang="zh-CN" sz="2800" b="1" kern="100" dirty="0">
                <a:latin typeface="华文中宋" panose="02010600040101010101" charset="-122"/>
                <a:ea typeface="华文中宋" panose="02010600040101010101" charset="-122"/>
                <a:cs typeface="华文中宋" panose="02010600040101010101" charset="-122"/>
                <a:sym typeface="+mn-ea"/>
              </a:rPr>
              <a:t>提高到</a:t>
            </a:r>
            <a:r>
              <a:rPr lang="en-US" altLang="zh-CN" sz="2800" b="1" kern="100" dirty="0">
                <a:latin typeface="华文中宋" panose="02010600040101010101" charset="-122"/>
                <a:ea typeface="华文中宋" panose="02010600040101010101" charset="-122"/>
                <a:cs typeface="华文中宋" panose="02010600040101010101" charset="-122"/>
                <a:sym typeface="+mn-ea"/>
              </a:rPr>
              <a:t>99%</a:t>
            </a:r>
            <a:r>
              <a:rPr lang="zh-CN" altLang="zh-CN" sz="2800" b="1" kern="100" dirty="0">
                <a:latin typeface="华文中宋" panose="02010600040101010101" charset="-122"/>
                <a:ea typeface="华文中宋" panose="02010600040101010101" charset="-122"/>
                <a:cs typeface="华文中宋" panose="02010600040101010101" charset="-122"/>
                <a:sym typeface="+mn-ea"/>
              </a:rPr>
              <a:t>，和从</a:t>
            </a:r>
            <a:r>
              <a:rPr lang="en-US" altLang="zh-CN" sz="2800" b="1" kern="100" dirty="0">
                <a:latin typeface="华文中宋" panose="02010600040101010101" charset="-122"/>
                <a:ea typeface="华文中宋" panose="02010600040101010101" charset="-122"/>
                <a:cs typeface="华文中宋" panose="02010600040101010101" charset="-122"/>
                <a:sym typeface="+mn-ea"/>
              </a:rPr>
              <a:t>99%</a:t>
            </a:r>
            <a:r>
              <a:rPr lang="zh-CN" altLang="zh-CN" sz="2800" b="1" kern="100" dirty="0">
                <a:latin typeface="华文中宋" panose="02010600040101010101" charset="-122"/>
                <a:ea typeface="华文中宋" panose="02010600040101010101" charset="-122"/>
                <a:cs typeface="华文中宋" panose="02010600040101010101" charset="-122"/>
                <a:sym typeface="+mn-ea"/>
              </a:rPr>
              <a:t>提高到</a:t>
            </a:r>
            <a:r>
              <a:rPr lang="en-US" altLang="zh-CN" sz="2800" b="1" kern="100" dirty="0">
                <a:latin typeface="华文中宋" panose="02010600040101010101" charset="-122"/>
                <a:ea typeface="华文中宋" panose="02010600040101010101" charset="-122"/>
                <a:cs typeface="华文中宋" panose="02010600040101010101" charset="-122"/>
                <a:sym typeface="+mn-ea"/>
              </a:rPr>
              <a:t>99.99%</a:t>
            </a:r>
            <a:r>
              <a:rPr lang="zh-CN" altLang="zh-CN" sz="2800" b="1" kern="100" dirty="0">
                <a:latin typeface="华文中宋" panose="02010600040101010101" charset="-122"/>
                <a:ea typeface="华文中宋" panose="02010600040101010101" charset="-122"/>
                <a:cs typeface="华文中宋" panose="02010600040101010101" charset="-122"/>
                <a:sym typeface="+mn-ea"/>
              </a:rPr>
              <a:t>是一个概念。他们不跟别人较劲，跟自己较劲。</a:t>
            </a:r>
            <a:endParaRPr lang="zh-CN" altLang="zh-CN" sz="2800" b="1" kern="100" dirty="0">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3394710" y="0"/>
            <a:ext cx="5770880" cy="706755"/>
          </a:xfrm>
          <a:prstGeom prst="rect">
            <a:avLst/>
          </a:prstGeom>
          <a:noFill/>
        </p:spPr>
        <p:txBody>
          <a:bodyPr wrap="none" rtlCol="0">
            <a:spAutoFit/>
          </a:bodyPr>
          <a:p>
            <a:pPr algn="just">
              <a:lnSpc>
                <a:spcPct val="100000"/>
              </a:lnSpc>
              <a:spcAft>
                <a:spcPts val="0"/>
              </a:spcAft>
            </a:pPr>
            <a:r>
              <a:rPr lang="en-US" altLang="zh-CN" sz="4000" b="1" kern="100"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zh-CN" sz="4000" b="1" kern="100" dirty="0">
                <a:solidFill>
                  <a:srgbClr val="FF0000"/>
                </a:solidFill>
                <a:latin typeface="微软雅黑" panose="020B0503020204020204" charset="-122"/>
                <a:ea typeface="微软雅黑" panose="020B0503020204020204" charset="-122"/>
                <a:cs typeface="微软雅黑" panose="020B0503020204020204" charset="-122"/>
                <a:sym typeface="+mn-ea"/>
              </a:rPr>
              <a:t>工匠精神</a:t>
            </a:r>
            <a:r>
              <a:rPr lang="en-US" altLang="zh-CN" sz="4000" b="1" kern="100"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zh-CN" sz="4000" b="1" kern="100" dirty="0">
                <a:solidFill>
                  <a:srgbClr val="FF0000"/>
                </a:solidFill>
                <a:latin typeface="微软雅黑" panose="020B0503020204020204" charset="-122"/>
                <a:ea typeface="微软雅黑" panose="020B0503020204020204" charset="-122"/>
                <a:cs typeface="微软雅黑" panose="020B0503020204020204" charset="-122"/>
                <a:sym typeface="+mn-ea"/>
              </a:rPr>
              <a:t>的现实意义</a:t>
            </a:r>
            <a:endParaRPr lang="zh-CN" altLang="zh-CN" sz="4000" b="1" kern="1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974090" y="1136650"/>
          <a:ext cx="10636250" cy="2454275"/>
        </p:xfrm>
        <a:graphic>
          <a:graphicData uri="http://schemas.openxmlformats.org/presentationml/2006/ole">
            <mc:AlternateContent xmlns:mc="http://schemas.openxmlformats.org/markup-compatibility/2006">
              <mc:Choice xmlns:v="urn:schemas-microsoft-com:vml" Requires="v">
                <p:oleObj spid="_x0000_s62470" name="文档" r:id="rId1" imgW="10206355" imgH="1990725" progId="Word.Document.12">
                  <p:embed/>
                </p:oleObj>
              </mc:Choice>
              <mc:Fallback>
                <p:oleObj name="文档" r:id="rId1" imgW="10206355" imgH="1990725" progId="Word.Document.12">
                  <p:embed/>
                  <p:pic>
                    <p:nvPicPr>
                      <p:cNvPr id="0" name="对象 1"/>
                      <p:cNvPicPr/>
                      <p:nvPr/>
                    </p:nvPicPr>
                    <p:blipFill>
                      <a:blip r:embed="rId2"/>
                      <a:stretch>
                        <a:fillRect/>
                      </a:stretch>
                    </p:blipFill>
                    <p:spPr>
                      <a:xfrm>
                        <a:off x="974090" y="1136650"/>
                        <a:ext cx="10636250" cy="2454275"/>
                      </a:xfrm>
                      <a:prstGeom prst="rect">
                        <a:avLst/>
                      </a:prstGeom>
                    </p:spPr>
                  </p:pic>
                </p:oleObj>
              </mc:Fallback>
            </mc:AlternateContent>
          </a:graphicData>
        </a:graphic>
      </p:graphicFrame>
      <p:sp>
        <p:nvSpPr>
          <p:cNvPr id="6" name="矩形 5"/>
          <p:cNvSpPr/>
          <p:nvPr/>
        </p:nvSpPr>
        <p:spPr>
          <a:xfrm>
            <a:off x="6365571" y="1257414"/>
            <a:ext cx="368935" cy="460375"/>
          </a:xfrm>
          <a:prstGeom prst="rect">
            <a:avLst/>
          </a:prstGeom>
        </p:spPr>
        <p:txBody>
          <a:bodyPr wrap="none">
            <a:spAutoFit/>
          </a:bodyPr>
          <a:lstStyle/>
          <a:p>
            <a:r>
              <a:rPr lang="en-US" altLang="zh-CN" sz="2400" b="1" dirty="0" err="1">
                <a:solidFill>
                  <a:srgbClr val="FF0000"/>
                </a:solidFill>
                <a:latin typeface="Times New Roman" panose="02020603050405020304" pitchFamily="18" charset="0"/>
                <a:cs typeface="Times New Roman" panose="02020603050405020304" pitchFamily="18" charset="0"/>
              </a:rPr>
              <a:t>ti</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矩形 6"/>
          <p:cNvSpPr/>
          <p:nvPr/>
        </p:nvSpPr>
        <p:spPr>
          <a:xfrm>
            <a:off x="9878628" y="1136468"/>
            <a:ext cx="809625" cy="46037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zhuó</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8" name="矩形 7"/>
          <p:cNvSpPr/>
          <p:nvPr/>
        </p:nvSpPr>
        <p:spPr>
          <a:xfrm>
            <a:off x="2107506" y="1884626"/>
            <a:ext cx="809625" cy="460375"/>
          </a:xfrm>
          <a:prstGeom prst="rect">
            <a:avLst/>
          </a:prstGeom>
        </p:spPr>
        <p:txBody>
          <a:bodyPr wrap="none">
            <a:spAutoFit/>
          </a:bodyPr>
          <a:lstStyle/>
          <a:p>
            <a:r>
              <a:rPr lang="en-US" altLang="zh-CN" sz="2400" b="1" dirty="0" err="1">
                <a:solidFill>
                  <a:srgbClr val="FF0000"/>
                </a:solidFill>
                <a:latin typeface="Times New Roman" panose="02020603050405020304" pitchFamily="18" charset="0"/>
                <a:cs typeface="Times New Roman" panose="02020603050405020304" pitchFamily="18" charset="0"/>
              </a:rPr>
              <a:t>zhàn</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9" name="矩形 8"/>
          <p:cNvSpPr/>
          <p:nvPr/>
        </p:nvSpPr>
        <p:spPr>
          <a:xfrm>
            <a:off x="6315391" y="1884404"/>
            <a:ext cx="419735" cy="46037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yì</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10" name="矩形 9"/>
          <p:cNvSpPr/>
          <p:nvPr/>
        </p:nvSpPr>
        <p:spPr>
          <a:xfrm>
            <a:off x="9878557" y="1884669"/>
            <a:ext cx="809625" cy="46037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yōng</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11" name="矩形 10"/>
          <p:cNvSpPr/>
          <p:nvPr/>
        </p:nvSpPr>
        <p:spPr>
          <a:xfrm>
            <a:off x="2183994" y="2633006"/>
            <a:ext cx="657225" cy="46037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zhù</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12" name="矩形 11"/>
          <p:cNvSpPr/>
          <p:nvPr/>
        </p:nvSpPr>
        <p:spPr>
          <a:xfrm>
            <a:off x="5896093" y="2626434"/>
            <a:ext cx="792480" cy="46037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zhēn</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14" name="对象 13"/>
          <p:cNvGraphicFramePr>
            <a:graphicFrameLocks noChangeAspect="1"/>
          </p:cNvGraphicFramePr>
          <p:nvPr/>
        </p:nvGraphicFramePr>
        <p:xfrm>
          <a:off x="974090" y="3901440"/>
          <a:ext cx="10405110" cy="2790190"/>
        </p:xfrm>
        <a:graphic>
          <a:graphicData uri="http://schemas.openxmlformats.org/presentationml/2006/ole">
            <mc:AlternateContent xmlns:mc="http://schemas.openxmlformats.org/markup-compatibility/2006">
              <mc:Choice xmlns:v="urn:schemas-microsoft-com:vml" Requires="v">
                <p:oleObj spid="_x0000_s62471" name="文档" r:id="rId3" imgW="10757535" imgH="2245360" progId="Word.Document.12">
                  <p:embed/>
                </p:oleObj>
              </mc:Choice>
              <mc:Fallback>
                <p:oleObj name="文档" r:id="rId3" imgW="10757535" imgH="2245360" progId="Word.Document.12">
                  <p:embed/>
                  <p:pic>
                    <p:nvPicPr>
                      <p:cNvPr id="0" name="对象 13"/>
                      <p:cNvPicPr/>
                      <p:nvPr/>
                    </p:nvPicPr>
                    <p:blipFill>
                      <a:blip r:embed="rId4"/>
                      <a:stretch>
                        <a:fillRect/>
                      </a:stretch>
                    </p:blipFill>
                    <p:spPr>
                      <a:xfrm>
                        <a:off x="974090" y="3901440"/>
                        <a:ext cx="10405110" cy="2790190"/>
                      </a:xfrm>
                      <a:prstGeom prst="rect">
                        <a:avLst/>
                      </a:prstGeom>
                    </p:spPr>
                  </p:pic>
                </p:oleObj>
              </mc:Fallback>
            </mc:AlternateContent>
          </a:graphicData>
        </a:graphic>
      </p:graphicFrame>
      <p:sp>
        <p:nvSpPr>
          <p:cNvPr id="15" name="矩形 14"/>
          <p:cNvSpPr/>
          <p:nvPr/>
        </p:nvSpPr>
        <p:spPr>
          <a:xfrm>
            <a:off x="1990303" y="3960192"/>
            <a:ext cx="657225" cy="46037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zhù</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16" name="矩形 15"/>
          <p:cNvSpPr/>
          <p:nvPr/>
        </p:nvSpPr>
        <p:spPr>
          <a:xfrm>
            <a:off x="2916931" y="3901137"/>
            <a:ext cx="792480" cy="460375"/>
          </a:xfrm>
          <a:prstGeom prst="rect">
            <a:avLst/>
          </a:prstGeom>
        </p:spPr>
        <p:txBody>
          <a:bodyPr wrap="none">
            <a:spAutoFit/>
          </a:bodyPr>
          <a:lstStyle/>
          <a:p>
            <a:r>
              <a:rPr lang="zh-CN" altLang="en-US" sz="2400" b="1">
                <a:solidFill>
                  <a:srgbClr val="FF0000"/>
                </a:solidFill>
              </a:rPr>
              <a:t>铸造</a:t>
            </a:r>
            <a:endParaRPr lang="zh-CN" altLang="en-US" sz="2400" b="1" dirty="0">
              <a:solidFill>
                <a:srgbClr val="FF0000"/>
              </a:solidFill>
            </a:endParaRPr>
          </a:p>
        </p:txBody>
      </p:sp>
      <p:sp>
        <p:nvSpPr>
          <p:cNvPr id="17" name="矩形 16"/>
          <p:cNvSpPr/>
          <p:nvPr/>
        </p:nvSpPr>
        <p:spPr>
          <a:xfrm>
            <a:off x="1913823" y="4465243"/>
            <a:ext cx="809625" cy="46037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chóu</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18" name="矩形 17"/>
          <p:cNvSpPr/>
          <p:nvPr/>
        </p:nvSpPr>
        <p:spPr>
          <a:xfrm>
            <a:off x="2916931" y="4465052"/>
            <a:ext cx="792480" cy="460375"/>
          </a:xfrm>
          <a:prstGeom prst="rect">
            <a:avLst/>
          </a:prstGeom>
        </p:spPr>
        <p:txBody>
          <a:bodyPr wrap="none">
            <a:spAutoFit/>
          </a:bodyPr>
          <a:lstStyle/>
          <a:p>
            <a:r>
              <a:rPr lang="zh-CN" altLang="en-US" sz="2400" b="1">
                <a:solidFill>
                  <a:srgbClr val="FF0000"/>
                </a:solidFill>
              </a:rPr>
              <a:t>田畴</a:t>
            </a:r>
            <a:endParaRPr lang="zh-CN" altLang="en-US" sz="2400" b="1" dirty="0">
              <a:solidFill>
                <a:srgbClr val="FF0000"/>
              </a:solidFill>
            </a:endParaRPr>
          </a:p>
        </p:txBody>
      </p:sp>
      <p:sp>
        <p:nvSpPr>
          <p:cNvPr id="19" name="矩形 18"/>
          <p:cNvSpPr/>
          <p:nvPr/>
        </p:nvSpPr>
        <p:spPr>
          <a:xfrm>
            <a:off x="6951091" y="3901282"/>
            <a:ext cx="419735" cy="46037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yì</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20" name="矩形 19"/>
          <p:cNvSpPr/>
          <p:nvPr/>
        </p:nvSpPr>
        <p:spPr>
          <a:xfrm>
            <a:off x="7765149" y="3901313"/>
            <a:ext cx="792480" cy="460375"/>
          </a:xfrm>
          <a:prstGeom prst="rect">
            <a:avLst/>
          </a:prstGeom>
        </p:spPr>
        <p:txBody>
          <a:bodyPr wrap="none">
            <a:spAutoFit/>
          </a:bodyPr>
          <a:lstStyle/>
          <a:p>
            <a:r>
              <a:rPr lang="zh-CN" altLang="en-US" sz="2400" b="1">
                <a:solidFill>
                  <a:srgbClr val="FF0000"/>
                </a:solidFill>
              </a:rPr>
              <a:t>造诣</a:t>
            </a:r>
            <a:endParaRPr lang="zh-CN" altLang="en-US" sz="2400" b="1" dirty="0">
              <a:solidFill>
                <a:srgbClr val="FF0000"/>
              </a:solidFill>
            </a:endParaRPr>
          </a:p>
        </p:txBody>
      </p:sp>
      <p:sp>
        <p:nvSpPr>
          <p:cNvPr id="21" name="矩形 20"/>
          <p:cNvSpPr/>
          <p:nvPr/>
        </p:nvSpPr>
        <p:spPr>
          <a:xfrm>
            <a:off x="6874860" y="4467370"/>
            <a:ext cx="572135" cy="460375"/>
          </a:xfrm>
          <a:prstGeom prst="rect">
            <a:avLst/>
          </a:prstGeom>
        </p:spPr>
        <p:txBody>
          <a:bodyPr wrap="none">
            <a:spAutoFit/>
          </a:bodyPr>
          <a:lstStyle/>
          <a:p>
            <a:r>
              <a:rPr lang="en-US" altLang="zh-CN" sz="2400" b="1" dirty="0" err="1">
                <a:solidFill>
                  <a:srgbClr val="FF0000"/>
                </a:solidFill>
                <a:latin typeface="Times New Roman" panose="02020603050405020304" pitchFamily="18" charset="0"/>
                <a:cs typeface="Times New Roman" panose="02020603050405020304" pitchFamily="18" charset="0"/>
              </a:rPr>
              <a:t>zhī</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22" name="矩形 21"/>
          <p:cNvSpPr/>
          <p:nvPr/>
        </p:nvSpPr>
        <p:spPr>
          <a:xfrm>
            <a:off x="7765149" y="4465052"/>
            <a:ext cx="792480" cy="460375"/>
          </a:xfrm>
          <a:prstGeom prst="rect">
            <a:avLst/>
          </a:prstGeom>
        </p:spPr>
        <p:txBody>
          <a:bodyPr wrap="none">
            <a:spAutoFit/>
          </a:bodyPr>
          <a:lstStyle/>
          <a:p>
            <a:r>
              <a:rPr lang="zh-CN" altLang="en-US" sz="2400" b="1">
                <a:solidFill>
                  <a:srgbClr val="FF0000"/>
                </a:solidFill>
              </a:rPr>
              <a:t>脂肪</a:t>
            </a:r>
            <a:endParaRPr lang="zh-CN" altLang="en-US" sz="2400" b="1" dirty="0">
              <a:solidFill>
                <a:srgbClr val="FF0000"/>
              </a:solidFill>
            </a:endParaRPr>
          </a:p>
        </p:txBody>
      </p:sp>
      <p:sp>
        <p:nvSpPr>
          <p:cNvPr id="23" name="矩形 22"/>
          <p:cNvSpPr/>
          <p:nvPr/>
        </p:nvSpPr>
        <p:spPr>
          <a:xfrm>
            <a:off x="1876993" y="5167903"/>
            <a:ext cx="809625" cy="46037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zhàn</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24" name="矩形 23"/>
          <p:cNvSpPr/>
          <p:nvPr/>
        </p:nvSpPr>
        <p:spPr>
          <a:xfrm>
            <a:off x="2916939" y="5132565"/>
            <a:ext cx="792480" cy="460375"/>
          </a:xfrm>
          <a:prstGeom prst="rect">
            <a:avLst/>
          </a:prstGeom>
        </p:spPr>
        <p:txBody>
          <a:bodyPr wrap="none">
            <a:spAutoFit/>
          </a:bodyPr>
          <a:lstStyle/>
          <a:p>
            <a:r>
              <a:rPr lang="zh-CN" altLang="en-US" sz="2400" b="1">
                <a:solidFill>
                  <a:srgbClr val="FF0000"/>
                </a:solidFill>
              </a:rPr>
              <a:t>精湛</a:t>
            </a:r>
            <a:endParaRPr lang="zh-CN" altLang="en-US" sz="2400" b="1" dirty="0">
              <a:solidFill>
                <a:srgbClr val="FF0000"/>
              </a:solidFill>
            </a:endParaRPr>
          </a:p>
        </p:txBody>
      </p:sp>
      <p:sp>
        <p:nvSpPr>
          <p:cNvPr id="25" name="矩形 24"/>
          <p:cNvSpPr/>
          <p:nvPr/>
        </p:nvSpPr>
        <p:spPr>
          <a:xfrm>
            <a:off x="1945211" y="5800398"/>
            <a:ext cx="674370" cy="46037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kān</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26" name="矩形 25"/>
          <p:cNvSpPr/>
          <p:nvPr/>
        </p:nvSpPr>
        <p:spPr>
          <a:xfrm>
            <a:off x="2916881" y="5800176"/>
            <a:ext cx="792480" cy="460375"/>
          </a:xfrm>
          <a:prstGeom prst="rect">
            <a:avLst/>
          </a:prstGeom>
        </p:spPr>
        <p:txBody>
          <a:bodyPr wrap="none">
            <a:spAutoFit/>
          </a:bodyPr>
          <a:lstStyle/>
          <a:p>
            <a:r>
              <a:rPr lang="zh-CN" altLang="en-US" sz="2400" b="1">
                <a:solidFill>
                  <a:srgbClr val="FF0000"/>
                </a:solidFill>
              </a:rPr>
              <a:t>不堪</a:t>
            </a:r>
            <a:endParaRPr lang="zh-CN" altLang="en-US" sz="2400" b="1" dirty="0">
              <a:solidFill>
                <a:srgbClr val="FF0000"/>
              </a:solidFill>
            </a:endParaRPr>
          </a:p>
        </p:txBody>
      </p:sp>
      <p:sp>
        <p:nvSpPr>
          <p:cNvPr id="27" name="矩形 26"/>
          <p:cNvSpPr/>
          <p:nvPr/>
        </p:nvSpPr>
        <p:spPr>
          <a:xfrm>
            <a:off x="6875320" y="5212353"/>
            <a:ext cx="640715" cy="460375"/>
          </a:xfrm>
          <a:prstGeom prst="rect">
            <a:avLst/>
          </a:prstGeom>
        </p:spPr>
        <p:txBody>
          <a:bodyPr wrap="none">
            <a:spAutoFit/>
          </a:bodyPr>
          <a:lstStyle/>
          <a:p>
            <a:r>
              <a:rPr lang="en-US" altLang="zh-CN" sz="2400" b="1" dirty="0" err="1">
                <a:solidFill>
                  <a:srgbClr val="FF0000"/>
                </a:solidFill>
                <a:latin typeface="Times New Roman" panose="02020603050405020304" pitchFamily="18" charset="0"/>
                <a:cs typeface="Times New Roman" panose="02020603050405020304" pitchFamily="18" charset="0"/>
              </a:rPr>
              <a:t>shū</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28" name="矩形 27"/>
          <p:cNvSpPr/>
          <p:nvPr/>
        </p:nvSpPr>
        <p:spPr>
          <a:xfrm>
            <a:off x="7765149" y="5167903"/>
            <a:ext cx="792480" cy="460375"/>
          </a:xfrm>
          <a:prstGeom prst="rect">
            <a:avLst/>
          </a:prstGeom>
        </p:spPr>
        <p:txBody>
          <a:bodyPr wrap="none">
            <a:spAutoFit/>
          </a:bodyPr>
          <a:lstStyle/>
          <a:p>
            <a:r>
              <a:rPr lang="zh-CN" altLang="en-US" sz="2400" b="1" dirty="0">
                <a:solidFill>
                  <a:srgbClr val="FF0000"/>
                </a:solidFill>
              </a:rPr>
              <a:t>特殊</a:t>
            </a:r>
            <a:endParaRPr lang="zh-CN" altLang="en-US" sz="2400" b="1" dirty="0">
              <a:solidFill>
                <a:srgbClr val="FF0000"/>
              </a:solidFill>
            </a:endParaRPr>
          </a:p>
        </p:txBody>
      </p:sp>
      <p:sp>
        <p:nvSpPr>
          <p:cNvPr id="29" name="矩形 28"/>
          <p:cNvSpPr/>
          <p:nvPr/>
        </p:nvSpPr>
        <p:spPr>
          <a:xfrm>
            <a:off x="6858795" y="5803808"/>
            <a:ext cx="657225" cy="46037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zhū</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30" name="矩形 29"/>
          <p:cNvSpPr/>
          <p:nvPr/>
        </p:nvSpPr>
        <p:spPr>
          <a:xfrm>
            <a:off x="7765149" y="5799776"/>
            <a:ext cx="792480" cy="460375"/>
          </a:xfrm>
          <a:prstGeom prst="rect">
            <a:avLst/>
          </a:prstGeom>
        </p:spPr>
        <p:txBody>
          <a:bodyPr wrap="none">
            <a:spAutoFit/>
          </a:bodyPr>
          <a:lstStyle/>
          <a:p>
            <a:r>
              <a:rPr lang="zh-CN" altLang="en-US" sz="2400" b="1" dirty="0">
                <a:solidFill>
                  <a:srgbClr val="FF0000"/>
                </a:solidFill>
              </a:rPr>
              <a:t>诛杀</a:t>
            </a:r>
            <a:endParaRPr lang="zh-CN" altLang="en-US" sz="2400" b="1" dirty="0">
              <a:solidFill>
                <a:srgbClr val="FF0000"/>
              </a:solidFill>
            </a:endParaRPr>
          </a:p>
        </p:txBody>
      </p:sp>
      <p:sp>
        <p:nvSpPr>
          <p:cNvPr id="4" name="文本框 3"/>
          <p:cNvSpPr txBox="1"/>
          <p:nvPr/>
        </p:nvSpPr>
        <p:spPr>
          <a:xfrm>
            <a:off x="5168265" y="236855"/>
            <a:ext cx="1706880" cy="645160"/>
          </a:xfrm>
          <a:prstGeom prst="rect">
            <a:avLst/>
          </a:prstGeom>
          <a:noFill/>
        </p:spPr>
        <p:txBody>
          <a:bodyPr wrap="none" rtlCol="0">
            <a:spAutoFit/>
          </a:bodyPr>
          <a:p>
            <a:pPr algn="just">
              <a:lnSpc>
                <a:spcPct val="90000"/>
              </a:lnSpc>
              <a:spcAft>
                <a:spcPts val="0"/>
              </a:spcAft>
              <a:tabLst>
                <a:tab pos="1350645" algn="l"/>
                <a:tab pos="3870960" algn="l"/>
              </a:tabLst>
            </a:pPr>
            <a:r>
              <a:rPr lang="zh-CN" altLang="zh-CN" sz="4000" b="1" kern="100" dirty="0">
                <a:solidFill>
                  <a:srgbClr val="FF0000"/>
                </a:solidFill>
                <a:latin typeface="微软雅黑" panose="020B0503020204020204" charset="-122"/>
                <a:ea typeface="微软雅黑" panose="020B0503020204020204" charset="-122"/>
                <a:cs typeface="Times New Roman" panose="02020603050405020304"/>
                <a:sym typeface="+mn-ea"/>
              </a:rPr>
              <a:t>记字音</a:t>
            </a:r>
            <a:endParaRPr lang="zh-CN" altLang="zh-CN" sz="4000" b="1" kern="100" dirty="0">
              <a:solidFill>
                <a:srgbClr val="FF0000"/>
              </a:solidFill>
              <a:latin typeface="微软雅黑" panose="020B0503020204020204" charset="-122"/>
              <a:ea typeface="微软雅黑" panose="020B0503020204020204" charset="-122"/>
              <a:cs typeface="Times New Roman" panose="02020603050405020304"/>
              <a:sym typeface="+mn-ea"/>
            </a:endParaRPr>
          </a:p>
        </p:txBody>
      </p:sp>
      <p:sp>
        <p:nvSpPr>
          <p:cNvPr id="31" name="矩形 30"/>
          <p:cNvSpPr/>
          <p:nvPr/>
        </p:nvSpPr>
        <p:spPr>
          <a:xfrm>
            <a:off x="2378933" y="1136955"/>
            <a:ext cx="843280" cy="460375"/>
          </a:xfrm>
          <a:prstGeom prst="rect">
            <a:avLst/>
          </a:prstGeom>
        </p:spPr>
        <p:txBody>
          <a:bodyPr wrap="none">
            <a:spAutoFit/>
          </a:bodyPr>
          <a:p>
            <a:r>
              <a:rPr lang="en-US" altLang="zh-CN" sz="2400" b="1" dirty="0" err="1">
                <a:solidFill>
                  <a:srgbClr val="FF0000"/>
                </a:solidFill>
                <a:latin typeface="Times New Roman" panose="02020603050405020304" pitchFamily="18" charset="0"/>
                <a:cs typeface="Times New Roman" panose="02020603050405020304" pitchFamily="18" charset="0"/>
              </a:rPr>
              <a:t>míng</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
        <p:nvSpPr>
          <p:cNvPr id="32" name="文本框 31"/>
          <p:cNvSpPr txBox="1"/>
          <p:nvPr/>
        </p:nvSpPr>
        <p:spPr>
          <a:xfrm>
            <a:off x="5092065" y="3194685"/>
            <a:ext cx="1706880" cy="706755"/>
          </a:xfrm>
          <a:prstGeom prst="rect">
            <a:avLst/>
          </a:prstGeom>
          <a:noFill/>
        </p:spPr>
        <p:txBody>
          <a:bodyPr wrap="none" rtlCol="0" anchor="t" anchorCtr="0">
            <a:spAutoFit/>
          </a:bodyPr>
          <a:p>
            <a:pPr algn="just">
              <a:lnSpc>
                <a:spcPct val="100000"/>
              </a:lnSpc>
              <a:spcAft>
                <a:spcPts val="0"/>
              </a:spcAft>
              <a:tabLst>
                <a:tab pos="1350645" algn="l"/>
                <a:tab pos="3870960" algn="l"/>
              </a:tabLst>
            </a:pPr>
            <a:r>
              <a:rPr lang="zh-CN" altLang="zh-CN" sz="4000" b="1" kern="100" dirty="0">
                <a:solidFill>
                  <a:srgbClr val="FF0000"/>
                </a:solidFill>
                <a:latin typeface="微软雅黑" panose="020B0503020204020204" charset="-122"/>
                <a:ea typeface="微软雅黑" panose="020B0503020204020204" charset="-122"/>
                <a:cs typeface="Times New Roman" panose="02020603050405020304"/>
                <a:sym typeface="+mn-ea"/>
              </a:rPr>
              <a:t>识字形</a:t>
            </a:r>
            <a:endParaRPr lang="zh-CN" altLang="zh-CN" sz="4000" b="1" kern="100" dirty="0">
              <a:solidFill>
                <a:srgbClr val="FF0000"/>
              </a:solidFill>
              <a:latin typeface="微软雅黑" panose="020B0503020204020204" charset="-122"/>
              <a:ea typeface="微软雅黑" panose="020B0503020204020204" charset="-122"/>
              <a:cs typeface="Times New Roman" panose="02020603050405020304"/>
              <a:sym typeface="+mn-ea"/>
            </a:endParaRPr>
          </a:p>
        </p:txBody>
      </p:sp>
      <p:sp>
        <p:nvSpPr>
          <p:cNvPr id="100" name="文本框 99"/>
          <p:cNvSpPr txBox="1"/>
          <p:nvPr/>
        </p:nvSpPr>
        <p:spPr>
          <a:xfrm>
            <a:off x="9173210" y="2926080"/>
            <a:ext cx="2843530" cy="3538220"/>
          </a:xfrm>
          <a:prstGeom prst="rect">
            <a:avLst/>
          </a:prstGeom>
          <a:noFill/>
          <a:ln w="9525">
            <a:noFill/>
          </a:ln>
        </p:spPr>
        <p:txBody>
          <a:bodyPr wrap="square">
            <a:spAutoFit/>
          </a:bodyPr>
          <a:p>
            <a:pPr indent="0"/>
            <a:r>
              <a:rPr lang="zh-CN" sz="3200" b="1">
                <a:ea typeface="宋体" panose="02010600030101010101" pitchFamily="2" charset="-122"/>
              </a:rPr>
              <a:t>挑剔（tī）     精湛（zhàn）  造诣（yì）  </a:t>
            </a:r>
            <a:endParaRPr lang="zh-CN" sz="3200" b="1">
              <a:ea typeface="宋体" panose="02010600030101010101" pitchFamily="2" charset="-122"/>
            </a:endParaRPr>
          </a:p>
          <a:p>
            <a:pPr indent="0"/>
            <a:r>
              <a:rPr lang="zh-CN" sz="3200" b="1">
                <a:ea typeface="宋体" panose="02010600030101010101" pitchFamily="2" charset="-122"/>
              </a:rPr>
              <a:t>锉（cuò）     雍容（yōng）   臻于(zhēn)    </a:t>
            </a:r>
            <a:endParaRPr lang="zh-CN" sz="3200" b="1">
              <a:ea typeface="宋体" panose="02010600030101010101" pitchFamily="2" charset="-122"/>
            </a:endParaRPr>
          </a:p>
          <a:p>
            <a:pPr indent="0"/>
            <a:r>
              <a:rPr lang="zh-CN" sz="3200" b="1">
                <a:ea typeface="宋体" panose="02010600030101010101" pitchFamily="2" charset="-122"/>
              </a:rPr>
              <a:t>出类拔萃(cuì)</a:t>
            </a:r>
            <a:endParaRPr lang="zh-CN" altLang="en-US" sz="3200" b="1">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3500"/>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000" fill="hold">
                                          <p:stCondLst>
                                            <p:cond delay="0"/>
                                          </p:stCondLst>
                                        </p:cTn>
                                        <p:tgtEl>
                                          <p:spTgt spid="32"/>
                                        </p:tgtEl>
                                        <p:attrNameLst>
                                          <p:attrName>style.visibility</p:attrName>
                                        </p:attrNameLst>
                                      </p:cBhvr>
                                      <p:to>
                                        <p:strVal val="visible"/>
                                      </p:to>
                                    </p:set>
                                    <p:anim calcmode="lin" valueType="num">
                                      <p:cBhvr additive="base">
                                        <p:cTn id="60" dur="1000" fill="hold"/>
                                        <p:tgtEl>
                                          <p:spTgt spid="32"/>
                                        </p:tgtEl>
                                        <p:attrNameLst>
                                          <p:attrName>ppt_x</p:attrName>
                                        </p:attrNameLst>
                                      </p:cBhvr>
                                      <p:tavLst>
                                        <p:tav tm="0">
                                          <p:val>
                                            <p:strVal val="#ppt_x"/>
                                          </p:val>
                                        </p:tav>
                                        <p:tav tm="100000">
                                          <p:val>
                                            <p:strVal val="#ppt_x"/>
                                          </p:val>
                                        </p:tav>
                                      </p:tavLst>
                                    </p:anim>
                                    <p:anim calcmode="lin" valueType="num">
                                      <p:cBhvr additive="base">
                                        <p:cTn id="61" dur="1000" fill="hold"/>
                                        <p:tgtEl>
                                          <p:spTgt spid="32"/>
                                        </p:tgtEl>
                                        <p:attrNameLst>
                                          <p:attrName>ppt_y</p:attrName>
                                        </p:attrNameLst>
                                      </p:cBhvr>
                                      <p:tavLst>
                                        <p:tav tm="0">
                                          <p:val>
                                            <p:strVal val="1+#ppt_h/2"/>
                                          </p:val>
                                        </p:tav>
                                        <p:tav tm="100000">
                                          <p:val>
                                            <p:strVal val="#ppt_y"/>
                                          </p:val>
                                        </p:tav>
                                      </p:tavLst>
                                    </p:anim>
                                  </p:childTnLst>
                                </p:cTn>
                              </p:par>
                            </p:childTnLst>
                          </p:cTn>
                        </p:par>
                        <p:par>
                          <p:cTn id="62" fill="hold">
                            <p:stCondLst>
                              <p:cond delay="1000"/>
                            </p:stCondLst>
                            <p:childTnLst>
                              <p:par>
                                <p:cTn id="63" presetID="55" presetClass="entr" presetSubtype="0" fill="hold"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p:cTn id="65" dur="1000" fill="hold"/>
                                        <p:tgtEl>
                                          <p:spTgt spid="14"/>
                                        </p:tgtEl>
                                        <p:attrNameLst>
                                          <p:attrName>ppt_w</p:attrName>
                                        </p:attrNameLst>
                                      </p:cBhvr>
                                      <p:tavLst>
                                        <p:tav tm="0">
                                          <p:val>
                                            <p:strVal val="#ppt_w*0.70"/>
                                          </p:val>
                                        </p:tav>
                                        <p:tav tm="100000">
                                          <p:val>
                                            <p:strVal val="#ppt_w"/>
                                          </p:val>
                                        </p:tav>
                                      </p:tavLst>
                                    </p:anim>
                                    <p:anim calcmode="lin" valueType="num">
                                      <p:cBhvr>
                                        <p:cTn id="66" dur="1000" fill="hold"/>
                                        <p:tgtEl>
                                          <p:spTgt spid="14"/>
                                        </p:tgtEl>
                                        <p:attrNameLst>
                                          <p:attrName>ppt_h</p:attrName>
                                        </p:attrNameLst>
                                      </p:cBhvr>
                                      <p:tavLst>
                                        <p:tav tm="0">
                                          <p:val>
                                            <p:strVal val="#ppt_h"/>
                                          </p:val>
                                        </p:tav>
                                        <p:tav tm="100000">
                                          <p:val>
                                            <p:strVal val="#ppt_h"/>
                                          </p:val>
                                        </p:tav>
                                      </p:tavLst>
                                    </p:anim>
                                    <p:animEffect transition="in" filter="fade">
                                      <p:cBhvr>
                                        <p:cTn id="67" dur="10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ppt_x"/>
                                          </p:val>
                                        </p:tav>
                                        <p:tav tm="100000">
                                          <p:val>
                                            <p:strVal val="#ppt_x"/>
                                          </p:val>
                                        </p:tav>
                                      </p:tavLst>
                                    </p:anim>
                                    <p:anim calcmode="lin" valueType="num">
                                      <p:cBhvr additive="base">
                                        <p:cTn id="73" dur="500" fill="hold"/>
                                        <p:tgtEl>
                                          <p:spTgt spid="15"/>
                                        </p:tgtEl>
                                        <p:attrNameLst>
                                          <p:attrName>ppt_y</p:attrName>
                                        </p:attrNameLst>
                                      </p:cBhvr>
                                      <p:tavLst>
                                        <p:tav tm="0">
                                          <p:val>
                                            <p:strVal val="1+#ppt_h/2"/>
                                          </p:val>
                                        </p:tav>
                                        <p:tav tm="100000">
                                          <p:val>
                                            <p:strVal val="#ppt_y"/>
                                          </p:val>
                                        </p:tav>
                                      </p:tavLst>
                                    </p:anim>
                                  </p:childTnLst>
                                </p:cTn>
                              </p:par>
                            </p:childTnLst>
                          </p:cTn>
                        </p:par>
                        <p:par>
                          <p:cTn id="74" fill="hold">
                            <p:stCondLst>
                              <p:cond delay="500"/>
                            </p:stCondLst>
                            <p:childTnLst>
                              <p:par>
                                <p:cTn id="75" presetID="2" presetClass="entr" presetSubtype="4"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ppt_x"/>
                                          </p:val>
                                        </p:tav>
                                        <p:tav tm="100000">
                                          <p:val>
                                            <p:strVal val="#ppt_x"/>
                                          </p:val>
                                        </p:tav>
                                      </p:tavLst>
                                    </p:anim>
                                    <p:anim calcmode="lin" valueType="num">
                                      <p:cBhvr additive="base">
                                        <p:cTn id="78" dur="500" fill="hold"/>
                                        <p:tgtEl>
                                          <p:spTgt spid="17"/>
                                        </p:tgtEl>
                                        <p:attrNameLst>
                                          <p:attrName>ppt_y</p:attrName>
                                        </p:attrNameLst>
                                      </p:cBhvr>
                                      <p:tavLst>
                                        <p:tav tm="0">
                                          <p:val>
                                            <p:strVal val="1+#ppt_h/2"/>
                                          </p:val>
                                        </p:tav>
                                        <p:tav tm="100000">
                                          <p:val>
                                            <p:strVal val="#ppt_y"/>
                                          </p:val>
                                        </p:tav>
                                      </p:tavLst>
                                    </p:anim>
                                  </p:childTnLst>
                                </p:cTn>
                              </p:par>
                            </p:childTnLst>
                          </p:cTn>
                        </p:par>
                        <p:par>
                          <p:cTn id="79" fill="hold">
                            <p:stCondLst>
                              <p:cond delay="1000"/>
                            </p:stCondLst>
                            <p:childTnLst>
                              <p:par>
                                <p:cTn id="80" presetID="2" presetClass="entr" presetSubtype="4" fill="hold" grpId="0" nodeType="after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additive="base">
                                        <p:cTn id="82" dur="500" fill="hold"/>
                                        <p:tgtEl>
                                          <p:spTgt spid="16"/>
                                        </p:tgtEl>
                                        <p:attrNameLst>
                                          <p:attrName>ppt_x</p:attrName>
                                        </p:attrNameLst>
                                      </p:cBhvr>
                                      <p:tavLst>
                                        <p:tav tm="0">
                                          <p:val>
                                            <p:strVal val="#ppt_x"/>
                                          </p:val>
                                        </p:tav>
                                        <p:tav tm="100000">
                                          <p:val>
                                            <p:strVal val="#ppt_x"/>
                                          </p:val>
                                        </p:tav>
                                      </p:tavLst>
                                    </p:anim>
                                    <p:anim calcmode="lin" valueType="num">
                                      <p:cBhvr additive="base">
                                        <p:cTn id="83" dur="500" fill="hold"/>
                                        <p:tgtEl>
                                          <p:spTgt spid="16"/>
                                        </p:tgtEl>
                                        <p:attrNameLst>
                                          <p:attrName>ppt_y</p:attrName>
                                        </p:attrNameLst>
                                      </p:cBhvr>
                                      <p:tavLst>
                                        <p:tav tm="0">
                                          <p:val>
                                            <p:strVal val="1+#ppt_h/2"/>
                                          </p:val>
                                        </p:tav>
                                        <p:tav tm="100000">
                                          <p:val>
                                            <p:strVal val="#ppt_y"/>
                                          </p:val>
                                        </p:tav>
                                      </p:tavLst>
                                    </p:anim>
                                  </p:childTnLst>
                                </p:cTn>
                              </p:par>
                            </p:childTnLst>
                          </p:cTn>
                        </p:par>
                        <p:par>
                          <p:cTn id="84" fill="hold">
                            <p:stCondLst>
                              <p:cond delay="1500"/>
                            </p:stCondLst>
                            <p:childTnLst>
                              <p:par>
                                <p:cTn id="85" presetID="2" presetClass="entr" presetSubtype="4" fill="hold" grpId="0" nodeType="after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500" fill="hold"/>
                                        <p:tgtEl>
                                          <p:spTgt spid="18"/>
                                        </p:tgtEl>
                                        <p:attrNameLst>
                                          <p:attrName>ppt_x</p:attrName>
                                        </p:attrNameLst>
                                      </p:cBhvr>
                                      <p:tavLst>
                                        <p:tav tm="0">
                                          <p:val>
                                            <p:strVal val="#ppt_x"/>
                                          </p:val>
                                        </p:tav>
                                        <p:tav tm="100000">
                                          <p:val>
                                            <p:strVal val="#ppt_x"/>
                                          </p:val>
                                        </p:tav>
                                      </p:tavLst>
                                    </p:anim>
                                    <p:anim calcmode="lin" valueType="num">
                                      <p:cBhvr additive="base">
                                        <p:cTn id="88" dur="500" fill="hold"/>
                                        <p:tgtEl>
                                          <p:spTgt spid="18"/>
                                        </p:tgtEl>
                                        <p:attrNameLst>
                                          <p:attrName>ppt_y</p:attrName>
                                        </p:attrNameLst>
                                      </p:cBhvr>
                                      <p:tavLst>
                                        <p:tav tm="0">
                                          <p:val>
                                            <p:strVal val="1+#ppt_h/2"/>
                                          </p:val>
                                        </p:tav>
                                        <p:tav tm="100000">
                                          <p:val>
                                            <p:strVal val="#ppt_y"/>
                                          </p:val>
                                        </p:tav>
                                      </p:tavLst>
                                    </p:anim>
                                  </p:childTnLst>
                                </p:cTn>
                              </p:par>
                            </p:childTnLst>
                          </p:cTn>
                        </p:par>
                        <p:par>
                          <p:cTn id="89" fill="hold">
                            <p:stCondLst>
                              <p:cond delay="2000"/>
                            </p:stCondLst>
                            <p:childTnLst>
                              <p:par>
                                <p:cTn id="90" presetID="2" presetClass="entr" presetSubtype="4"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additive="base">
                                        <p:cTn id="92" dur="500" fill="hold"/>
                                        <p:tgtEl>
                                          <p:spTgt spid="19"/>
                                        </p:tgtEl>
                                        <p:attrNameLst>
                                          <p:attrName>ppt_x</p:attrName>
                                        </p:attrNameLst>
                                      </p:cBhvr>
                                      <p:tavLst>
                                        <p:tav tm="0">
                                          <p:val>
                                            <p:strVal val="#ppt_x"/>
                                          </p:val>
                                        </p:tav>
                                        <p:tav tm="100000">
                                          <p:val>
                                            <p:strVal val="#ppt_x"/>
                                          </p:val>
                                        </p:tav>
                                      </p:tavLst>
                                    </p:anim>
                                    <p:anim calcmode="lin" valueType="num">
                                      <p:cBhvr additive="base">
                                        <p:cTn id="93" dur="500" fill="hold"/>
                                        <p:tgtEl>
                                          <p:spTgt spid="19"/>
                                        </p:tgtEl>
                                        <p:attrNameLst>
                                          <p:attrName>ppt_y</p:attrName>
                                        </p:attrNameLst>
                                      </p:cBhvr>
                                      <p:tavLst>
                                        <p:tav tm="0">
                                          <p:val>
                                            <p:strVal val="1+#ppt_h/2"/>
                                          </p:val>
                                        </p:tav>
                                        <p:tav tm="100000">
                                          <p:val>
                                            <p:strVal val="#ppt_y"/>
                                          </p:val>
                                        </p:tav>
                                      </p:tavLst>
                                    </p:anim>
                                  </p:childTnLst>
                                </p:cTn>
                              </p:par>
                            </p:childTnLst>
                          </p:cTn>
                        </p:par>
                        <p:par>
                          <p:cTn id="94" fill="hold">
                            <p:stCondLst>
                              <p:cond delay="2500"/>
                            </p:stCondLst>
                            <p:childTnLst>
                              <p:par>
                                <p:cTn id="95" presetID="2" presetClass="entr" presetSubtype="4"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additive="base">
                                        <p:cTn id="97" dur="500" fill="hold"/>
                                        <p:tgtEl>
                                          <p:spTgt spid="21"/>
                                        </p:tgtEl>
                                        <p:attrNameLst>
                                          <p:attrName>ppt_x</p:attrName>
                                        </p:attrNameLst>
                                      </p:cBhvr>
                                      <p:tavLst>
                                        <p:tav tm="0">
                                          <p:val>
                                            <p:strVal val="#ppt_x"/>
                                          </p:val>
                                        </p:tav>
                                        <p:tav tm="100000">
                                          <p:val>
                                            <p:strVal val="#ppt_x"/>
                                          </p:val>
                                        </p:tav>
                                      </p:tavLst>
                                    </p:anim>
                                    <p:anim calcmode="lin" valueType="num">
                                      <p:cBhvr additive="base">
                                        <p:cTn id="98" dur="500" fill="hold"/>
                                        <p:tgtEl>
                                          <p:spTgt spid="21"/>
                                        </p:tgtEl>
                                        <p:attrNameLst>
                                          <p:attrName>ppt_y</p:attrName>
                                        </p:attrNameLst>
                                      </p:cBhvr>
                                      <p:tavLst>
                                        <p:tav tm="0">
                                          <p:val>
                                            <p:strVal val="1+#ppt_h/2"/>
                                          </p:val>
                                        </p:tav>
                                        <p:tav tm="100000">
                                          <p:val>
                                            <p:strVal val="#ppt_y"/>
                                          </p:val>
                                        </p:tav>
                                      </p:tavLst>
                                    </p:anim>
                                  </p:childTnLst>
                                </p:cTn>
                              </p:par>
                            </p:childTnLst>
                          </p:cTn>
                        </p:par>
                        <p:par>
                          <p:cTn id="99" fill="hold">
                            <p:stCondLst>
                              <p:cond delay="3000"/>
                            </p:stCondLst>
                            <p:childTnLst>
                              <p:par>
                                <p:cTn id="100" presetID="2" presetClass="entr" presetSubtype="4" fill="hold" grpId="0" nodeType="afterEffect">
                                  <p:stCondLst>
                                    <p:cond delay="0"/>
                                  </p:stCondLst>
                                  <p:childTnLst>
                                    <p:set>
                                      <p:cBhvr>
                                        <p:cTn id="101" dur="1" fill="hold">
                                          <p:stCondLst>
                                            <p:cond delay="0"/>
                                          </p:stCondLst>
                                        </p:cTn>
                                        <p:tgtEl>
                                          <p:spTgt spid="20"/>
                                        </p:tgtEl>
                                        <p:attrNameLst>
                                          <p:attrName>style.visibility</p:attrName>
                                        </p:attrNameLst>
                                      </p:cBhvr>
                                      <p:to>
                                        <p:strVal val="visible"/>
                                      </p:to>
                                    </p:set>
                                    <p:anim calcmode="lin" valueType="num">
                                      <p:cBhvr additive="base">
                                        <p:cTn id="102" dur="500" fill="hold"/>
                                        <p:tgtEl>
                                          <p:spTgt spid="20"/>
                                        </p:tgtEl>
                                        <p:attrNameLst>
                                          <p:attrName>ppt_x</p:attrName>
                                        </p:attrNameLst>
                                      </p:cBhvr>
                                      <p:tavLst>
                                        <p:tav tm="0">
                                          <p:val>
                                            <p:strVal val="#ppt_x"/>
                                          </p:val>
                                        </p:tav>
                                        <p:tav tm="100000">
                                          <p:val>
                                            <p:strVal val="#ppt_x"/>
                                          </p:val>
                                        </p:tav>
                                      </p:tavLst>
                                    </p:anim>
                                    <p:anim calcmode="lin" valueType="num">
                                      <p:cBhvr additive="base">
                                        <p:cTn id="103" dur="500" fill="hold"/>
                                        <p:tgtEl>
                                          <p:spTgt spid="20"/>
                                        </p:tgtEl>
                                        <p:attrNameLst>
                                          <p:attrName>ppt_y</p:attrName>
                                        </p:attrNameLst>
                                      </p:cBhvr>
                                      <p:tavLst>
                                        <p:tav tm="0">
                                          <p:val>
                                            <p:strVal val="1+#ppt_h/2"/>
                                          </p:val>
                                        </p:tav>
                                        <p:tav tm="100000">
                                          <p:val>
                                            <p:strVal val="#ppt_y"/>
                                          </p:val>
                                        </p:tav>
                                      </p:tavLst>
                                    </p:anim>
                                  </p:childTnLst>
                                </p:cTn>
                              </p:par>
                            </p:childTnLst>
                          </p:cTn>
                        </p:par>
                        <p:par>
                          <p:cTn id="104" fill="hold">
                            <p:stCondLst>
                              <p:cond delay="3500"/>
                            </p:stCondLst>
                            <p:childTnLst>
                              <p:par>
                                <p:cTn id="105" presetID="2" presetClass="entr" presetSubtype="4" fill="hold" grpId="0" nodeType="after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additive="base">
                                        <p:cTn id="107" dur="500" fill="hold"/>
                                        <p:tgtEl>
                                          <p:spTgt spid="22"/>
                                        </p:tgtEl>
                                        <p:attrNameLst>
                                          <p:attrName>ppt_x</p:attrName>
                                        </p:attrNameLst>
                                      </p:cBhvr>
                                      <p:tavLst>
                                        <p:tav tm="0">
                                          <p:val>
                                            <p:strVal val="#ppt_x"/>
                                          </p:val>
                                        </p:tav>
                                        <p:tav tm="100000">
                                          <p:val>
                                            <p:strVal val="#ppt_x"/>
                                          </p:val>
                                        </p:tav>
                                      </p:tavLst>
                                    </p:anim>
                                    <p:anim calcmode="lin" valueType="num">
                                      <p:cBhvr additive="base">
                                        <p:cTn id="108" dur="500" fill="hold"/>
                                        <p:tgtEl>
                                          <p:spTgt spid="22"/>
                                        </p:tgtEl>
                                        <p:attrNameLst>
                                          <p:attrName>ppt_y</p:attrName>
                                        </p:attrNameLst>
                                      </p:cBhvr>
                                      <p:tavLst>
                                        <p:tav tm="0">
                                          <p:val>
                                            <p:strVal val="1+#ppt_h/2"/>
                                          </p:val>
                                        </p:tav>
                                        <p:tav tm="100000">
                                          <p:val>
                                            <p:strVal val="#ppt_y"/>
                                          </p:val>
                                        </p:tav>
                                      </p:tavLst>
                                    </p:anim>
                                  </p:childTnLst>
                                </p:cTn>
                              </p:par>
                            </p:childTnLst>
                          </p:cTn>
                        </p:par>
                        <p:par>
                          <p:cTn id="109" fill="hold">
                            <p:stCondLst>
                              <p:cond delay="4000"/>
                            </p:stCondLst>
                            <p:childTnLst>
                              <p:par>
                                <p:cTn id="110" presetID="2" presetClass="entr" presetSubtype="4" fill="hold" grpId="0" nodeType="afterEffect">
                                  <p:stCondLst>
                                    <p:cond delay="0"/>
                                  </p:stCondLst>
                                  <p:childTnLst>
                                    <p:set>
                                      <p:cBhvr>
                                        <p:cTn id="111" dur="1" fill="hold">
                                          <p:stCondLst>
                                            <p:cond delay="0"/>
                                          </p:stCondLst>
                                        </p:cTn>
                                        <p:tgtEl>
                                          <p:spTgt spid="23"/>
                                        </p:tgtEl>
                                        <p:attrNameLst>
                                          <p:attrName>style.visibility</p:attrName>
                                        </p:attrNameLst>
                                      </p:cBhvr>
                                      <p:to>
                                        <p:strVal val="visible"/>
                                      </p:to>
                                    </p:set>
                                    <p:anim calcmode="lin" valueType="num">
                                      <p:cBhvr additive="base">
                                        <p:cTn id="112" dur="500" fill="hold"/>
                                        <p:tgtEl>
                                          <p:spTgt spid="23"/>
                                        </p:tgtEl>
                                        <p:attrNameLst>
                                          <p:attrName>ppt_x</p:attrName>
                                        </p:attrNameLst>
                                      </p:cBhvr>
                                      <p:tavLst>
                                        <p:tav tm="0">
                                          <p:val>
                                            <p:strVal val="#ppt_x"/>
                                          </p:val>
                                        </p:tav>
                                        <p:tav tm="100000">
                                          <p:val>
                                            <p:strVal val="#ppt_x"/>
                                          </p:val>
                                        </p:tav>
                                      </p:tavLst>
                                    </p:anim>
                                    <p:anim calcmode="lin" valueType="num">
                                      <p:cBhvr additive="base">
                                        <p:cTn id="113" dur="500" fill="hold"/>
                                        <p:tgtEl>
                                          <p:spTgt spid="23"/>
                                        </p:tgtEl>
                                        <p:attrNameLst>
                                          <p:attrName>ppt_y</p:attrName>
                                        </p:attrNameLst>
                                      </p:cBhvr>
                                      <p:tavLst>
                                        <p:tav tm="0">
                                          <p:val>
                                            <p:strVal val="1+#ppt_h/2"/>
                                          </p:val>
                                        </p:tav>
                                        <p:tav tm="100000">
                                          <p:val>
                                            <p:strVal val="#ppt_y"/>
                                          </p:val>
                                        </p:tav>
                                      </p:tavLst>
                                    </p:anim>
                                  </p:childTnLst>
                                </p:cTn>
                              </p:par>
                            </p:childTnLst>
                          </p:cTn>
                        </p:par>
                        <p:par>
                          <p:cTn id="114" fill="hold">
                            <p:stCondLst>
                              <p:cond delay="4500"/>
                            </p:stCondLst>
                            <p:childTnLst>
                              <p:par>
                                <p:cTn id="115" presetID="2" presetClass="entr" presetSubtype="4" fill="hold" grpId="0" nodeType="afterEffect">
                                  <p:stCondLst>
                                    <p:cond delay="0"/>
                                  </p:stCondLst>
                                  <p:childTnLst>
                                    <p:set>
                                      <p:cBhvr>
                                        <p:cTn id="116" dur="1" fill="hold">
                                          <p:stCondLst>
                                            <p:cond delay="0"/>
                                          </p:stCondLst>
                                        </p:cTn>
                                        <p:tgtEl>
                                          <p:spTgt spid="25"/>
                                        </p:tgtEl>
                                        <p:attrNameLst>
                                          <p:attrName>style.visibility</p:attrName>
                                        </p:attrNameLst>
                                      </p:cBhvr>
                                      <p:to>
                                        <p:strVal val="visible"/>
                                      </p:to>
                                    </p:set>
                                    <p:anim calcmode="lin" valueType="num">
                                      <p:cBhvr additive="base">
                                        <p:cTn id="117" dur="500" fill="hold"/>
                                        <p:tgtEl>
                                          <p:spTgt spid="25"/>
                                        </p:tgtEl>
                                        <p:attrNameLst>
                                          <p:attrName>ppt_x</p:attrName>
                                        </p:attrNameLst>
                                      </p:cBhvr>
                                      <p:tavLst>
                                        <p:tav tm="0">
                                          <p:val>
                                            <p:strVal val="#ppt_x"/>
                                          </p:val>
                                        </p:tav>
                                        <p:tav tm="100000">
                                          <p:val>
                                            <p:strVal val="#ppt_x"/>
                                          </p:val>
                                        </p:tav>
                                      </p:tavLst>
                                    </p:anim>
                                    <p:anim calcmode="lin" valueType="num">
                                      <p:cBhvr additive="base">
                                        <p:cTn id="118" dur="500" fill="hold"/>
                                        <p:tgtEl>
                                          <p:spTgt spid="25"/>
                                        </p:tgtEl>
                                        <p:attrNameLst>
                                          <p:attrName>ppt_y</p:attrName>
                                        </p:attrNameLst>
                                      </p:cBhvr>
                                      <p:tavLst>
                                        <p:tav tm="0">
                                          <p:val>
                                            <p:strVal val="1+#ppt_h/2"/>
                                          </p:val>
                                        </p:tav>
                                        <p:tav tm="100000">
                                          <p:val>
                                            <p:strVal val="#ppt_y"/>
                                          </p:val>
                                        </p:tav>
                                      </p:tavLst>
                                    </p:anim>
                                  </p:childTnLst>
                                </p:cTn>
                              </p:par>
                            </p:childTnLst>
                          </p:cTn>
                        </p:par>
                        <p:par>
                          <p:cTn id="119" fill="hold">
                            <p:stCondLst>
                              <p:cond delay="5000"/>
                            </p:stCondLst>
                            <p:childTnLst>
                              <p:par>
                                <p:cTn id="120" presetID="2" presetClass="entr" presetSubtype="4" fill="hold" grpId="0" nodeType="afterEffect">
                                  <p:stCondLst>
                                    <p:cond delay="0"/>
                                  </p:stCondLst>
                                  <p:childTnLst>
                                    <p:set>
                                      <p:cBhvr>
                                        <p:cTn id="121" dur="1" fill="hold">
                                          <p:stCondLst>
                                            <p:cond delay="0"/>
                                          </p:stCondLst>
                                        </p:cTn>
                                        <p:tgtEl>
                                          <p:spTgt spid="24"/>
                                        </p:tgtEl>
                                        <p:attrNameLst>
                                          <p:attrName>style.visibility</p:attrName>
                                        </p:attrNameLst>
                                      </p:cBhvr>
                                      <p:to>
                                        <p:strVal val="visible"/>
                                      </p:to>
                                    </p:set>
                                    <p:anim calcmode="lin" valueType="num">
                                      <p:cBhvr additive="base">
                                        <p:cTn id="122" dur="500" fill="hold"/>
                                        <p:tgtEl>
                                          <p:spTgt spid="24"/>
                                        </p:tgtEl>
                                        <p:attrNameLst>
                                          <p:attrName>ppt_x</p:attrName>
                                        </p:attrNameLst>
                                      </p:cBhvr>
                                      <p:tavLst>
                                        <p:tav tm="0">
                                          <p:val>
                                            <p:strVal val="#ppt_x"/>
                                          </p:val>
                                        </p:tav>
                                        <p:tav tm="100000">
                                          <p:val>
                                            <p:strVal val="#ppt_x"/>
                                          </p:val>
                                        </p:tav>
                                      </p:tavLst>
                                    </p:anim>
                                    <p:anim calcmode="lin" valueType="num">
                                      <p:cBhvr additive="base">
                                        <p:cTn id="123" dur="500" fill="hold"/>
                                        <p:tgtEl>
                                          <p:spTgt spid="24"/>
                                        </p:tgtEl>
                                        <p:attrNameLst>
                                          <p:attrName>ppt_y</p:attrName>
                                        </p:attrNameLst>
                                      </p:cBhvr>
                                      <p:tavLst>
                                        <p:tav tm="0">
                                          <p:val>
                                            <p:strVal val="1+#ppt_h/2"/>
                                          </p:val>
                                        </p:tav>
                                        <p:tav tm="100000">
                                          <p:val>
                                            <p:strVal val="#ppt_y"/>
                                          </p:val>
                                        </p:tav>
                                      </p:tavLst>
                                    </p:anim>
                                  </p:childTnLst>
                                </p:cTn>
                              </p:par>
                            </p:childTnLst>
                          </p:cTn>
                        </p:par>
                        <p:par>
                          <p:cTn id="124" fill="hold">
                            <p:stCondLst>
                              <p:cond delay="5500"/>
                            </p:stCondLst>
                            <p:childTnLst>
                              <p:par>
                                <p:cTn id="125" presetID="2" presetClass="entr" presetSubtype="4" fill="hold" grpId="0" nodeType="afterEffect">
                                  <p:stCondLst>
                                    <p:cond delay="0"/>
                                  </p:stCondLst>
                                  <p:childTnLst>
                                    <p:set>
                                      <p:cBhvr>
                                        <p:cTn id="126" dur="1" fill="hold">
                                          <p:stCondLst>
                                            <p:cond delay="0"/>
                                          </p:stCondLst>
                                        </p:cTn>
                                        <p:tgtEl>
                                          <p:spTgt spid="26"/>
                                        </p:tgtEl>
                                        <p:attrNameLst>
                                          <p:attrName>style.visibility</p:attrName>
                                        </p:attrNameLst>
                                      </p:cBhvr>
                                      <p:to>
                                        <p:strVal val="visible"/>
                                      </p:to>
                                    </p:set>
                                    <p:anim calcmode="lin" valueType="num">
                                      <p:cBhvr additive="base">
                                        <p:cTn id="127" dur="500" fill="hold"/>
                                        <p:tgtEl>
                                          <p:spTgt spid="26"/>
                                        </p:tgtEl>
                                        <p:attrNameLst>
                                          <p:attrName>ppt_x</p:attrName>
                                        </p:attrNameLst>
                                      </p:cBhvr>
                                      <p:tavLst>
                                        <p:tav tm="0">
                                          <p:val>
                                            <p:strVal val="#ppt_x"/>
                                          </p:val>
                                        </p:tav>
                                        <p:tav tm="100000">
                                          <p:val>
                                            <p:strVal val="#ppt_x"/>
                                          </p:val>
                                        </p:tav>
                                      </p:tavLst>
                                    </p:anim>
                                    <p:anim calcmode="lin" valueType="num">
                                      <p:cBhvr additive="base">
                                        <p:cTn id="128" dur="500" fill="hold"/>
                                        <p:tgtEl>
                                          <p:spTgt spid="26"/>
                                        </p:tgtEl>
                                        <p:attrNameLst>
                                          <p:attrName>ppt_y</p:attrName>
                                        </p:attrNameLst>
                                      </p:cBhvr>
                                      <p:tavLst>
                                        <p:tav tm="0">
                                          <p:val>
                                            <p:strVal val="1+#ppt_h/2"/>
                                          </p:val>
                                        </p:tav>
                                        <p:tav tm="100000">
                                          <p:val>
                                            <p:strVal val="#ppt_y"/>
                                          </p:val>
                                        </p:tav>
                                      </p:tavLst>
                                    </p:anim>
                                  </p:childTnLst>
                                </p:cTn>
                              </p:par>
                            </p:childTnLst>
                          </p:cTn>
                        </p:par>
                        <p:par>
                          <p:cTn id="129" fill="hold">
                            <p:stCondLst>
                              <p:cond delay="6000"/>
                            </p:stCondLst>
                            <p:childTnLst>
                              <p:par>
                                <p:cTn id="130" presetID="2" presetClass="entr" presetSubtype="4" fill="hold" grpId="0" nodeType="afterEffect">
                                  <p:stCondLst>
                                    <p:cond delay="0"/>
                                  </p:stCondLst>
                                  <p:childTnLst>
                                    <p:set>
                                      <p:cBhvr>
                                        <p:cTn id="131" dur="1" fill="hold">
                                          <p:stCondLst>
                                            <p:cond delay="0"/>
                                          </p:stCondLst>
                                        </p:cTn>
                                        <p:tgtEl>
                                          <p:spTgt spid="27"/>
                                        </p:tgtEl>
                                        <p:attrNameLst>
                                          <p:attrName>style.visibility</p:attrName>
                                        </p:attrNameLst>
                                      </p:cBhvr>
                                      <p:to>
                                        <p:strVal val="visible"/>
                                      </p:to>
                                    </p:set>
                                    <p:anim calcmode="lin" valueType="num">
                                      <p:cBhvr additive="base">
                                        <p:cTn id="132" dur="500" fill="hold"/>
                                        <p:tgtEl>
                                          <p:spTgt spid="27"/>
                                        </p:tgtEl>
                                        <p:attrNameLst>
                                          <p:attrName>ppt_x</p:attrName>
                                        </p:attrNameLst>
                                      </p:cBhvr>
                                      <p:tavLst>
                                        <p:tav tm="0">
                                          <p:val>
                                            <p:strVal val="#ppt_x"/>
                                          </p:val>
                                        </p:tav>
                                        <p:tav tm="100000">
                                          <p:val>
                                            <p:strVal val="#ppt_x"/>
                                          </p:val>
                                        </p:tav>
                                      </p:tavLst>
                                    </p:anim>
                                    <p:anim calcmode="lin" valueType="num">
                                      <p:cBhvr additive="base">
                                        <p:cTn id="133" dur="500" fill="hold"/>
                                        <p:tgtEl>
                                          <p:spTgt spid="27"/>
                                        </p:tgtEl>
                                        <p:attrNameLst>
                                          <p:attrName>ppt_y</p:attrName>
                                        </p:attrNameLst>
                                      </p:cBhvr>
                                      <p:tavLst>
                                        <p:tav tm="0">
                                          <p:val>
                                            <p:strVal val="1+#ppt_h/2"/>
                                          </p:val>
                                        </p:tav>
                                        <p:tav tm="100000">
                                          <p:val>
                                            <p:strVal val="#ppt_y"/>
                                          </p:val>
                                        </p:tav>
                                      </p:tavLst>
                                    </p:anim>
                                  </p:childTnLst>
                                </p:cTn>
                              </p:par>
                            </p:childTnLst>
                          </p:cTn>
                        </p:par>
                        <p:par>
                          <p:cTn id="134" fill="hold">
                            <p:stCondLst>
                              <p:cond delay="6500"/>
                            </p:stCondLst>
                            <p:childTnLst>
                              <p:par>
                                <p:cTn id="135" presetID="2" presetClass="entr" presetSubtype="4" fill="hold" grpId="0" nodeType="afterEffect">
                                  <p:stCondLst>
                                    <p:cond delay="0"/>
                                  </p:stCondLst>
                                  <p:childTnLst>
                                    <p:set>
                                      <p:cBhvr>
                                        <p:cTn id="136" dur="1" fill="hold">
                                          <p:stCondLst>
                                            <p:cond delay="0"/>
                                          </p:stCondLst>
                                        </p:cTn>
                                        <p:tgtEl>
                                          <p:spTgt spid="29"/>
                                        </p:tgtEl>
                                        <p:attrNameLst>
                                          <p:attrName>style.visibility</p:attrName>
                                        </p:attrNameLst>
                                      </p:cBhvr>
                                      <p:to>
                                        <p:strVal val="visible"/>
                                      </p:to>
                                    </p:set>
                                    <p:anim calcmode="lin" valueType="num">
                                      <p:cBhvr additive="base">
                                        <p:cTn id="137" dur="500" fill="hold"/>
                                        <p:tgtEl>
                                          <p:spTgt spid="29"/>
                                        </p:tgtEl>
                                        <p:attrNameLst>
                                          <p:attrName>ppt_x</p:attrName>
                                        </p:attrNameLst>
                                      </p:cBhvr>
                                      <p:tavLst>
                                        <p:tav tm="0">
                                          <p:val>
                                            <p:strVal val="#ppt_x"/>
                                          </p:val>
                                        </p:tav>
                                        <p:tav tm="100000">
                                          <p:val>
                                            <p:strVal val="#ppt_x"/>
                                          </p:val>
                                        </p:tav>
                                      </p:tavLst>
                                    </p:anim>
                                    <p:anim calcmode="lin" valueType="num">
                                      <p:cBhvr additive="base">
                                        <p:cTn id="138" dur="500" fill="hold"/>
                                        <p:tgtEl>
                                          <p:spTgt spid="29"/>
                                        </p:tgtEl>
                                        <p:attrNameLst>
                                          <p:attrName>ppt_y</p:attrName>
                                        </p:attrNameLst>
                                      </p:cBhvr>
                                      <p:tavLst>
                                        <p:tav tm="0">
                                          <p:val>
                                            <p:strVal val="1+#ppt_h/2"/>
                                          </p:val>
                                        </p:tav>
                                        <p:tav tm="100000">
                                          <p:val>
                                            <p:strVal val="#ppt_y"/>
                                          </p:val>
                                        </p:tav>
                                      </p:tavLst>
                                    </p:anim>
                                  </p:childTnLst>
                                </p:cTn>
                              </p:par>
                            </p:childTnLst>
                          </p:cTn>
                        </p:par>
                        <p:par>
                          <p:cTn id="139" fill="hold">
                            <p:stCondLst>
                              <p:cond delay="7000"/>
                            </p:stCondLst>
                            <p:childTnLst>
                              <p:par>
                                <p:cTn id="140" presetID="2" presetClass="entr" presetSubtype="4" fill="hold" grpId="0" nodeType="afterEffect">
                                  <p:stCondLst>
                                    <p:cond delay="0"/>
                                  </p:stCondLst>
                                  <p:childTnLst>
                                    <p:set>
                                      <p:cBhvr>
                                        <p:cTn id="141" dur="1" fill="hold">
                                          <p:stCondLst>
                                            <p:cond delay="0"/>
                                          </p:stCondLst>
                                        </p:cTn>
                                        <p:tgtEl>
                                          <p:spTgt spid="28"/>
                                        </p:tgtEl>
                                        <p:attrNameLst>
                                          <p:attrName>style.visibility</p:attrName>
                                        </p:attrNameLst>
                                      </p:cBhvr>
                                      <p:to>
                                        <p:strVal val="visible"/>
                                      </p:to>
                                    </p:set>
                                    <p:anim calcmode="lin" valueType="num">
                                      <p:cBhvr additive="base">
                                        <p:cTn id="142" dur="500" fill="hold"/>
                                        <p:tgtEl>
                                          <p:spTgt spid="28"/>
                                        </p:tgtEl>
                                        <p:attrNameLst>
                                          <p:attrName>ppt_x</p:attrName>
                                        </p:attrNameLst>
                                      </p:cBhvr>
                                      <p:tavLst>
                                        <p:tav tm="0">
                                          <p:val>
                                            <p:strVal val="#ppt_x"/>
                                          </p:val>
                                        </p:tav>
                                        <p:tav tm="100000">
                                          <p:val>
                                            <p:strVal val="#ppt_x"/>
                                          </p:val>
                                        </p:tav>
                                      </p:tavLst>
                                    </p:anim>
                                    <p:anim calcmode="lin" valueType="num">
                                      <p:cBhvr additive="base">
                                        <p:cTn id="143" dur="500" fill="hold"/>
                                        <p:tgtEl>
                                          <p:spTgt spid="28"/>
                                        </p:tgtEl>
                                        <p:attrNameLst>
                                          <p:attrName>ppt_y</p:attrName>
                                        </p:attrNameLst>
                                      </p:cBhvr>
                                      <p:tavLst>
                                        <p:tav tm="0">
                                          <p:val>
                                            <p:strVal val="1+#ppt_h/2"/>
                                          </p:val>
                                        </p:tav>
                                        <p:tav tm="100000">
                                          <p:val>
                                            <p:strVal val="#ppt_y"/>
                                          </p:val>
                                        </p:tav>
                                      </p:tavLst>
                                    </p:anim>
                                  </p:childTnLst>
                                </p:cTn>
                              </p:par>
                            </p:childTnLst>
                          </p:cTn>
                        </p:par>
                        <p:par>
                          <p:cTn id="144" fill="hold">
                            <p:stCondLst>
                              <p:cond delay="7500"/>
                            </p:stCondLst>
                            <p:childTnLst>
                              <p:par>
                                <p:cTn id="145" presetID="2" presetClass="entr" presetSubtype="4" fill="hold" grpId="0" nodeType="afterEffect">
                                  <p:stCondLst>
                                    <p:cond delay="0"/>
                                  </p:stCondLst>
                                  <p:childTnLst>
                                    <p:set>
                                      <p:cBhvr>
                                        <p:cTn id="146" dur="1" fill="hold">
                                          <p:stCondLst>
                                            <p:cond delay="0"/>
                                          </p:stCondLst>
                                        </p:cTn>
                                        <p:tgtEl>
                                          <p:spTgt spid="30"/>
                                        </p:tgtEl>
                                        <p:attrNameLst>
                                          <p:attrName>style.visibility</p:attrName>
                                        </p:attrNameLst>
                                      </p:cBhvr>
                                      <p:to>
                                        <p:strVal val="visible"/>
                                      </p:to>
                                    </p:set>
                                    <p:anim calcmode="lin" valueType="num">
                                      <p:cBhvr additive="base">
                                        <p:cTn id="147" dur="500" fill="hold"/>
                                        <p:tgtEl>
                                          <p:spTgt spid="30"/>
                                        </p:tgtEl>
                                        <p:attrNameLst>
                                          <p:attrName>ppt_x</p:attrName>
                                        </p:attrNameLst>
                                      </p:cBhvr>
                                      <p:tavLst>
                                        <p:tav tm="0">
                                          <p:val>
                                            <p:strVal val="#ppt_x"/>
                                          </p:val>
                                        </p:tav>
                                        <p:tav tm="100000">
                                          <p:val>
                                            <p:strVal val="#ppt_x"/>
                                          </p:val>
                                        </p:tav>
                                      </p:tavLst>
                                    </p:anim>
                                    <p:anim calcmode="lin" valueType="num">
                                      <p:cBhvr additive="base">
                                        <p:cTn id="14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1" grpId="0"/>
      <p:bldP spid="6" grpId="0"/>
      <p:bldP spid="7" grpId="0"/>
      <p:bldP spid="8" grpId="0"/>
      <p:bldP spid="9" grpId="0"/>
      <p:bldP spid="10" grpId="0"/>
      <p:bldP spid="11" grpId="0"/>
      <p:bldP spid="12" grpId="0"/>
      <p:bldP spid="32" grpId="0"/>
      <p:bldP spid="15" grpId="0"/>
      <p:bldP spid="17" grpId="0"/>
      <p:bldP spid="16" grpId="0"/>
      <p:bldP spid="18" grpId="0"/>
      <p:bldP spid="19" grpId="0"/>
      <p:bldP spid="21" grpId="0"/>
      <p:bldP spid="20" grpId="0"/>
      <p:bldP spid="22" grpId="0"/>
      <p:bldP spid="23" grpId="0"/>
      <p:bldP spid="25" grpId="0"/>
      <p:bldP spid="24" grpId="0"/>
      <p:bldP spid="26" grpId="0"/>
      <p:bldP spid="27" grpId="0"/>
      <p:bldP spid="29" grpId="0"/>
      <p:bldP spid="28" grpId="0"/>
      <p:bldP spid="3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3165</Words>
  <Application>WPS 演示</Application>
  <PresentationFormat>宽屏</PresentationFormat>
  <Paragraphs>172</Paragraphs>
  <Slides>18</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2</vt:i4>
      </vt:variant>
      <vt:variant>
        <vt:lpstr>幻灯片标题</vt:lpstr>
      </vt:variant>
      <vt:variant>
        <vt:i4>18</vt:i4>
      </vt:variant>
    </vt:vector>
  </HeadingPairs>
  <TitlesOfParts>
    <vt:vector size="38" baseType="lpstr">
      <vt:lpstr>Arial</vt:lpstr>
      <vt:lpstr>宋体</vt:lpstr>
      <vt:lpstr>Wingdings</vt:lpstr>
      <vt:lpstr>华文行楷</vt:lpstr>
      <vt:lpstr>Times New Roman</vt:lpstr>
      <vt:lpstr>华文中宋</vt:lpstr>
      <vt:lpstr>微软雅黑</vt:lpstr>
      <vt:lpstr>Times New Roman</vt:lpstr>
      <vt:lpstr>Courier New</vt:lpstr>
      <vt:lpstr>黑体</vt:lpstr>
      <vt:lpstr>楷体_GB2312</vt:lpstr>
      <vt:lpstr>新宋体</vt:lpstr>
      <vt:lpstr>Arial Unicode MS</vt:lpstr>
      <vt:lpstr>Calibri</vt:lpstr>
      <vt:lpstr>Tahoma</vt:lpstr>
      <vt:lpstr>华文新魏</vt:lpstr>
      <vt:lpstr>华文细黑</vt:lpstr>
      <vt:lpstr>Office 主题</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ASUS</dc:creator>
  <cp:lastModifiedBy>赵生勤  高中语文  潇洒走一回</cp:lastModifiedBy>
  <cp:revision>5</cp:revision>
  <dcterms:created xsi:type="dcterms:W3CDTF">2021-06-22T07:44:00Z</dcterms:created>
  <dcterms:modified xsi:type="dcterms:W3CDTF">2022-03-26T02:56:01Z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71A1CA6EF6924CABA890CD770020562B</vt:lpwstr>
  </property>
  <property fmtid="{D5CDD505-2E9C-101B-9397-08002B2CF9AE}" pid="3" name="KSOProductBuildVer">
    <vt:lpwstr>2052-11.1.0.11365</vt:lpwstr>
  </property>
</Properties>
</file>