
<file path=[Content_Types].xml><?xml version="1.0" encoding="utf-8"?>
<Types xmlns="http://schemas.openxmlformats.org/package/2006/content-types">
  <Default Extension="avi" ContentType="video/x-msvideo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3" r:id="rId2"/>
    <p:sldId id="523" r:id="rId3"/>
    <p:sldId id="1042" r:id="rId4"/>
    <p:sldId id="1003" r:id="rId5"/>
    <p:sldId id="1001" r:id="rId6"/>
    <p:sldId id="1077" r:id="rId7"/>
    <p:sldId id="748" r:id="rId8"/>
    <p:sldId id="586" r:id="rId9"/>
    <p:sldId id="1011" r:id="rId10"/>
    <p:sldId id="996" r:id="rId11"/>
    <p:sldId id="1006" r:id="rId12"/>
    <p:sldId id="991" r:id="rId13"/>
    <p:sldId id="1080" r:id="rId14"/>
    <p:sldId id="1013" r:id="rId15"/>
    <p:sldId id="928" r:id="rId16"/>
    <p:sldId id="1086" r:id="rId17"/>
    <p:sldId id="1087" r:id="rId18"/>
    <p:sldId id="1088" r:id="rId19"/>
    <p:sldId id="1092" r:id="rId20"/>
    <p:sldId id="1089" r:id="rId21"/>
    <p:sldId id="1090" r:id="rId22"/>
    <p:sldId id="1093" r:id="rId23"/>
    <p:sldId id="1094" r:id="rId24"/>
    <p:sldId id="1095" r:id="rId25"/>
    <p:sldId id="1108" r:id="rId26"/>
    <p:sldId id="1107" r:id="rId27"/>
    <p:sldId id="1096" r:id="rId28"/>
    <p:sldId id="1097" r:id="rId29"/>
    <p:sldId id="1098" r:id="rId30"/>
    <p:sldId id="1099" r:id="rId31"/>
    <p:sldId id="1100" r:id="rId32"/>
    <p:sldId id="1106" r:id="rId33"/>
    <p:sldId id="1102" r:id="rId34"/>
    <p:sldId id="1103" r:id="rId3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Impact" panose="020B0806030902050204" pitchFamily="34" charset="0"/>
      <p:regular r:id="rId42"/>
    </p:embeddedFont>
    <p:embeddedFont>
      <p:font typeface="黑体" panose="02010609060101010101" pitchFamily="49" charset="-122"/>
      <p:regular r:id="rId43"/>
    </p:embeddedFont>
    <p:embeddedFont>
      <p:font typeface="华文楷体" panose="02010600040101010101" pitchFamily="2" charset="-122"/>
      <p:regular r:id="rId44"/>
    </p:embeddedFont>
    <p:embeddedFont>
      <p:font typeface="楷体" panose="02010609060101010101" pitchFamily="49" charset="-122"/>
      <p:regular r:id="rId45"/>
    </p:embeddedFont>
    <p:embeddedFont>
      <p:font typeface="幼圆" panose="02010509060101010101" pitchFamily="49" charset="-122"/>
      <p:regular r:id="rId4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6">
          <p15:clr>
            <a:srgbClr val="A4A3A4"/>
          </p15:clr>
        </p15:guide>
        <p15:guide id="2" pos="226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EFCDE"/>
    <a:srgbClr val="0066FF"/>
    <a:srgbClr val="A38302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390" y="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BC15DB-26BB-4314-BBFF-E12A0289D079}" type="doc">
      <dgm:prSet loTypeId="urn:microsoft.com/office/officeart/2005/8/layout/chart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FD87924-2F5B-4E8C-A348-21C7E6624AE7}">
      <dgm:prSet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rtl="0"/>
          <a:r>
            <a:rPr lang="zh-CN" sz="2400" dirty="0">
              <a:solidFill>
                <a:srgbClr val="FF0000"/>
              </a:solidFill>
            </a:rPr>
            <a:t>样子</a:t>
          </a:r>
          <a:r>
            <a:rPr lang="zh-CN" sz="1800" dirty="0"/>
            <a:t>　　　</a:t>
          </a:r>
          <a:endParaRPr lang="en-US" sz="1800" dirty="0"/>
        </a:p>
      </dgm:t>
    </dgm:pt>
    <dgm:pt modelId="{63515186-D100-4767-8508-38D210CDABCA}" type="parTrans" cxnId="{195F6D6F-CC83-4E92-A785-6EC11931CFA8}">
      <dgm:prSet/>
      <dgm:spPr/>
      <dgm:t>
        <a:bodyPr/>
        <a:lstStyle/>
        <a:p>
          <a:endParaRPr lang="zh-CN" altLang="en-US"/>
        </a:p>
      </dgm:t>
    </dgm:pt>
    <dgm:pt modelId="{5FC970E9-8B20-4E52-A573-6D0B130C9C8D}" type="sibTrans" cxnId="{195F6D6F-CC83-4E92-A785-6EC11931CFA8}">
      <dgm:prSet/>
      <dgm:spPr/>
      <dgm:t>
        <a:bodyPr/>
        <a:lstStyle/>
        <a:p>
          <a:endParaRPr lang="zh-CN" altLang="en-US"/>
        </a:p>
      </dgm:t>
    </dgm:pt>
    <dgm:pt modelId="{DE5E5311-1DC9-4B7B-A688-CFF8DAEC1529}">
      <dgm:prSet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rtl="0"/>
          <a:r>
            <a:rPr lang="zh-CN" altLang="en-US" sz="2400" dirty="0">
              <a:solidFill>
                <a:srgbClr val="FF0000"/>
              </a:solidFill>
            </a:rPr>
            <a:t>照料</a:t>
          </a:r>
        </a:p>
      </dgm:t>
    </dgm:pt>
    <dgm:pt modelId="{B0AD3871-1759-4944-A88A-F7C21777CD2E}" type="parTrans" cxnId="{05DDB95C-F951-41CB-A8B7-C4864AE80AEB}">
      <dgm:prSet/>
      <dgm:spPr/>
      <dgm:t>
        <a:bodyPr/>
        <a:lstStyle/>
        <a:p>
          <a:endParaRPr lang="zh-CN" altLang="en-US"/>
        </a:p>
      </dgm:t>
    </dgm:pt>
    <dgm:pt modelId="{4D42542F-C9A3-4517-8936-A9684D9CD484}" type="sibTrans" cxnId="{05DDB95C-F951-41CB-A8B7-C4864AE80AEB}">
      <dgm:prSet/>
      <dgm:spPr/>
      <dgm:t>
        <a:bodyPr/>
        <a:lstStyle/>
        <a:p>
          <a:endParaRPr lang="zh-CN" altLang="en-US"/>
        </a:p>
      </dgm:t>
    </dgm:pt>
    <dgm:pt modelId="{1EA040B7-326C-4A7D-BE09-CC4BBF461387}">
      <dgm:prSet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rtl="0"/>
          <a:r>
            <a:rPr lang="zh-CN" altLang="en-US" sz="2400" dirty="0">
              <a:solidFill>
                <a:srgbClr val="FF0000"/>
              </a:solidFill>
            </a:rPr>
            <a:t>繁殖</a:t>
          </a:r>
          <a:r>
            <a:rPr lang="zh-CN" sz="1800" dirty="0"/>
            <a:t> </a:t>
          </a:r>
          <a:endParaRPr lang="en-US" sz="1800" dirty="0"/>
        </a:p>
      </dgm:t>
    </dgm:pt>
    <dgm:pt modelId="{57170F9B-90C8-4387-8433-1657FEA2D9D4}" type="parTrans" cxnId="{25C23AA1-6C75-4CF1-9E61-3A60560CA538}">
      <dgm:prSet/>
      <dgm:spPr/>
      <dgm:t>
        <a:bodyPr/>
        <a:lstStyle/>
        <a:p>
          <a:endParaRPr lang="zh-CN" altLang="en-US"/>
        </a:p>
      </dgm:t>
    </dgm:pt>
    <dgm:pt modelId="{9B62FD1D-500C-408A-A55B-A4E65E0FDA11}" type="sibTrans" cxnId="{25C23AA1-6C75-4CF1-9E61-3A60560CA538}">
      <dgm:prSet/>
      <dgm:spPr/>
      <dgm:t>
        <a:bodyPr/>
        <a:lstStyle/>
        <a:p>
          <a:endParaRPr lang="zh-CN" altLang="en-US"/>
        </a:p>
      </dgm:t>
    </dgm:pt>
    <dgm:pt modelId="{57E3F94F-94F1-4723-A967-A3AAC028CB09}">
      <dgm:prSet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rtl="0"/>
          <a:r>
            <a:rPr lang="zh-CN" altLang="en-US" sz="2400" dirty="0">
              <a:solidFill>
                <a:srgbClr val="FF0000"/>
              </a:solidFill>
            </a:rPr>
            <a:t>脾气</a:t>
          </a:r>
        </a:p>
      </dgm:t>
    </dgm:pt>
    <dgm:pt modelId="{0CAE30F1-4FA4-4FFB-B579-B978EC7AF2E0}" type="parTrans" cxnId="{273939F5-5475-48F6-BD5D-CD3E89A49487}">
      <dgm:prSet/>
      <dgm:spPr/>
      <dgm:t>
        <a:bodyPr/>
        <a:lstStyle/>
        <a:p>
          <a:endParaRPr lang="zh-CN" altLang="en-US"/>
        </a:p>
      </dgm:t>
    </dgm:pt>
    <dgm:pt modelId="{1305A4E4-4241-4152-A155-06851442C562}" type="sibTrans" cxnId="{273939F5-5475-48F6-BD5D-CD3E89A49487}">
      <dgm:prSet/>
      <dgm:spPr/>
      <dgm:t>
        <a:bodyPr/>
        <a:lstStyle/>
        <a:p>
          <a:endParaRPr lang="zh-CN" altLang="en-US"/>
        </a:p>
      </dgm:t>
    </dgm:pt>
    <dgm:pt modelId="{A46AFC89-5468-4929-A3E3-D3FB4DFB4FE4}" type="pres">
      <dgm:prSet presAssocID="{96BC15DB-26BB-4314-BBFF-E12A0289D079}" presName="compositeShape" presStyleCnt="0">
        <dgm:presLayoutVars>
          <dgm:chMax val="7"/>
          <dgm:dir/>
          <dgm:resizeHandles val="exact"/>
        </dgm:presLayoutVars>
      </dgm:prSet>
      <dgm:spPr/>
    </dgm:pt>
    <dgm:pt modelId="{54A7CA41-17E3-47DC-A861-DC3FEE83E2BF}" type="pres">
      <dgm:prSet presAssocID="{96BC15DB-26BB-4314-BBFF-E12A0289D079}" presName="wedge1" presStyleLbl="node1" presStyleIdx="0" presStyleCnt="4" custLinFactNeighborX="-4289" custLinFactNeighborY="4500"/>
      <dgm:spPr/>
    </dgm:pt>
    <dgm:pt modelId="{43C7501A-2852-4E28-8D4E-D8ACA03FEBC3}" type="pres">
      <dgm:prSet presAssocID="{96BC15DB-26BB-4314-BBFF-E12A0289D079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36C9DCC0-FC96-4A1D-9E58-81A0A669EC2C}" type="pres">
      <dgm:prSet presAssocID="{96BC15DB-26BB-4314-BBFF-E12A0289D079}" presName="wedge2" presStyleLbl="node1" presStyleIdx="1" presStyleCnt="4"/>
      <dgm:spPr/>
    </dgm:pt>
    <dgm:pt modelId="{4FC3D579-7611-498C-A0E1-6F0C8E650D39}" type="pres">
      <dgm:prSet presAssocID="{96BC15DB-26BB-4314-BBFF-E12A0289D079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6AD7E2A7-A919-448C-B212-05B9F232C72E}" type="pres">
      <dgm:prSet presAssocID="{96BC15DB-26BB-4314-BBFF-E12A0289D079}" presName="wedge3" presStyleLbl="node1" presStyleIdx="2" presStyleCnt="4"/>
      <dgm:spPr/>
    </dgm:pt>
    <dgm:pt modelId="{3357B276-0326-4BCA-9095-1B58BD3B86F6}" type="pres">
      <dgm:prSet presAssocID="{96BC15DB-26BB-4314-BBFF-E12A0289D079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708A97E0-4912-4905-839C-9746AC89C70A}" type="pres">
      <dgm:prSet presAssocID="{96BC15DB-26BB-4314-BBFF-E12A0289D079}" presName="wedge4" presStyleLbl="node1" presStyleIdx="3" presStyleCnt="4"/>
      <dgm:spPr/>
    </dgm:pt>
    <dgm:pt modelId="{03794F5A-2DBD-45FE-9549-D47CCD473EE3}" type="pres">
      <dgm:prSet presAssocID="{96BC15DB-26BB-4314-BBFF-E12A0289D079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05DDB95C-F951-41CB-A8B7-C4864AE80AEB}" srcId="{96BC15DB-26BB-4314-BBFF-E12A0289D079}" destId="{DE5E5311-1DC9-4B7B-A688-CFF8DAEC1529}" srcOrd="1" destOrd="0" parTransId="{B0AD3871-1759-4944-A88A-F7C21777CD2E}" sibTransId="{4D42542F-C9A3-4517-8936-A9684D9CD484}"/>
    <dgm:cxn modelId="{73C28E5E-2EDA-449F-B8EF-CD7B93C58B9D}" type="presOf" srcId="{BFD87924-2F5B-4E8C-A348-21C7E6624AE7}" destId="{43C7501A-2852-4E28-8D4E-D8ACA03FEBC3}" srcOrd="1" destOrd="0" presId="urn:microsoft.com/office/officeart/2005/8/layout/chart3"/>
    <dgm:cxn modelId="{63D01C4D-FC0C-47C5-BCE9-78BFD18CB658}" type="presOf" srcId="{57E3F94F-94F1-4723-A967-A3AAC028CB09}" destId="{03794F5A-2DBD-45FE-9549-D47CCD473EE3}" srcOrd="1" destOrd="0" presId="urn:microsoft.com/office/officeart/2005/8/layout/chart3"/>
    <dgm:cxn modelId="{195F6D6F-CC83-4E92-A785-6EC11931CFA8}" srcId="{96BC15DB-26BB-4314-BBFF-E12A0289D079}" destId="{BFD87924-2F5B-4E8C-A348-21C7E6624AE7}" srcOrd="0" destOrd="0" parTransId="{63515186-D100-4767-8508-38D210CDABCA}" sibTransId="{5FC970E9-8B20-4E52-A573-6D0B130C9C8D}"/>
    <dgm:cxn modelId="{760EF67A-93C1-4661-8DF7-BFE5BDEFA486}" type="presOf" srcId="{DE5E5311-1DC9-4B7B-A688-CFF8DAEC1529}" destId="{36C9DCC0-FC96-4A1D-9E58-81A0A669EC2C}" srcOrd="0" destOrd="0" presId="urn:microsoft.com/office/officeart/2005/8/layout/chart3"/>
    <dgm:cxn modelId="{25C23AA1-6C75-4CF1-9E61-3A60560CA538}" srcId="{96BC15DB-26BB-4314-BBFF-E12A0289D079}" destId="{1EA040B7-326C-4A7D-BE09-CC4BBF461387}" srcOrd="2" destOrd="0" parTransId="{57170F9B-90C8-4387-8433-1657FEA2D9D4}" sibTransId="{9B62FD1D-500C-408A-A55B-A4E65E0FDA11}"/>
    <dgm:cxn modelId="{1E2BECB1-FF4C-4951-A844-1F581AA7BB22}" type="presOf" srcId="{96BC15DB-26BB-4314-BBFF-E12A0289D079}" destId="{A46AFC89-5468-4929-A3E3-D3FB4DFB4FE4}" srcOrd="0" destOrd="0" presId="urn:microsoft.com/office/officeart/2005/8/layout/chart3"/>
    <dgm:cxn modelId="{B3EF58B3-62B3-4359-AC41-DD4CEEBFE97A}" type="presOf" srcId="{1EA040B7-326C-4A7D-BE09-CC4BBF461387}" destId="{6AD7E2A7-A919-448C-B212-05B9F232C72E}" srcOrd="0" destOrd="0" presId="urn:microsoft.com/office/officeart/2005/8/layout/chart3"/>
    <dgm:cxn modelId="{A5B8B6BD-4AD4-41AC-898F-03F2A1D11F34}" type="presOf" srcId="{DE5E5311-1DC9-4B7B-A688-CFF8DAEC1529}" destId="{4FC3D579-7611-498C-A0E1-6F0C8E650D39}" srcOrd="1" destOrd="0" presId="urn:microsoft.com/office/officeart/2005/8/layout/chart3"/>
    <dgm:cxn modelId="{597421C4-CC53-457F-B3F0-97EC4B6AA4A4}" type="presOf" srcId="{BFD87924-2F5B-4E8C-A348-21C7E6624AE7}" destId="{54A7CA41-17E3-47DC-A861-DC3FEE83E2BF}" srcOrd="0" destOrd="0" presId="urn:microsoft.com/office/officeart/2005/8/layout/chart3"/>
    <dgm:cxn modelId="{CEEA2FC4-F4B1-4209-92DA-9E721749D37F}" type="presOf" srcId="{1EA040B7-326C-4A7D-BE09-CC4BBF461387}" destId="{3357B276-0326-4BCA-9095-1B58BD3B86F6}" srcOrd="1" destOrd="0" presId="urn:microsoft.com/office/officeart/2005/8/layout/chart3"/>
    <dgm:cxn modelId="{C35B7EE3-C4D6-4182-9FE9-CACD045EC077}" type="presOf" srcId="{57E3F94F-94F1-4723-A967-A3AAC028CB09}" destId="{708A97E0-4912-4905-839C-9746AC89C70A}" srcOrd="0" destOrd="0" presId="urn:microsoft.com/office/officeart/2005/8/layout/chart3"/>
    <dgm:cxn modelId="{273939F5-5475-48F6-BD5D-CD3E89A49487}" srcId="{96BC15DB-26BB-4314-BBFF-E12A0289D079}" destId="{57E3F94F-94F1-4723-A967-A3AAC028CB09}" srcOrd="3" destOrd="0" parTransId="{0CAE30F1-4FA4-4FFB-B579-B978EC7AF2E0}" sibTransId="{1305A4E4-4241-4152-A155-06851442C562}"/>
    <dgm:cxn modelId="{5FBF5030-502E-4B83-BF4F-39A60137C374}" type="presParOf" srcId="{A46AFC89-5468-4929-A3E3-D3FB4DFB4FE4}" destId="{54A7CA41-17E3-47DC-A861-DC3FEE83E2BF}" srcOrd="0" destOrd="0" presId="urn:microsoft.com/office/officeart/2005/8/layout/chart3"/>
    <dgm:cxn modelId="{E06493A6-BE75-44DB-8FA0-1E7AE382465B}" type="presParOf" srcId="{A46AFC89-5468-4929-A3E3-D3FB4DFB4FE4}" destId="{43C7501A-2852-4E28-8D4E-D8ACA03FEBC3}" srcOrd="1" destOrd="0" presId="urn:microsoft.com/office/officeart/2005/8/layout/chart3"/>
    <dgm:cxn modelId="{9D7C7035-A2C0-4AE6-9338-9D9C7DEA8C0D}" type="presParOf" srcId="{A46AFC89-5468-4929-A3E3-D3FB4DFB4FE4}" destId="{36C9DCC0-FC96-4A1D-9E58-81A0A669EC2C}" srcOrd="2" destOrd="0" presId="urn:microsoft.com/office/officeart/2005/8/layout/chart3"/>
    <dgm:cxn modelId="{9DCBE63F-9B12-4920-A898-A0E98E82FA46}" type="presParOf" srcId="{A46AFC89-5468-4929-A3E3-D3FB4DFB4FE4}" destId="{4FC3D579-7611-498C-A0E1-6F0C8E650D39}" srcOrd="3" destOrd="0" presId="urn:microsoft.com/office/officeart/2005/8/layout/chart3"/>
    <dgm:cxn modelId="{41DDBC64-F24B-419B-90F7-1D768244D3B4}" type="presParOf" srcId="{A46AFC89-5468-4929-A3E3-D3FB4DFB4FE4}" destId="{6AD7E2A7-A919-448C-B212-05B9F232C72E}" srcOrd="4" destOrd="0" presId="urn:microsoft.com/office/officeart/2005/8/layout/chart3"/>
    <dgm:cxn modelId="{11512FEC-E5FB-4DFE-A224-A4074B39AF63}" type="presParOf" srcId="{A46AFC89-5468-4929-A3E3-D3FB4DFB4FE4}" destId="{3357B276-0326-4BCA-9095-1B58BD3B86F6}" srcOrd="5" destOrd="0" presId="urn:microsoft.com/office/officeart/2005/8/layout/chart3"/>
    <dgm:cxn modelId="{2BCF44DF-9F2F-441C-9BEC-5D5CC40AE654}" type="presParOf" srcId="{A46AFC89-5468-4929-A3E3-D3FB4DFB4FE4}" destId="{708A97E0-4912-4905-839C-9746AC89C70A}" srcOrd="6" destOrd="0" presId="urn:microsoft.com/office/officeart/2005/8/layout/chart3"/>
    <dgm:cxn modelId="{8D4C8CC8-68F4-4907-9D0D-156895E317ED}" type="presParOf" srcId="{A46AFC89-5468-4929-A3E3-D3FB4DFB4FE4}" destId="{03794F5A-2DBD-45FE-9549-D47CCD473EE3}" srcOrd="7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279576-D93A-4880-AC47-ED0C4F0A085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72D24E9-2ED6-4760-84DC-778E33F24E57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rtl="0"/>
          <a:r>
            <a: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才长大的小虾：通体透明</a:t>
          </a:r>
        </a:p>
      </dgm:t>
    </dgm:pt>
    <dgm:pt modelId="{A2B6B1BD-DDB7-494B-8E48-720FF68F4647}" type="parTrans" cxnId="{B9864DCE-05B7-4FA5-AEEB-F82A69CB1BEE}">
      <dgm:prSet/>
      <dgm:spPr/>
      <dgm:t>
        <a:bodyPr/>
        <a:lstStyle/>
        <a:p>
          <a:endParaRPr lang="zh-CN" altLang="en-US" sz="2800"/>
        </a:p>
      </dgm:t>
    </dgm:pt>
    <dgm:pt modelId="{268A3A68-D420-4800-BDFF-9BB0B4F6DDC5}" type="sibTrans" cxnId="{B9864DCE-05B7-4FA5-AEEB-F82A69CB1BEE}">
      <dgm:prSet/>
      <dgm:spPr/>
      <dgm:t>
        <a:bodyPr/>
        <a:lstStyle/>
        <a:p>
          <a:endParaRPr lang="zh-CN" altLang="en-US" sz="2800"/>
        </a:p>
      </dgm:t>
    </dgm:pt>
    <dgm:pt modelId="{F767DDFC-803D-47CE-A0E3-F5486294FFE4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rtl="0"/>
          <a:r>
            <a: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千年虾： 灰黑、长青苔</a:t>
          </a:r>
        </a:p>
      </dgm:t>
    </dgm:pt>
    <dgm:pt modelId="{99595FF6-AA0E-408A-AE21-FC9FAA03562A}" type="parTrans" cxnId="{99082083-635C-4697-AB60-D3B5E76E6F47}">
      <dgm:prSet/>
      <dgm:spPr/>
      <dgm:t>
        <a:bodyPr/>
        <a:lstStyle/>
        <a:p>
          <a:endParaRPr lang="zh-CN" altLang="en-US" sz="2800"/>
        </a:p>
      </dgm:t>
    </dgm:pt>
    <dgm:pt modelId="{F703FBBD-6AA6-436D-8AB9-818FA301E739}" type="sibTrans" cxnId="{99082083-635C-4697-AB60-D3B5E76E6F47}">
      <dgm:prSet/>
      <dgm:spPr/>
      <dgm:t>
        <a:bodyPr/>
        <a:lstStyle/>
        <a:p>
          <a:endParaRPr lang="zh-CN" altLang="en-US" sz="2800"/>
        </a:p>
      </dgm:t>
    </dgm:pt>
    <dgm:pt modelId="{624EE4DF-A4C7-4908-9E11-7334621C3058}" type="pres">
      <dgm:prSet presAssocID="{76279576-D93A-4880-AC47-ED0C4F0A085A}" presName="linear" presStyleCnt="0">
        <dgm:presLayoutVars>
          <dgm:animLvl val="lvl"/>
          <dgm:resizeHandles val="exact"/>
        </dgm:presLayoutVars>
      </dgm:prSet>
      <dgm:spPr/>
    </dgm:pt>
    <dgm:pt modelId="{B3523AB6-0090-4E95-9193-06A789103CC9}" type="pres">
      <dgm:prSet presAssocID="{F72D24E9-2ED6-4760-84DC-778E33F24E57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1D17D79-1F3F-4BD9-B348-F07344531872}" type="pres">
      <dgm:prSet presAssocID="{268A3A68-D420-4800-BDFF-9BB0B4F6DDC5}" presName="spacer" presStyleCnt="0"/>
      <dgm:spPr/>
    </dgm:pt>
    <dgm:pt modelId="{E738E6A3-7546-4835-AEFE-F603F0953224}" type="pres">
      <dgm:prSet presAssocID="{F767DDFC-803D-47CE-A0E3-F5486294FFE4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2CBF0664-DB82-413C-8940-9AA1231071DC}" type="presOf" srcId="{76279576-D93A-4880-AC47-ED0C4F0A085A}" destId="{624EE4DF-A4C7-4908-9E11-7334621C3058}" srcOrd="0" destOrd="0" presId="urn:microsoft.com/office/officeart/2005/8/layout/vList2"/>
    <dgm:cxn modelId="{B7BD264E-1B5E-402B-AF88-232D963B58D4}" type="presOf" srcId="{F72D24E9-2ED6-4760-84DC-778E33F24E57}" destId="{B3523AB6-0090-4E95-9193-06A789103CC9}" srcOrd="0" destOrd="0" presId="urn:microsoft.com/office/officeart/2005/8/layout/vList2"/>
    <dgm:cxn modelId="{99082083-635C-4697-AB60-D3B5E76E6F47}" srcId="{76279576-D93A-4880-AC47-ED0C4F0A085A}" destId="{F767DDFC-803D-47CE-A0E3-F5486294FFE4}" srcOrd="1" destOrd="0" parTransId="{99595FF6-AA0E-408A-AE21-FC9FAA03562A}" sibTransId="{F703FBBD-6AA6-436D-8AB9-818FA301E739}"/>
    <dgm:cxn modelId="{B9864DCE-05B7-4FA5-AEEB-F82A69CB1BEE}" srcId="{76279576-D93A-4880-AC47-ED0C4F0A085A}" destId="{F72D24E9-2ED6-4760-84DC-778E33F24E57}" srcOrd="0" destOrd="0" parTransId="{A2B6B1BD-DDB7-494B-8E48-720FF68F4647}" sibTransId="{268A3A68-D420-4800-BDFF-9BB0B4F6DDC5}"/>
    <dgm:cxn modelId="{86D15AE6-A8DB-4638-ADBB-CDC355B5E6E7}" type="presOf" srcId="{F767DDFC-803D-47CE-A0E3-F5486294FFE4}" destId="{E738E6A3-7546-4835-AEFE-F603F0953224}" srcOrd="0" destOrd="0" presId="urn:microsoft.com/office/officeart/2005/8/layout/vList2"/>
    <dgm:cxn modelId="{815EA450-29A6-4898-895E-FD8EBBE56A57}" type="presParOf" srcId="{624EE4DF-A4C7-4908-9E11-7334621C3058}" destId="{B3523AB6-0090-4E95-9193-06A789103CC9}" srcOrd="0" destOrd="0" presId="urn:microsoft.com/office/officeart/2005/8/layout/vList2"/>
    <dgm:cxn modelId="{D13D379B-1DA4-4FF7-9548-4222D3D4470C}" type="presParOf" srcId="{624EE4DF-A4C7-4908-9E11-7334621C3058}" destId="{F1D17D79-1F3F-4BD9-B348-F07344531872}" srcOrd="1" destOrd="0" presId="urn:microsoft.com/office/officeart/2005/8/layout/vList2"/>
    <dgm:cxn modelId="{F07AD73A-309E-4154-8827-102E989368B5}" type="presParOf" srcId="{624EE4DF-A4C7-4908-9E11-7334621C3058}" destId="{E738E6A3-7546-4835-AEFE-F603F0953224}" srcOrd="2" destOrd="0" presId="urn:microsoft.com/office/officeart/2005/8/layout/vList2"/>
  </dgm:cxnLst>
  <dgm:bg>
    <a:solidFill>
      <a:schemeClr val="accent6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E4C82EF-1E87-4745-B433-2AFD7E2B02AC}" type="doc">
      <dgm:prSet loTypeId="urn:microsoft.com/office/officeart/2005/8/layout/vList3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786ABF4-AA49-4562-B0E8-4B069B6E8524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zh-CN" dirty="0">
              <a:solidFill>
                <a:srgbClr val="FF0000"/>
              </a:solidFill>
            </a:rPr>
            <a:t>观察小虾的动作来写特点；</a:t>
          </a:r>
        </a:p>
      </dgm:t>
    </dgm:pt>
    <dgm:pt modelId="{0158971B-DB6D-42D5-87F7-6DD5DEFDA777}" type="parTrans" cxnId="{2E94EDDF-1C41-4177-9B77-2E43CE30F82B}">
      <dgm:prSet/>
      <dgm:spPr/>
      <dgm:t>
        <a:bodyPr/>
        <a:lstStyle/>
        <a:p>
          <a:endParaRPr lang="zh-CN" altLang="en-US"/>
        </a:p>
      </dgm:t>
    </dgm:pt>
    <dgm:pt modelId="{F062A96B-6824-40A1-A74E-3575A96BF64F}" type="sibTrans" cxnId="{2E94EDDF-1C41-4177-9B77-2E43CE30F82B}">
      <dgm:prSet/>
      <dgm:spPr/>
      <dgm:t>
        <a:bodyPr/>
        <a:lstStyle/>
        <a:p>
          <a:endParaRPr lang="zh-CN" altLang="en-US"/>
        </a:p>
      </dgm:t>
    </dgm:pt>
    <dgm:pt modelId="{7AB664C7-ABCF-4E7D-9CE7-019E2F197570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zh-CN" dirty="0">
              <a:solidFill>
                <a:srgbClr val="FF0000"/>
              </a:solidFill>
            </a:rPr>
            <a:t>观察小虾的神态来写特点；</a:t>
          </a:r>
        </a:p>
      </dgm:t>
    </dgm:pt>
    <dgm:pt modelId="{2C925AC7-EFDC-4434-8480-B57CD3C01307}" type="parTrans" cxnId="{532C427D-A7FA-4A3C-BA68-6E1006292AA3}">
      <dgm:prSet/>
      <dgm:spPr/>
      <dgm:t>
        <a:bodyPr/>
        <a:lstStyle/>
        <a:p>
          <a:endParaRPr lang="zh-CN" altLang="en-US"/>
        </a:p>
      </dgm:t>
    </dgm:pt>
    <dgm:pt modelId="{17E98AF3-08AE-46C8-914F-DE6BD2BF6949}" type="sibTrans" cxnId="{532C427D-A7FA-4A3C-BA68-6E1006292AA3}">
      <dgm:prSet/>
      <dgm:spPr/>
      <dgm:t>
        <a:bodyPr/>
        <a:lstStyle/>
        <a:p>
          <a:endParaRPr lang="zh-CN" altLang="en-US"/>
        </a:p>
      </dgm:t>
    </dgm:pt>
    <dgm:pt modelId="{FD90265C-EA3A-4933-9373-7BEF80126514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zh-CN" dirty="0">
              <a:solidFill>
                <a:srgbClr val="FF0000"/>
              </a:solidFill>
            </a:rPr>
            <a:t>通过好词好句来描写。</a:t>
          </a:r>
        </a:p>
      </dgm:t>
    </dgm:pt>
    <dgm:pt modelId="{DFEC7751-3D3D-485B-843B-84C7491BCB1F}" type="parTrans" cxnId="{9C0B6B69-C534-4596-9BAE-D0988D9FBED1}">
      <dgm:prSet/>
      <dgm:spPr/>
      <dgm:t>
        <a:bodyPr/>
        <a:lstStyle/>
        <a:p>
          <a:endParaRPr lang="zh-CN" altLang="en-US"/>
        </a:p>
      </dgm:t>
    </dgm:pt>
    <dgm:pt modelId="{C08AC443-5297-4FBF-8591-C32573C5C78C}" type="sibTrans" cxnId="{9C0B6B69-C534-4596-9BAE-D0988D9FBED1}">
      <dgm:prSet/>
      <dgm:spPr/>
      <dgm:t>
        <a:bodyPr/>
        <a:lstStyle/>
        <a:p>
          <a:endParaRPr lang="zh-CN" altLang="en-US"/>
        </a:p>
      </dgm:t>
    </dgm:pt>
    <dgm:pt modelId="{0FE28292-CD7D-433E-9D1A-AF118F015427}" type="pres">
      <dgm:prSet presAssocID="{AE4C82EF-1E87-4745-B433-2AFD7E2B02AC}" presName="linearFlow" presStyleCnt="0">
        <dgm:presLayoutVars>
          <dgm:dir/>
          <dgm:resizeHandles val="exact"/>
        </dgm:presLayoutVars>
      </dgm:prSet>
      <dgm:spPr/>
    </dgm:pt>
    <dgm:pt modelId="{F9C0C00E-1AA9-47C2-85F7-FF78FE019C52}" type="pres">
      <dgm:prSet presAssocID="{E786ABF4-AA49-4562-B0E8-4B069B6E8524}" presName="composite" presStyleCnt="0"/>
      <dgm:spPr/>
    </dgm:pt>
    <dgm:pt modelId="{04E5F0ED-DE0C-497D-B4F0-888EDE0EF48F}" type="pres">
      <dgm:prSet presAssocID="{E786ABF4-AA49-4562-B0E8-4B069B6E8524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6684CB6-BB61-4DF9-9318-30B4DBAB9EDE}" type="pres">
      <dgm:prSet presAssocID="{E786ABF4-AA49-4562-B0E8-4B069B6E8524}" presName="txShp" presStyleLbl="node1" presStyleIdx="0" presStyleCnt="3">
        <dgm:presLayoutVars>
          <dgm:bulletEnabled val="1"/>
        </dgm:presLayoutVars>
      </dgm:prSet>
      <dgm:spPr/>
    </dgm:pt>
    <dgm:pt modelId="{0AD317D5-B9D3-4B34-8D42-B284B749D51B}" type="pres">
      <dgm:prSet presAssocID="{F062A96B-6824-40A1-A74E-3575A96BF64F}" presName="spacing" presStyleCnt="0"/>
      <dgm:spPr/>
    </dgm:pt>
    <dgm:pt modelId="{E28A05F3-D915-4801-9A00-5AD5803F34F2}" type="pres">
      <dgm:prSet presAssocID="{7AB664C7-ABCF-4E7D-9CE7-019E2F197570}" presName="composite" presStyleCnt="0"/>
      <dgm:spPr/>
    </dgm:pt>
    <dgm:pt modelId="{005B5E3D-BD62-46E5-80E5-BB91B33ABFDC}" type="pres">
      <dgm:prSet presAssocID="{7AB664C7-ABCF-4E7D-9CE7-019E2F197570}" presName="imgShp" presStyleLbl="fgImgPlace1" presStyleIdx="1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2F48798-1B8D-460C-8013-2D0DB148AE12}" type="pres">
      <dgm:prSet presAssocID="{7AB664C7-ABCF-4E7D-9CE7-019E2F197570}" presName="txShp" presStyleLbl="node1" presStyleIdx="1" presStyleCnt="3">
        <dgm:presLayoutVars>
          <dgm:bulletEnabled val="1"/>
        </dgm:presLayoutVars>
      </dgm:prSet>
      <dgm:spPr/>
    </dgm:pt>
    <dgm:pt modelId="{1F424DD4-5FCD-428B-9502-70DFF4E17C39}" type="pres">
      <dgm:prSet presAssocID="{17E98AF3-08AE-46C8-914F-DE6BD2BF6949}" presName="spacing" presStyleCnt="0"/>
      <dgm:spPr/>
    </dgm:pt>
    <dgm:pt modelId="{3EE6A164-0410-4890-B922-044DB82497EE}" type="pres">
      <dgm:prSet presAssocID="{FD90265C-EA3A-4933-9373-7BEF80126514}" presName="composite" presStyleCnt="0"/>
      <dgm:spPr/>
    </dgm:pt>
    <dgm:pt modelId="{877EC11A-1EEF-4ADA-834F-F36A13887400}" type="pres">
      <dgm:prSet presAssocID="{FD90265C-EA3A-4933-9373-7BEF80126514}" presName="imgShp" presStyleLbl="fgImgPlace1" presStyleIdx="2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03A4848-0447-4E4F-8C83-9011990979BA}" type="pres">
      <dgm:prSet presAssocID="{FD90265C-EA3A-4933-9373-7BEF80126514}" presName="txShp" presStyleLbl="node1" presStyleIdx="2" presStyleCnt="3">
        <dgm:presLayoutVars>
          <dgm:bulletEnabled val="1"/>
        </dgm:presLayoutVars>
      </dgm:prSet>
      <dgm:spPr/>
    </dgm:pt>
  </dgm:ptLst>
  <dgm:cxnLst>
    <dgm:cxn modelId="{5749BF48-36CB-43F8-845C-A9AD1E016772}" type="presOf" srcId="{E786ABF4-AA49-4562-B0E8-4B069B6E8524}" destId="{86684CB6-BB61-4DF9-9318-30B4DBAB9EDE}" srcOrd="0" destOrd="0" presId="urn:microsoft.com/office/officeart/2005/8/layout/vList3#3"/>
    <dgm:cxn modelId="{9C0B6B69-C534-4596-9BAE-D0988D9FBED1}" srcId="{AE4C82EF-1E87-4745-B433-2AFD7E2B02AC}" destId="{FD90265C-EA3A-4933-9373-7BEF80126514}" srcOrd="2" destOrd="0" parTransId="{DFEC7751-3D3D-485B-843B-84C7491BCB1F}" sibTransId="{C08AC443-5297-4FBF-8591-C32573C5C78C}"/>
    <dgm:cxn modelId="{8714B451-3572-4ECC-B902-C754A26D9E56}" type="presOf" srcId="{AE4C82EF-1E87-4745-B433-2AFD7E2B02AC}" destId="{0FE28292-CD7D-433E-9D1A-AF118F015427}" srcOrd="0" destOrd="0" presId="urn:microsoft.com/office/officeart/2005/8/layout/vList3#3"/>
    <dgm:cxn modelId="{532C427D-A7FA-4A3C-BA68-6E1006292AA3}" srcId="{AE4C82EF-1E87-4745-B433-2AFD7E2B02AC}" destId="{7AB664C7-ABCF-4E7D-9CE7-019E2F197570}" srcOrd="1" destOrd="0" parTransId="{2C925AC7-EFDC-4434-8480-B57CD3C01307}" sibTransId="{17E98AF3-08AE-46C8-914F-DE6BD2BF6949}"/>
    <dgm:cxn modelId="{776CE785-2436-4E00-8B33-35DEE2020567}" type="presOf" srcId="{FD90265C-EA3A-4933-9373-7BEF80126514}" destId="{703A4848-0447-4E4F-8C83-9011990979BA}" srcOrd="0" destOrd="0" presId="urn:microsoft.com/office/officeart/2005/8/layout/vList3#3"/>
    <dgm:cxn modelId="{2E94EDDF-1C41-4177-9B77-2E43CE30F82B}" srcId="{AE4C82EF-1E87-4745-B433-2AFD7E2B02AC}" destId="{E786ABF4-AA49-4562-B0E8-4B069B6E8524}" srcOrd="0" destOrd="0" parTransId="{0158971B-DB6D-42D5-87F7-6DD5DEFDA777}" sibTransId="{F062A96B-6824-40A1-A74E-3575A96BF64F}"/>
    <dgm:cxn modelId="{252EC3ED-EBA7-4584-BA5C-5D35C81A9A29}" type="presOf" srcId="{7AB664C7-ABCF-4E7D-9CE7-019E2F197570}" destId="{B2F48798-1B8D-460C-8013-2D0DB148AE12}" srcOrd="0" destOrd="0" presId="urn:microsoft.com/office/officeart/2005/8/layout/vList3#3"/>
    <dgm:cxn modelId="{D26262C7-1041-4C9D-B9BD-B8D034931C90}" type="presParOf" srcId="{0FE28292-CD7D-433E-9D1A-AF118F015427}" destId="{F9C0C00E-1AA9-47C2-85F7-FF78FE019C52}" srcOrd="0" destOrd="0" presId="urn:microsoft.com/office/officeart/2005/8/layout/vList3#3"/>
    <dgm:cxn modelId="{FBFCF979-4A28-4294-A8F6-B1D133E57CE2}" type="presParOf" srcId="{F9C0C00E-1AA9-47C2-85F7-FF78FE019C52}" destId="{04E5F0ED-DE0C-497D-B4F0-888EDE0EF48F}" srcOrd="0" destOrd="0" presId="urn:microsoft.com/office/officeart/2005/8/layout/vList3#3"/>
    <dgm:cxn modelId="{8D34E38F-5B30-42EC-A951-2C1113CE76A2}" type="presParOf" srcId="{F9C0C00E-1AA9-47C2-85F7-FF78FE019C52}" destId="{86684CB6-BB61-4DF9-9318-30B4DBAB9EDE}" srcOrd="1" destOrd="0" presId="urn:microsoft.com/office/officeart/2005/8/layout/vList3#3"/>
    <dgm:cxn modelId="{6F2B68D9-6CCF-494E-9A76-7639343AE630}" type="presParOf" srcId="{0FE28292-CD7D-433E-9D1A-AF118F015427}" destId="{0AD317D5-B9D3-4B34-8D42-B284B749D51B}" srcOrd="1" destOrd="0" presId="urn:microsoft.com/office/officeart/2005/8/layout/vList3#3"/>
    <dgm:cxn modelId="{73728365-D6AA-45F0-B3E7-A4F632F80D4B}" type="presParOf" srcId="{0FE28292-CD7D-433E-9D1A-AF118F015427}" destId="{E28A05F3-D915-4801-9A00-5AD5803F34F2}" srcOrd="2" destOrd="0" presId="urn:microsoft.com/office/officeart/2005/8/layout/vList3#3"/>
    <dgm:cxn modelId="{0F7EB24E-77EA-48F7-877C-D06079BB8981}" type="presParOf" srcId="{E28A05F3-D915-4801-9A00-5AD5803F34F2}" destId="{005B5E3D-BD62-46E5-80E5-BB91B33ABFDC}" srcOrd="0" destOrd="0" presId="urn:microsoft.com/office/officeart/2005/8/layout/vList3#3"/>
    <dgm:cxn modelId="{691B98E7-9233-442D-9A1A-A31854EFAC45}" type="presParOf" srcId="{E28A05F3-D915-4801-9A00-5AD5803F34F2}" destId="{B2F48798-1B8D-460C-8013-2D0DB148AE12}" srcOrd="1" destOrd="0" presId="urn:microsoft.com/office/officeart/2005/8/layout/vList3#3"/>
    <dgm:cxn modelId="{EF8B67A1-6072-4B3A-8686-AED2A791148C}" type="presParOf" srcId="{0FE28292-CD7D-433E-9D1A-AF118F015427}" destId="{1F424DD4-5FCD-428B-9502-70DFF4E17C39}" srcOrd="3" destOrd="0" presId="urn:microsoft.com/office/officeart/2005/8/layout/vList3#3"/>
    <dgm:cxn modelId="{F3D2D647-73EB-4164-B24B-85ACB3359B43}" type="presParOf" srcId="{0FE28292-CD7D-433E-9D1A-AF118F015427}" destId="{3EE6A164-0410-4890-B922-044DB82497EE}" srcOrd="4" destOrd="0" presId="urn:microsoft.com/office/officeart/2005/8/layout/vList3#3"/>
    <dgm:cxn modelId="{C86486CC-1CE1-41E7-99D2-3B65A253431A}" type="presParOf" srcId="{3EE6A164-0410-4890-B922-044DB82497EE}" destId="{877EC11A-1EEF-4ADA-834F-F36A13887400}" srcOrd="0" destOrd="0" presId="urn:microsoft.com/office/officeart/2005/8/layout/vList3#3"/>
    <dgm:cxn modelId="{222F1394-35C2-418E-B4E2-548E021CA01A}" type="presParOf" srcId="{3EE6A164-0410-4890-B922-044DB82497EE}" destId="{703A4848-0447-4E4F-8C83-9011990979BA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A7CA41-17E3-47DC-A861-DC3FEE83E2BF}">
      <dsp:nvSpPr>
        <dsp:cNvPr id="0" name=""/>
        <dsp:cNvSpPr/>
      </dsp:nvSpPr>
      <dsp:spPr>
        <a:xfrm>
          <a:off x="2203218" y="245072"/>
          <a:ext cx="2056548" cy="2056548"/>
        </a:xfrm>
        <a:prstGeom prst="pie">
          <a:avLst>
            <a:gd name="adj1" fmla="val 16200000"/>
            <a:gd name="adj2" fmla="val 0"/>
          </a:avLst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400" kern="1200" dirty="0">
              <a:solidFill>
                <a:srgbClr val="FF0000"/>
              </a:solidFill>
            </a:rPr>
            <a:t>样子</a:t>
          </a:r>
          <a:r>
            <a:rPr lang="zh-CN" sz="1800" kern="1200" dirty="0"/>
            <a:t>　　　</a:t>
          </a:r>
          <a:endParaRPr lang="en-US" sz="1800" kern="1200" dirty="0"/>
        </a:p>
      </dsp:txBody>
      <dsp:txXfrm>
        <a:off x="3254996" y="625533"/>
        <a:ext cx="758964" cy="612068"/>
      </dsp:txXfrm>
    </dsp:sp>
    <dsp:sp modelId="{36C9DCC0-FC96-4A1D-9E58-81A0A669EC2C}">
      <dsp:nvSpPr>
        <dsp:cNvPr id="0" name=""/>
        <dsp:cNvSpPr/>
      </dsp:nvSpPr>
      <dsp:spPr>
        <a:xfrm>
          <a:off x="2204755" y="239196"/>
          <a:ext cx="2056548" cy="2056548"/>
        </a:xfrm>
        <a:prstGeom prst="pie">
          <a:avLst>
            <a:gd name="adj1" fmla="val 0"/>
            <a:gd name="adj2" fmla="val 5400000"/>
          </a:avLst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FF0000"/>
              </a:solidFill>
            </a:rPr>
            <a:t>照料</a:t>
          </a:r>
        </a:p>
      </dsp:txBody>
      <dsp:txXfrm>
        <a:off x="3269753" y="1304194"/>
        <a:ext cx="758964" cy="612068"/>
      </dsp:txXfrm>
    </dsp:sp>
    <dsp:sp modelId="{6AD7E2A7-A919-448C-B212-05B9F232C72E}">
      <dsp:nvSpPr>
        <dsp:cNvPr id="0" name=""/>
        <dsp:cNvSpPr/>
      </dsp:nvSpPr>
      <dsp:spPr>
        <a:xfrm>
          <a:off x="2204755" y="239196"/>
          <a:ext cx="2056548" cy="2056548"/>
        </a:xfrm>
        <a:prstGeom prst="pie">
          <a:avLst>
            <a:gd name="adj1" fmla="val 5400000"/>
            <a:gd name="adj2" fmla="val 10800000"/>
          </a:avLst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FF0000"/>
              </a:solidFill>
            </a:rPr>
            <a:t>繁殖</a:t>
          </a:r>
          <a:r>
            <a:rPr lang="zh-CN" sz="1800" kern="1200" dirty="0"/>
            <a:t> </a:t>
          </a:r>
          <a:endParaRPr lang="en-US" sz="1800" kern="1200" dirty="0"/>
        </a:p>
      </dsp:txBody>
      <dsp:txXfrm>
        <a:off x="2437341" y="1304194"/>
        <a:ext cx="758964" cy="612068"/>
      </dsp:txXfrm>
    </dsp:sp>
    <dsp:sp modelId="{708A97E0-4912-4905-839C-9746AC89C70A}">
      <dsp:nvSpPr>
        <dsp:cNvPr id="0" name=""/>
        <dsp:cNvSpPr/>
      </dsp:nvSpPr>
      <dsp:spPr>
        <a:xfrm>
          <a:off x="2204755" y="239196"/>
          <a:ext cx="2056548" cy="2056548"/>
        </a:xfrm>
        <a:prstGeom prst="pie">
          <a:avLst>
            <a:gd name="adj1" fmla="val 10800000"/>
            <a:gd name="adj2" fmla="val 16200000"/>
          </a:avLst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FF0000"/>
              </a:solidFill>
            </a:rPr>
            <a:t>脾气</a:t>
          </a:r>
        </a:p>
      </dsp:txBody>
      <dsp:txXfrm>
        <a:off x="2437341" y="618678"/>
        <a:ext cx="758964" cy="6120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523AB6-0090-4E95-9193-06A789103CC9}">
      <dsp:nvSpPr>
        <dsp:cNvPr id="0" name=""/>
        <dsp:cNvSpPr/>
      </dsp:nvSpPr>
      <dsp:spPr>
        <a:xfrm>
          <a:off x="0" y="1699"/>
          <a:ext cx="5976664" cy="699660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才长大的小虾：通体透明</a:t>
          </a:r>
        </a:p>
      </dsp:txBody>
      <dsp:txXfrm>
        <a:off x="34155" y="35854"/>
        <a:ext cx="5908354" cy="631350"/>
      </dsp:txXfrm>
    </dsp:sp>
    <dsp:sp modelId="{E738E6A3-7546-4835-AEFE-F603F0953224}">
      <dsp:nvSpPr>
        <dsp:cNvPr id="0" name=""/>
        <dsp:cNvSpPr/>
      </dsp:nvSpPr>
      <dsp:spPr>
        <a:xfrm>
          <a:off x="0" y="738800"/>
          <a:ext cx="5976664" cy="699660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千年虾： 灰黑、长青苔</a:t>
          </a:r>
        </a:p>
      </dsp:txBody>
      <dsp:txXfrm>
        <a:off x="34155" y="772955"/>
        <a:ext cx="5908354" cy="6313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684CB6-BB61-4DF9-9318-30B4DBAB9EDE}">
      <dsp:nvSpPr>
        <dsp:cNvPr id="0" name=""/>
        <dsp:cNvSpPr/>
      </dsp:nvSpPr>
      <dsp:spPr>
        <a:xfrm rot="10800000">
          <a:off x="1153601" y="510"/>
          <a:ext cx="3974481" cy="610039"/>
        </a:xfrm>
        <a:prstGeom prst="homePlate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9011" tIns="80010" rIns="149352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100" kern="1200" dirty="0">
              <a:solidFill>
                <a:srgbClr val="FF0000"/>
              </a:solidFill>
            </a:rPr>
            <a:t>观察小虾的动作来写特点；</a:t>
          </a:r>
        </a:p>
      </dsp:txBody>
      <dsp:txXfrm rot="10800000">
        <a:off x="1306111" y="510"/>
        <a:ext cx="3821971" cy="610039"/>
      </dsp:txXfrm>
    </dsp:sp>
    <dsp:sp modelId="{04E5F0ED-DE0C-497D-B4F0-888EDE0EF48F}">
      <dsp:nvSpPr>
        <dsp:cNvPr id="0" name=""/>
        <dsp:cNvSpPr/>
      </dsp:nvSpPr>
      <dsp:spPr>
        <a:xfrm>
          <a:off x="848581" y="510"/>
          <a:ext cx="610039" cy="61003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F48798-1B8D-460C-8013-2D0DB148AE12}">
      <dsp:nvSpPr>
        <dsp:cNvPr id="0" name=""/>
        <dsp:cNvSpPr/>
      </dsp:nvSpPr>
      <dsp:spPr>
        <a:xfrm rot="10800000">
          <a:off x="1153601" y="775100"/>
          <a:ext cx="3974481" cy="610039"/>
        </a:xfrm>
        <a:prstGeom prst="homePlate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9011" tIns="80010" rIns="149352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100" kern="1200" dirty="0">
              <a:solidFill>
                <a:srgbClr val="FF0000"/>
              </a:solidFill>
            </a:rPr>
            <a:t>观察小虾的神态来写特点；</a:t>
          </a:r>
        </a:p>
      </dsp:txBody>
      <dsp:txXfrm rot="10800000">
        <a:off x="1306111" y="775100"/>
        <a:ext cx="3821971" cy="610039"/>
      </dsp:txXfrm>
    </dsp:sp>
    <dsp:sp modelId="{005B5E3D-BD62-46E5-80E5-BB91B33ABFDC}">
      <dsp:nvSpPr>
        <dsp:cNvPr id="0" name=""/>
        <dsp:cNvSpPr/>
      </dsp:nvSpPr>
      <dsp:spPr>
        <a:xfrm>
          <a:off x="848581" y="775100"/>
          <a:ext cx="610039" cy="61003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3A4848-0447-4E4F-8C83-9011990979BA}">
      <dsp:nvSpPr>
        <dsp:cNvPr id="0" name=""/>
        <dsp:cNvSpPr/>
      </dsp:nvSpPr>
      <dsp:spPr>
        <a:xfrm rot="10800000">
          <a:off x="1153601" y="1549689"/>
          <a:ext cx="3974481" cy="610039"/>
        </a:xfrm>
        <a:prstGeom prst="homePlate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9011" tIns="80010" rIns="149352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100" kern="1200" dirty="0">
              <a:solidFill>
                <a:srgbClr val="FF0000"/>
              </a:solidFill>
            </a:rPr>
            <a:t>通过好词好句来描写。</a:t>
          </a:r>
        </a:p>
      </dsp:txBody>
      <dsp:txXfrm rot="10800000">
        <a:off x="1306111" y="1549689"/>
        <a:ext cx="3821971" cy="610039"/>
      </dsp:txXfrm>
    </dsp:sp>
    <dsp:sp modelId="{877EC11A-1EEF-4ADA-834F-F36A13887400}">
      <dsp:nvSpPr>
        <dsp:cNvPr id="0" name=""/>
        <dsp:cNvSpPr/>
      </dsp:nvSpPr>
      <dsp:spPr>
        <a:xfrm>
          <a:off x="848581" y="1549689"/>
          <a:ext cx="610039" cy="61003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001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657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43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20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08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04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790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952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972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4591050"/>
            <a:ext cx="91440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FDDFD90-1429-7244-B887-4B2B69E9159A}"/>
              </a:ext>
            </a:extLst>
          </p:cNvPr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>
            <a:extLst>
              <a:ext uri="{FF2B5EF4-FFF2-40B4-BE49-F238E27FC236}">
                <a16:creationId xmlns:a16="http://schemas.microsoft.com/office/drawing/2014/main" id="{5362E6FF-7BB4-7848-B66B-4CD6CB94CD42}"/>
              </a:ext>
            </a:extLst>
          </p:cNvPr>
          <p:cNvSpPr txBox="1"/>
          <p:nvPr userDrawn="1"/>
        </p:nvSpPr>
        <p:spPr>
          <a:xfrm>
            <a:off x="193237" y="92978"/>
            <a:ext cx="8947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15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*  小虾</a:t>
            </a:r>
          </a:p>
        </p:txBody>
      </p:sp>
      <p:pic>
        <p:nvPicPr>
          <p:cNvPr id="120833" name="Picture 1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855545" y="1347614"/>
            <a:ext cx="2288455" cy="2485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https://timgsa.baidu.com/timg?image&amp;quality=80&amp;size=b9999_10000&amp;sec=1539874440088&amp;di=6d04c795cfee6fd098abf0d5e5474c1b&amp;imgtype=0&amp;src=http%3A%2F%2Fpic.58pic.com%2F58pic%2F14%2F67%2F71%2F50Y58PIChPb_1024.jpg"/>
          <p:cNvPicPr>
            <a:picLocks noChangeAspect="1" noChangeArrowheads="1"/>
          </p:cNvPicPr>
          <p:nvPr userDrawn="1"/>
        </p:nvPicPr>
        <p:blipFill>
          <a:blip r:embed="rId1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37134"/>
          <a:stretch>
            <a:fillRect/>
          </a:stretch>
        </p:blipFill>
        <p:spPr bwMode="auto">
          <a:xfrm>
            <a:off x="0" y="4371950"/>
            <a:ext cx="9144000" cy="771550"/>
          </a:xfrm>
          <a:prstGeom prst="rect">
            <a:avLst/>
          </a:prstGeom>
          <a:noFill/>
        </p:spPr>
      </p:pic>
      <p:pic>
        <p:nvPicPr>
          <p:cNvPr id="9" name="Picture 2" descr="https://ss0.bdstatic.com/70cFuHSh_Q1YnxGkpoWK1HF6hhy/it/u=1457526823,1327959249&amp;fm=26&amp;gp=0.jpg"/>
          <p:cNvPicPr>
            <a:picLocks noChangeAspect="1" noChangeArrowheads="1"/>
          </p:cNvPicPr>
          <p:nvPr userDrawn="1"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924"/>
          <a:stretch>
            <a:fillRect/>
          </a:stretch>
        </p:blipFill>
        <p:spPr bwMode="auto">
          <a:xfrm>
            <a:off x="-180528" y="4249310"/>
            <a:ext cx="936104" cy="894189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0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image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image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image3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image4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image3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image3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339752" y="1923678"/>
            <a:ext cx="4752528" cy="154657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谜语：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驼背老公公，胡须翘松松，</a:t>
            </a:r>
          </a:p>
          <a:p>
            <a:pPr>
              <a:buFontTx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爬到锅台中，全身红彤彤。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EC8D093-F15E-C44F-BB22-292353ED6C6B}"/>
              </a:ext>
            </a:extLst>
          </p:cNvPr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4879769-7720-EE4E-9830-2D111B55CA7A}"/>
              </a:ext>
            </a:extLst>
          </p:cNvPr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349" y="1331932"/>
            <a:ext cx="372261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搏斗：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搏斗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是使用身体、器械等、双方或多方相互间进行的一种实战行为。</a:t>
            </a:r>
            <a:endParaRPr lang="zh-CN" altLang="en-US" sz="28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3170461"/>
            <a:ext cx="3587532" cy="738664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拳击手在赛场上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搏斗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347688"/>
            <a:ext cx="3672408" cy="2592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3448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30563" y="1164689"/>
            <a:ext cx="378139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追逐：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迅速积极地追寻逃跑的东西。</a:t>
            </a:r>
            <a:endParaRPr lang="zh-CN" altLang="en-US" sz="28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0563" y="2643758"/>
            <a:ext cx="3781397" cy="95410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孩子们在球场上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追逐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着，打闹着。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131590"/>
            <a:ext cx="3966343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8909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730027" y="1693133"/>
            <a:ext cx="3625949" cy="209191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中间空着的地方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尚未占用的时间、空旷间隙、相似的情况或状态再现的时间间隔。</a:t>
            </a:r>
            <a:endParaRPr lang="zh-CN" altLang="en-US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776737" y="978863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空隙</a:t>
            </a:r>
          </a:p>
        </p:txBody>
      </p:sp>
      <p:sp>
        <p:nvSpPr>
          <p:cNvPr id="4" name="右箭头 3"/>
          <p:cNvSpPr/>
          <p:nvPr/>
        </p:nvSpPr>
        <p:spPr>
          <a:xfrm>
            <a:off x="4211960" y="2211710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987574"/>
            <a:ext cx="2941315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478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84586" y="1143086"/>
            <a:ext cx="8213805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默读课文，一边读一边想，课文从哪几个方面写小虾的？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4">
            <a:extLst>
              <a:ext uri="{FF2B5EF4-FFF2-40B4-BE49-F238E27FC236}">
                <a16:creationId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09C90686-15F3-D346-BEB7-8A3E8DB4E2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graphicFrame>
        <p:nvGraphicFramePr>
          <p:cNvPr id="21" name="图示 20"/>
          <p:cNvGraphicFramePr/>
          <p:nvPr>
            <p:extLst>
              <p:ext uri="{D42A27DB-BD31-4B8C-83A1-F6EECF244321}">
                <p14:modId xmlns:p14="http://schemas.microsoft.com/office/powerpoint/2010/main" val="3731443056"/>
              </p:ext>
            </p:extLst>
          </p:nvPr>
        </p:nvGraphicFramePr>
        <p:xfrm>
          <a:off x="1259632" y="1779662"/>
          <a:ext cx="6552728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3068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5021093" y="2641382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395536" y="471090"/>
            <a:ext cx="3240360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默读课文，思考：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1600" y="1262246"/>
            <a:ext cx="75608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作者首先写家中葡萄架下有一口水缸，他捉到了一些小虾养在里面。然后写小虾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很有趣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，但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脾气不好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。最后写作者细心照顾小虾，写小虾的繁殖。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7236296" y="2486382"/>
            <a:ext cx="9361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475656" y="3134454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2068848"/>
            <a:ext cx="1008112" cy="38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702406"/>
            <a:ext cx="151216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779518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07704" y="1791158"/>
            <a:ext cx="6768752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自由朗读课文第二自然段，用“</a:t>
            </a:r>
            <a:r>
              <a:rPr lang="zh-CN" altLang="en-US" sz="28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”画出小虾长什么样子。 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8EF08035-E59D-9F43-8B22-DC7E8EC05DB9}"/>
              </a:ext>
            </a:extLst>
          </p:cNvPr>
          <p:cNvSpPr txBox="1"/>
          <p:nvPr/>
        </p:nvSpPr>
        <p:spPr>
          <a:xfrm>
            <a:off x="827584" y="956877"/>
            <a:ext cx="31648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b="1" dirty="0">
              <a:solidFill>
                <a:schemeClr val="accent3">
                  <a:lumMod val="50000"/>
                </a:schemeClr>
              </a:solidFill>
              <a:latin typeface="Songti SC Black" panose="02010600040101010101" pitchFamily="2" charset="-122"/>
              <a:ea typeface="Songti SC Black" panose="02010600040101010101" pitchFamily="2" charset="-122"/>
            </a:endParaRPr>
          </a:p>
        </p:txBody>
      </p:sp>
      <p:sp>
        <p:nvSpPr>
          <p:cNvPr id="6" name="文本框 14">
            <a:extLst>
              <a:ext uri="{FF2B5EF4-FFF2-40B4-BE49-F238E27FC236}">
                <a16:creationId xmlns:a16="http://schemas.microsoft.com/office/drawing/2014/main" id="{5484379D-3776-7748-BF08-F82CF795CA5C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E56DA78-629F-0143-BFBE-341A78A97E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259171383"/>
              </p:ext>
            </p:extLst>
          </p:nvPr>
        </p:nvGraphicFramePr>
        <p:xfrm>
          <a:off x="1187624" y="555526"/>
          <a:ext cx="5976664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4" descr="a8afce12d3dd1d05f2de3250"/>
          <p:cNvPicPr>
            <a:picLocks noChangeAspect="1" noChangeArrowheads="1"/>
          </p:cNvPicPr>
          <p:nvPr/>
        </p:nvPicPr>
        <p:blipFill>
          <a:blip r:embed="rId7" cstate="print"/>
          <a:srcRect b="10576"/>
          <a:stretch>
            <a:fillRect/>
          </a:stretch>
        </p:blipFill>
        <p:spPr bwMode="auto">
          <a:xfrm>
            <a:off x="1763688" y="2139702"/>
            <a:ext cx="3816424" cy="25595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3523AB6-0090-4E95-9193-06A789103C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B3523AB6-0090-4E95-9193-06A789103C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738E6A3-7546-4835-AEFE-F603F09532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E738E6A3-7546-4835-AEFE-F603F09532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267745" y="963741"/>
            <a:ext cx="5832648" cy="22320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	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小声快读第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3-4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自然段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，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思考：这个自然段共有几句话？主要是围绕哪一句写的？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06" y="1539356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483518"/>
            <a:ext cx="7560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kumimoji="1"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缸里的小虾十分</a:t>
            </a:r>
            <a:r>
              <a:rPr kumimoji="1" lang="zh-CN" altLang="en-US" sz="24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有趣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。它们有的独自荡来荡去，有的互相追逐，有的紧贴住缸壁。要是你用小竹枝去动动那些正在休息的小虾，它们会立即向别的安静的角落蹦去，一路上像生了气似的，不停地舞动着前面那双细长的脚，脚末端的那副钳子一张一张的，胡须也一翘一翘地摆动着，连眼珠子也一突一突的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475656" y="987574"/>
            <a:ext cx="273630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6228184" y="555526"/>
            <a:ext cx="1296144" cy="50405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292080" y="2211710"/>
            <a:ext cx="72008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43608" y="1131590"/>
            <a:ext cx="151216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812360" y="1635646"/>
            <a:ext cx="43204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203848" y="1131590"/>
            <a:ext cx="1656184" cy="50405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云形 13"/>
          <p:cNvSpPr/>
          <p:nvPr/>
        </p:nvSpPr>
        <p:spPr>
          <a:xfrm>
            <a:off x="5940152" y="3291830"/>
            <a:ext cx="3168352" cy="1224136"/>
          </a:xfrm>
          <a:prstGeom prst="cloud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</a:rPr>
              <a:t>动作描写</a:t>
            </a:r>
          </a:p>
        </p:txBody>
      </p:sp>
      <p:sp>
        <p:nvSpPr>
          <p:cNvPr id="16" name="椭圆 15"/>
          <p:cNvSpPr/>
          <p:nvPr/>
        </p:nvSpPr>
        <p:spPr>
          <a:xfrm>
            <a:off x="4067944" y="2787774"/>
            <a:ext cx="144016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804248" y="2787774"/>
            <a:ext cx="144016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635896" y="3291830"/>
            <a:ext cx="144016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1259632" y="2283718"/>
            <a:ext cx="727280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用“有的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有的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有的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”造句。</a:t>
            </a:r>
          </a:p>
        </p:txBody>
      </p:sp>
      <p:sp>
        <p:nvSpPr>
          <p:cNvPr id="13" name="文本框 9"/>
          <p:cNvSpPr txBox="1"/>
          <p:nvPr/>
        </p:nvSpPr>
        <p:spPr>
          <a:xfrm>
            <a:off x="899592" y="2976822"/>
            <a:ext cx="7488832" cy="18420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操场上，有的同学打排球，有的同学打篮球，有的同学打乒乓球。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			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3568" y="520906"/>
            <a:ext cx="2099196" cy="561692"/>
            <a:chOff x="755576" y="411510"/>
            <a:chExt cx="2099196" cy="561692"/>
          </a:xfrm>
        </p:grpSpPr>
        <p:sp>
          <p:nvSpPr>
            <p:cNvPr id="11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latin typeface="黑体" pitchFamily="49" charset="-122"/>
                  <a:ea typeface="黑体" pitchFamily="49" charset="-122"/>
                </a:rPr>
                <a:t>小练笔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A1A10B2-CE78-6A4D-8987-BCB3984DC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755576" y="1131590"/>
            <a:ext cx="7776864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它们有的独自荡来荡去，有的互相追逐，有的紧贴住缸壁。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360959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15 小虾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6512" y="-1290"/>
            <a:ext cx="9180512" cy="51435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CD184A55-3423-F349-98B8-52F211EB9433}"/>
              </a:ext>
            </a:extLst>
          </p:cNvPr>
          <p:cNvSpPr/>
          <p:nvPr/>
        </p:nvSpPr>
        <p:spPr>
          <a:xfrm flipH="1">
            <a:off x="0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>
            <a:extLst>
              <a:ext uri="{FF2B5EF4-FFF2-40B4-BE49-F238E27FC236}">
                <a16:creationId xmlns:a16="http://schemas.microsoft.com/office/drawing/2014/main" id="{06E88223-4167-0746-8818-C83637374A72}"/>
              </a:ext>
            </a:extLst>
          </p:cNvPr>
          <p:cNvSpPr txBox="1"/>
          <p:nvPr/>
        </p:nvSpPr>
        <p:spPr>
          <a:xfrm>
            <a:off x="197793" y="13451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人教版  语文  三年级  下册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2483768" y="1995686"/>
            <a:ext cx="3804650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15</a:t>
            </a:r>
            <a:r>
              <a:rPr lang="zh-CN" altLang="en-US" sz="5100" b="1" baseline="55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*</a:t>
            </a:r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小虾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8520" y="483518"/>
            <a:ext cx="5760640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这一自然段最吸引你的是哪些地方？</a:t>
            </a:r>
          </a:p>
        </p:txBody>
      </p:sp>
      <p:sp>
        <p:nvSpPr>
          <p:cNvPr id="3" name="云形 2"/>
          <p:cNvSpPr/>
          <p:nvPr/>
        </p:nvSpPr>
        <p:spPr>
          <a:xfrm>
            <a:off x="7631832" y="555526"/>
            <a:ext cx="1512168" cy="1080120"/>
          </a:xfrm>
          <a:prstGeom prst="cloud">
            <a:avLst/>
          </a:prstGeom>
          <a:grpFill/>
          <a:ln>
            <a:solidFill>
              <a:srgbClr val="0000FF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有趣</a:t>
            </a:r>
          </a:p>
        </p:txBody>
      </p:sp>
      <p:pic>
        <p:nvPicPr>
          <p:cNvPr id="4" name="Picture 4" descr="101956gktlxglxddg35dep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418" b="50024"/>
          <a:stretch>
            <a:fillRect/>
          </a:stretch>
        </p:blipFill>
        <p:spPr bwMode="auto">
          <a:xfrm>
            <a:off x="251520" y="3507854"/>
            <a:ext cx="1680765" cy="36004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95536" y="1131590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kumimoji="1" lang="zh-CN" altLang="en-US" sz="2000" b="1" dirty="0">
                <a:latin typeface="楷体" pitchFamily="49" charset="-122"/>
                <a:ea typeface="楷体" pitchFamily="49" charset="-122"/>
              </a:rPr>
              <a:t>要是你用小竹枝去动动那些正在休息的小虾，它们会立即向别的安静的角落蹦去，一路上像生了气似的，不停地舞动着前面那双细长的脚，脚末端的那副钳子一张一张的，胡须也一翘一翘地摆动着，连眼珠子也一突一突的。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4211960" y="2715766"/>
            <a:ext cx="1832553" cy="58477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一张一张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87719" y="3355127"/>
            <a:ext cx="1832553" cy="58477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一翘一翘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95831" y="4003199"/>
            <a:ext cx="1832553" cy="58477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一突一突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8.98981E-7 C 0.05451 -0.0414 0.16198 -0.00247 0.23507 -0.01143 C 0.24722 -0.01514 0.25938 -0.01576 0.27118 -0.02286 C 0.24167 -0.03862 0.21024 -0.02842 0.18038 -0.01977 C 0.13785 -0.02163 0.10486 -0.02564 0.06406 -0.02286 C 0.04306 -0.01885 0.03247 -0.01545 0.00799 -0.02286 C 0.00642 -0.02348 0.0092 -0.02935 0.01059 -0.0312 C 0.01215 -0.03337 0.01424 -0.03306 0.01597 -0.03398 C 0.03281 -0.05777 0.05833 -0.04974 0.07604 -0.05097 C 0.10208 -0.05777 0.12795 -0.06024 0.15365 -0.07075 C 0.25087 -0.06827 0.23264 -0.08557 0.28195 -0.05097 C 0.28229 -0.04819 0.28264 -0.0451 0.28333 -0.04263 C 0.28403 -0.03954 0.28611 -0.03398 0.28611 -0.03367 " pathEditMode="relative" rAng="0" ptsTypes="ffffffffffff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00" y="-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555526"/>
            <a:ext cx="6984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kumimoji="1"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如果这时碰到这在闲游的同伴，说不定就要打起来。小虾的搏斗很激烈，蹦出水面是常有的事，有时还会蹦到缸外的地面上。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1043608" y="3075806"/>
            <a:ext cx="47529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kumimoji="1"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搏斗很激烈，脾气不好。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827584" y="2342783"/>
            <a:ext cx="6553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作者还写了小虾的哪些方面？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2987" y="2643758"/>
            <a:ext cx="3331013" cy="22033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592"/>
          <a:stretch>
            <a:fillRect/>
          </a:stretch>
        </p:blipFill>
        <p:spPr bwMode="auto">
          <a:xfrm>
            <a:off x="7123102" y="3435846"/>
            <a:ext cx="257210" cy="21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-1.40871E-6 C -0.00053 -0.02348 -0.00035 -0.04727 -0.00157 -0.07075 C -0.00209 -0.08187 -0.00782 -0.10349 -0.00956 -0.11307 C -0.01789 -0.15694 -0.03872 -0.18351 -0.06338 -0.19216 C -0.07553 -0.19154 -0.10001 -0.2005 -0.11424 -0.18381 C -0.12622 -0.1696 -0.12692 -0.16682 -0.13647 -0.14983 C -0.13855 -0.14612 -0.14289 -0.1384 -0.14289 -0.1384 C -0.14636 -0.11956 -0.1415 -0.14211 -0.1507 -0.11863 C -0.15157 -0.11616 -0.15122 -0.11276 -0.15226 -0.11029 C -0.16112 -0.08928 -0.17362 -0.07229 -0.18403 -0.05376 C -0.19532 -0.03368 -0.17813 -0.05777 -0.19202 -0.03676 C -0.20053 -0.02379 -0.20903 -0.0102 -0.21424 0.00834 C -0.21719 0.01884 -0.22084 0.02904 -0.22379 0.03954 C -0.22674 0.05004 -0.2264 0.0624 -0.22848 0.07321 C -0.23317 0.09762 -0.23664 0.12233 -0.24115 0.14674 C -0.24463 0.16589 -0.24584 0.18628 -0.25226 0.20327 C -0.25278 0.20698 -0.25313 0.211 -0.254 0.2147 C -0.25469 0.21779 -0.25695 0.21965 -0.25713 0.22304 C -0.25747 0.2354 -0.25643 0.24776 -0.25556 0.25981 C -0.254 0.28267 -0.23855 0.28885 -0.22848 0.2907 C -0.20643 0.29502 -0.21285 0.28483 -0.20626 0.29657 " pathEditMode="relative" ptsTypes="ffffffffffffffffffffA">
                                      <p:cBhvr>
                                        <p:cTn id="1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1590" y="627534"/>
            <a:ext cx="8802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刚才我们是用什么方法来学习这一自然段的？</a:t>
            </a:r>
          </a:p>
        </p:txBody>
      </p:sp>
      <p:sp>
        <p:nvSpPr>
          <p:cNvPr id="3" name="矩形 2"/>
          <p:cNvSpPr/>
          <p:nvPr/>
        </p:nvSpPr>
        <p:spPr>
          <a:xfrm>
            <a:off x="1619672" y="1275606"/>
            <a:ext cx="68407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先读课文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找中心句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体会课文是如何围绕中心句进行具体描写，找出相关的语句加以理解、体会、感受小虾的特点。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再练习有感情地朗读课文。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8B4E321-B264-DF44-9267-7296B79613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90" y="191568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763688" y="1419622"/>
            <a:ext cx="6407150" cy="2088232"/>
          </a:xfrm>
          <a:prstGeom prst="rect">
            <a:avLst/>
          </a:prstGeom>
        </p:spPr>
        <p:txBody>
          <a:bodyPr/>
          <a:lstStyle/>
          <a:p>
            <a:pPr marL="257175" marR="0" lvl="0" algn="l" defTabSz="685800" rtl="0" eaLnBrk="1" fontAlgn="auto" latinLnBrk="0" hangingPunct="1">
              <a:lnSpc>
                <a:spcPct val="12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自读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4-6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自然段，用同样的方法，分小组交流、讨论，说说这一部分写了有关小虾的哪些内容？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8B4E321-B264-DF44-9267-7296B79613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26" y="1995686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4995" y="55552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细心照顾小虾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3568" y="1304303"/>
            <a:ext cx="777686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后来，我就和阿成哥到小溪里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采了些金鱼草，捡了些石块放在缸里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。我们记得，小溪里的虾是挺喜欢钻到石块下面休息的。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7584" y="3322676"/>
            <a:ext cx="7344816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“我”为让小虾生活的快乐一些采取的行动，表明“我”对小虾的关爱。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1151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虾的繁殖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5904" y="1131590"/>
            <a:ext cx="8064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有一天，我从缸里捉起几只较大的虾，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发现它们的腹部藏着许多圆圆的卵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。不久，缸里的小虾真的多了起来。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584" y="3291830"/>
            <a:ext cx="7560840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通过写小虾的繁殖，表明小虾在“我”的照顾下健康成长的状态。</a:t>
            </a:r>
          </a:p>
        </p:txBody>
      </p:sp>
    </p:spTree>
    <p:extLst>
      <p:ext uri="{BB962C8B-B14F-4D97-AF65-F5344CB8AC3E}">
        <p14:creationId xmlns:p14="http://schemas.microsoft.com/office/powerpoint/2010/main" val="356853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2009110720392866"/>
          <p:cNvPicPr>
            <a:picLocks noChangeAspect="1" noChangeArrowheads="1"/>
          </p:cNvPicPr>
          <p:nvPr/>
        </p:nvPicPr>
        <p:blipFill rotWithShape="1">
          <a:blip r:embed="rId2" cstate="print"/>
          <a:srcRect b="15724"/>
          <a:stretch/>
        </p:blipFill>
        <p:spPr>
          <a:xfrm>
            <a:off x="4716016" y="806246"/>
            <a:ext cx="4032448" cy="2666909"/>
          </a:xfrm>
          <a:prstGeom prst="rect">
            <a:avLst/>
          </a:prstGeom>
          <a:noFill/>
          <a:ln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806246"/>
            <a:ext cx="3960440" cy="2666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3914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3568" y="699542"/>
            <a:ext cx="7992888" cy="936104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回顾课文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作者笔下的小虾如此有趣、可爱，小作者是如何把小虾写得这样有趣呢？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8B4E321-B264-DF44-9267-7296B79613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355726"/>
            <a:ext cx="1104039" cy="1582166"/>
          </a:xfrm>
          <a:prstGeom prst="rect">
            <a:avLst/>
          </a:prstGeom>
        </p:spPr>
      </p:pic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181967096"/>
              </p:ext>
            </p:extLst>
          </p:nvPr>
        </p:nvGraphicFramePr>
        <p:xfrm>
          <a:off x="1763688" y="1851671"/>
          <a:ext cx="5976664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>
            <a:extLst>
              <a:ext uri="{FF2B5EF4-FFF2-40B4-BE49-F238E27FC236}">
                <a16:creationId xmlns:a16="http://schemas.microsoft.com/office/drawing/2014/main" id="{E83FD7BB-D7E3-EF4B-BEBB-9F1DFCF1B616}"/>
              </a:ext>
            </a:extLst>
          </p:cNvPr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B718F5D-0AAE-104C-8DD5-C80D03BD04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70852" y="2170043"/>
            <a:ext cx="553998" cy="752129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小虾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242627" y="1347614"/>
            <a:ext cx="1177245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捉小虾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53367" y="1923678"/>
            <a:ext cx="3254737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外貌：小虾、千年虾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44208" y="1603103"/>
            <a:ext cx="969496" cy="1776448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仔细的观察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生动的描写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52604" y="2499742"/>
            <a:ext cx="3774110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有趣：动作描写 脾气大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67744" y="3147814"/>
            <a:ext cx="1696618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照顾 繁殖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1979712" y="1347614"/>
            <a:ext cx="216024" cy="223224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左大括号 19"/>
          <p:cNvSpPr/>
          <p:nvPr/>
        </p:nvSpPr>
        <p:spPr>
          <a:xfrm rot="10800000">
            <a:off x="5940152" y="1419622"/>
            <a:ext cx="216024" cy="223224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1" grpId="0"/>
      <p:bldP spid="14" grpId="0"/>
      <p:bldP spid="15" grpId="0"/>
      <p:bldP spid="17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10762"/>
            <a:ext cx="7262635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这篇略读课文通过描写虾的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外貌、动作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，写出了虾的有趣，表达了作者对虾的</a:t>
            </a:r>
            <a:r>
              <a:rPr lang="zh-CN" altLang="en-US" sz="27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5" name="矩形 14"/>
          <p:cNvSpPr/>
          <p:nvPr/>
        </p:nvSpPr>
        <p:spPr>
          <a:xfrm>
            <a:off x="6519661" y="2159010"/>
            <a:ext cx="1868763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喜爱之情</a:t>
            </a:r>
          </a:p>
        </p:txBody>
      </p:sp>
      <p:sp>
        <p:nvSpPr>
          <p:cNvPr id="16" name="文本框 14">
            <a:extLst>
              <a:ext uri="{FF2B5EF4-FFF2-40B4-BE49-F238E27FC236}">
                <a16:creationId xmlns:a16="http://schemas.microsoft.com/office/drawing/2014/main" id="{4A3C3B97-39E1-8A49-BBB7-0945BB059AA6}"/>
              </a:ext>
            </a:extLst>
          </p:cNvPr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87D1F651-71EF-204B-84FC-94E7EED152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5868144" y="1995686"/>
            <a:ext cx="17281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0650" y="1614686"/>
            <a:ext cx="1800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63888" y="771550"/>
            <a:ext cx="550810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虾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是一种节肢动物，身体长，有壳，腹部有很多环节，生活在水里。种类很多。包括青虾、河虾、草虾、小龙虾、对虾、明虾、基围虾、琵琶虾、龙虾等。 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2" descr="image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7574"/>
            <a:ext cx="316835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238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>
            <a:extLst>
              <a:ext uri="{FF2B5EF4-FFF2-40B4-BE49-F238E27FC236}">
                <a16:creationId xmlns:a16="http://schemas.microsoft.com/office/drawing/2014/main" id="{8C3BBCB5-2B2C-484A-A126-C71674BA7BCE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拓展延伸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E6CD915-17EA-1141-B92C-9C186F2A75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pic>
        <p:nvPicPr>
          <p:cNvPr id="10242" name="Picture 2" descr="http://pic.58pic.com/58pic/11/89/72/55h58PICvm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146104"/>
            <a:ext cx="1609937" cy="2880000"/>
          </a:xfrm>
          <a:prstGeom prst="rect">
            <a:avLst/>
          </a:prstGeom>
          <a:noFill/>
        </p:spPr>
      </p:pic>
      <p:pic>
        <p:nvPicPr>
          <p:cNvPr id="10244" name="Picture 4" descr="http://p0.so.qhmsg.com/bdr/200_200_/t01b43e2855b01f852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170474"/>
            <a:ext cx="2984455" cy="2880000"/>
          </a:xfrm>
          <a:prstGeom prst="rect">
            <a:avLst/>
          </a:prstGeom>
          <a:noFill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131590"/>
            <a:ext cx="2955989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8172400" y="1275606"/>
            <a:ext cx="8275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齐白石的虾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39552" y="1059582"/>
            <a:ext cx="2808312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一、选词填空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14">
            <a:extLst>
              <a:ext uri="{FF2B5EF4-FFF2-40B4-BE49-F238E27FC236}">
                <a16:creationId xmlns:a16="http://schemas.microsoft.com/office/drawing/2014/main" id="{B7099FF6-6DDB-CC4C-A617-4444CB80ED25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课堂练习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7CF4334-30B1-7C4E-80D8-34C8463346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3060997" y="1707654"/>
            <a:ext cx="75596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猛烈  激烈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188789" y="2427734"/>
            <a:ext cx="75596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小虾的搏斗很（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），蹦出水面是常有的事。</a:t>
            </a: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187624" y="3075806"/>
            <a:ext cx="43924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猛烈：气势大，力量大。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激烈：（语言、动作）剧烈。</a:t>
            </a: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9294" y="2339478"/>
            <a:ext cx="6286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65447" y="1203598"/>
            <a:ext cx="845502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1.“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末尾”这个词语的写法是正确的。（　　）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2.“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钳子”的“钳 ”读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qán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，不读</a:t>
            </a:r>
            <a:r>
              <a:rPr lang="en-US" altLang="zh-CN" sz="3200" b="1" dirty="0" err="1">
                <a:latin typeface="黑体" pitchFamily="49" charset="-122"/>
                <a:ea typeface="黑体" pitchFamily="49" charset="-122"/>
              </a:rPr>
              <a:t>qián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。（　　）</a:t>
            </a:r>
          </a:p>
        </p:txBody>
      </p:sp>
      <p:sp>
        <p:nvSpPr>
          <p:cNvPr id="3" name="矩形 2"/>
          <p:cNvSpPr/>
          <p:nvPr/>
        </p:nvSpPr>
        <p:spPr>
          <a:xfrm>
            <a:off x="941511" y="1840291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√</a:t>
            </a:r>
          </a:p>
        </p:txBody>
      </p:sp>
      <p:sp>
        <p:nvSpPr>
          <p:cNvPr id="4" name="矩形 3"/>
          <p:cNvSpPr/>
          <p:nvPr/>
        </p:nvSpPr>
        <p:spPr>
          <a:xfrm>
            <a:off x="1013519" y="2992419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4633" y="48351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二、判断对错。</a:t>
            </a:r>
          </a:p>
        </p:txBody>
      </p:sp>
    </p:spTree>
    <p:extLst>
      <p:ext uri="{BB962C8B-B14F-4D97-AF65-F5344CB8AC3E}">
        <p14:creationId xmlns:p14="http://schemas.microsoft.com/office/powerpoint/2010/main" val="58855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27584" y="1319445"/>
            <a:ext cx="7344816" cy="290848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例子：小虾是一种有趣的小动物。</a:t>
            </a:r>
            <a:endParaRPr lang="en-US" altLang="zh-CN" sz="3200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小猫是</a:t>
            </a:r>
            <a:r>
              <a:rPr lang="en-US" altLang="zh-CN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_______________   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小羊是</a:t>
            </a:r>
            <a:r>
              <a:rPr lang="en-US" altLang="zh-CN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_______________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小狗是</a:t>
            </a:r>
            <a:r>
              <a:rPr lang="en-US" altLang="zh-CN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_______________</a:t>
            </a:r>
            <a:endParaRPr lang="en-US" altLang="zh-CN" sz="3200" u="sng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051720" y="2143621"/>
            <a:ext cx="4722132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一种可爱的小动物。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051720" y="2863701"/>
            <a:ext cx="5328592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一种温顺的小动物。</a:t>
            </a:r>
            <a:endParaRPr lang="zh-CN" altLang="en-US" sz="28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051720" y="3583781"/>
            <a:ext cx="5328592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一种忠诚的小动物。</a:t>
            </a:r>
          </a:p>
        </p:txBody>
      </p:sp>
      <p:sp>
        <p:nvSpPr>
          <p:cNvPr id="6" name="矩形 5"/>
          <p:cNvSpPr/>
          <p:nvPr/>
        </p:nvSpPr>
        <p:spPr>
          <a:xfrm>
            <a:off x="35496" y="618823"/>
            <a:ext cx="90380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三、根据提示的词汇仿例句写句子（不得重复）</a:t>
            </a:r>
          </a:p>
        </p:txBody>
      </p:sp>
    </p:spTree>
    <p:extLst>
      <p:ext uri="{BB962C8B-B14F-4D97-AF65-F5344CB8AC3E}">
        <p14:creationId xmlns:p14="http://schemas.microsoft.com/office/powerpoint/2010/main" val="326847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51520" y="581511"/>
            <a:ext cx="8208912" cy="1054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lvl="0"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四、参照课文，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介绍自己喜欢的小动物。</a:t>
            </a: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373103" y="0"/>
            <a:ext cx="5715931" cy="19996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6" name="Group 26"/>
          <p:cNvGraphicFramePr>
            <a:graphicFrameLocks/>
          </p:cNvGraphicFramePr>
          <p:nvPr/>
        </p:nvGraphicFramePr>
        <p:xfrm>
          <a:off x="1259632" y="1491630"/>
          <a:ext cx="6480720" cy="2640320"/>
        </p:xfrm>
        <a:graphic>
          <a:graphicData uri="http://schemas.openxmlformats.org/drawingml/2006/table">
            <a:tbl>
              <a:tblPr/>
              <a:tblGrid>
                <a:gridCol w="2421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8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外形特点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吃食物时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54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睡 觉 时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54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楷体_GB2312" pitchFamily="49" charset="-122"/>
                        </a:rPr>
                        <a:t>游 戏 时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2A2F03EF-E7C5-FF40-8568-AFF71E4A9B53}"/>
              </a:ext>
            </a:extLst>
          </p:cNvPr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6F7597D8-AB42-7042-AFB7-FCDFDE72FA70}"/>
              </a:ext>
            </a:extLst>
          </p:cNvPr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朗读课文 扫清障碍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D13748FA-36E9-E94A-96EC-4BDA32F6EB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318D0A71-89E9-0E42-BFC7-5914ED13B5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ED790B08-F16F-7646-8BEB-951E9E444F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5077457" y="1235632"/>
            <a:ext cx="12227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latin typeface="黑体" pitchFamily="49" charset="-122"/>
                <a:ea typeface="黑体" pitchFamily="49" charset="-122"/>
              </a:rPr>
              <a:t>xiān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381276" y="1245989"/>
            <a:ext cx="7830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latin typeface="黑体" pitchFamily="49" charset="-122"/>
                <a:ea typeface="黑体" pitchFamily="49" charset="-122"/>
              </a:rPr>
              <a:t>mò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144448" y="1173981"/>
            <a:ext cx="9316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latin typeface="黑体" pitchFamily="49" charset="-122"/>
                <a:ea typeface="黑体" pitchFamily="49" charset="-122"/>
              </a:rPr>
              <a:t>xì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928424" y="2542133"/>
            <a:ext cx="9316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latin typeface="黑体" pitchFamily="49" charset="-122"/>
                <a:ea typeface="黑体" pitchFamily="49" charset="-122"/>
              </a:rPr>
              <a:t>bó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924062" y="2542133"/>
            <a:ext cx="12227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latin typeface="黑体" pitchFamily="49" charset="-122"/>
                <a:ea typeface="黑体" pitchFamily="49" charset="-122"/>
              </a:rPr>
              <a:t>fù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220072" y="2542133"/>
            <a:ext cx="1061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latin typeface="黑体" pitchFamily="49" charset="-122"/>
                <a:ea typeface="黑体" pitchFamily="49" charset="-122"/>
              </a:rPr>
              <a:t>jiào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410067" y="2476795"/>
            <a:ext cx="15138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latin typeface="黑体" pitchFamily="49" charset="-122"/>
                <a:ea typeface="黑体" pitchFamily="49" charset="-122"/>
              </a:rPr>
              <a:t>qián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483768" y="1203598"/>
            <a:ext cx="8034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latin typeface="黑体" pitchFamily="49" charset="-122"/>
                <a:ea typeface="黑体" pitchFamily="49" charset="-122"/>
              </a:rPr>
              <a:t>gāng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512361" y="2542133"/>
            <a:ext cx="6113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latin typeface="黑体" pitchFamily="49" charset="-122"/>
                <a:ea typeface="黑体" pitchFamily="49" charset="-122"/>
              </a:rPr>
              <a:t>fù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67944" y="155492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隙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3707904" y="155492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空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2544439" y="1554927"/>
            <a:ext cx="803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缸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1849801" y="160071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一口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5430014" y="159884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开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5076056" y="156363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掀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6711666" y="156363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端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6336354" y="1563638"/>
            <a:ext cx="4695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</a:t>
            </a:r>
          </a:p>
        </p:txBody>
      </p:sp>
      <p:sp>
        <p:nvSpPr>
          <p:cNvPr id="10" name="矩形 9"/>
          <p:cNvSpPr/>
          <p:nvPr/>
        </p:nvSpPr>
        <p:spPr>
          <a:xfrm>
            <a:off x="1464319" y="2859782"/>
            <a:ext cx="803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副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1043608" y="285978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那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2411760" y="285978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钳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2843808" y="285107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子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3845575" y="288068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搏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5258971" y="288068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较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6924062" y="289781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腹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4263394" y="285978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斗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5703554" y="285107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大</a:t>
            </a:r>
            <a:endParaRPr lang="zh-CN" altLang="en-US" sz="3200" dirty="0"/>
          </a:p>
        </p:txBody>
      </p:sp>
      <p:sp>
        <p:nvSpPr>
          <p:cNvPr id="19" name="矩形 18"/>
          <p:cNvSpPr/>
          <p:nvPr/>
        </p:nvSpPr>
        <p:spPr>
          <a:xfrm>
            <a:off x="7308304" y="292307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部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1144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44" grpId="0"/>
      <p:bldP spid="44" grpId="1"/>
      <p:bldP spid="45" grpId="0"/>
      <p:bldP spid="45" grpId="1"/>
      <p:bldP spid="46" grpId="0"/>
      <p:bldP spid="46" grpId="1"/>
      <p:bldP spid="48" grpId="0"/>
      <p:bldP spid="48" grpId="1"/>
      <p:bldP spid="49" grpId="0"/>
      <p:bldP spid="49" grpId="1"/>
      <p:bldP spid="54" grpId="0"/>
      <p:bldP spid="54" grpId="1"/>
      <p:bldP spid="55" grpId="0"/>
      <p:bldP spid="55" grpId="1"/>
      <p:bldP spid="56" grpId="0"/>
      <p:bldP spid="56" grpId="1"/>
      <p:bldP spid="3" grpId="0"/>
      <p:bldP spid="5" grpId="0"/>
      <p:bldP spid="6" grpId="0"/>
      <p:bldP spid="8" grpId="0"/>
      <p:bldP spid="11" grpId="0"/>
      <p:bldP spid="13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>
            <a:extLst>
              <a:ext uri="{FF2B5EF4-FFF2-40B4-BE49-F238E27FC236}">
                <a16:creationId xmlns:a16="http://schemas.microsoft.com/office/drawing/2014/main" id="{F862BABD-5C7B-3B4D-AF47-66B68798C4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1359213"/>
            <a:ext cx="2996726" cy="2505217"/>
          </a:xfrm>
          <a:prstGeom prst="rect">
            <a:avLst/>
          </a:prstGeom>
        </p:spPr>
      </p:pic>
      <p:cxnSp>
        <p:nvCxnSpPr>
          <p:cNvPr id="84" name="直线连接符 75">
            <a:extLst>
              <a:ext uri="{FF2B5EF4-FFF2-40B4-BE49-F238E27FC236}">
                <a16:creationId xmlns:a16="http://schemas.microsoft.com/office/drawing/2014/main" id="{6B5ABEDD-A59F-084F-BCE5-1F4A8740713F}"/>
              </a:ext>
            </a:extLst>
          </p:cNvPr>
          <p:cNvCxnSpPr/>
          <p:nvPr/>
        </p:nvCxnSpPr>
        <p:spPr>
          <a:xfrm>
            <a:off x="620372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>
            <a:extLst>
              <a:ext uri="{FF2B5EF4-FFF2-40B4-BE49-F238E27FC236}">
                <a16:creationId xmlns:a16="http://schemas.microsoft.com/office/drawing/2014/main" id="{D4557954-02D2-4C47-BB99-031B1422C2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1419622"/>
            <a:ext cx="2206044" cy="1773932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5EA40ED6-447B-864D-B36E-9E69951E03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88" name="文本框 64"/>
          <p:cNvSpPr txBox="1"/>
          <p:nvPr/>
        </p:nvSpPr>
        <p:spPr>
          <a:xfrm>
            <a:off x="2235319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副</a:t>
            </a:r>
          </a:p>
        </p:txBody>
      </p:sp>
      <p:sp>
        <p:nvSpPr>
          <p:cNvPr id="89" name="文本框 64"/>
          <p:cNvSpPr txBox="1"/>
          <p:nvPr/>
        </p:nvSpPr>
        <p:spPr>
          <a:xfrm>
            <a:off x="683568" y="2427734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缸</a:t>
            </a:r>
          </a:p>
        </p:txBody>
      </p:sp>
      <p:sp>
        <p:nvSpPr>
          <p:cNvPr id="90" name="文本框 64"/>
          <p:cNvSpPr txBox="1"/>
          <p:nvPr/>
        </p:nvSpPr>
        <p:spPr>
          <a:xfrm>
            <a:off x="683568" y="3075806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钳</a:t>
            </a:r>
          </a:p>
        </p:txBody>
      </p:sp>
      <p:sp>
        <p:nvSpPr>
          <p:cNvPr id="91" name="文本框 64"/>
          <p:cNvSpPr txBox="1"/>
          <p:nvPr/>
        </p:nvSpPr>
        <p:spPr>
          <a:xfrm>
            <a:off x="1491454" y="2427871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隙</a:t>
            </a:r>
          </a:p>
        </p:txBody>
      </p:sp>
      <p:sp>
        <p:nvSpPr>
          <p:cNvPr id="92" name="文本框 64"/>
          <p:cNvSpPr txBox="1"/>
          <p:nvPr/>
        </p:nvSpPr>
        <p:spPr>
          <a:xfrm>
            <a:off x="2235319" y="3075806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较</a:t>
            </a:r>
          </a:p>
        </p:txBody>
      </p:sp>
      <p:sp>
        <p:nvSpPr>
          <p:cNvPr id="93" name="文本框 64"/>
          <p:cNvSpPr txBox="1"/>
          <p:nvPr/>
        </p:nvSpPr>
        <p:spPr>
          <a:xfrm>
            <a:off x="1491454" y="3075806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搏</a:t>
            </a:r>
          </a:p>
        </p:txBody>
      </p:sp>
      <p:sp>
        <p:nvSpPr>
          <p:cNvPr id="94" name="文本框 64"/>
          <p:cNvSpPr txBox="1"/>
          <p:nvPr/>
        </p:nvSpPr>
        <p:spPr>
          <a:xfrm>
            <a:off x="3703633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  结构</a:t>
            </a:r>
          </a:p>
        </p:txBody>
      </p:sp>
      <p:sp>
        <p:nvSpPr>
          <p:cNvPr id="95" name="文本框 64"/>
          <p:cNvSpPr txBox="1"/>
          <p:nvPr/>
        </p:nvSpPr>
        <p:spPr>
          <a:xfrm>
            <a:off x="4273693" y="2283718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末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6444208" y="1851670"/>
            <a:ext cx="2016224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左中右 结构</a:t>
            </a:r>
          </a:p>
        </p:txBody>
      </p:sp>
      <p:sp>
        <p:nvSpPr>
          <p:cNvPr id="99" name="文本框 64"/>
          <p:cNvSpPr txBox="1"/>
          <p:nvPr/>
        </p:nvSpPr>
        <p:spPr>
          <a:xfrm>
            <a:off x="7059855" y="2427817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掀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cxnSp>
        <p:nvCxnSpPr>
          <p:cNvPr id="135" name="直线连接符 5">
            <a:extLst>
              <a:ext uri="{FF2B5EF4-FFF2-40B4-BE49-F238E27FC236}">
                <a16:creationId xmlns:a16="http://schemas.microsoft.com/office/drawing/2014/main" id="{CF255798-FD50-6D45-970A-E32DDA2BADEF}"/>
              </a:ext>
            </a:extLst>
          </p:cNvPr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>
            <a:extLst>
              <a:ext uri="{FF2B5EF4-FFF2-40B4-BE49-F238E27FC236}">
                <a16:creationId xmlns:a16="http://schemas.microsoft.com/office/drawing/2014/main" id="{BE805FA2-196F-8743-801F-04044EADCE77}"/>
              </a:ext>
            </a:extLst>
          </p:cNvPr>
          <p:cNvCxnSpPr>
            <a:cxnSpLocks/>
          </p:cNvCxnSpPr>
          <p:nvPr/>
        </p:nvCxnSpPr>
        <p:spPr>
          <a:xfrm flipV="1">
            <a:off x="3625621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83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5" grpId="0"/>
      <p:bldP spid="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加一加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：车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交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较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缶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冈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缸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     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411760" y="3037661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末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07060" y="3939901"/>
            <a:ext cx="5290120" cy="63478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指事字。</a:t>
            </a:r>
            <a:r>
              <a:rPr lang="zh-CN" altLang="en-US" sz="2800" dirty="0"/>
              <a:t>表示树梢部位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      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491630"/>
            <a:ext cx="115252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2787774"/>
            <a:ext cx="4680520" cy="107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593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907408"/>
              </p:ext>
            </p:extLst>
          </p:nvPr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>
                <a:latin typeface="黑体" pitchFamily="49" charset="-122"/>
                <a:ea typeface="黑体" pitchFamily="49" charset="-122"/>
              </a:rPr>
              <a:t>mò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巧记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：末尾下短未下长 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     </a:t>
            </a:r>
          </a:p>
        </p:txBody>
      </p:sp>
      <p:sp>
        <p:nvSpPr>
          <p:cNvPr id="2" name="矩形 1"/>
          <p:cNvSpPr/>
          <p:nvPr/>
        </p:nvSpPr>
        <p:spPr>
          <a:xfrm>
            <a:off x="2411760" y="2643758"/>
            <a:ext cx="869419" cy="432048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“横”上长下短</a:t>
            </a:r>
          </a:p>
        </p:txBody>
      </p:sp>
      <p:sp>
        <p:nvSpPr>
          <p:cNvPr id="51" name="TextBox 11">
            <a:extLst>
              <a:ext uri="{FF2B5EF4-FFF2-40B4-BE49-F238E27FC236}">
                <a16:creationId xmlns:a16="http://schemas.microsoft.com/office/drawing/2014/main" id="{8FE0BFC7-B61D-5A47-A831-C6B4E031A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钳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2300462" y="1091267"/>
            <a:ext cx="140744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qián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5" y="1091267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27747"/>
              <a:gd name="adj6" fmla="val -11973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不要少写一“横”。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23210" y="2283718"/>
            <a:ext cx="124087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钳子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10834" y="2355726"/>
            <a:ext cx="3221606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/>
              <a:t>用来夹住或夹断东西的器具。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15816" y="2859782"/>
            <a:ext cx="365363" cy="216024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4"/>
            <a:ext cx="9201600" cy="514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1" name="Picture 5" descr="https://ss1.bdstatic.com/70cFuXSh_Q1YnxGkpoWK1HF6hhy/it/u=3202783085,1811252512&amp;fm=26&amp;gp=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01780" y="2355726"/>
            <a:ext cx="2242220" cy="2242220"/>
          </a:xfrm>
          <a:prstGeom prst="rect">
            <a:avLst/>
          </a:prstGeom>
          <a:noFill/>
        </p:spPr>
      </p:pic>
      <p:sp>
        <p:nvSpPr>
          <p:cNvPr id="10340" name="文本框 50"/>
          <p:cNvSpPr txBox="1"/>
          <p:nvPr/>
        </p:nvSpPr>
        <p:spPr>
          <a:xfrm rot="-1160763">
            <a:off x="7763471" y="5396710"/>
            <a:ext cx="394980" cy="1308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</a:rPr>
              <a:t>状元成才路</a:t>
            </a:r>
          </a:p>
        </p:txBody>
      </p:sp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charset="0"/>
                <a:ea typeface="宋体" charset="-122"/>
                <a:cs typeface="宋体" charset="-122"/>
              </a:rPr>
            </a:br>
            <a:endParaRPr lang="zh-CN" altLang="zh-CN" sz="1800">
              <a:solidFill>
                <a:prstClr val="black"/>
              </a:solidFill>
              <a:latin typeface="Arial" charset="0"/>
              <a:ea typeface="宋体" charset="-122"/>
              <a:cs typeface="宋体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charset="0"/>
                <a:ea typeface="宋体" charset="-122"/>
                <a:cs typeface="宋体" charset="-122"/>
              </a:rPr>
            </a:br>
            <a:endParaRPr lang="zh-CN" altLang="zh-CN" sz="1800">
              <a:solidFill>
                <a:prstClr val="black"/>
              </a:solidFill>
              <a:latin typeface="Arial" charset="0"/>
              <a:ea typeface="宋体" charset="-122"/>
              <a:cs typeface="宋体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3563888" y="3147814"/>
            <a:ext cx="1440160" cy="1082356"/>
            <a:chOff x="3563888" y="3147814"/>
            <a:chExt cx="1440160" cy="1082356"/>
          </a:xfrm>
        </p:grpSpPr>
        <p:pic>
          <p:nvPicPr>
            <p:cNvPr id="91" name="Picture 2" descr="https://ss1.bdstatic.com/70cFuXSh_Q1YnxGkpoWK1HF6hhy/it/u=1124172758,1087924071&amp;fm=26&amp;gp=0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63888" y="3147814"/>
              <a:ext cx="1440160" cy="1082356"/>
            </a:xfrm>
            <a:prstGeom prst="rect">
              <a:avLst/>
            </a:prstGeom>
            <a:noFill/>
          </p:spPr>
        </p:pic>
        <p:sp>
          <p:nvSpPr>
            <p:cNvPr id="43" name="矩形 48"/>
            <p:cNvSpPr>
              <a:spLocks noChangeArrowheads="1"/>
            </p:cNvSpPr>
            <p:nvPr/>
          </p:nvSpPr>
          <p:spPr bwMode="auto">
            <a:xfrm>
              <a:off x="3740967" y="3569882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搏斗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483768" y="2859782"/>
            <a:ext cx="1440160" cy="1082356"/>
            <a:chOff x="2483768" y="2859782"/>
            <a:chExt cx="1440160" cy="1082356"/>
          </a:xfrm>
        </p:grpSpPr>
        <p:pic>
          <p:nvPicPr>
            <p:cNvPr id="89" name="Picture 2" descr="https://ss1.bdstatic.com/70cFuXSh_Q1YnxGkpoWK1HF6hhy/it/u=1124172758,1087924071&amp;fm=26&amp;gp=0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83768" y="2859782"/>
              <a:ext cx="1440160" cy="1082356"/>
            </a:xfrm>
            <a:prstGeom prst="rect">
              <a:avLst/>
            </a:prstGeom>
            <a:noFill/>
          </p:spPr>
        </p:pic>
        <p:sp>
          <p:nvSpPr>
            <p:cNvPr id="45" name="矩形 48"/>
            <p:cNvSpPr>
              <a:spLocks noChangeArrowheads="1"/>
            </p:cNvSpPr>
            <p:nvPr/>
          </p:nvSpPr>
          <p:spPr bwMode="auto">
            <a:xfrm>
              <a:off x="2570663" y="3195048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漏过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115616" y="3147814"/>
            <a:ext cx="1440160" cy="1082356"/>
            <a:chOff x="1115616" y="3147814"/>
            <a:chExt cx="1440160" cy="1082356"/>
          </a:xfrm>
        </p:grpSpPr>
        <p:pic>
          <p:nvPicPr>
            <p:cNvPr id="88" name="Picture 2" descr="https://ss1.bdstatic.com/70cFuXSh_Q1YnxGkpoWK1HF6hhy/it/u=1124172758,1087924071&amp;fm=26&amp;gp=0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15616" y="3147814"/>
              <a:ext cx="1440160" cy="1082356"/>
            </a:xfrm>
            <a:prstGeom prst="rect">
              <a:avLst/>
            </a:prstGeom>
            <a:noFill/>
          </p:spPr>
        </p:pic>
        <p:sp>
          <p:nvSpPr>
            <p:cNvPr id="48" name="矩形 48"/>
            <p:cNvSpPr>
              <a:spLocks noChangeArrowheads="1"/>
            </p:cNvSpPr>
            <p:nvPr/>
          </p:nvSpPr>
          <p:spPr bwMode="auto">
            <a:xfrm>
              <a:off x="1293996" y="3392857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有趣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0" y="2859782"/>
            <a:ext cx="1440160" cy="1082356"/>
            <a:chOff x="0" y="2859782"/>
            <a:chExt cx="1440160" cy="1082356"/>
          </a:xfrm>
        </p:grpSpPr>
        <p:pic>
          <p:nvPicPr>
            <p:cNvPr id="29698" name="Picture 2" descr="https://ss1.bdstatic.com/70cFuXSh_Q1YnxGkpoWK1HF6hhy/it/u=1124172758,1087924071&amp;fm=26&amp;gp=0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859782"/>
              <a:ext cx="1440160" cy="1082356"/>
            </a:xfrm>
            <a:prstGeom prst="rect">
              <a:avLst/>
            </a:prstGeom>
            <a:noFill/>
          </p:spPr>
        </p:pic>
        <p:sp>
          <p:nvSpPr>
            <p:cNvPr id="57" name="矩形 48"/>
            <p:cNvSpPr>
              <a:spLocks noChangeArrowheads="1"/>
            </p:cNvSpPr>
            <p:nvPr/>
          </p:nvSpPr>
          <p:spPr bwMode="auto">
            <a:xfrm>
              <a:off x="14247" y="3240457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空隙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835696" y="3939902"/>
            <a:ext cx="1440160" cy="1082356"/>
            <a:chOff x="1835696" y="3939902"/>
            <a:chExt cx="1440160" cy="1082356"/>
          </a:xfrm>
        </p:grpSpPr>
        <p:pic>
          <p:nvPicPr>
            <p:cNvPr id="90" name="Picture 2" descr="https://ss1.bdstatic.com/70cFuXSh_Q1YnxGkpoWK1HF6hhy/it/u=1124172758,1087924071&amp;fm=26&amp;gp=0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35696" y="3939902"/>
              <a:ext cx="1440160" cy="1082356"/>
            </a:xfrm>
            <a:prstGeom prst="rect">
              <a:avLst/>
            </a:prstGeom>
            <a:noFill/>
          </p:spPr>
        </p:pic>
        <p:sp>
          <p:nvSpPr>
            <p:cNvPr id="85" name="矩形 48"/>
            <p:cNvSpPr>
              <a:spLocks noChangeArrowheads="1"/>
            </p:cNvSpPr>
            <p:nvPr/>
          </p:nvSpPr>
          <p:spPr bwMode="auto">
            <a:xfrm>
              <a:off x="2038692" y="4121541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钳子</a:t>
              </a:r>
            </a:p>
          </p:txBody>
        </p:sp>
      </p:grp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04800" y="951020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0000FF"/>
                </a:solidFill>
              </a:rPr>
              <a:t>小虾回家</a:t>
            </a:r>
          </a:p>
        </p:txBody>
      </p:sp>
    </p:spTree>
    <p:extLst>
      <p:ext uri="{BB962C8B-B14F-4D97-AF65-F5344CB8AC3E}">
        <p14:creationId xmlns:p14="http://schemas.microsoft.com/office/powerpoint/2010/main" val="377884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77925E-6 L 0.71267 -0.007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00" y="-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5971E-6 L 0.62223 0.0067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70207E-6 L 0.55122 -0.0213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1193</Words>
  <Application>Microsoft Office PowerPoint</Application>
  <PresentationFormat>全屏显示(16:9)</PresentationFormat>
  <Paragraphs>173</Paragraphs>
  <Slides>34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Heiti SC Light</vt:lpstr>
      <vt:lpstr>楷体</vt:lpstr>
      <vt:lpstr>华文楷体</vt:lpstr>
      <vt:lpstr>黑体</vt:lpstr>
      <vt:lpstr>Impact</vt:lpstr>
      <vt:lpstr>幼圆</vt:lpstr>
      <vt:lpstr>Songti SC Black</vt:lpstr>
      <vt:lpstr>Arial</vt:lpstr>
      <vt:lpstr>Calibri</vt:lpstr>
      <vt:lpstr>Kaiti SC</vt:lpstr>
      <vt:lpstr>Times New Roman</vt:lpstr>
      <vt:lpstr>宋体</vt:lpstr>
      <vt:lpstr>楷体_GB2312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97</cp:revision>
  <dcterms:created xsi:type="dcterms:W3CDTF">2017-03-17T02:28:00Z</dcterms:created>
  <dcterms:modified xsi:type="dcterms:W3CDTF">2018-12-11T02:13:06Z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