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93" r:id="rId3"/>
    <p:sldId id="258" r:id="rId4"/>
    <p:sldId id="457" r:id="rId5"/>
    <p:sldId id="267" r:id="rId6"/>
    <p:sldId id="289" r:id="rId7"/>
    <p:sldId id="421" r:id="rId8"/>
    <p:sldId id="422" r:id="rId9"/>
    <p:sldId id="420" r:id="rId10"/>
    <p:sldId id="423" r:id="rId11"/>
    <p:sldId id="425" r:id="rId12"/>
    <p:sldId id="300" r:id="rId13"/>
    <p:sldId id="343" r:id="rId14"/>
    <p:sldId id="459" r:id="rId15"/>
    <p:sldId id="330" r:id="rId16"/>
    <p:sldId id="458" r:id="rId17"/>
    <p:sldId id="496" r:id="rId18"/>
    <p:sldId id="497" r:id="rId19"/>
    <p:sldId id="428" r:id="rId20"/>
    <p:sldId id="429" r:id="rId21"/>
    <p:sldId id="431" r:id="rId22"/>
    <p:sldId id="434" r:id="rId23"/>
    <p:sldId id="435" r:id="rId24"/>
    <p:sldId id="312" r:id="rId25"/>
    <p:sldId id="319" r:id="rId26"/>
    <p:sldId id="436" r:id="rId27"/>
    <p:sldId id="437" r:id="rId28"/>
    <p:sldId id="438" r:id="rId29"/>
    <p:sldId id="439" r:id="rId30"/>
    <p:sldId id="440" r:id="rId31"/>
    <p:sldId id="441" r:id="rId32"/>
    <p:sldId id="265" r:id="rId33"/>
  </p:sldIdLst>
  <p:sldSz cx="12192000" cy="6858000"/>
  <p:notesSz cx="7103745" cy="10234295"/>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12" autoAdjust="0"/>
    <p:restoredTop sz="95298"/>
  </p:normalViewPr>
  <p:slideViewPr>
    <p:cSldViewPr snapToGrid="0">
      <p:cViewPr>
        <p:scale>
          <a:sx n="104" d="100"/>
          <a:sy n="104" d="100"/>
        </p:scale>
        <p:origin x="-216"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tags" Target="tags/tag170.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31</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1.xml" /><Relationship Id="rId3" Type="http://schemas.openxmlformats.org/officeDocument/2006/relationships/image" Target="../media/image3.png"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4.xml" /><Relationship Id="rId3" Type="http://schemas.openxmlformats.org/officeDocument/2006/relationships/image" Target="../media/image3.png"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0.xml" /><Relationship Id="rId10" Type="http://schemas.openxmlformats.org/officeDocument/2006/relationships/tags" Target="../tags/tag87.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1.xml" /><Relationship Id="rId4" Type="http://schemas.openxmlformats.org/officeDocument/2006/relationships/image" Target="../media/image3.png"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tags" Target="../tags/tag86.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97.xml" /><Relationship Id="rId4" Type="http://schemas.openxmlformats.org/officeDocument/2006/relationships/image" Target="../media/image3.png"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06.xml" /><Relationship Id="rId4" Type="http://schemas.openxmlformats.org/officeDocument/2006/relationships/image" Target="../media/image3.pn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tags" Target="../tags/tag123.xml" /><Relationship Id="rId13" Type="http://schemas.openxmlformats.org/officeDocument/2006/relationships/tags" Target="../tags/tag124.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15.xml" /><Relationship Id="rId4" Type="http://schemas.openxmlformats.org/officeDocument/2006/relationships/image" Target="../media/image3.png"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tags" Target="../tags/tag132.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26.xml" /><Relationship Id="rId4" Type="http://schemas.openxmlformats.org/officeDocument/2006/relationships/image" Target="../media/image3.png"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7.xml" /><Relationship Id="rId3" Type="http://schemas.openxmlformats.org/officeDocument/2006/relationships/image" Target="../media/image3.png"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tags" Target="../tags/tag13.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7.xml" /><Relationship Id="rId11" Type="http://schemas.openxmlformats.org/officeDocument/2006/relationships/slideMaster" Target="../slideMasters/slideMaster1.xml" /><Relationship Id="rId2" Type="http://schemas.openxmlformats.org/officeDocument/2006/relationships/tags" Target="../tags/tag20.xml" /><Relationship Id="rId3" Type="http://schemas.openxmlformats.org/officeDocument/2006/relationships/image" Target="../media/image3.png"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5.xml" /><Relationship Id="rId11" Type="http://schemas.openxmlformats.org/officeDocument/2006/relationships/tags" Target="../tags/tag36.xml" /><Relationship Id="rId12" Type="http://schemas.openxmlformats.org/officeDocument/2006/relationships/tags" Target="../tags/tag37.xml" /><Relationship Id="rId13" Type="http://schemas.openxmlformats.org/officeDocument/2006/relationships/slideMaster" Target="../slideMasters/slideMaster1.xml" /><Relationship Id="rId2" Type="http://schemas.openxmlformats.org/officeDocument/2006/relationships/tags" Target="../tags/tag28.xml" /><Relationship Id="rId3" Type="http://schemas.openxmlformats.org/officeDocument/2006/relationships/image" Target="../media/image3.png"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3.xml" /><Relationship Id="rId11" Type="http://schemas.openxmlformats.org/officeDocument/2006/relationships/slideMaster" Target="../slideMasters/slideMaster1.xml" /><Relationship Id="rId2" Type="http://schemas.openxmlformats.org/officeDocument/2006/relationships/tags" Target="../tags/tag46.xml" /><Relationship Id="rId3" Type="http://schemas.openxmlformats.org/officeDocument/2006/relationships/image" Target="../media/image3.png"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tags" Target="../tags/tag5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54.xml" /><Relationship Id="rId3" Type="http://schemas.openxmlformats.org/officeDocument/2006/relationships/image" Target="../media/image3.png"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5" name="图片 4"/>
          <p:cNvPicPr/>
          <p:nvPr>
            <p:custDataLst>
              <p:tags r:id="rId2"/>
            </p:custDataLst>
          </p:nvPr>
        </p:nvPicPr>
        <p:blipFill>
          <a:blip r:embed="rId1"/>
          <a:stretch>
            <a:fillRect/>
          </a:stretch>
        </p:blipFill>
        <p:spPr>
          <a:xfrm>
            <a:off x="0" y="0"/>
            <a:ext cx="12192000" cy="6858000"/>
          </a:xfrm>
          <a:prstGeom prst="rect">
            <a:avLst/>
          </a:prstGeom>
        </p:spPr>
      </p:pic>
      <p:sp>
        <p:nvSpPr>
          <p:cNvPr id="16" name="日期占位符 15"/>
          <p:cNvSpPr>
            <a:spLocks noGrp="1"/>
          </p:cNvSpPr>
          <p:nvPr>
            <p:ph type="dt" sz="half" idx="10"/>
            <p:custDataLst>
              <p:tags r:id="rId3"/>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3" name="副标题 2"/>
          <p:cNvSpPr>
            <a:spLocks noGrp="1"/>
          </p:cNvSpPr>
          <p:nvPr>
            <p:ph type="subTitle" idx="14" hasCustomPrompt="1"/>
            <p:custDataLst>
              <p:tags r:id="rId6"/>
            </p:custDataLst>
          </p:nvPr>
        </p:nvSpPr>
        <p:spPr>
          <a:xfrm>
            <a:off x="1940311" y="3967163"/>
            <a:ext cx="7783550" cy="541973"/>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itchFamily="34" charset="0"/>
              <a:buNone/>
              <a:defRPr sz="2400" b="0" spc="200">
                <a:solidFill>
                  <a:schemeClr val="tx1">
                    <a:lumMod val="85000"/>
                    <a:lumOff val="15000"/>
                  </a:schemeClr>
                </a:solidFill>
                <a:latin typeface="Arial"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7"/>
            </p:custDataLst>
          </p:nvPr>
        </p:nvSpPr>
        <p:spPr>
          <a:xfrm>
            <a:off x="1940310" y="2507616"/>
            <a:ext cx="7783551" cy="1398905"/>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7200"/>
              <a:buNone/>
              <a:defRPr sz="7200" b="0" spc="700">
                <a:solidFill>
                  <a:schemeClr val="tx1">
                    <a:lumMod val="85000"/>
                    <a:lumOff val="15000"/>
                  </a:schemeClr>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p:custDataLst>
              <p:tags r:id="rId2"/>
            </p:custDataLst>
          </p:nvPr>
        </p:nvPicPr>
        <p:blipFill>
          <a:blip r:embed="rId1"/>
          <a:stretch>
            <a:fillRect/>
          </a:stretch>
        </p:blipFill>
        <p:spPr>
          <a:xfrm>
            <a:off x="0" y="0"/>
            <a:ext cx="720090" cy="687359"/>
          </a:xfrm>
          <a:prstGeom prst="rect">
            <a:avLst/>
          </a:prstGeom>
        </p:spPr>
      </p:pic>
      <p:pic>
        <p:nvPicPr>
          <p:cNvPr id="6" name="图片 5"/>
          <p:cNvPicPr/>
          <p:nvPr>
            <p:custDataLst>
              <p:tags r:id="rId4"/>
            </p:custDataLst>
          </p:nvPr>
        </p:nvPicPr>
        <p:blipFill>
          <a:blip r:embed="rId3"/>
          <a:stretch>
            <a:fillRect/>
          </a:stretch>
        </p:blipFill>
        <p:spPr>
          <a:xfrm>
            <a:off x="11471910" y="0"/>
            <a:ext cx="720090" cy="682332"/>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itchFamily="34" charset="0"/>
                <a:ea typeface="微软雅黑" panose="020b0503020204020204" pitchFamily="34" charset="-122"/>
              </a:defRPr>
            </a:lvl1pPr>
            <a:lvl2pPr>
              <a:defRPr>
                <a:solidFill>
                  <a:schemeClr val="tx1"/>
                </a:solidFill>
                <a:latin typeface="Arial" pitchFamily="34" charset="0"/>
                <a:ea typeface="微软雅黑" panose="020b0503020204020204" pitchFamily="34" charset="-122"/>
              </a:defRPr>
            </a:lvl2pPr>
            <a:lvl3pPr>
              <a:defRPr>
                <a:solidFill>
                  <a:schemeClr val="tx1"/>
                </a:solidFill>
                <a:latin typeface="Arial" pitchFamily="34" charset="0"/>
                <a:ea typeface="微软雅黑" panose="020b0503020204020204" pitchFamily="34" charset="-122"/>
              </a:defRPr>
            </a:lvl3pPr>
            <a:lvl4pPr>
              <a:defRPr>
                <a:solidFill>
                  <a:schemeClr val="tx1"/>
                </a:solidFill>
                <a:latin typeface="Arial" pitchFamily="34" charset="0"/>
                <a:ea typeface="微软雅黑" panose="020b0503020204020204" pitchFamily="34" charset="-122"/>
              </a:defRPr>
            </a:lvl4pPr>
            <a:lvl5pPr>
              <a:defRPr>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2"/>
            </p:custDataLst>
          </p:nvPr>
        </p:nvPicPr>
        <p:blipFill>
          <a:blip r:embed="rId1"/>
          <a:stretch>
            <a:fillRect/>
          </a:stretch>
        </p:blipFill>
        <p:spPr>
          <a:xfrm>
            <a:off x="0" y="0"/>
            <a:ext cx="12192000" cy="6858000"/>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8" name="直接连接符 7"/>
          <p:cNvCxnSpPr/>
          <p:nvPr>
            <p:custDataLst>
              <p:tags r:id="rId6"/>
            </p:custDataLst>
          </p:nvPr>
        </p:nvCxnSpPr>
        <p:spPr>
          <a:xfrm>
            <a:off x="3355975" y="3596322"/>
            <a:ext cx="548005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idx="14" hasCustomPrompt="1"/>
            <p:custDataLst>
              <p:tags r:id="rId7"/>
            </p:custDataLst>
          </p:nvPr>
        </p:nvSpPr>
        <p:spPr>
          <a:xfrm>
            <a:off x="3413760" y="3638558"/>
            <a:ext cx="5365115" cy="522280"/>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itchFamily="34" charset="0"/>
              <a:buNone/>
              <a:defRPr sz="2000" b="0" spc="200">
                <a:solidFill>
                  <a:schemeClr val="tx1">
                    <a:lumMod val="85000"/>
                    <a:lumOff val="15000"/>
                  </a:schemeClr>
                </a:solidFill>
                <a:latin typeface="Arial"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itchFamily="34" charset="0"/>
              <a:buNone/>
            </a:pPr>
            <a:r>
              <a:rPr lang="zh-CN" altLang="en-US"/>
              <a:t>单击此处编辑文本</a:t>
            </a:r>
          </a:p>
        </p:txBody>
      </p:sp>
      <p:sp>
        <p:nvSpPr>
          <p:cNvPr id="2" name="标题 1"/>
          <p:cNvSpPr>
            <a:spLocks noGrp="1"/>
          </p:cNvSpPr>
          <p:nvPr>
            <p:ph type="title" idx="13" hasCustomPrompt="1"/>
            <p:custDataLst>
              <p:tags r:id="rId8"/>
            </p:custDataLst>
          </p:nvPr>
        </p:nvSpPr>
        <p:spPr>
          <a:xfrm>
            <a:off x="3413125" y="2062163"/>
            <a:ext cx="5365750" cy="1438269"/>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p:custDataLst>
              <p:tags r:id="rId2"/>
            </p:custDataLst>
          </p:nvPr>
        </p:nvPicPr>
        <p:blipFill>
          <a:blip r:embed="rId1"/>
          <a:stretch>
            <a:fillRect/>
          </a:stretch>
        </p:blipFill>
        <p:spPr>
          <a:xfrm>
            <a:off x="0" y="0"/>
            <a:ext cx="720090" cy="687359"/>
          </a:xfrm>
          <a:prstGeom prst="rect">
            <a:avLst/>
          </a:prstGeom>
        </p:spPr>
      </p:pic>
      <p:pic>
        <p:nvPicPr>
          <p:cNvPr id="6" name="图片 5"/>
          <p:cNvPicPr/>
          <p:nvPr>
            <p:custDataLst>
              <p:tags r:id="rId4"/>
            </p:custDataLst>
          </p:nvPr>
        </p:nvPicPr>
        <p:blipFill>
          <a:blip r:embed="rId3"/>
          <a:stretch>
            <a:fillRect/>
          </a:stretch>
        </p:blipFill>
        <p:spPr>
          <a:xfrm>
            <a:off x="11471910" y="0"/>
            <a:ext cx="720090" cy="682332"/>
          </a:xfrm>
          <a:prstGeom prst="rect">
            <a:avLst/>
          </a:prstGeom>
        </p:spPr>
      </p:pic>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2"/>
          <a:stretch>
            <a:fillRect/>
          </a:stretch>
        </p:blipFill>
        <p:spPr>
          <a:xfrm>
            <a:off x="0" y="0"/>
            <a:ext cx="720090" cy="687359"/>
          </a:xfrm>
          <a:prstGeom prst="rect">
            <a:avLst/>
          </a:prstGeom>
        </p:spPr>
      </p:pic>
      <p:pic>
        <p:nvPicPr>
          <p:cNvPr id="8" name="图片 7"/>
          <p:cNvPicPr/>
          <p:nvPr>
            <p:custDataLst>
              <p:tags r:id="rId5"/>
            </p:custDataLst>
          </p:nvPr>
        </p:nvPicPr>
        <p:blipFill>
          <a:blip r:embed="rId4"/>
          <a:stretch>
            <a:fillRect/>
          </a:stretch>
        </p:blipFill>
        <p:spPr>
          <a:xfrm>
            <a:off x="11471910" y="0"/>
            <a:ext cx="720090" cy="682332"/>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p:custDataLst>
              <p:tags r:id="rId3"/>
            </p:custDataLst>
          </p:nvPr>
        </p:nvPicPr>
        <p:blipFill>
          <a:blip r:embed="rId2"/>
          <a:stretch>
            <a:fillRect/>
          </a:stretch>
        </p:blipFill>
        <p:spPr>
          <a:xfrm>
            <a:off x="11471910" y="0"/>
            <a:ext cx="720090" cy="687359"/>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wrap="square" anchor="ctr" anchorCtr="0">
            <a:normAutofit/>
          </a:bodyPr>
          <a:lstStyle>
            <a:lvl1pPr>
              <a:defRPr sz="3600" baseline="0">
                <a:solidFill>
                  <a:schemeClr val="tx1"/>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2"/>
          <a:stretch>
            <a:fillRect/>
          </a:stretch>
        </p:blipFill>
        <p:spPr>
          <a:xfrm>
            <a:off x="0" y="0"/>
            <a:ext cx="720090" cy="687359"/>
          </a:xfrm>
          <a:prstGeom prst="rect">
            <a:avLst/>
          </a:prstGeom>
        </p:spPr>
      </p:pic>
      <p:pic>
        <p:nvPicPr>
          <p:cNvPr id="8" name="图片 7"/>
          <p:cNvPicPr/>
          <p:nvPr>
            <p:custDataLst>
              <p:tags r:id="rId5"/>
            </p:custDataLst>
          </p:nvPr>
        </p:nvPicPr>
        <p:blipFill>
          <a:blip r:embed="rId4"/>
          <a:stretch>
            <a:fillRect/>
          </a:stretch>
        </p:blipFill>
        <p:spPr>
          <a:xfrm>
            <a:off x="11471910" y="0"/>
            <a:ext cx="720090" cy="682332"/>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wrap="square" anchor="ctr">
            <a:normAutofit/>
          </a:bodyPr>
          <a:lstStyle>
            <a:lvl1pPr algn="ctr">
              <a:defRPr sz="3600" baseline="0">
                <a:solidFill>
                  <a:schemeClr val="tx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wrap="square">
            <a:normAutofit/>
          </a:bodyPr>
          <a:lstStyle>
            <a:lvl1pPr algn="ctr">
              <a:defRPr baseline="0">
                <a:solidFill>
                  <a:schemeClr val="tx1"/>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2"/>
          <a:stretch>
            <a:fillRect/>
          </a:stretch>
        </p:blipFill>
        <p:spPr>
          <a:xfrm>
            <a:off x="0" y="0"/>
            <a:ext cx="720090" cy="687359"/>
          </a:xfrm>
          <a:prstGeom prst="rect">
            <a:avLst/>
          </a:prstGeom>
        </p:spPr>
      </p:pic>
      <p:pic>
        <p:nvPicPr>
          <p:cNvPr id="8" name="图片 7"/>
          <p:cNvPicPr/>
          <p:nvPr>
            <p:custDataLst>
              <p:tags r:id="rId5"/>
            </p:custDataLst>
          </p:nvPr>
        </p:nvPicPr>
        <p:blipFill>
          <a:blip r:embed="rId4"/>
          <a:stretch>
            <a:fillRect/>
          </a:stretch>
        </p:blipFill>
        <p:spPr>
          <a:xfrm>
            <a:off x="11471910" y="0"/>
            <a:ext cx="720090" cy="682332"/>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p:custDataLst>
              <p:tags r:id="rId3"/>
            </p:custDataLst>
          </p:nvPr>
        </p:nvPicPr>
        <p:blipFill>
          <a:blip r:embed="rId2"/>
          <a:stretch>
            <a:fillRect/>
          </a:stretch>
        </p:blipFill>
        <p:spPr>
          <a:xfrm>
            <a:off x="11471910" y="6170641"/>
            <a:ext cx="720090" cy="687359"/>
          </a:xfrm>
          <a:prstGeom prst="rect">
            <a:avLst/>
          </a:prstGeom>
        </p:spPr>
      </p:pic>
      <p:pic>
        <p:nvPicPr>
          <p:cNvPr id="10" name="图片 9"/>
          <p:cNvPicPr/>
          <p:nvPr>
            <p:custDataLst>
              <p:tags r:id="rId5"/>
            </p:custDataLst>
          </p:nvPr>
        </p:nvPicPr>
        <p:blipFill>
          <a:blip r:embed="rId4"/>
          <a:stretch>
            <a:fillRect/>
          </a:stretch>
        </p:blipFill>
        <p:spPr>
          <a:xfrm>
            <a:off x="0" y="6175668"/>
            <a:ext cx="720090" cy="682332"/>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wrap="square">
            <a:normAutofit/>
          </a:bodyPr>
          <a:lstStyle>
            <a:lvl1pPr>
              <a:defRPr baseline="0">
                <a:solidFill>
                  <a:schemeClr val="tx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6242400" y="1663200"/>
            <a:ext cx="5367600" cy="28944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vl2pPr>
              <a:defRPr baseline="0">
                <a:solidFill>
                  <a:schemeClr val="tx1"/>
                </a:solidFill>
                <a:latin typeface="Arial" pitchFamily="34" charset="0"/>
                <a:ea typeface="微软雅黑" panose="020b0503020204020204" pitchFamily="34" charset="-122"/>
              </a:defRPr>
            </a:lvl2pPr>
            <a:lvl3pPr>
              <a:defRPr baseline="0">
                <a:solidFill>
                  <a:schemeClr val="tx1"/>
                </a:solidFill>
                <a:latin typeface="Arial" pitchFamily="34" charset="0"/>
                <a:ea typeface="微软雅黑" panose="020b0503020204020204" pitchFamily="34" charset="-122"/>
              </a:defRPr>
            </a:lvl3pPr>
            <a:lvl4pPr>
              <a:defRPr baseline="0">
                <a:solidFill>
                  <a:schemeClr val="tx1"/>
                </a:solidFill>
                <a:latin typeface="Arial" pitchFamily="34" charset="0"/>
                <a:ea typeface="微软雅黑" panose="020b0503020204020204" pitchFamily="34" charset="-122"/>
              </a:defRPr>
            </a:lvl4pPr>
            <a:lvl5pPr>
              <a:defRPr baseline="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572400" y="4816800"/>
            <a:ext cx="5342400" cy="7812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6253200" y="4813200"/>
            <a:ext cx="5367600" cy="781200"/>
          </a:xfrm>
        </p:spPr>
        <p:txBody>
          <a:bodyPr wrap="square">
            <a:normAutofit/>
          </a:bodyPr>
          <a:lstStyle>
            <a:lvl1pPr>
              <a:defRPr baseline="0">
                <a:solidFill>
                  <a:schemeClr val="tx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2"/>
          <a:stretch>
            <a:fillRect/>
          </a:stretch>
        </p:blipFill>
        <p:spPr>
          <a:xfrm>
            <a:off x="10571797" y="5311443"/>
            <a:ext cx="1620202" cy="1546557"/>
          </a:xfrm>
          <a:prstGeom prst="rect">
            <a:avLst/>
          </a:prstGeom>
        </p:spPr>
      </p:pic>
      <p:pic>
        <p:nvPicPr>
          <p:cNvPr id="8" name="图片 7"/>
          <p:cNvPicPr/>
          <p:nvPr>
            <p:custDataLst>
              <p:tags r:id="rId5"/>
            </p:custDataLst>
          </p:nvPr>
        </p:nvPicPr>
        <p:blipFill>
          <a:blip r:embed="rId4"/>
          <a:stretch>
            <a:fillRect/>
          </a:stretch>
        </p:blipFill>
        <p:spPr>
          <a:xfrm>
            <a:off x="0" y="5322752"/>
            <a:ext cx="1620202" cy="1535248"/>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wrap="square" anchor="b">
            <a:normAutofit/>
          </a:bodyPr>
          <a:lstStyle>
            <a:lvl1pPr algn="ctr">
              <a:defRPr sz="6000" baseline="0">
                <a:solidFill>
                  <a:schemeClr val="tx1"/>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wrap="square">
            <a:normAutofit/>
          </a:bodyPr>
          <a:lstStyle>
            <a:lvl1pPr algn="ctr">
              <a:defRPr baseline="0">
                <a:solidFill>
                  <a:schemeClr val="tx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p:custDataLst>
              <p:tags r:id="rId2"/>
            </p:custDataLst>
          </p:nvPr>
        </p:nvPicPr>
        <p:blipFill>
          <a:blip r:embed="rId1"/>
          <a:stretch>
            <a:fillRect/>
          </a:stretch>
        </p:blipFill>
        <p:spPr>
          <a:xfrm>
            <a:off x="0" y="0"/>
            <a:ext cx="720090" cy="687359"/>
          </a:xfrm>
          <a:prstGeom prst="rect">
            <a:avLst/>
          </a:prstGeom>
        </p:spPr>
      </p:pic>
      <p:pic>
        <p:nvPicPr>
          <p:cNvPr id="7" name="图片 6"/>
          <p:cNvPicPr/>
          <p:nvPr>
            <p:custDataLst>
              <p:tags r:id="rId4"/>
            </p:custDataLst>
          </p:nvPr>
        </p:nvPicPr>
        <p:blipFill>
          <a:blip r:embed="rId3"/>
          <a:stretch>
            <a:fillRect/>
          </a:stretch>
        </p:blipFill>
        <p:spPr>
          <a:xfrm>
            <a:off x="11471910" y="0"/>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7" name="图片 6"/>
          <p:cNvPicPr/>
          <p:nvPr>
            <p:custDataLst>
              <p:tags r:id="rId2"/>
            </p:custDataLst>
          </p:nvPr>
        </p:nvPicPr>
        <p:blipFill>
          <a:blip r:embed="rId1"/>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3"/>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3" name="标题 2"/>
          <p:cNvSpPr>
            <a:spLocks noGrp="1"/>
          </p:cNvSpPr>
          <p:nvPr>
            <p:ph type="ctrTitle" idx="14" hasCustomPrompt="1"/>
            <p:custDataLst>
              <p:tags r:id="rId6"/>
            </p:custDataLst>
          </p:nvPr>
        </p:nvSpPr>
        <p:spPr>
          <a:xfrm>
            <a:off x="3212149" y="3410656"/>
            <a:ext cx="5767705" cy="985132"/>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ct val="0"/>
              </a:spcAft>
              <a:buClrTx/>
              <a:buSzPts val="4800"/>
              <a:buFont typeface="Arial" pitchFamily="34" charset="0"/>
              <a:buNone/>
              <a:defRPr sz="4800" b="0" spc="200">
                <a:solidFill>
                  <a:schemeClr val="tx1">
                    <a:lumMod val="85000"/>
                    <a:lumOff val="15000"/>
                  </a:schemeClr>
                </a:solidFill>
                <a:latin typeface="Arial"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7"/>
            </p:custDataLst>
          </p:nvPr>
        </p:nvSpPr>
        <p:spPr>
          <a:xfrm>
            <a:off x="3212149" y="4449517"/>
            <a:ext cx="5767705" cy="57594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1800"/>
              <a:buFont typeface="Arial" pitchFamily="34" charset="0"/>
              <a:buNone/>
              <a:defRPr sz="1800" b="0" spc="200">
                <a:solidFill>
                  <a:schemeClr val="tx1">
                    <a:lumMod val="85000"/>
                    <a:lumOff val="15000"/>
                  </a:schemeClr>
                </a:solidFill>
                <a:latin typeface="Arial"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p:custDataLst>
              <p:tags r:id="rId2"/>
            </p:custDataLst>
          </p:nvPr>
        </p:nvPicPr>
        <p:blipFill>
          <a:blip r:embed="rId1"/>
          <a:stretch>
            <a:fillRect/>
          </a:stretch>
        </p:blipFill>
        <p:spPr>
          <a:xfrm>
            <a:off x="0" y="0"/>
            <a:ext cx="720090" cy="687359"/>
          </a:xfrm>
          <a:prstGeom prst="rect">
            <a:avLst/>
          </a:prstGeom>
        </p:spPr>
      </p:pic>
      <p:pic>
        <p:nvPicPr>
          <p:cNvPr id="8" name="图片 7"/>
          <p:cNvPicPr/>
          <p:nvPr>
            <p:custDataLst>
              <p:tags r:id="rId4"/>
            </p:custDataLst>
          </p:nvPr>
        </p:nvPicPr>
        <p:blipFill>
          <a:blip r:embed="rId3"/>
          <a:stretch>
            <a:fillRect/>
          </a:stretch>
        </p:blipFill>
        <p:spPr>
          <a:xfrm>
            <a:off x="11471910" y="0"/>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itchFamily="34" charset="0"/>
                <a:ea typeface="微软雅黑" panose="020b0503020204020204" pitchFamily="34" charset="-122"/>
              </a:defRPr>
            </a:lvl1pPr>
            <a:lvl2pPr eaLnBrk="1" fontAlgn="auto" latinLnBrk="0" hangingPunct="1">
              <a:defRPr sz="1600">
                <a:solidFill>
                  <a:schemeClr val="tx1"/>
                </a:solidFill>
                <a:latin typeface="Arial" pitchFamily="34" charset="0"/>
                <a:ea typeface="微软雅黑" panose="020b0503020204020204" pitchFamily="34" charset="-122"/>
              </a:defRPr>
            </a:lvl2pPr>
            <a:lvl3pPr eaLnBrk="1" fontAlgn="auto" latinLnBrk="0" hangingPunct="1">
              <a:defRPr sz="1600">
                <a:solidFill>
                  <a:schemeClr val="tx1"/>
                </a:solidFill>
                <a:latin typeface="Arial" pitchFamily="34" charset="0"/>
                <a:ea typeface="微软雅黑" panose="020b0503020204020204" pitchFamily="34" charset="-122"/>
              </a:defRPr>
            </a:lvl3pPr>
            <a:lvl4pPr eaLnBrk="1" fontAlgn="auto" latinLnBrk="0" hangingPunct="1">
              <a:defRPr sz="1600">
                <a:solidFill>
                  <a:schemeClr val="tx1"/>
                </a:solidFill>
                <a:latin typeface="Arial" pitchFamily="34" charset="0"/>
                <a:ea typeface="微软雅黑" panose="020b0503020204020204" pitchFamily="34" charset="-122"/>
              </a:defRPr>
            </a:lvl4pPr>
            <a:lvl5pPr eaLnBrk="1" fontAlgn="auto" latinLnBrk="0" hangingPunct="1">
              <a:defRPr sz="1600">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p:custDataLst>
              <p:tags r:id="rId2"/>
            </p:custDataLst>
          </p:nvPr>
        </p:nvPicPr>
        <p:blipFill>
          <a:blip r:embed="rId1"/>
          <a:stretch>
            <a:fillRect/>
          </a:stretch>
        </p:blipFill>
        <p:spPr>
          <a:xfrm>
            <a:off x="0" y="0"/>
            <a:ext cx="720090" cy="687359"/>
          </a:xfrm>
          <a:prstGeom prst="rect">
            <a:avLst/>
          </a:prstGeom>
        </p:spPr>
      </p:pic>
      <p:pic>
        <p:nvPicPr>
          <p:cNvPr id="10" name="图片 9"/>
          <p:cNvPicPr/>
          <p:nvPr>
            <p:custDataLst>
              <p:tags r:id="rId4"/>
            </p:custDataLst>
          </p:nvPr>
        </p:nvPicPr>
        <p:blipFill>
          <a:blip r:embed="rId3"/>
          <a:stretch>
            <a:fillRect/>
          </a:stretch>
        </p:blipFill>
        <p:spPr>
          <a:xfrm>
            <a:off x="11471910" y="0"/>
            <a:ext cx="720090" cy="682332"/>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p:nvPr>
            <p:custDataLst>
              <p:tags r:id="rId2"/>
            </p:custDataLst>
          </p:nvPr>
        </p:nvPicPr>
        <p:blipFill>
          <a:blip r:embed="rId1"/>
          <a:stretch>
            <a:fillRect/>
          </a:stretch>
        </p:blipFill>
        <p:spPr>
          <a:xfrm>
            <a:off x="0" y="1397000"/>
            <a:ext cx="3612445" cy="4064000"/>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p:custDataLst>
              <p:tags r:id="rId2"/>
            </p:custDataLst>
          </p:nvPr>
        </p:nvPicPr>
        <p:blipFill>
          <a:blip r:embed="rId1"/>
          <a:stretch>
            <a:fillRect/>
          </a:stretch>
        </p:blipFill>
        <p:spPr>
          <a:xfrm>
            <a:off x="0" y="0"/>
            <a:ext cx="720090" cy="687359"/>
          </a:xfrm>
          <a:prstGeom prst="rect">
            <a:avLst/>
          </a:prstGeom>
        </p:spPr>
      </p:pic>
      <p:pic>
        <p:nvPicPr>
          <p:cNvPr id="8" name="图片 7"/>
          <p:cNvPicPr/>
          <p:nvPr>
            <p:custDataLst>
              <p:tags r:id="rId4"/>
            </p:custDataLst>
          </p:nvPr>
        </p:nvPicPr>
        <p:blipFill>
          <a:blip r:embed="rId3"/>
          <a:stretch>
            <a:fillRect/>
          </a:stretch>
        </p:blipFill>
        <p:spPr>
          <a:xfrm>
            <a:off x="11471910" y="0"/>
            <a:ext cx="720090" cy="682332"/>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latin typeface="Arial"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p:custDataLst>
              <p:tags r:id="rId2"/>
            </p:custDataLst>
          </p:nvPr>
        </p:nvPicPr>
        <p:blipFill>
          <a:blip r:embed="rId1"/>
          <a:stretch>
            <a:fillRect/>
          </a:stretch>
        </p:blipFill>
        <p:spPr>
          <a:xfrm>
            <a:off x="0" y="0"/>
            <a:ext cx="720090" cy="687359"/>
          </a:xfrm>
          <a:prstGeom prst="rect">
            <a:avLst/>
          </a:prstGeom>
        </p:spPr>
      </p:pic>
      <p:pic>
        <p:nvPicPr>
          <p:cNvPr id="7" name="图片 6"/>
          <p:cNvPicPr/>
          <p:nvPr>
            <p:custDataLst>
              <p:tags r:id="rId4"/>
            </p:custDataLst>
          </p:nvPr>
        </p:nvPicPr>
        <p:blipFill>
          <a:blip r:embed="rId3"/>
          <a:stretch>
            <a:fillRect/>
          </a:stretch>
        </p:blipFill>
        <p:spPr>
          <a:xfrm>
            <a:off x="11471910" y="0"/>
            <a:ext cx="720090" cy="682332"/>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itchFamily="34" charset="0"/>
                <a:ea typeface="微软雅黑" panose="020b0503020204020204" pitchFamily="34" charset="-122"/>
              </a:defRPr>
            </a:lvl1pPr>
            <a:lvl2pPr indent="0" eaLnBrk="1" fontAlgn="auto" latinLnBrk="0" hangingPunct="1">
              <a:defRPr>
                <a:solidFill>
                  <a:schemeClr val="tx1"/>
                </a:solidFill>
                <a:latin typeface="Arial" pitchFamily="34" charset="0"/>
                <a:ea typeface="微软雅黑" panose="020b0503020204020204" pitchFamily="34" charset="-122"/>
              </a:defRPr>
            </a:lvl2pPr>
            <a:lvl3pPr indent="0" eaLnBrk="1" fontAlgn="auto" latinLnBrk="0" hangingPunct="1">
              <a:defRPr>
                <a:solidFill>
                  <a:schemeClr val="tx1"/>
                </a:solidFill>
                <a:latin typeface="Arial" pitchFamily="34" charset="0"/>
                <a:ea typeface="微软雅黑" panose="020b0503020204020204" pitchFamily="34" charset="-122"/>
              </a:defRPr>
            </a:lvl3pPr>
            <a:lvl4pPr indent="0" eaLnBrk="1" fontAlgn="auto" latinLnBrk="0" hangingPunct="1">
              <a:defRPr>
                <a:solidFill>
                  <a:schemeClr val="tx1"/>
                </a:solidFill>
                <a:latin typeface="Arial" pitchFamily="34" charset="0"/>
                <a:ea typeface="微软雅黑" panose="020b0503020204020204" pitchFamily="34" charset="-122"/>
              </a:defRPr>
            </a:lvl4pPr>
            <a:lvl5pPr indent="0" eaLnBrk="1" fontAlgn="auto" latinLnBrk="0" hangingPunct="1">
              <a:defRPr>
                <a:solidFill>
                  <a:schemeClr val="tx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33.xml" /><Relationship Id="rId2" Type="http://schemas.openxmlformats.org/officeDocument/2006/relationships/slideLayout" Target="../slideLayouts/slideLayout2.xml" /><Relationship Id="rId20" Type="http://schemas.openxmlformats.org/officeDocument/2006/relationships/tags" Target="../tags/tag134.xml" /><Relationship Id="rId21" Type="http://schemas.openxmlformats.org/officeDocument/2006/relationships/tags" Target="../tags/tag135.xml" /><Relationship Id="rId22" Type="http://schemas.openxmlformats.org/officeDocument/2006/relationships/tags" Target="../tags/tag136.xml" /><Relationship Id="rId23" Type="http://schemas.openxmlformats.org/officeDocument/2006/relationships/tags" Target="../tags/tag137.xml" /><Relationship Id="rId24" Type="http://schemas.openxmlformats.org/officeDocument/2006/relationships/tags" Target="../tags/tag138.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tags" Target="../tags/tag13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tags" Target="../tags/tag14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tags" Target="../tags/tag14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wmf" /><Relationship Id="rId3" Type="http://schemas.openxmlformats.org/officeDocument/2006/relationships/tags" Target="../tags/tag15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jpeg" /><Relationship Id="rId3" Type="http://schemas.openxmlformats.org/officeDocument/2006/relationships/tags" Target="../tags/tag1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jpeg" /><Relationship Id="rId3" Type="http://schemas.openxmlformats.org/officeDocument/2006/relationships/tags" Target="../tags/tag15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tags" Target="../tags/tag15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tags" Target="../tags/tag15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jpeg" /><Relationship Id="rId3" Type="http://schemas.openxmlformats.org/officeDocument/2006/relationships/tags" Target="../tags/tag14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tags" Target="../tags/tag1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tags" Target="../tags/tag16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tags" Target="../tags/tag16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tags" Target="../tags/tag16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tags" Target="../tags/tag16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tags" Target="../tags/tag16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tags" Target="../tags/tag16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tags" Target="../tags/tag16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tags" Target="../tags/tag16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image" Target="../media/image12.jpeg" /><Relationship Id="rId6" Type="http://schemas.openxmlformats.org/officeDocument/2006/relationships/tags" Target="../tags/tag16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14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tags" Target="../tags/tag1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tags" Target="../tags/tag14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tags" Target="../tags/tag14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tags" Target="../tags/tag14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tags" Target="../tags/tag14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500849" y="1467331"/>
            <a:ext cx="6473197" cy="445904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“我是一个粉刷匠，粉刷本领强。我要把那新房子，刷得更漂亮</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小时候的儿歌，用简单的语言，轻快的节奏，稚嫩的声音向我们指明了一条追求美好生活的路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做一个匠人，用勤劳致富。怀揣着从儿歌中得来的对“工匠”的独特体会，今天，让我们一齐走近</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以工匠精神雕琢时代品质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，看一看新时代的“工匠精神”。</a:t>
            </a: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175402" y="1196510"/>
            <a:ext cx="3488199" cy="4459041"/>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42" presetClass="entr" presetSubtype="0" fill="hold" grpId="0" nodeType="afterEffec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778471" y="1473508"/>
            <a:ext cx="6749518" cy="424624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36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基本思路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第一步：</a:t>
            </a:r>
            <a:r>
              <a:rPr lang="zh-CN" altLang="en-US" sz="2400" b="1">
                <a:solidFill>
                  <a:srgbClr val="C00000"/>
                </a:solidFill>
                <a:latin typeface="微软雅黑" panose="020b0503020204020204" pitchFamily="34" charset="-122"/>
                <a:ea typeface="微软雅黑" panose="020b0503020204020204" pitchFamily="34" charset="-122"/>
              </a:rPr>
              <a:t>引述材料，摆出现象。</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第二步：</a:t>
            </a:r>
            <a:r>
              <a:rPr lang="zh-CN" altLang="en-US" sz="2400" b="1">
                <a:solidFill>
                  <a:srgbClr val="C00000"/>
                </a:solidFill>
                <a:latin typeface="微软雅黑" panose="020b0503020204020204" pitchFamily="34" charset="-122"/>
                <a:ea typeface="微软雅黑" panose="020b0503020204020204" pitchFamily="34" charset="-122"/>
              </a:rPr>
              <a:t>从现象中提取论述的观点。</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第三步：</a:t>
            </a:r>
            <a:r>
              <a:rPr lang="zh-CN" altLang="en-US" sz="2400" b="1">
                <a:solidFill>
                  <a:srgbClr val="C00000"/>
                </a:solidFill>
                <a:latin typeface="微软雅黑" panose="020b0503020204020204" pitchFamily="34" charset="-122"/>
                <a:ea typeface="微软雅黑" panose="020b0503020204020204" pitchFamily="34" charset="-122"/>
              </a:rPr>
              <a:t>分析论证观点，要联系实际，紧紧围绕论点，运用各种论证方法。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第四步：</a:t>
            </a:r>
            <a:r>
              <a:rPr lang="zh-CN" altLang="en-US" sz="2400" b="1">
                <a:solidFill>
                  <a:srgbClr val="C00000"/>
                </a:solidFill>
                <a:latin typeface="微软雅黑" panose="020b0503020204020204" pitchFamily="34" charset="-122"/>
                <a:ea typeface="微软雅黑" panose="020b0503020204020204" pitchFamily="34" charset="-122"/>
              </a:rPr>
              <a:t>总结全文，提出倡议。</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fade">
                                      <p:cBhvr>
                                        <p:cTn id="8" dur="500"/>
                                        <p:tgtEl>
                                          <p:spTgt spid="6"/>
                                        </p:tgtEl>
                                      </p:cBhvr>
                                    </p:animEffect>
                                    <p:anim calcmode="lin" valueType="num">
                                      <p:cBhvr>
                                        <p:cTn id="9" dur="500" fill="hold"/>
                                        <p:tgtEl>
                                          <p:spTgt spid="6"/>
                                        </p:tgtEl>
                                        <p:attrNameLst>
                                          <p:attrName>ppt_x</p:attrName>
                                        </p:attrNameLst>
                                      </p:cBhvr>
                                      <p:tavLst>
                                        <p:tav tm="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122059" y="1582961"/>
            <a:ext cx="6790871" cy="286131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雕</a:t>
            </a:r>
            <a:r>
              <a:rPr lang="zh-CN" altLang="en-US" sz="2400" u="sng">
                <a:solidFill>
                  <a:schemeClr val="tx1">
                    <a:lumMod val="65000"/>
                    <a:lumOff val="35000"/>
                  </a:schemeClr>
                </a:solidFill>
                <a:uFillTx/>
                <a:latin typeface="微软雅黑" panose="020b0503020204020204" pitchFamily="34" charset="-122"/>
                <a:ea typeface="微软雅黑" panose="020b0503020204020204" pitchFamily="34" charset="-122"/>
              </a:rPr>
              <a:t>琢</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挑</a:t>
            </a:r>
            <a:r>
              <a:rPr lang="zh-CN" altLang="en-US" sz="2400" u="sng">
                <a:solidFill>
                  <a:schemeClr val="tx1">
                    <a:lumMod val="65000"/>
                    <a:lumOff val="35000"/>
                  </a:schemeClr>
                </a:solidFill>
                <a:uFillTx/>
                <a:latin typeface="微软雅黑" panose="020b0503020204020204" pitchFamily="34" charset="-122"/>
                <a:ea typeface="微软雅黑" panose="020b0503020204020204" pitchFamily="34" charset="-122"/>
              </a:rPr>
              <a:t>剔</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精</a:t>
            </a:r>
            <a:r>
              <a:rPr lang="zh-CN" altLang="en-US" sz="2400" u="sng">
                <a:solidFill>
                  <a:schemeClr val="tx1">
                    <a:lumMod val="65000"/>
                    <a:lumOff val="35000"/>
                  </a:schemeClr>
                </a:solidFill>
                <a:uFillTx/>
                <a:latin typeface="微软雅黑" panose="020b0503020204020204" pitchFamily="34" charset="-122"/>
                <a:ea typeface="微软雅黑" panose="020b0503020204020204" pitchFamily="34" charset="-122"/>
              </a:rPr>
              <a:t>湛</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造</a:t>
            </a:r>
            <a:r>
              <a:rPr lang="zh-CN" altLang="en-US" sz="2400" u="sng">
                <a:solidFill>
                  <a:schemeClr val="tx1">
                    <a:lumMod val="65000"/>
                    <a:lumOff val="35000"/>
                  </a:schemeClr>
                </a:solidFill>
                <a:uFillTx/>
                <a:latin typeface="微软雅黑" panose="020b0503020204020204" pitchFamily="34" charset="-122"/>
                <a:ea typeface="微软雅黑" panose="020b0503020204020204" pitchFamily="34" charset="-122"/>
              </a:rPr>
              <a:t>诣</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2400" u="sng">
                <a:solidFill>
                  <a:schemeClr val="tx1">
                    <a:lumMod val="65000"/>
                    <a:lumOff val="35000"/>
                  </a:schemeClr>
                </a:solidFill>
                <a:uFillTx/>
                <a:latin typeface="微软雅黑" panose="020b0503020204020204" pitchFamily="34" charset="-122"/>
                <a:ea typeface="微软雅黑" panose="020b0503020204020204" pitchFamily="34" charset="-122"/>
              </a:rPr>
              <a:t>卓</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越</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2" name="文本框 1"/>
          <p:cNvSpPr txBox="1"/>
          <p:nvPr/>
        </p:nvSpPr>
        <p:spPr>
          <a:xfrm>
            <a:off x="5756910" y="2829560"/>
            <a:ext cx="2659380" cy="460375"/>
          </a:xfrm>
          <a:prstGeom prst="rect">
            <a:avLst/>
          </a:prstGeom>
          <a:noFill/>
        </p:spPr>
        <p:txBody>
          <a:bodyPr wrap="square" rtlCol="0">
            <a:spAutoFit/>
          </a:bodyPr>
          <a:lstStyle/>
          <a:p>
            <a:r>
              <a:rPr lang="zh-CN" altLang="en-US" sz="2400" b="1">
                <a:solidFill>
                  <a:srgbClr val="C00000"/>
                </a:solidFill>
                <a:latin typeface="Arial" pitchFamily="34" charset="0"/>
                <a:cs typeface="Arial" pitchFamily="34" charset="0"/>
              </a:rPr>
              <a:t>（zhu</a:t>
            </a:r>
            <a:r>
              <a:rPr lang="zh-CN" altLang="en-US" sz="2400" b="1">
                <a:solidFill>
                  <a:srgbClr val="C00000"/>
                </a:solidFill>
                <a:latin typeface="微软雅黑" panose="020b0503020204020204" pitchFamily="34" charset="-122"/>
                <a:ea typeface="微软雅黑" panose="020b0503020204020204" pitchFamily="34" charset="-122"/>
                <a:cs typeface="Arial" pitchFamily="34" charset="0"/>
              </a:rPr>
              <a:t>ό）</a:t>
            </a:r>
          </a:p>
        </p:txBody>
      </p:sp>
      <p:sp>
        <p:nvSpPr>
          <p:cNvPr id="3" name="文本框 2"/>
          <p:cNvSpPr txBox="1"/>
          <p:nvPr/>
        </p:nvSpPr>
        <p:spPr>
          <a:xfrm>
            <a:off x="8185785" y="2875280"/>
            <a:ext cx="2406650" cy="460375"/>
          </a:xfrm>
          <a:prstGeom prst="rect">
            <a:avLst/>
          </a:prstGeom>
          <a:noFill/>
        </p:spPr>
        <p:txBody>
          <a:bodyPr wrap="square" rtlCol="0">
            <a:spAutoFit/>
          </a:bodyPr>
          <a:lstStyle/>
          <a:p>
            <a:r>
              <a:rPr lang="zh-CN" altLang="en-US" sz="2400" b="1">
                <a:solidFill>
                  <a:srgbClr val="C00000"/>
                </a:solidFill>
                <a:latin typeface="Arial" pitchFamily="34" charset="0"/>
                <a:cs typeface="Arial" pitchFamily="34" charset="0"/>
              </a:rPr>
              <a:t>（tī）</a:t>
            </a:r>
          </a:p>
        </p:txBody>
      </p:sp>
      <p:sp>
        <p:nvSpPr>
          <p:cNvPr id="4" name="文本框 3"/>
          <p:cNvSpPr txBox="1"/>
          <p:nvPr/>
        </p:nvSpPr>
        <p:spPr>
          <a:xfrm>
            <a:off x="5885815" y="3447415"/>
            <a:ext cx="1486535" cy="460375"/>
          </a:xfrm>
          <a:prstGeom prst="rect">
            <a:avLst/>
          </a:prstGeom>
          <a:noFill/>
        </p:spPr>
        <p:txBody>
          <a:bodyPr wrap="none" rtlCol="0" anchor="t">
            <a:spAutoFit/>
          </a:bodyPr>
          <a:lstStyle/>
          <a:p>
            <a:r>
              <a:rPr lang="zh-CN" altLang="en-US" sz="2400" b="1">
                <a:solidFill>
                  <a:srgbClr val="C00000"/>
                </a:solidFill>
                <a:latin typeface="Arial" pitchFamily="34" charset="0"/>
                <a:cs typeface="Arial" pitchFamily="34" charset="0"/>
              </a:rPr>
              <a:t>（zhàn）</a:t>
            </a:r>
            <a:endParaRPr lang="zh-CN" altLang="en-US">
              <a:latin typeface="Arial" pitchFamily="34" charset="0"/>
              <a:cs typeface="Arial" pitchFamily="34" charset="0"/>
            </a:endParaRPr>
          </a:p>
        </p:txBody>
      </p:sp>
      <p:sp>
        <p:nvSpPr>
          <p:cNvPr id="6" name="文本框 5"/>
          <p:cNvSpPr txBox="1"/>
          <p:nvPr/>
        </p:nvSpPr>
        <p:spPr>
          <a:xfrm>
            <a:off x="8185785" y="3447415"/>
            <a:ext cx="2747645" cy="460375"/>
          </a:xfrm>
          <a:prstGeom prst="rect">
            <a:avLst/>
          </a:prstGeom>
          <a:noFill/>
        </p:spPr>
        <p:txBody>
          <a:bodyPr wrap="square" rtlCol="0">
            <a:spAutoFit/>
          </a:bodyPr>
          <a:lstStyle/>
          <a:p>
            <a:r>
              <a:rPr lang="zh-CN" altLang="en-US" sz="2400" b="1">
                <a:solidFill>
                  <a:srgbClr val="C00000"/>
                </a:solidFill>
                <a:latin typeface="Arial" pitchFamily="34" charset="0"/>
                <a:cs typeface="Arial" pitchFamily="34" charset="0"/>
              </a:rPr>
              <a:t>（yì）</a:t>
            </a:r>
          </a:p>
        </p:txBody>
      </p:sp>
      <p:sp>
        <p:nvSpPr>
          <p:cNvPr id="7" name="文本框 6"/>
          <p:cNvSpPr txBox="1"/>
          <p:nvPr/>
        </p:nvSpPr>
        <p:spPr>
          <a:xfrm>
            <a:off x="5965825" y="3945255"/>
            <a:ext cx="3021965" cy="460375"/>
          </a:xfrm>
          <a:prstGeom prst="rect">
            <a:avLst/>
          </a:prstGeom>
          <a:noFill/>
        </p:spPr>
        <p:txBody>
          <a:bodyPr wrap="square" rtlCol="0">
            <a:spAutoFit/>
          </a:bodyPr>
          <a:lstStyle/>
          <a:p>
            <a:r>
              <a:rPr lang="zh-CN" altLang="en-US" sz="2400" b="1">
                <a:solidFill>
                  <a:srgbClr val="C00000"/>
                </a:solidFill>
                <a:latin typeface="Arial" pitchFamily="34" charset="0"/>
                <a:cs typeface="Arial" pitchFamily="34" charset="0"/>
              </a:rPr>
              <a:t>（zhuό）</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 presetClass="entr" presetSubtype="4" fill="hold" grpId="1"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withGroup">
                            <p:stCondLst>
                              <p:cond delay="indefinite"/>
                            </p:stCondLst>
                          </p:cTn>
                        </p:par>
                        <p:par>
                          <p:cTn id="20" fill="hold" nodeType="afterGroup">
                            <p:stCondLst>
                              <p:cond delay="0"/>
                            </p:stCondLst>
                            <p:childTnLst>
                              <p:par>
                                <p:cTn id="21" presetID="2" presetClass="entr" presetSubtype="4" fill="hold" grpId="3"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withGroup">
                            <p:stCondLst>
                              <p:cond delay="indefinite"/>
                            </p:stCondLst>
                          </p:cTn>
                        </p:par>
                        <p:par>
                          <p:cTn id="27" fill="hold" nodeType="afterGroup">
                            <p:stCondLst>
                              <p:cond delay="0"/>
                            </p:stCondLst>
                            <p:childTnLst>
                              <p:par>
                                <p:cTn id="28" presetID="2" presetClass="entr" presetSubtype="4" fill="hold" grpId="5"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withGroup">
                            <p:stCondLst>
                              <p:cond delay="indefinite"/>
                            </p:stCondLst>
                          </p:cTn>
                        </p:par>
                        <p:par>
                          <p:cTn id="34" fill="hold" nodeType="afterGroup">
                            <p:stCondLst>
                              <p:cond delay="0"/>
                            </p:stCondLst>
                            <p:childTnLst>
                              <p:par>
                                <p:cTn id="35" presetID="2" presetClass="entr" presetSubtype="4" fill="hold" grpId="7"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withGroup">
                            <p:stCondLst>
                              <p:cond delay="indefinite"/>
                            </p:stCondLst>
                          </p:cTn>
                        </p:par>
                        <p:par>
                          <p:cTn id="41" fill="hold" nodeType="afterGroup">
                            <p:stCondLst>
                              <p:cond delay="0"/>
                            </p:stCondLst>
                            <p:childTnLst>
                              <p:par>
                                <p:cTn id="42" presetID="2" presetClass="entr" presetSubtype="4" fill="hold" grpId="9"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1"/>
      <p:bldP spid="2" grpId="2"/>
      <p:bldP spid="3" grpId="3"/>
      <p:bldP spid="3" grpId="4"/>
      <p:bldP spid="4" grpId="5"/>
      <p:bldP spid="4" grpId="6"/>
      <p:bldP spid="6" grpId="7"/>
      <p:bldP spid="6" grpId="8"/>
      <p:bldP spid="7" grpId="9"/>
      <p:bldP spid="7" grpId="1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372194" y="793435"/>
            <a:ext cx="11447611" cy="563118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雍容 </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旨归 </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雕虫小技 </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离群索居 </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炉火纯青 </a:t>
            </a:r>
          </a:p>
          <a:p>
            <a:pPr>
              <a:lnSpc>
                <a:spcPct val="150000"/>
              </a:lnSpc>
            </a:pPr>
            <a:endParaRPr lang="zh-CN" altLang="en-US" sz="2400" b="1">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臻（zhēn）于至善 </a:t>
            </a:r>
          </a:p>
          <a:p>
            <a:pPr>
              <a:lnSpc>
                <a:spcPct val="150000"/>
              </a:lnSpc>
            </a:pPr>
            <a:r>
              <a:rPr lang="zh-CN" altLang="en-US" sz="2400" b="1">
                <a:solidFill>
                  <a:schemeClr val="tx1"/>
                </a:solidFill>
                <a:latin typeface="微软雅黑" panose="020b0503020204020204" pitchFamily="34" charset="-122"/>
                <a:ea typeface="微软雅黑" panose="020b0503020204020204" pitchFamily="34" charset="-122"/>
              </a:rPr>
              <a:t>格物致知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2096770" y="2094865"/>
            <a:ext cx="5285105" cy="460375"/>
          </a:xfrm>
          <a:prstGeom prst="rect">
            <a:avLst/>
          </a:prstGeom>
          <a:noFill/>
        </p:spPr>
        <p:txBody>
          <a:bodyPr wrap="square" rtlCol="0">
            <a:spAutoFit/>
          </a:bodyPr>
          <a:lstStyle/>
          <a:p>
            <a:r>
              <a:rPr lang="zh-CN" altLang="en-US" sz="2400" b="1">
                <a:solidFill>
                  <a:srgbClr val="C00000"/>
                </a:solidFill>
                <a:latin typeface="微软雅黑" panose="020b0503020204020204" pitchFamily="34" charset="-122"/>
                <a:ea typeface="微软雅黑" panose="020b0503020204020204" pitchFamily="34" charset="-122"/>
              </a:rPr>
              <a:t>形容文雅大方，从容不迫。</a:t>
            </a:r>
            <a:endParaRPr lang="zh-CN" altLang="en-US" sz="2400" b="1">
              <a:solidFill>
                <a:srgbClr val="FF0000"/>
              </a:solidFill>
            </a:endParaRPr>
          </a:p>
        </p:txBody>
      </p:sp>
      <p:sp>
        <p:nvSpPr>
          <p:cNvPr id="3" name="文本框 2"/>
          <p:cNvSpPr txBox="1"/>
          <p:nvPr/>
        </p:nvSpPr>
        <p:spPr>
          <a:xfrm>
            <a:off x="2096770" y="2555240"/>
            <a:ext cx="2868295" cy="521970"/>
          </a:xfrm>
          <a:prstGeom prst="rect">
            <a:avLst/>
          </a:prstGeom>
          <a:noFill/>
        </p:spPr>
        <p:txBody>
          <a:bodyPr wrap="square" rtlCol="0">
            <a:spAutoFit/>
          </a:bodyPr>
          <a:lstStyle/>
          <a:p>
            <a:r>
              <a:rPr lang="zh-CN" altLang="en-US" sz="2400" b="1">
                <a:solidFill>
                  <a:srgbClr val="C00000"/>
                </a:solidFill>
                <a:latin typeface="微软雅黑" panose="020b0503020204020204" pitchFamily="34" charset="-122"/>
                <a:ea typeface="微软雅黑" panose="020b0503020204020204" pitchFamily="34" charset="-122"/>
                <a:sym typeface="+mn-ea"/>
              </a:rPr>
              <a:t>主旨，要旨</a:t>
            </a:r>
            <a:r>
              <a:rPr lang="zh-CN" altLang="en-US" sz="2800" b="1">
                <a:solidFill>
                  <a:srgbClr val="C00000"/>
                </a:solidFill>
                <a:latin typeface="微软雅黑" panose="020b0503020204020204" pitchFamily="34" charset="-122"/>
                <a:ea typeface="微软雅黑" panose="020b0503020204020204" pitchFamily="34" charset="-122"/>
                <a:sym typeface="+mn-ea"/>
              </a:rPr>
              <a:t>。</a:t>
            </a:r>
          </a:p>
        </p:txBody>
      </p:sp>
      <p:sp>
        <p:nvSpPr>
          <p:cNvPr id="4" name="文本框 3"/>
          <p:cNvSpPr txBox="1"/>
          <p:nvPr/>
        </p:nvSpPr>
        <p:spPr>
          <a:xfrm>
            <a:off x="1998345" y="3077210"/>
            <a:ext cx="7713345" cy="521970"/>
          </a:xfrm>
          <a:prstGeom prst="rect">
            <a:avLst/>
          </a:prstGeom>
          <a:noFill/>
        </p:spPr>
        <p:txBody>
          <a:bodyPr wrap="square" rtlCol="0">
            <a:spAutoFit/>
          </a:bodyPr>
          <a:lstStyle/>
          <a:p>
            <a:r>
              <a:rPr lang="zh-CN" altLang="en-US" sz="2400" b="1">
                <a:solidFill>
                  <a:srgbClr val="C00000"/>
                </a:solidFill>
                <a:latin typeface="微软雅黑" panose="020b0503020204020204" pitchFamily="34" charset="-122"/>
                <a:ea typeface="微软雅黑" panose="020b0503020204020204" pitchFamily="34" charset="-122"/>
                <a:sym typeface="+mn-ea"/>
              </a:rPr>
              <a:t>比喻微不足道的技能（多指文字技巧）。</a:t>
            </a:r>
            <a:endParaRPr lang="zh-CN" altLang="en-US"/>
          </a:p>
        </p:txBody>
      </p:sp>
      <p:sp>
        <p:nvSpPr>
          <p:cNvPr id="5" name="文本框 4"/>
          <p:cNvSpPr txBox="1"/>
          <p:nvPr/>
        </p:nvSpPr>
        <p:spPr>
          <a:xfrm>
            <a:off x="2173605" y="3686810"/>
            <a:ext cx="6121400" cy="737235"/>
          </a:xfrm>
          <a:prstGeom prst="rect">
            <a:avLst/>
          </a:prstGeom>
          <a:noFill/>
        </p:spPr>
        <p:txBody>
          <a:bodyPr wrap="square" rtlCol="0">
            <a:spAutoFit/>
          </a:bodyPr>
          <a:lstStyle/>
          <a:p>
            <a:pPr algn="l">
              <a:lnSpc>
                <a:spcPct val="100000"/>
              </a:lnSpc>
              <a:buClrTx/>
              <a:buSzTx/>
              <a:buFontTx/>
            </a:pPr>
            <a:r>
              <a:rPr lang="zh-CN" altLang="en-US" sz="2400" b="1">
                <a:solidFill>
                  <a:srgbClr val="C00000"/>
                </a:solidFill>
                <a:latin typeface="微软雅黑" panose="020b0503020204020204" pitchFamily="34" charset="-122"/>
                <a:ea typeface="微软雅黑" panose="020b0503020204020204" pitchFamily="34" charset="-122"/>
                <a:sym typeface="+mn-ea"/>
              </a:rPr>
              <a:t>离开同伴而过孤独的生活。</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173605" y="4194810"/>
            <a:ext cx="9645650" cy="829945"/>
          </a:xfrm>
          <a:prstGeom prst="rect">
            <a:avLst/>
          </a:prstGeom>
          <a:noFill/>
        </p:spPr>
        <p:txBody>
          <a:bodyPr wrap="square" rtlCol="0">
            <a:spAutoFit/>
          </a:bodyPr>
          <a:lstStyle/>
          <a:p>
            <a:pPr algn="l">
              <a:buClrTx/>
              <a:buSzTx/>
              <a:buFontTx/>
            </a:pPr>
            <a:r>
              <a:rPr lang="zh-CN" altLang="en-US" sz="2400" b="1">
                <a:solidFill>
                  <a:srgbClr val="C00000"/>
                </a:solidFill>
                <a:latin typeface="微软雅黑" panose="020b0503020204020204" pitchFamily="34" charset="-122"/>
                <a:ea typeface="微软雅黑" panose="020b0503020204020204" pitchFamily="34" charset="-122"/>
                <a:sym typeface="+mn-ea"/>
              </a:rPr>
              <a:t>相传道家炼丹，到炉子里的火发出纯青色的火焰的时候，就算成功了。比喻学问、技术等达到了纯熟完美的地步。</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371215" y="5351780"/>
            <a:ext cx="1934210" cy="506730"/>
          </a:xfrm>
          <a:prstGeom prst="rect">
            <a:avLst/>
          </a:prstGeom>
          <a:noFill/>
        </p:spPr>
        <p:txBody>
          <a:bodyPr wrap="square" rtlCol="0">
            <a:spAutoFit/>
          </a:bodyPr>
          <a:lstStyle/>
          <a:p>
            <a:pPr algn="l">
              <a:lnSpc>
                <a:spcPct val="100000"/>
              </a:lnSpc>
              <a:buClrTx/>
              <a:buSzTx/>
              <a:buFontTx/>
            </a:pPr>
            <a:r>
              <a:rPr lang="zh-CN" altLang="en-US" sz="2400" b="1">
                <a:solidFill>
                  <a:srgbClr val="C00000"/>
                </a:solidFill>
                <a:latin typeface="微软雅黑" panose="020b0503020204020204" pitchFamily="34" charset="-122"/>
                <a:ea typeface="微软雅黑" panose="020b0503020204020204" pitchFamily="34" charset="-122"/>
                <a:sym typeface="+mn-ea"/>
              </a:rPr>
              <a:t>做到极致。</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096770" y="5779770"/>
            <a:ext cx="7691755" cy="645160"/>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sym typeface="+mn-ea"/>
              </a:rPr>
              <a:t>推究事物的原理法则而总结为理性知识。</a:t>
            </a:r>
            <a:endParaRPr lang="zh-CN" altLang="en-US" sz="24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 presetClass="entr" presetSubtype="4" fill="hold" grpId="1"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withGroup">
                            <p:stCondLst>
                              <p:cond delay="indefinite"/>
                            </p:stCondLst>
                          </p:cTn>
                        </p:par>
                        <p:par>
                          <p:cTn id="20" fill="hold" nodeType="afterGroup">
                            <p:stCondLst>
                              <p:cond delay="0"/>
                            </p:stCondLst>
                            <p:childTnLst>
                              <p:par>
                                <p:cTn id="21" presetID="2" presetClass="entr" presetSubtype="4" fill="hold" grpId="3"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withGroup">
                            <p:stCondLst>
                              <p:cond delay="indefinite"/>
                            </p:stCondLst>
                          </p:cTn>
                        </p:par>
                        <p:par>
                          <p:cTn id="27" fill="hold" nodeType="afterGroup">
                            <p:stCondLst>
                              <p:cond delay="0"/>
                            </p:stCondLst>
                            <p:childTnLst>
                              <p:par>
                                <p:cTn id="28" presetID="2" presetClass="entr" presetSubtype="4" fill="hold" grpId="5"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withGroup">
                            <p:stCondLst>
                              <p:cond delay="indefinite"/>
                            </p:stCondLst>
                          </p:cTn>
                        </p:par>
                        <p:par>
                          <p:cTn id="34" fill="hold" nodeType="afterGroup">
                            <p:stCondLst>
                              <p:cond delay="0"/>
                            </p:stCondLst>
                            <p:childTnLst>
                              <p:par>
                                <p:cTn id="35" presetID="2" presetClass="entr" presetSubtype="4" fill="hold" grpId="7"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withGroup">
                            <p:stCondLst>
                              <p:cond delay="indefinite"/>
                            </p:stCondLst>
                          </p:cTn>
                        </p:par>
                        <p:par>
                          <p:cTn id="41" fill="hold" nodeType="afterGroup">
                            <p:stCondLst>
                              <p:cond delay="0"/>
                            </p:stCondLst>
                            <p:childTnLst>
                              <p:par>
                                <p:cTn id="42" presetID="2" presetClass="entr" presetSubtype="4" fill="hold" grpId="9"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cond evt="onBegin" delay="0">
                          <p:tn val="45"/>
                        </p:cond>
                      </p:stCondLst>
                      <p:childTnLst>
                        <p:par>
                          <p:cTn id="47" fill="hold" nodeType="withGroup">
                            <p:stCondLst>
                              <p:cond delay="indefinite"/>
                            </p:stCondLst>
                          </p:cTn>
                        </p:par>
                        <p:par>
                          <p:cTn id="48" fill="hold" nodeType="afterGroup">
                            <p:stCondLst>
                              <p:cond delay="0"/>
                            </p:stCondLst>
                            <p:childTnLst>
                              <p:par>
                                <p:cTn id="49" presetID="2" presetClass="entr" presetSubtype="4" fill="hold" grpId="11"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 presetClass="entr" presetSubtype="4" fill="hold" grpId="13"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ppt_x"/>
                                          </p:val>
                                        </p:tav>
                                        <p:tav tm="100000">
                                          <p:val>
                                            <p:strVal val="#ppt_x"/>
                                          </p:val>
                                        </p:tav>
                                      </p:tavLst>
                                    </p:anim>
                                    <p:anim calcmode="lin" valueType="num">
                                      <p:cBhvr additive="base">
                                        <p:cTn id="5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1"/>
      <p:bldP spid="2" grpId="2"/>
      <p:bldP spid="3" grpId="3"/>
      <p:bldP spid="3" grpId="4"/>
      <p:bldP spid="4" grpId="5"/>
      <p:bldP spid="4" grpId="6"/>
      <p:bldP spid="5" grpId="7"/>
      <p:bldP spid="5" grpId="8"/>
      <p:bldP spid="6" grpId="9"/>
      <p:bldP spid="6" grpId="10"/>
      <p:bldP spid="7" grpId="11"/>
      <p:bldP spid="7" grpId="12"/>
      <p:bldP spid="8" grpId="13"/>
      <p:bldP spid="8" grpId="14"/>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109220" y="-27305"/>
            <a:ext cx="5215255" cy="706755"/>
          </a:xfrm>
          <a:prstGeom prst="rect">
            <a:avLst/>
          </a:prstGeom>
          <a:noFill/>
          <a:ln>
            <a:noFill/>
          </a:ln>
        </p:spPr>
        <p:txBody>
          <a:bodyPr wrap="square" rtlCol="0" anchor="t">
            <a:spAutoFit/>
          </a:bodyPr>
          <a:lstStyle/>
          <a:p>
            <a:pPr algn="l"/>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整体感知</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文本框 5"/>
          <p:cNvSpPr txBox="1"/>
          <p:nvPr/>
        </p:nvSpPr>
        <p:spPr>
          <a:xfrm>
            <a:off x="755015" y="828675"/>
            <a:ext cx="10902315" cy="5200650"/>
          </a:xfrm>
          <a:prstGeom prst="rect">
            <a:avLst/>
          </a:prstGeom>
          <a:noFill/>
        </p:spPr>
        <p:txBody>
          <a:bodyPr wrap="square" rtlCol="0" anchor="t">
            <a:spAutoFit/>
          </a:bodyPr>
          <a:lstStyle/>
          <a:p>
            <a:r>
              <a:rPr lang="zh-CN" altLang="en-US" sz="4400"/>
              <a:t>概括每一段内容：</a:t>
            </a:r>
          </a:p>
          <a:p>
            <a:r>
              <a:rPr lang="en-US" altLang="zh-CN" sz="3600">
                <a:solidFill>
                  <a:srgbClr val="C00000"/>
                </a:solidFill>
                <a:latin typeface="微软雅黑" panose="020b0503020204020204" pitchFamily="34" charset="-122"/>
                <a:ea typeface="微软雅黑" panose="020b0503020204020204" pitchFamily="34" charset="-122"/>
              </a:rPr>
              <a:t>1、以企业家的感慨引出新闻评论核心话题：工匠精神。</a:t>
            </a:r>
          </a:p>
          <a:p>
            <a:r>
              <a:rPr lang="en-US" altLang="zh-CN" sz="3600">
                <a:solidFill>
                  <a:srgbClr val="C00000"/>
                </a:solidFill>
                <a:latin typeface="微软雅黑" panose="020b0503020204020204" pitchFamily="34" charset="-122"/>
                <a:ea typeface="微软雅黑" panose="020b0503020204020204" pitchFamily="34" charset="-122"/>
              </a:rPr>
              <a:t>2、工匠精神对企业和国家的意义。</a:t>
            </a:r>
          </a:p>
          <a:p>
            <a:r>
              <a:rPr lang="en-US" altLang="zh-CN" sz="3600">
                <a:solidFill>
                  <a:srgbClr val="C00000"/>
                </a:solidFill>
                <a:latin typeface="微软雅黑" panose="020b0503020204020204" pitchFamily="34" charset="-122"/>
                <a:ea typeface="微软雅黑" panose="020b0503020204020204" pitchFamily="34" charset="-122"/>
              </a:rPr>
              <a:t>3、从正反两方面论述“坚守工匠精神”在当今时代的重要意义。</a:t>
            </a:r>
          </a:p>
          <a:p>
            <a:r>
              <a:rPr lang="en-US" altLang="zh-CN" sz="3600">
                <a:solidFill>
                  <a:srgbClr val="C00000"/>
                </a:solidFill>
                <a:latin typeface="微软雅黑" panose="020b0503020204020204" pitchFamily="34" charset="-122"/>
                <a:ea typeface="微软雅黑" panose="020b0503020204020204" pitchFamily="34" charset="-122"/>
              </a:rPr>
              <a:t>4、从生命哲学和人生信念的角度挖掘工匠精神的深层含义。</a:t>
            </a:r>
          </a:p>
          <a:p>
            <a:r>
              <a:rPr lang="en-US" altLang="zh-CN" sz="3600">
                <a:solidFill>
                  <a:srgbClr val="C00000"/>
                </a:solidFill>
                <a:latin typeface="微软雅黑" panose="020b0503020204020204" pitchFamily="34" charset="-122"/>
                <a:ea typeface="微软雅黑" panose="020b0503020204020204" pitchFamily="34" charset="-122"/>
              </a:rPr>
              <a:t>5、提倡工匠精神。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 calcmode="lin" valueType="num">
                                      <p:cBhvr additive="base">
                                        <p:cTn id="1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 calcmode="lin" valueType="num">
                                      <p:cBhvr additive="base">
                                        <p:cTn id="2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711200" y="234950"/>
            <a:ext cx="11093450" cy="5631180"/>
          </a:xfrm>
          <a:prstGeom prst="rect">
            <a:avLst/>
          </a:prstGeom>
          <a:noFill/>
        </p:spPr>
        <p:txBody>
          <a:bodyPr wrap="square" rtlCol="0">
            <a:spAutoFit/>
          </a:bodyPr>
          <a:lstStyle/>
          <a:p>
            <a:pPr>
              <a:lnSpc>
                <a:spcPct val="250000"/>
              </a:lnSpc>
            </a:pPr>
            <a:r>
              <a:rPr lang="zh-CN" altLang="en-US" sz="3600">
                <a:solidFill>
                  <a:schemeClr val="tx1">
                    <a:lumMod val="65000"/>
                    <a:lumOff val="35000"/>
                  </a:schemeClr>
                </a:solidFill>
                <a:latin typeface="微软雅黑" panose="020b0503020204020204" pitchFamily="34" charset="-122"/>
                <a:ea typeface="微软雅黑" panose="020b0503020204020204" pitchFamily="34" charset="-122"/>
              </a:rPr>
              <a:t>划分层次：</a:t>
            </a:r>
          </a:p>
          <a:p>
            <a:pPr>
              <a:lnSpc>
                <a:spcPct val="250000"/>
              </a:lnSpc>
            </a:pPr>
            <a:r>
              <a:rPr lang="zh-CN" altLang="en-US" sz="3600">
                <a:solidFill>
                  <a:srgbClr val="C00000"/>
                </a:solidFill>
                <a:latin typeface="微软雅黑" panose="020b0503020204020204" pitchFamily="34" charset="-122"/>
                <a:ea typeface="微软雅黑" panose="020b0503020204020204" pitchFamily="34" charset="-122"/>
              </a:rPr>
              <a:t>第一部分（第</a:t>
            </a:r>
            <a:r>
              <a:rPr lang="en-US" altLang="zh-CN" sz="3600">
                <a:solidFill>
                  <a:srgbClr val="C00000"/>
                </a:solidFill>
                <a:latin typeface="微软雅黑" panose="020b0503020204020204" pitchFamily="34" charset="-122"/>
                <a:ea typeface="微软雅黑" panose="020b0503020204020204" pitchFamily="34" charset="-122"/>
              </a:rPr>
              <a:t>1</a:t>
            </a:r>
            <a:r>
              <a:rPr lang="zh-CN" altLang="en-US" sz="3600">
                <a:solidFill>
                  <a:srgbClr val="C00000"/>
                </a:solidFill>
                <a:latin typeface="微软雅黑" panose="020b0503020204020204" pitchFamily="34" charset="-122"/>
                <a:ea typeface="微软雅黑" panose="020b0503020204020204" pitchFamily="34" charset="-122"/>
              </a:rPr>
              <a:t>段）  点明时代特性，提倡工匠精神；</a:t>
            </a:r>
          </a:p>
          <a:p>
            <a:pPr>
              <a:lnSpc>
                <a:spcPct val="250000"/>
              </a:lnSpc>
            </a:pPr>
            <a:r>
              <a:rPr lang="zh-CN" altLang="en-US" sz="3600">
                <a:solidFill>
                  <a:srgbClr val="C00000"/>
                </a:solidFill>
                <a:latin typeface="微软雅黑" panose="020b0503020204020204" pitchFamily="34" charset="-122"/>
                <a:ea typeface="微软雅黑" panose="020b0503020204020204" pitchFamily="34" charset="-122"/>
              </a:rPr>
              <a:t>第二部分（第</a:t>
            </a:r>
            <a:r>
              <a:rPr lang="en-US" altLang="zh-CN" sz="3600">
                <a:solidFill>
                  <a:srgbClr val="C00000"/>
                </a:solidFill>
                <a:latin typeface="微软雅黑" panose="020b0503020204020204" pitchFamily="34" charset="-122"/>
                <a:ea typeface="微软雅黑" panose="020b0503020204020204" pitchFamily="34" charset="-122"/>
              </a:rPr>
              <a:t>2</a:t>
            </a:r>
            <a:r>
              <a:rPr lang="zh-CN" altLang="en-US" sz="3600">
                <a:solidFill>
                  <a:srgbClr val="C00000"/>
                </a:solidFill>
                <a:latin typeface="微软雅黑" panose="020b0503020204020204" pitchFamily="34" charset="-122"/>
                <a:ea typeface="微软雅黑" panose="020b0503020204020204" pitchFamily="34" charset="-122"/>
              </a:rPr>
              <a:t>到第</a:t>
            </a:r>
            <a:r>
              <a:rPr lang="en-US" altLang="zh-CN" sz="3600">
                <a:solidFill>
                  <a:srgbClr val="C00000"/>
                </a:solidFill>
                <a:latin typeface="微软雅黑" panose="020b0503020204020204" pitchFamily="34" charset="-122"/>
                <a:ea typeface="微软雅黑" panose="020b0503020204020204" pitchFamily="34" charset="-122"/>
              </a:rPr>
              <a:t>4</a:t>
            </a:r>
            <a:r>
              <a:rPr lang="zh-CN" altLang="en-US" sz="3600">
                <a:solidFill>
                  <a:srgbClr val="C00000"/>
                </a:solidFill>
                <a:latin typeface="微软雅黑" panose="020b0503020204020204" pitchFamily="34" charset="-122"/>
                <a:ea typeface="微软雅黑" panose="020b0503020204020204" pitchFamily="34" charset="-122"/>
              </a:rPr>
              <a:t>段）  工匠精神的意义和内涵；</a:t>
            </a:r>
          </a:p>
          <a:p>
            <a:pPr>
              <a:lnSpc>
                <a:spcPct val="250000"/>
              </a:lnSpc>
            </a:pPr>
            <a:r>
              <a:rPr lang="zh-CN" altLang="en-US" sz="3600">
                <a:solidFill>
                  <a:srgbClr val="C00000"/>
                </a:solidFill>
                <a:latin typeface="微软雅黑" panose="020b0503020204020204" pitchFamily="34" charset="-122"/>
                <a:ea typeface="微软雅黑" panose="020b0503020204020204" pitchFamily="34" charset="-122"/>
              </a:rPr>
              <a:t>第三部分（第</a:t>
            </a:r>
            <a:r>
              <a:rPr lang="en-US" altLang="zh-CN" sz="3600">
                <a:solidFill>
                  <a:srgbClr val="C00000"/>
                </a:solidFill>
                <a:latin typeface="微软雅黑" panose="020b0503020204020204" pitchFamily="34" charset="-122"/>
                <a:ea typeface="微软雅黑" panose="020b0503020204020204" pitchFamily="34" charset="-122"/>
              </a:rPr>
              <a:t>5</a:t>
            </a:r>
            <a:r>
              <a:rPr lang="zh-CN" altLang="en-US" sz="3600">
                <a:solidFill>
                  <a:srgbClr val="C00000"/>
                </a:solidFill>
                <a:latin typeface="微软雅黑" panose="020b0503020204020204" pitchFamily="34" charset="-122"/>
                <a:ea typeface="微软雅黑" panose="020b0503020204020204" pitchFamily="34" charset="-122"/>
              </a:rPr>
              <a:t>段）   倡导工匠精神，总结全文。</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dissolve">
                                      <p:cBhvr>
                                        <p:cTn id="19" dur="500"/>
                                        <p:tgtEl>
                                          <p:spTgt spid="12">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dissolve">
                                      <p:cBhvr>
                                        <p:cTn id="22"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1797685" y="1003300"/>
            <a:ext cx="7871460" cy="5720715"/>
          </a:xfrm>
          <a:prstGeom prst="rect">
            <a:avLst/>
          </a:prstGeom>
        </p:spPr>
      </p:pic>
      <p:sp>
        <p:nvSpPr>
          <p:cNvPr id="6" name="文本框 5"/>
          <p:cNvSpPr txBox="1"/>
          <p:nvPr/>
        </p:nvSpPr>
        <p:spPr>
          <a:xfrm>
            <a:off x="276860" y="679450"/>
            <a:ext cx="8473440" cy="460375"/>
          </a:xfrm>
          <a:prstGeom prst="rect">
            <a:avLst/>
          </a:prstGeom>
          <a:noFill/>
        </p:spPr>
        <p:txBody>
          <a:bodyPr wrap="square" rtlCol="0" anchor="t">
            <a:spAutoFit/>
          </a:bodyPr>
          <a:lstStyle/>
          <a:p>
            <a:r>
              <a:rPr lang="zh-CN" altLang="en-US" sz="2400" b="1"/>
              <a:t>请阅读课文，把“工匠精神”的内涵填写在下面的方框内。</a:t>
            </a:r>
          </a:p>
        </p:txBody>
      </p:sp>
      <p:sp>
        <p:nvSpPr>
          <p:cNvPr id="8" name="文本框 7"/>
          <p:cNvSpPr txBox="1"/>
          <p:nvPr/>
        </p:nvSpPr>
        <p:spPr>
          <a:xfrm>
            <a:off x="5838825" y="1400810"/>
            <a:ext cx="2911475" cy="398780"/>
          </a:xfrm>
          <a:prstGeom prst="rect">
            <a:avLst/>
          </a:prstGeom>
          <a:noFill/>
        </p:spPr>
        <p:txBody>
          <a:bodyPr wrap="square" rtlCol="0">
            <a:spAutoFit/>
          </a:bodyPr>
          <a:lstStyle/>
          <a:p>
            <a:r>
              <a:rPr lang="zh-CN" altLang="en-US" sz="2000">
                <a:solidFill>
                  <a:srgbClr val="C00000"/>
                </a:solidFill>
                <a:latin typeface="微软雅黑" panose="020b0503020204020204" pitchFamily="34" charset="-122"/>
                <a:ea typeface="微软雅黑" panose="020b0503020204020204" pitchFamily="34" charset="-122"/>
              </a:rPr>
              <a:t>炉火纯青的技术</a:t>
            </a:r>
          </a:p>
        </p:txBody>
      </p:sp>
      <p:sp>
        <p:nvSpPr>
          <p:cNvPr id="10" name="文本框 9"/>
          <p:cNvSpPr txBox="1"/>
          <p:nvPr/>
        </p:nvSpPr>
        <p:spPr>
          <a:xfrm>
            <a:off x="5645150" y="2181860"/>
            <a:ext cx="3615690" cy="706755"/>
          </a:xfrm>
          <a:prstGeom prst="rect">
            <a:avLst/>
          </a:prstGeom>
          <a:noFill/>
        </p:spPr>
        <p:txBody>
          <a:bodyPr wrap="square" rtlCol="0">
            <a:spAutoFit/>
          </a:bodyPr>
          <a:lstStyle/>
          <a:p>
            <a:pPr algn="l">
              <a:buClrTx/>
              <a:buSzTx/>
              <a:buFontTx/>
            </a:pPr>
            <a:r>
              <a:rPr lang="zh-CN" altLang="en-US" sz="2000">
                <a:solidFill>
                  <a:srgbClr val="C00000"/>
                </a:solidFill>
                <a:latin typeface="微软雅黑" panose="020b0503020204020204" pitchFamily="34" charset="-122"/>
                <a:ea typeface="微软雅黑" panose="020b0503020204020204" pitchFamily="34" charset="-122"/>
                <a:sym typeface="+mn-ea"/>
              </a:rPr>
              <a:t>发自肺腑、专心如一的热爱</a:t>
            </a:r>
            <a:endParaRPr lang="zh-CN" altLang="en-US" sz="2000">
              <a:solidFill>
                <a:srgbClr val="C00000"/>
              </a:solidFill>
              <a:latin typeface="微软雅黑" panose="020b0503020204020204" pitchFamily="34" charset="-122"/>
              <a:ea typeface="微软雅黑" panose="020b0503020204020204" pitchFamily="34" charset="-122"/>
            </a:endParaRPr>
          </a:p>
          <a:p>
            <a:pPr algn="l">
              <a:buClrTx/>
              <a:buSzTx/>
              <a:buFontTx/>
            </a:pP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733415" y="4037965"/>
            <a:ext cx="3439160" cy="1198880"/>
          </a:xfrm>
          <a:prstGeom prst="rect">
            <a:avLst/>
          </a:prstGeom>
          <a:noFill/>
        </p:spPr>
        <p:txBody>
          <a:bodyPr wrap="square" rtlCol="0">
            <a:spAutoFit/>
          </a:bodyPr>
          <a:lstStyle/>
          <a:p>
            <a:pPr algn="l">
              <a:buClrTx/>
              <a:buSzTx/>
              <a:buFontTx/>
            </a:pPr>
            <a:r>
              <a:rPr lang="zh-CN" altLang="en-US" sz="2000">
                <a:solidFill>
                  <a:srgbClr val="C00000"/>
                </a:solidFill>
                <a:latin typeface="微软雅黑" panose="020b0503020204020204" pitchFamily="34" charset="-122"/>
                <a:ea typeface="微软雅黑" panose="020b0503020204020204" pitchFamily="34" charset="-122"/>
              </a:rPr>
              <a:t>冰心一片、物我两忘的境界</a:t>
            </a:r>
          </a:p>
        </p:txBody>
      </p:sp>
      <p:sp>
        <p:nvSpPr>
          <p:cNvPr id="12" name="文本框 11"/>
          <p:cNvSpPr txBox="1"/>
          <p:nvPr/>
        </p:nvSpPr>
        <p:spPr>
          <a:xfrm>
            <a:off x="5645150" y="5005705"/>
            <a:ext cx="3945890" cy="1198880"/>
          </a:xfrm>
          <a:prstGeom prst="rect">
            <a:avLst/>
          </a:prstGeom>
          <a:noFill/>
        </p:spPr>
        <p:txBody>
          <a:bodyPr wrap="square" rtlCol="0">
            <a:spAutoFit/>
          </a:bodyPr>
          <a:lstStyle/>
          <a:p>
            <a:pPr algn="l">
              <a:buClrTx/>
              <a:buSzTx/>
              <a:buFontTx/>
            </a:pPr>
            <a:r>
              <a:rPr lang="zh-CN" altLang="en-US" sz="2000">
                <a:solidFill>
                  <a:srgbClr val="C00000"/>
                </a:solidFill>
                <a:latin typeface="微软雅黑" panose="020b0503020204020204" pitchFamily="34" charset="-122"/>
                <a:ea typeface="微软雅黑" panose="020b0503020204020204" pitchFamily="34" charset="-122"/>
              </a:rPr>
              <a:t>格物致知、正心诚意的生命哲学</a:t>
            </a:r>
          </a:p>
        </p:txBody>
      </p:sp>
      <p:sp>
        <p:nvSpPr>
          <p:cNvPr id="13" name="文本框 12"/>
          <p:cNvSpPr txBox="1"/>
          <p:nvPr/>
        </p:nvSpPr>
        <p:spPr>
          <a:xfrm>
            <a:off x="5645150" y="5929630"/>
            <a:ext cx="3769360" cy="1198880"/>
          </a:xfrm>
          <a:prstGeom prst="rect">
            <a:avLst/>
          </a:prstGeom>
          <a:noFill/>
        </p:spPr>
        <p:txBody>
          <a:bodyPr wrap="square" rtlCol="0">
            <a:spAutoFit/>
          </a:bodyPr>
          <a:lstStyle/>
          <a:p>
            <a:pPr algn="l">
              <a:buClrTx/>
              <a:buSzTx/>
              <a:buFontTx/>
            </a:pPr>
            <a:r>
              <a:rPr lang="zh-CN" altLang="en-US" sz="2000">
                <a:solidFill>
                  <a:srgbClr val="C00000"/>
                </a:solidFill>
                <a:latin typeface="微软雅黑" panose="020b0503020204020204" pitchFamily="34" charset="-122"/>
                <a:ea typeface="微软雅黑" panose="020b0503020204020204" pitchFamily="34" charset="-122"/>
              </a:rPr>
              <a:t>技进乎道、超然达观的人生信念</a:t>
            </a:r>
          </a:p>
        </p:txBody>
      </p:sp>
      <p:sp>
        <p:nvSpPr>
          <p:cNvPr id="14" name="文本框 13"/>
          <p:cNvSpPr txBox="1"/>
          <p:nvPr/>
        </p:nvSpPr>
        <p:spPr>
          <a:xfrm>
            <a:off x="5742305" y="3229610"/>
            <a:ext cx="3575050" cy="398780"/>
          </a:xfrm>
          <a:prstGeom prst="rect">
            <a:avLst/>
          </a:prstGeom>
          <a:noFill/>
        </p:spPr>
        <p:txBody>
          <a:bodyPr wrap="square" rtlCol="0">
            <a:spAutoFit/>
          </a:bodyPr>
          <a:lstStyle/>
          <a:p>
            <a:r>
              <a:rPr lang="zh-CN" altLang="en-US" sz="2000">
                <a:solidFill>
                  <a:srgbClr val="C00000"/>
                </a:solidFill>
                <a:latin typeface="微软雅黑" panose="020b0503020204020204" pitchFamily="34" charset="-122"/>
                <a:ea typeface="微软雅黑" panose="020b0503020204020204" pitchFamily="34" charset="-122"/>
              </a:rPr>
              <a:t>臻于至善、超今冠古的追求</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1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4"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6"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8"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2"/>
      <p:bldP spid="10" grpId="3"/>
      <p:bldP spid="11" grpId="4"/>
      <p:bldP spid="11" grpId="5"/>
      <p:bldP spid="12" grpId="6"/>
      <p:bldP spid="12" grpId="7"/>
      <p:bldP spid="13" grpId="8"/>
      <p:bldP spid="13" grpId="9"/>
      <p:bldP spid="14" grpId="1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nvSpPr>
        <p:spPr>
          <a:xfrm>
            <a:off x="4979670" y="1209040"/>
            <a:ext cx="6959600" cy="1076325"/>
          </a:xfrm>
          <a:prstGeom prst="rect">
            <a:avLst/>
          </a:prstGeom>
          <a:noFill/>
        </p:spPr>
        <p:txBody>
          <a:bodyPr wrap="square" rtlCol="0" anchor="t">
            <a:spAutoFit/>
          </a:bodyPr>
          <a:lstStyle/>
          <a:p>
            <a:r>
              <a:rPr lang="zh-CN" altLang="en-US" sz="3200" b="1"/>
              <a:t>文章的主要观点是什么？作者主要运用了什么方法来论述自己的观点？</a:t>
            </a:r>
          </a:p>
        </p:txBody>
      </p:sp>
      <p:sp>
        <p:nvSpPr>
          <p:cNvPr id="6" name="文本框 5"/>
          <p:cNvSpPr txBox="1"/>
          <p:nvPr/>
        </p:nvSpPr>
        <p:spPr>
          <a:xfrm>
            <a:off x="5243830" y="2829560"/>
            <a:ext cx="6696075" cy="3634740"/>
          </a:xfrm>
          <a:prstGeom prst="rect">
            <a:avLst/>
          </a:prstGeom>
          <a:noFill/>
        </p:spPr>
        <p:txBody>
          <a:bodyPr wrap="square" rtlCol="0" anchor="t">
            <a:spAutoFit/>
          </a:bodyPr>
          <a:lstStyle/>
          <a:p>
            <a:pPr>
              <a:lnSpc>
                <a:spcPct val="120000"/>
              </a:lnSpc>
            </a:pPr>
            <a:r>
              <a:rPr lang="zh-CN" altLang="en-US" sz="3200">
                <a:solidFill>
                  <a:srgbClr val="C00000"/>
                </a:solidFill>
              </a:rPr>
              <a:t>（1）用工匠精神雕琢时代品质，让我们的生活变得更加美好。</a:t>
            </a:r>
          </a:p>
          <a:p>
            <a:pPr>
              <a:lnSpc>
                <a:spcPct val="120000"/>
              </a:lnSpc>
            </a:pPr>
            <a:r>
              <a:rPr lang="zh-CN" altLang="en-US" sz="3200">
                <a:solidFill>
                  <a:srgbClr val="C00000"/>
                </a:solidFill>
              </a:rPr>
              <a:t>（2）道理论证。作者引用企业家、作家和普通人的话，加以分析论证，论述我们的时代需要工匠精神，它体现出社会的品格和国家的形象。</a:t>
            </a:r>
          </a:p>
        </p:txBody>
      </p:sp>
      <p:sp>
        <p:nvSpPr>
          <p:cNvPr id="7" name="矩形 6"/>
          <p:cNvSpPr/>
          <p:nvPr/>
        </p:nvSpPr>
        <p:spPr>
          <a:xfrm>
            <a:off x="459105" y="356870"/>
            <a:ext cx="2214880" cy="706755"/>
          </a:xfrm>
          <a:prstGeom prst="rect">
            <a:avLst/>
          </a:prstGeom>
          <a:noFill/>
          <a:ln>
            <a:noFill/>
          </a:ln>
        </p:spPr>
        <p:txBody>
          <a:bodyPr wrap="none" rtlCol="0" anchor="t">
            <a:spAutoFit/>
          </a:bodyPr>
          <a:lstStyle/>
          <a:p>
            <a:pPr algn="ctr"/>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感悟鉴赏</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文本框 2"/>
          <p:cNvSpPr txBox="1"/>
          <p:nvPr/>
        </p:nvSpPr>
        <p:spPr>
          <a:xfrm>
            <a:off x="5210810" y="1346835"/>
            <a:ext cx="6210300" cy="583565"/>
          </a:xfrm>
          <a:prstGeom prst="rect">
            <a:avLst/>
          </a:prstGeom>
          <a:noFill/>
        </p:spPr>
        <p:txBody>
          <a:bodyPr wrap="square" rtlCol="0" anchor="t">
            <a:spAutoFit/>
          </a:bodyPr>
          <a:lstStyle/>
          <a:p>
            <a:r>
              <a:rPr lang="zh-CN" altLang="en-US" sz="3200" b="1"/>
              <a:t>请简要概括第二段的论述思路。</a:t>
            </a:r>
          </a:p>
        </p:txBody>
      </p:sp>
      <p:sp>
        <p:nvSpPr>
          <p:cNvPr id="4" name="文本框 3"/>
          <p:cNvSpPr txBox="1"/>
          <p:nvPr/>
        </p:nvSpPr>
        <p:spPr>
          <a:xfrm>
            <a:off x="5144770" y="2595880"/>
            <a:ext cx="6737985" cy="2748280"/>
          </a:xfrm>
          <a:prstGeom prst="rect">
            <a:avLst/>
          </a:prstGeom>
          <a:noFill/>
        </p:spPr>
        <p:txBody>
          <a:bodyPr wrap="square" rtlCol="0" anchor="t">
            <a:spAutoFit/>
          </a:bodyPr>
          <a:lstStyle/>
          <a:p>
            <a:pPr>
              <a:lnSpc>
                <a:spcPct val="120000"/>
              </a:lnSpc>
            </a:pPr>
            <a:r>
              <a:rPr lang="zh-CN" altLang="en-US" sz="3600">
                <a:solidFill>
                  <a:srgbClr val="C00000"/>
                </a:solidFill>
              </a:rPr>
              <a:t>首先解释“匠”的含义，接着由作家的话引出人的职业品质、专业精神有不同，最后指出工匠精神对于企业和国家的意义。</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139090" y="1154397"/>
            <a:ext cx="6531033" cy="5077460"/>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Calibri"/>
                <a:ea typeface="微软雅黑" panose="020b0503020204020204" pitchFamily="34" charset="-122"/>
              </a:rPr>
              <a:t>①</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倘若没有发自肺腑、专心如一的热爱，怎能有废寝忘食、尽心竭力的付出；没有臻于至善、超今冠古的追求，怎能有出类拔萃、巧夺天工的卓越；没有冰心一片、物我两忘的境界，怎能有雷打不动、脚踏实地的笃实。”请从修辞手法的角度，品读这句话。</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  这句话运用了排比的修辞手法，层层深入地论述工匠精神的内涵与意义，增强了语气，使表达更加有力。</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723900" y="537845"/>
            <a:ext cx="2214880" cy="706755"/>
          </a:xfrm>
          <a:prstGeom prst="rect">
            <a:avLst/>
          </a:prstGeom>
          <a:noFill/>
          <a:ln>
            <a:noFill/>
          </a:ln>
        </p:spPr>
        <p:txBody>
          <a:bodyPr wrap="none" rtlCol="0" anchor="t">
            <a:spAutoFit/>
          </a:bodyPr>
          <a:lstStyle/>
          <a:p>
            <a:pPr algn="ctr"/>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语句鉴赏</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139090" y="1154397"/>
            <a:ext cx="6531033" cy="3969385"/>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Calibri"/>
                <a:ea typeface="微软雅黑" panose="020b0503020204020204" pitchFamily="34" charset="-122"/>
              </a:rPr>
              <a:t>②</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“我们不必人人成为工匠，却可以人人成为工匠精神的践行者。”请结合全文，品读这句话的内涵。</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   这句话体现了作者对工匠精神的推崇和倡导，它的内涵是：虽然并非人人都能做到心思巧妙、技术精湛、造诣高深，但是我们都应该追求并实践工匠精神。</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p:cNvSpPr/>
          <p:nvPr/>
        </p:nvSpPr>
        <p:spPr>
          <a:xfrm>
            <a:off x="498475" y="1864360"/>
            <a:ext cx="9709785" cy="2849880"/>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5" name="文本框 84"/>
          <p:cNvSpPr txBox="1"/>
          <p:nvPr/>
        </p:nvSpPr>
        <p:spPr>
          <a:xfrm>
            <a:off x="623570" y="2585085"/>
            <a:ext cx="8900795" cy="1014730"/>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  </a:t>
            </a:r>
            <a:r>
              <a:rPr lang="zh-CN" altLang="en-US" sz="6000" b="1">
                <a:solidFill>
                  <a:schemeClr val="bg1"/>
                </a:solidFill>
                <a:latin typeface="微软雅黑" panose="020b0503020204020204" pitchFamily="34" charset="-122"/>
                <a:ea typeface="微软雅黑" panose="020b0503020204020204" pitchFamily="34" charset="-122"/>
              </a:rPr>
              <a:t>以工匠精神雕琢时代品质</a:t>
            </a:r>
          </a:p>
        </p:txBody>
      </p:sp>
      <p:grpSp>
        <p:nvGrpSpPr>
          <p:cNvPr id="4" name="组合 3"/>
          <p:cNvGrpSpPr/>
          <p:nvPr/>
        </p:nvGrpSpPr>
        <p:grpSpPr>
          <a:xfrm>
            <a:off x="623570" y="3599815"/>
            <a:ext cx="8794750"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8405495" y="4007485"/>
            <a:ext cx="2242185" cy="706755"/>
          </a:xfrm>
          <a:prstGeom prst="rect">
            <a:avLst/>
          </a:prstGeom>
          <a:noFill/>
        </p:spPr>
        <p:txBody>
          <a:bodyPr wrap="square" rtlCol="0">
            <a:spAutoFit/>
          </a:bodyPr>
          <a:lstStyle/>
          <a:p>
            <a:r>
              <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rPr>
              <a:t>李斌</a:t>
            </a:r>
            <a:endPar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9" presetClass="entr" presetSubtype="0" fill="hold" grpId="0" nodeType="afterEffect">
                                  <p:stCondLst>
                                    <p:cond delay="0"/>
                                  </p:stCondLst>
                                  <p:childTnLst>
                                    <p:set>
                                      <p:cBhvr>
                                        <p:cTn id="7" dur="1" fill="hold">
                                          <p:stCondLst>
                                            <p:cond delay="0"/>
                                          </p:stCondLst>
                                        </p:cTn>
                                        <p:tgtEl>
                                          <p:spTgt spid="85"/>
                                        </p:tgtEl>
                                        <p:attrNameLst>
                                          <p:attrName>style.visibility</p:attrName>
                                        </p:attrNameLst>
                                      </p:cBhvr>
                                      <p:to>
                                        <p:strVal val="visible"/>
                                      </p:to>
                                    </p:set>
                                    <p:anim calcmode="lin" valueType="num">
                                      <p:cBhvr>
                                        <p:cTn id="8" dur="1000" fill="hold"/>
                                        <p:tgtEl>
                                          <p:spTgt spid="85"/>
                                        </p:tgtEl>
                                        <p:attrNameLst>
                                          <p:attrName>ppt_x</p:attrName>
                                        </p:attrNameLst>
                                      </p:cBhvr>
                                      <p:tavLst>
                                        <p:tav tm="0">
                                          <p:val>
                                            <p:strVal val="#ppt_x-.2"/>
                                          </p:val>
                                        </p:tav>
                                        <p:tav tm="100000">
                                          <p:val>
                                            <p:strVal val="#ppt_x"/>
                                          </p:val>
                                        </p:tav>
                                      </p:tavLst>
                                    </p:anim>
                                    <p:anim calcmode="lin" valueType="num">
                                      <p:cBhvr>
                                        <p:cTn id="9"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0" dur="1000"/>
                                        <p:tgtEl>
                                          <p:spTgt spid="85"/>
                                        </p:tgtEl>
                                      </p:cBhvr>
                                    </p:animEffect>
                                  </p:childTnLst>
                                </p:cTn>
                              </p:par>
                            </p:childTnLst>
                          </p:cTn>
                        </p:par>
                        <p:par>
                          <p:cTn id="11" fill="hold" nodeType="withGroup">
                            <p:stCondLst>
                              <p:cond delay="1000"/>
                            </p:stCondLst>
                            <p:childTnLst>
                              <p:par>
                                <p:cTn id="12" presetID="22" presetClass="entr" presetSubtype="8" fill="hold" nodeType="afterEffec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130628" y="899794"/>
            <a:ext cx="11899076" cy="5996940"/>
          </a:xfrm>
          <a:prstGeom prst="rect">
            <a:avLst/>
          </a:prstGeom>
          <a:noFill/>
        </p:spPr>
        <p:txBody>
          <a:bodyPr wrap="square" rtlCol="0">
            <a:spAutoFit/>
          </a:bodyPr>
          <a:lstStyle/>
          <a:p>
            <a:pPr>
              <a:lnSpc>
                <a:spcPct val="160000"/>
              </a:lnSpc>
            </a:pPr>
            <a:r>
              <a:rPr lang="zh-CN" altLang="en-US" sz="2400" b="1">
                <a:solidFill>
                  <a:srgbClr val="C00000"/>
                </a:solidFill>
                <a:latin typeface="微软雅黑" panose="020b0503020204020204" pitchFamily="34" charset="-122"/>
                <a:ea typeface="微软雅黑" panose="020b0503020204020204" pitchFamily="34" charset="-122"/>
              </a:rPr>
              <a:t>①引证法：</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作者多处引用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如引用企业家的话</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写出了工匠精神在当代的意义；引用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说文</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里对“匠”的记载</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写出“匠”古已有之，然后写出其演变；引用鲁迅的话</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是为了在此基础上再深入论证。引用这些内容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并加以分析论证</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从不同的角度对工匠精神分析论述，可以使文章更有说服力</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使观点更加深入人心。</a:t>
            </a:r>
          </a:p>
          <a:p>
            <a:pPr>
              <a:lnSpc>
                <a:spcPct val="160000"/>
              </a:lnSpc>
            </a:pPr>
            <a:r>
              <a:rPr lang="zh-CN" altLang="en-US" sz="2400" b="1">
                <a:solidFill>
                  <a:srgbClr val="C00000"/>
                </a:solidFill>
                <a:latin typeface="微软雅黑" panose="020b0503020204020204" pitchFamily="34" charset="-122"/>
                <a:ea typeface="微软雅黑" panose="020b0503020204020204" pitchFamily="34" charset="-122"/>
              </a:rPr>
              <a:t>②对比论证：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如“工匠精神从来都不是什么雕虫小技，而是一种改变世界的现实力量”</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边破边立</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写出了工匠精神的作用。</a:t>
            </a:r>
          </a:p>
          <a:p>
            <a:pPr>
              <a:lnSpc>
                <a:spcPct val="160000"/>
              </a:lnSpc>
            </a:pPr>
            <a:r>
              <a:rPr lang="zh-CN" altLang="en-US" sz="2400" b="1">
                <a:solidFill>
                  <a:srgbClr val="C00000"/>
                </a:solidFill>
                <a:latin typeface="微软雅黑" panose="020b0503020204020204" pitchFamily="34" charset="-122"/>
                <a:ea typeface="微软雅黑" panose="020b0503020204020204" pitchFamily="34" charset="-122"/>
              </a:rPr>
              <a:t>③类比论证：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比如第</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段“像手工匠人一样</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企业</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将手工匠人和企业进行类比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写出了企业拥有工匠精神的重要性。</a:t>
            </a:r>
          </a:p>
          <a:p>
            <a:pPr>
              <a:lnSpc>
                <a:spcPct val="160000"/>
              </a:lnSpc>
            </a:pPr>
            <a:r>
              <a:rPr lang="zh-CN" altLang="en-US" sz="2400" b="1">
                <a:solidFill>
                  <a:srgbClr val="C00000"/>
                </a:solidFill>
                <a:latin typeface="微软雅黑" panose="020b0503020204020204" pitchFamily="34" charset="-122"/>
                <a:ea typeface="微软雅黑" panose="020b0503020204020204" pitchFamily="34" charset="-122"/>
              </a:rPr>
              <a:t>④假设论证：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如第</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段中“倘若没有</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怎能有</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假设论证</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写出了工匠精神的内涵。</a:t>
            </a:r>
          </a:p>
          <a:p>
            <a:pPr>
              <a:lnSpc>
                <a:spcPct val="160000"/>
              </a:lnSpc>
            </a:pP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p:nvSpPr>
        <p:spPr>
          <a:xfrm>
            <a:off x="390525" y="130810"/>
            <a:ext cx="2926080" cy="645160"/>
          </a:xfrm>
          <a:prstGeom prst="rect">
            <a:avLst/>
          </a:prstGeom>
          <a:noFill/>
          <a:ln>
            <a:noFill/>
          </a:ln>
        </p:spPr>
        <p:txBody>
          <a:bodyPr wrap="none" rtlCol="0" anchor="t">
            <a:spAutoFit/>
          </a:bodyPr>
          <a:lstStyle/>
          <a:p>
            <a:pPr algn="ctr"/>
            <a:r>
              <a:rPr lang="zh-CN" altLang="en-US" sz="3600" b="1">
                <a:ln w="9525">
                  <a:solidFill>
                    <a:schemeClr val="bg1"/>
                  </a:solidFill>
                  <a:prstDash val="solid"/>
                </a:ln>
                <a:solidFill>
                  <a:schemeClr val="tx1"/>
                </a:solidFill>
                <a:effectLst>
                  <a:outerShdw blurRad="12700" dist="38100" dir="2700000" algn="tl" rotWithShape="0">
                    <a:schemeClr val="bg1">
                      <a:lumMod val="50000"/>
                    </a:schemeClr>
                  </a:outerShdw>
                </a:effectLst>
              </a:rPr>
              <a:t>分析论证方法</a:t>
            </a:r>
            <a:endParaRPr lang="zh-CN" altLang="en-US" sz="36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0" end="0"/>
                                            </p:txEl>
                                          </p:spTgt>
                                        </p:tgtEl>
                                        <p:attrNameLst>
                                          <p:attrName>style.visibility</p:attrName>
                                        </p:attrNameLst>
                                      </p:cBhvr>
                                      <p:to>
                                        <p:strVal val="visible"/>
                                      </p:to>
                                    </p:set>
                                    <p:animEffect transition="in" filter="dissolve">
                                      <p:cBhvr>
                                        <p:cTn id="16" dur="500"/>
                                        <p:tgtEl>
                                          <p:spTgt spid="36">
                                            <p:txEl>
                                              <p:pRg st="0" end="0"/>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dissolve">
                                      <p:cBhvr>
                                        <p:cTn id="19" dur="500"/>
                                        <p:tgtEl>
                                          <p:spTgt spid="36">
                                            <p:txEl>
                                              <p:pRg st="1" end="1"/>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2" end="2"/>
                                            </p:txEl>
                                          </p:spTgt>
                                        </p:tgtEl>
                                        <p:attrNameLst>
                                          <p:attrName>style.visibility</p:attrName>
                                        </p:attrNameLst>
                                      </p:cBhvr>
                                      <p:to>
                                        <p:strVal val="visible"/>
                                      </p:to>
                                    </p:set>
                                    <p:animEffect transition="in" filter="dissolve">
                                      <p:cBhvr>
                                        <p:cTn id="22" dur="500"/>
                                        <p:tgtEl>
                                          <p:spTgt spid="36">
                                            <p:txEl>
                                              <p:pRg st="2" end="2"/>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3" end="3"/>
                                            </p:txEl>
                                          </p:spTgt>
                                        </p:tgtEl>
                                        <p:attrNameLst>
                                          <p:attrName>style.visibility</p:attrName>
                                        </p:attrNameLst>
                                      </p:cBhvr>
                                      <p:to>
                                        <p:strVal val="visible"/>
                                      </p:to>
                                    </p:set>
                                    <p:animEffect transition="in" filter="dissolve">
                                      <p:cBhvr>
                                        <p:cTn id="25"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139090" y="1154397"/>
            <a:ext cx="6531033" cy="5169535"/>
          </a:xfrm>
          <a:prstGeom prst="rect">
            <a:avLst/>
          </a:prstGeom>
          <a:noFill/>
        </p:spPr>
        <p:txBody>
          <a:bodyPr wrap="square" rtlCol="0">
            <a:spAutoFit/>
          </a:bodyPr>
          <a:lstStyle/>
          <a:p>
            <a:pPr>
              <a:lnSpc>
                <a:spcPct val="150000"/>
              </a:lnSpc>
            </a:pPr>
            <a:r>
              <a:rPr lang="zh-CN" altLang="en-US" sz="2800" b="1">
                <a:solidFill>
                  <a:schemeClr val="tx1"/>
                </a:solidFill>
                <a:latin typeface="微软雅黑" panose="020b0503020204020204" pitchFamily="34" charset="-122"/>
                <a:ea typeface="微软雅黑" panose="020b0503020204020204" pitchFamily="34" charset="-122"/>
              </a:rPr>
              <a:t>你认为“工匠精神”的现实意义是什么？</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      观点一：工匠精神在企业家层面，可以认为是企业家精神。具体而言，表现在以下几个方面。第一，创新是企业家精神的内核。第二，敬业是企业家精神的动力。第三，执着是企业家精神的底色。改革开放</a:t>
            </a:r>
            <a:r>
              <a:rPr lang="en-US" altLang="zh-CN" sz="2400">
                <a:solidFill>
                  <a:srgbClr val="C00000"/>
                </a:solidFill>
                <a:latin typeface="微软雅黑" panose="020b0503020204020204" pitchFamily="34" charset="-122"/>
                <a:ea typeface="微软雅黑" panose="020b0503020204020204" pitchFamily="34" charset="-122"/>
              </a:rPr>
              <a:t>40</a:t>
            </a:r>
            <a:r>
              <a:rPr lang="zh-CN" altLang="en-US" sz="2400">
                <a:solidFill>
                  <a:srgbClr val="C00000"/>
                </a:solidFill>
                <a:latin typeface="微软雅黑" panose="020b0503020204020204" pitchFamily="34" charset="-122"/>
                <a:ea typeface="微软雅黑" panose="020b0503020204020204" pitchFamily="34" charset="-122"/>
              </a:rPr>
              <a:t>多年来，我国涌现出大批有胆有识、有工匠精神的企业家，但也有一些企业家缺乏企业家精神</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可以说，企业家精神的下滑，才是经济发展的隐忧所在。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394335" y="257810"/>
            <a:ext cx="2214880" cy="706755"/>
          </a:xfrm>
          <a:prstGeom prst="rect">
            <a:avLst/>
          </a:prstGeom>
          <a:noFill/>
          <a:ln>
            <a:noFill/>
          </a:ln>
        </p:spPr>
        <p:txBody>
          <a:bodyPr wrap="none" rtlCol="0" anchor="t">
            <a:spAutoFit/>
          </a:bodyPr>
          <a:lstStyle/>
          <a:p>
            <a:pPr algn="ctr"/>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拓展研讨</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5139090" y="1154397"/>
            <a:ext cx="6531033" cy="5169535"/>
          </a:xfrm>
          <a:prstGeom prst="rect">
            <a:avLst/>
          </a:prstGeom>
          <a:noFill/>
        </p:spPr>
        <p:txBody>
          <a:bodyPr wrap="square" rtlCol="0">
            <a:spAutoFit/>
          </a:bodyPr>
          <a:lstStyle/>
          <a:p>
            <a:pPr>
              <a:lnSpc>
                <a:spcPct val="150000"/>
              </a:lnSpc>
            </a:pPr>
            <a:r>
              <a:rPr lang="zh-CN" altLang="en-US" sz="2800" b="1">
                <a:solidFill>
                  <a:schemeClr val="tx1"/>
                </a:solidFill>
                <a:latin typeface="微软雅黑" panose="020b0503020204020204" pitchFamily="34" charset="-122"/>
                <a:ea typeface="微软雅黑" panose="020b0503020204020204" pitchFamily="34" charset="-122"/>
              </a:rPr>
              <a:t>你认为“工匠精神”的现实意义是什么？</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     观点二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工匠精神在员工层面，就是一种认真精神、敬业精神。其核心是</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不仅仅把工作当作赚钱养家糊口的工具，而是树立起对职业敬畏、对工作执着、对产品负责的态度，极度注重细节，不断追求完美和极致，给客户无可挑剔的体验。我国制造业存在大而不强、产品档次整体不高、自主创新能力较弱等现象，多少与工匠精神稀缺、“差不多精神”有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57" y="1715424"/>
            <a:ext cx="4403353" cy="2907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3" y="1585807"/>
            <a:ext cx="11457992" cy="2243050"/>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篇新闻评论以时代特点为切入点深入阐述了工匠精神的内涵，点明了“工匠精神”的现实价值，在批判的基础上，厘清了对工匠精神的一些误解，深化了对劳动的理解与认知，旨在倡导践行新时代的工匠精神，以彰显生命的尊严，社会的品格，国家的荣耀。</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551373"/>
            <a:ext cx="12192000" cy="3810000"/>
          </a:xfrm>
          <a:prstGeom prst="rect">
            <a:avLst/>
          </a:prstGeom>
          <a:ln>
            <a:noFill/>
          </a:ln>
          <a:effectLst>
            <a:outerShdw blurRad="190500" algn="tl" rotWithShape="0">
              <a:srgbClr val="000000">
                <a:alpha val="70000"/>
              </a:srgbClr>
            </a:outerShdw>
          </a:effectLst>
        </p:spPr>
      </p:pic>
      <p:sp>
        <p:nvSpPr>
          <p:cNvPr id="2" name="矩形 1"/>
          <p:cNvSpPr/>
          <p:nvPr/>
        </p:nvSpPr>
        <p:spPr>
          <a:xfrm>
            <a:off x="889000" y="356235"/>
            <a:ext cx="2214880" cy="706755"/>
          </a:xfrm>
          <a:prstGeom prst="rect">
            <a:avLst/>
          </a:prstGeom>
          <a:noFill/>
          <a:ln>
            <a:noFill/>
          </a:ln>
        </p:spPr>
        <p:txBody>
          <a:bodyPr wrap="none" rtlCol="0" anchor="t">
            <a:spAutoFit/>
          </a:bodyPr>
          <a:lstStyle/>
          <a:p>
            <a:pPr algn="ctr"/>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概括主旨</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nvSpPr>
        <p:spPr>
          <a:xfrm>
            <a:off x="471170" y="3436620"/>
            <a:ext cx="11275695" cy="3046095"/>
          </a:xfrm>
          <a:prstGeom prst="rect">
            <a:avLst/>
          </a:prstGeom>
          <a:noFill/>
        </p:spPr>
        <p:txBody>
          <a:bodyPr wrap="square" rtlCol="0">
            <a:spAutoFit/>
          </a:bodyPr>
          <a:lstStyle/>
          <a:p>
            <a:pPr>
              <a:lnSpc>
                <a:spcPct val="150000"/>
              </a:lnSpc>
            </a:pPr>
            <a:r>
              <a:rPr lang="en-US" altLang="zh-CN" sz="3200" b="1">
                <a:solidFill>
                  <a:srgbClr val="C00000"/>
                </a:solidFill>
                <a:latin typeface="微软雅黑" panose="020b0503020204020204" pitchFamily="34" charset="-122"/>
                <a:ea typeface="微软雅黑" panose="020b0503020204020204" pitchFamily="34" charset="-122"/>
                <a:sym typeface="+mn-ea"/>
              </a:rPr>
              <a:t>     </a:t>
            </a:r>
            <a:r>
              <a:rPr lang="zh-CN" altLang="en-US" sz="3200" b="1">
                <a:solidFill>
                  <a:srgbClr val="C00000"/>
                </a:solidFill>
                <a:latin typeface="微软雅黑" panose="020b0503020204020204" pitchFamily="34" charset="-122"/>
                <a:ea typeface="微软雅黑" panose="020b0503020204020204" pitchFamily="34" charset="-122"/>
                <a:sym typeface="+mn-ea"/>
              </a:rPr>
              <a:t>引证法</a:t>
            </a:r>
            <a:r>
              <a:rPr lang="zh-CN" altLang="en-US" sz="3200" b="1">
                <a:latin typeface="微软雅黑" panose="020b0503020204020204" pitchFamily="34" charset="-122"/>
                <a:ea typeface="微软雅黑" panose="020b0503020204020204" pitchFamily="34" charset="-122"/>
                <a:sym typeface="+mn-ea"/>
              </a:rPr>
              <a:t>，全称为引用论证法，是通过引用经典语录、约定俗成的市井言论、生活常识等作为论证论据来证明论点的一种论证方法。通过引用权威性的话语，使说理更加深刻、透彻，具有说服力，着力体现理论的力量和文章的思想深度。</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矩形 1"/>
          <p:cNvSpPr/>
          <p:nvPr/>
        </p:nvSpPr>
        <p:spPr>
          <a:xfrm>
            <a:off x="471170" y="304165"/>
            <a:ext cx="2214880" cy="706755"/>
          </a:xfrm>
          <a:prstGeom prst="rect">
            <a:avLst/>
          </a:prstGeom>
          <a:noFill/>
          <a:ln>
            <a:noFill/>
          </a:ln>
        </p:spPr>
        <p:txBody>
          <a:bodyPr wrap="none" rtlCol="0" anchor="t">
            <a:spAutoFit/>
          </a:bodyPr>
          <a:lstStyle/>
          <a:p>
            <a:pPr algn="ctr"/>
            <a:r>
              <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rPr>
              <a:t>写法点拨</a:t>
            </a:r>
            <a:endParaRPr lang="zh-CN" altLang="en-US" sz="40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6" presetClass="entr" presetSubtype="21"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barn(inVertical)">
                                      <p:cBhvr>
                                        <p:cTn id="8" dur="500"/>
                                        <p:tgtEl>
                                          <p:spTgt spid="3"/>
                                        </p:tgtEl>
                                      </p:cBhvr>
                                    </p:animEffect>
                                  </p:childTnLst>
                                </p:cTn>
                              </p:par>
                            </p:childTnLst>
                          </p:cTn>
                        </p:par>
                        <p:par>
                          <p:cTn id="9" fill="hold" nodeType="withGroup">
                            <p:stCondLst>
                              <p:cond delay="500"/>
                            </p:stCondLst>
                            <p:childTnLst>
                              <p:par>
                                <p:cTn id="10" presetID="42" presetClass="entr" presetSubtype="0" fill="hold" grpId="1" nodeType="afterEffec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941590"/>
            <a:ext cx="7275384" cy="4459041"/>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（一）回归课文</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找出文中的引用部分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①“我真的是希望工匠精神可以变成我的墓志铭。”不久前，一位生产智能电器的企业家如是感慨。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说文</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里记载：“匠，木工也。”</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并不是把“拜手工教”推上神坛，也不是鼓励离群索居、“躲进小楼成一统”，而是为了擦亮爱岗敬业、劳动光荣的价值原色</a:t>
            </a:r>
            <a:r>
              <a:rPr lang="en-US" altLang="zh-CN" sz="2400">
                <a:solidFill>
                  <a:srgbClr val="C00000"/>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dissolve">
                                      <p:cBhvr>
                                        <p:cTn id="2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941590"/>
            <a:ext cx="7275384" cy="4892675"/>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（二）要注意：</a:t>
            </a:r>
          </a:p>
          <a:p>
            <a:pPr>
              <a:lnSpc>
                <a:spcPct val="150000"/>
              </a:lnSpc>
            </a:pPr>
            <a:r>
              <a:rPr lang="zh-CN" altLang="en-US" sz="4000" b="1">
                <a:solidFill>
                  <a:srgbClr val="C00000"/>
                </a:solidFill>
                <a:latin typeface="微软雅黑" panose="020b0503020204020204" pitchFamily="34" charset="-122"/>
                <a:ea typeface="微软雅黑" panose="020b0503020204020204" pitchFamily="34" charset="-122"/>
              </a:rPr>
              <a:t>①所引用的名言警句等针对性要强</a:t>
            </a:r>
          </a:p>
          <a:p>
            <a:pPr>
              <a:lnSpc>
                <a:spcPct val="150000"/>
              </a:lnSpc>
            </a:pPr>
            <a:r>
              <a:rPr lang="zh-CN" altLang="en-US" sz="4000" b="1">
                <a:solidFill>
                  <a:srgbClr val="C00000"/>
                </a:solidFill>
                <a:latin typeface="微软雅黑" panose="020b0503020204020204" pitchFamily="34" charset="-122"/>
                <a:ea typeface="微软雅黑" panose="020b0503020204020204" pitchFamily="34" charset="-122"/>
              </a:rPr>
              <a:t>②引用语要适当，不宜过多</a:t>
            </a:r>
          </a:p>
          <a:p>
            <a:pPr>
              <a:lnSpc>
                <a:spcPct val="150000"/>
              </a:lnSpc>
            </a:pPr>
            <a:r>
              <a:rPr lang="zh-CN" altLang="en-US" sz="4000" b="1">
                <a:solidFill>
                  <a:srgbClr val="C00000"/>
                </a:solidFill>
                <a:latin typeface="微软雅黑" panose="020b0503020204020204" pitchFamily="34" charset="-122"/>
                <a:ea typeface="微软雅黑" panose="020b0503020204020204" pitchFamily="34" charset="-122"/>
              </a:rPr>
              <a:t>③引证结合</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552484"/>
            <a:ext cx="7275384" cy="5012398"/>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①诠释法。</a:t>
            </a:r>
            <a:r>
              <a:rPr lang="zh-CN" altLang="en-US" sz="2400">
                <a:latin typeface="微软雅黑" panose="020b0503020204020204" pitchFamily="34" charset="-122"/>
                <a:ea typeface="微软雅黑" panose="020b0503020204020204" pitchFamily="34" charset="-122"/>
              </a:rPr>
              <a:t>即通过对引文的诠释分析达到证明论点的目的。</a:t>
            </a:r>
          </a:p>
          <a:p>
            <a:pPr>
              <a:lnSpc>
                <a:spcPct val="150000"/>
              </a:lnSpc>
            </a:pPr>
            <a:r>
              <a:rPr lang="zh-CN" altLang="en-US" sz="2400">
                <a:latin typeface="微软雅黑" panose="020b0503020204020204" pitchFamily="34" charset="-122"/>
                <a:ea typeface="微软雅黑" panose="020b0503020204020204" pitchFamily="34" charset="-122"/>
              </a:rPr>
              <a:t>例：友情珍贵，罗曼</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罗兰说过：“智慧，友爱，这是照亮我们的黑夜的唯一光亮。”友情在我们生活中，就像黑暗中的火光，在失意灰心的“黑夜”，格外珍贵</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它让我们看到了希望，看到了光明，才有了继续下去的勇气。可见，友情弥足珍贵。 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dissolve">
                                      <p:cBhvr>
                                        <p:cTn id="16"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600399"/>
            <a:ext cx="7275384" cy="6121035"/>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②归纳法。</a:t>
            </a:r>
            <a:r>
              <a:rPr lang="zh-CN" altLang="en-US" sz="2400">
                <a:latin typeface="微软雅黑" panose="020b0503020204020204" pitchFamily="34" charset="-122"/>
                <a:ea typeface="微软雅黑" panose="020b0503020204020204" pitchFamily="34" charset="-122"/>
              </a:rPr>
              <a:t>即从不同角度引用，然后对引文加以归纳，证明论点。 </a:t>
            </a:r>
          </a:p>
          <a:p>
            <a:pPr>
              <a:lnSpc>
                <a:spcPct val="150000"/>
              </a:lnSpc>
            </a:pPr>
            <a:r>
              <a:rPr lang="zh-CN" altLang="en-US" sz="2400">
                <a:latin typeface="微软雅黑" panose="020b0503020204020204" pitchFamily="34" charset="-122"/>
                <a:ea typeface="微软雅黑" panose="020b0503020204020204" pitchFamily="34" charset="-122"/>
              </a:rPr>
              <a:t>例：古人说的“书似青山常乱叠，灯如红豆最相思”，写的是沉醉灯影书乡的境界；今人也说“给我一本书，一杯清茶，一壁炉火，吾愿足矣”，表达的是对书的情有独钟；法国女作家玛格丽特还说“只愿我走到香丘尽出的那一天，有人放几本书在我的棺材里，就是下地狱也没有什么了不起”，可见书是她生死相依的伴侣。古今中外，书迷、书虫数不胜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dissolve">
                                      <p:cBhvr>
                                        <p:cTn id="16"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600399"/>
            <a:ext cx="7275384" cy="4458400"/>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写法分析</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（三）方法指导：</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③反向法。</a:t>
            </a:r>
            <a:r>
              <a:rPr lang="zh-CN" altLang="en-US" sz="2400">
                <a:latin typeface="微软雅黑" panose="020b0503020204020204" pitchFamily="34" charset="-122"/>
                <a:ea typeface="微软雅黑" panose="020b0503020204020204" pitchFamily="34" charset="-122"/>
              </a:rPr>
              <a:t>即从反面引用，间接证明论点。 </a:t>
            </a:r>
          </a:p>
          <a:p>
            <a:pPr>
              <a:lnSpc>
                <a:spcPct val="150000"/>
              </a:lnSpc>
            </a:pPr>
            <a:r>
              <a:rPr lang="zh-CN" altLang="en-US" sz="2400">
                <a:latin typeface="微软雅黑" panose="020b0503020204020204" pitchFamily="34" charset="-122"/>
                <a:ea typeface="微软雅黑" panose="020b0503020204020204" pitchFamily="34" charset="-122"/>
              </a:rPr>
              <a:t>例：常言道：“时间可以医治心灵的伤疤，时间是最好的良药，时间可以抚平一切，时间可以让人忘掉一切。”这是我们对痛苦的自我解脱和对新生活的向往。可是这并非真理。有些事情不会因为时间的流逝而淡化，时间不会使记忆分化。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dissolve">
                                      <p:cBhvr>
                                        <p:cTn id="16"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04520" y="201295"/>
            <a:ext cx="10852150" cy="5442585"/>
          </a:xfrm>
        </p:spPr>
        <p:txBody>
          <a:bodyPr>
            <a:normAutofit fontScale="90000"/>
          </a:bodyPr>
          <a:lstStyle/>
          <a:p>
            <a:pPr>
              <a:lnSpc>
                <a:spcPct val="180000"/>
              </a:lnSpc>
            </a:pPr>
            <a:r>
              <a:rPr lang="zh-CN" altLang="en-US" sz="6000"/>
              <a:t>学习目标：</a:t>
            </a:r>
            <a:br>
              <a:rPr lang="zh-CN" altLang="en-US" sz="6000"/>
            </a:br>
            <a:r>
              <a:rPr lang="zh-CN" altLang="en-US" sz="4445"/>
              <a:t>1、知人论世，了解作者的写作意图。</a:t>
            </a:r>
            <a:br>
              <a:rPr lang="zh-CN" altLang="en-US" sz="4445"/>
            </a:br>
            <a:r>
              <a:rPr lang="en-US" altLang="zh-CN" sz="4445"/>
              <a:t>2</a:t>
            </a:r>
            <a:r>
              <a:rPr sz="4445"/>
              <a:t>、</a:t>
            </a:r>
            <a:r>
              <a:rPr lang="zh-CN" altLang="en-US" sz="4445"/>
              <a:t>把握文章的主要观点，掌握其论证方法、论证思路，</a:t>
            </a:r>
            <a:r>
              <a:rPr sz="4445">
                <a:sym typeface="+mn-ea"/>
              </a:rPr>
              <a:t>品读文中的重要语句。</a:t>
            </a:r>
            <a:br>
              <a:rPr lang="zh-CN" altLang="en-US" sz="4445"/>
            </a:br>
            <a:r>
              <a:rPr lang="en-US" altLang="zh-CN" sz="4445"/>
              <a:t>3</a:t>
            </a:r>
            <a:r>
              <a:rPr sz="4445"/>
              <a:t>、把握工匠精神的时代内涵。</a:t>
            </a: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916764" y="1320246"/>
            <a:ext cx="10358471" cy="3905043"/>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对点练习</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运用引证法论证“不走寻常路”，</a:t>
            </a:r>
            <a:r>
              <a:rPr lang="en-US" altLang="zh-CN" sz="2400" b="1">
                <a:latin typeface="微软雅黑" panose="020b0503020204020204" pitchFamily="34" charset="-122"/>
                <a:ea typeface="微软雅黑" panose="020b0503020204020204" pitchFamily="34" charset="-122"/>
              </a:rPr>
              <a:t>200</a:t>
            </a:r>
            <a:r>
              <a:rPr lang="zh-CN" altLang="en-US" sz="2400" b="1">
                <a:latin typeface="微软雅黑" panose="020b0503020204020204" pitchFamily="34" charset="-122"/>
                <a:ea typeface="微软雅黑" panose="020b0503020204020204" pitchFamily="34" charset="-122"/>
              </a:rPr>
              <a:t>字左右。</a:t>
            </a:r>
          </a:p>
          <a:p>
            <a:pPr>
              <a:lnSpc>
                <a:spcPct val="150000"/>
              </a:lnSpc>
            </a:pPr>
            <a:r>
              <a:rPr lang="zh-CN" altLang="en-US" sz="2400" b="1">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示例：我们可以平凡，但不能丧失自我。正如罗曼罗兰所说：“每个人都有他的隐藏的精华，和任何别人的精华不同，也使人具有自己的气味。”由此看来，每个人都有自己存在的价值，都可以成为众人注视的焦点。我们不必看低自己，不必仰望他人，坚信自己的价值。仿效别人，即使再成功，也只不过是别人的影子，无法活出自己的精彩。山寨产品永远无法与正规商品相媲美。因此，不必在意他人，只管走好属于自己的路，一条不同寻常的路。</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60008" y="-79487"/>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5" name="New picture" hidden="1"/>
          <p:cNvPicPr/>
          <p:nvPr/>
        </p:nvPicPr>
        <p:blipFill>
          <a:blip r:embed="rId3"/>
          <a:stretch>
            <a:fillRect/>
          </a:stretch>
        </p:blipFill>
        <p:spPr>
          <a:xfrm>
            <a:off x="10477500" y="11493500"/>
            <a:ext cx="317500" cy="279400"/>
          </a:xfrm>
          <a:prstGeom prst="cube">
            <a:avLst/>
          </a:prstGeom>
        </p:spPr>
      </p:pic>
      <p:pic>
        <p:nvPicPr>
          <p:cNvPr id="86" name="New picture"/>
          <p:cNvPicPr/>
          <p:nvPr/>
        </p:nvPicPr>
        <p:blipFill>
          <a:blip r:embed="rId4"/>
          <a:stretch>
            <a:fillRect/>
          </a:stretch>
        </p:blipFill>
        <p:spPr>
          <a:xfrm>
            <a:off x="10960100" y="11125200"/>
            <a:ext cx="342900" cy="254000"/>
          </a:xfrm>
          <a:prstGeom prst="cube">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330730" y="1179607"/>
            <a:ext cx="6480175" cy="3415030"/>
          </a:xfrm>
          <a:prstGeom prst="rect">
            <a:avLst/>
          </a:prstGeom>
          <a:noFill/>
        </p:spPr>
        <p:txBody>
          <a:bodyPr wrap="square" rtlCol="0">
            <a:spAutoFit/>
          </a:bodyPr>
          <a:lstStyle/>
          <a:p>
            <a:pPr marL="457200" indent="-457200">
              <a:lnSpc>
                <a:spcPct val="150000"/>
              </a:lnSpc>
              <a:buFont typeface="Arial"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李斌</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人民日报社评论部编辑。</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在人民日报上发表了多篇评论性文章。如《自信的中国更有底气》《改革开放，创造新的更大奇迹》《以</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劳动精神</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丰富时代价值》等。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43356" y="517118"/>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828800"/>
            <a:ext cx="4808000" cy="286900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1984078" y="4838035"/>
            <a:ext cx="2809577" cy="581057"/>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左二为李斌</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14"/>
                                        </p:tgtEl>
                                        <p:attrNameLst>
                                          <p:attrName>style.visibility</p:attrName>
                                        </p:attrNameLst>
                                      </p:cBhvr>
                                      <p:to>
                                        <p:strVal val="visible"/>
                                      </p:to>
                                    </p:set>
                                    <p:animEffect transition="in" filter="fade">
                                      <p:cBhvr>
                                        <p:cTn id="8" dur="500"/>
                                        <p:tgtEl>
                                          <p:spTgt spid="14"/>
                                        </p:tgtEl>
                                      </p:cBhvr>
                                    </p:animEffect>
                                    <p:anim calcmode="lin" valueType="num">
                                      <p:cBhvr>
                                        <p:cTn id="9" dur="500" fill="hold"/>
                                        <p:tgtEl>
                                          <p:spTgt spid="14"/>
                                        </p:tgtEl>
                                        <p:attrNameLst>
                                          <p:attrName>ppt_x</p:attrName>
                                        </p:attrNameLst>
                                      </p:cBhvr>
                                      <p:tavLst>
                                        <p:tav tm="0">
                                          <p:val>
                                            <p:strVal val="#ppt_x"/>
                                          </p:val>
                                        </p:tav>
                                        <p:tav tm="100000">
                                          <p:val>
                                            <p:strVal val="#ppt_x"/>
                                          </p:val>
                                        </p:tav>
                                      </p:tavLst>
                                    </p:anim>
                                    <p:anim calcmode="lin" valueType="num">
                                      <p:cBhvr>
                                        <p:cTn id="10" dur="500" fill="hold"/>
                                        <p:tgtEl>
                                          <p:spTgt spid="1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par>
                          <p:cTn id="17" fill="hold" nodeType="withGroup">
                            <p:stCondLst>
                              <p:cond delay="1000"/>
                            </p:stCondLst>
                            <p:childTnLst>
                              <p:par>
                                <p:cTn id="18" presetID="42" presetClass="entr" presetSubtype="0" fill="hold" grpId="0" nodeType="afterEffec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1500"/>
                            </p:stCondLst>
                            <p:childTnLst>
                              <p:par>
                                <p:cTn id="24" presetID="42" presetClass="entr" presetSubtype="0" fill="hold" grpId="2" nodeType="afterEffec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P spid="6" grpId="2"/>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69240"/>
            <a:ext cx="11623040" cy="6300470"/>
            <a:chOff x="448" y="434"/>
            <a:chExt cx="18304" cy="992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1524635" y="-14605"/>
            <a:ext cx="9261475" cy="711771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2948805" y="747046"/>
            <a:ext cx="6294574" cy="5631180"/>
          </a:xfrm>
          <a:prstGeom prst="rect">
            <a:avLst/>
          </a:prstGeom>
          <a:noFill/>
          <a:effectLst/>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sym typeface="+mn-ea"/>
              </a:rPr>
              <a:t>在</a:t>
            </a:r>
            <a:r>
              <a:rPr lang="en-US" altLang="zh-CN" sz="2400">
                <a:latin typeface="微软雅黑" panose="020b0503020204020204" pitchFamily="34" charset="-122"/>
                <a:ea typeface="微软雅黑" panose="020b0503020204020204" pitchFamily="34" charset="-122"/>
                <a:sym typeface="+mn-ea"/>
              </a:rPr>
              <a:t>2016</a:t>
            </a:r>
            <a:r>
              <a:rPr lang="zh-CN" altLang="en-US" sz="2400">
                <a:latin typeface="微软雅黑" panose="020b0503020204020204" pitchFamily="34" charset="-122"/>
                <a:ea typeface="微软雅黑" panose="020b0503020204020204" pitchFamily="34" charset="-122"/>
                <a:sym typeface="+mn-ea"/>
              </a:rPr>
              <a:t>年召开的第十二届全国人民代表大会第四次会议上，国务院总理李克强在政府工作报告中提出“要鼓励企业开展个性化定制、柔性化生产，培育精益求精的工匠精神”。</a:t>
            </a:r>
            <a:r>
              <a:rPr lang="zh-CN" altLang="en-US" sz="2400" b="1">
                <a:solidFill>
                  <a:srgbClr val="C00000"/>
                </a:solidFill>
                <a:latin typeface="微软雅黑" panose="020b0503020204020204" pitchFamily="34" charset="-122"/>
                <a:ea typeface="微软雅黑" panose="020b0503020204020204" pitchFamily="34" charset="-122"/>
                <a:sym typeface="+mn-ea"/>
              </a:rPr>
              <a:t>“工匠精神”一词首次写入了政府工作报告。一时间，“工匠精神”备受社会关注。</a:t>
            </a:r>
            <a:r>
              <a:rPr lang="zh-CN" altLang="en-US" sz="2400">
                <a:latin typeface="微软雅黑" panose="020b0503020204020204" pitchFamily="34" charset="-122"/>
                <a:ea typeface="微软雅黑" panose="020b0503020204020204" pitchFamily="34" charset="-122"/>
                <a:sym typeface="+mn-ea"/>
              </a:rPr>
              <a:t>国家将“工匠精神”写入政府工作报告，一方面表示国家对“工匠精神”的重视，另一方面，也体现出国家鼓励更多企业或个人要有“工匠精神”。</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330730" y="1473509"/>
            <a:ext cx="6480175" cy="3905043"/>
          </a:xfrm>
          <a:prstGeom prst="rect">
            <a:avLst/>
          </a:prstGeom>
          <a:noFill/>
        </p:spPr>
        <p:txBody>
          <a:bodyPr wrap="square" rtlCol="0">
            <a:spAutoFit/>
          </a:bodyPr>
          <a:lstStyle/>
          <a:p>
            <a:pPr marL="457200" indent="-457200">
              <a:lnSpc>
                <a:spcPct val="150000"/>
              </a:lnSpc>
              <a:buFont typeface="Arial"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来源</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工匠精神”一词，最早出自著名企业家、教育家聂圣哲。他曾呼吁：“中国制造”是世界给予中国的最好礼物，要珍惜这个练兵的机会，决不能轻易丢失。“中国制造”熟能生巧了，就可以过渡到“中国精造”。“中国精造”稳定了，不怕没有“中国创造”。</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266687" y="648470"/>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了解“工匠精神”</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917063"/>
            <a:ext cx="4808000" cy="269248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14"/>
                                        </p:tgtEl>
                                        <p:attrNameLst>
                                          <p:attrName>style.visibility</p:attrName>
                                        </p:attrNameLst>
                                      </p:cBhvr>
                                      <p:to>
                                        <p:strVal val="visible"/>
                                      </p:to>
                                    </p:set>
                                    <p:animEffect transition="in" filter="fade">
                                      <p:cBhvr>
                                        <p:cTn id="8" dur="500"/>
                                        <p:tgtEl>
                                          <p:spTgt spid="14"/>
                                        </p:tgtEl>
                                      </p:cBhvr>
                                    </p:animEffect>
                                    <p:anim calcmode="lin" valueType="num">
                                      <p:cBhvr>
                                        <p:cTn id="9" dur="500" fill="hold"/>
                                        <p:tgtEl>
                                          <p:spTgt spid="14"/>
                                        </p:tgtEl>
                                        <p:attrNameLst>
                                          <p:attrName>ppt_x</p:attrName>
                                        </p:attrNameLst>
                                      </p:cBhvr>
                                      <p:tavLst>
                                        <p:tav tm="0">
                                          <p:val>
                                            <p:strVal val="#ppt_x"/>
                                          </p:val>
                                        </p:tav>
                                        <p:tav tm="100000">
                                          <p:val>
                                            <p:strVal val="#ppt_x"/>
                                          </p:val>
                                        </p:tav>
                                      </p:tavLst>
                                    </p:anim>
                                    <p:anim calcmode="lin" valueType="num">
                                      <p:cBhvr>
                                        <p:cTn id="10" dur="500" fill="hold"/>
                                        <p:tgtEl>
                                          <p:spTgt spid="1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par>
                          <p:cTn id="17" fill="hold" nodeType="withGroup">
                            <p:stCondLst>
                              <p:cond delay="1000"/>
                            </p:stCondLst>
                            <p:childTnLst>
                              <p:par>
                                <p:cTn id="18" presetID="42" presetClass="entr" presetSubtype="0" fill="hold" grpId="0" nodeType="afterEffec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330730" y="1473509"/>
            <a:ext cx="6480175" cy="3351046"/>
          </a:xfrm>
          <a:prstGeom prst="rect">
            <a:avLst/>
          </a:prstGeom>
          <a:noFill/>
        </p:spPr>
        <p:txBody>
          <a:bodyPr wrap="square" rtlCol="0">
            <a:spAutoFit/>
          </a:bodyPr>
          <a:lstStyle/>
          <a:p>
            <a:pPr marL="457200" indent="-457200">
              <a:lnSpc>
                <a:spcPct val="150000"/>
              </a:lnSpc>
              <a:buFont typeface="Arial" pitchFamily="34" charset="0"/>
              <a:buChar char="•"/>
            </a:pPr>
            <a:r>
              <a:rPr lang="zh-CN" altLang="en-US" sz="2400" b="1">
                <a:solidFill>
                  <a:srgbClr val="C00000"/>
                </a:solidFill>
                <a:latin typeface="微软雅黑" panose="020b0503020204020204" pitchFamily="34" charset="-122"/>
                <a:ea typeface="微软雅黑" panose="020b0503020204020204" pitchFamily="34" charset="-122"/>
              </a:rPr>
              <a:t>释义：</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工匠精神，是一种职业精神，它是职业道德、职业能力、职业品质的体现，是从业者的一种职业价值取向和行为表现。</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“工匠精神”的基本内涵包括敬业、精益、专注、创新等方面的内容。</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266687" y="648470"/>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了解“工匠精神”</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931" y="1917063"/>
            <a:ext cx="4808000" cy="269248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14"/>
                                        </p:tgtEl>
                                        <p:attrNameLst>
                                          <p:attrName>style.visibility</p:attrName>
                                        </p:attrNameLst>
                                      </p:cBhvr>
                                      <p:to>
                                        <p:strVal val="visible"/>
                                      </p:to>
                                    </p:set>
                                    <p:animEffect transition="in" filter="fade">
                                      <p:cBhvr>
                                        <p:cTn id="8" dur="500"/>
                                        <p:tgtEl>
                                          <p:spTgt spid="14"/>
                                        </p:tgtEl>
                                      </p:cBhvr>
                                    </p:animEffect>
                                    <p:anim calcmode="lin" valueType="num">
                                      <p:cBhvr>
                                        <p:cTn id="9" dur="500" fill="hold"/>
                                        <p:tgtEl>
                                          <p:spTgt spid="14"/>
                                        </p:tgtEl>
                                        <p:attrNameLst>
                                          <p:attrName>ppt_x</p:attrName>
                                        </p:attrNameLst>
                                      </p:cBhvr>
                                      <p:tavLst>
                                        <p:tav tm="0">
                                          <p:val>
                                            <p:strVal val="#ppt_x"/>
                                          </p:val>
                                        </p:tav>
                                        <p:tav tm="100000">
                                          <p:val>
                                            <p:strVal val="#ppt_x"/>
                                          </p:val>
                                        </p:tav>
                                      </p:tavLst>
                                    </p:anim>
                                    <p:anim calcmode="lin" valueType="num">
                                      <p:cBhvr>
                                        <p:cTn id="10" dur="500" fill="hold"/>
                                        <p:tgtEl>
                                          <p:spTgt spid="1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par>
                          <p:cTn id="17" fill="hold" nodeType="withGroup">
                            <p:stCondLst>
                              <p:cond delay="1000"/>
                            </p:stCondLst>
                            <p:childTnLst>
                              <p:par>
                                <p:cTn id="18" presetID="42" presetClass="entr" presetSubtype="0" fill="hold" grpId="0" nodeType="afterEffec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838359" y="645481"/>
            <a:ext cx="6749518" cy="590804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3600" b="1">
                <a:solidFill>
                  <a:schemeClr val="tx1">
                    <a:lumMod val="65000"/>
                    <a:lumOff val="35000"/>
                  </a:schemeClr>
                </a:solidFill>
                <a:latin typeface="微软雅黑" panose="020b0503020204020204" pitchFamily="34" charset="-122"/>
                <a:ea typeface="微软雅黑" panose="020b0503020204020204" pitchFamily="34" charset="-122"/>
              </a:rPr>
              <a:t>新闻评论</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a:t>
            </a:r>
            <a:r>
              <a:rPr lang="zh-CN" altLang="en-US" sz="2400" b="1">
                <a:solidFill>
                  <a:srgbClr val="C00000"/>
                </a:solidFill>
                <a:latin typeface="微软雅黑" panose="020b0503020204020204" pitchFamily="34" charset="-122"/>
                <a:ea typeface="微软雅黑" panose="020b0503020204020204" pitchFamily="34" charset="-122"/>
              </a:rPr>
              <a:t>简而言之，新闻评论是就有价值的新闻事实和社会现象发表意见以指导实践的一种文体。</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fade">
                                      <p:cBhvr>
                                        <p:cTn id="8" dur="500"/>
                                        <p:tgtEl>
                                          <p:spTgt spid="6"/>
                                        </p:tgtEl>
                                      </p:cBhvr>
                                    </p:animEffect>
                                    <p:anim calcmode="lin" valueType="num">
                                      <p:cBhvr>
                                        <p:cTn id="9" dur="500" fill="hold"/>
                                        <p:tgtEl>
                                          <p:spTgt spid="6"/>
                                        </p:tgtEl>
                                        <p:attrNameLst>
                                          <p:attrName>ppt_x</p:attrName>
                                        </p:attrNameLst>
                                      </p:cBhvr>
                                      <p:tavLst>
                                        <p:tav tm="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222" y="1473509"/>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4778471" y="1196509"/>
            <a:ext cx="6749518" cy="479996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3600" b="1">
                <a:solidFill>
                  <a:schemeClr val="tx1">
                    <a:lumMod val="65000"/>
                    <a:lumOff val="35000"/>
                  </a:schemeClr>
                </a:solidFill>
                <a:latin typeface="微软雅黑" panose="020b0503020204020204" pitchFamily="34" charset="-122"/>
                <a:ea typeface="微软雅黑" panose="020b0503020204020204" pitchFamily="34" charset="-122"/>
              </a:rPr>
              <a:t>新闻评论</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）与其他言论一样，由</a:t>
            </a:r>
            <a:r>
              <a:rPr lang="zh-CN" altLang="en-US" sz="2400" b="1">
                <a:solidFill>
                  <a:srgbClr val="C00000"/>
                </a:solidFill>
                <a:latin typeface="微软雅黑" panose="020b0503020204020204" pitchFamily="34" charset="-122"/>
                <a:ea typeface="微软雅黑" panose="020b0503020204020204" pitchFamily="34" charset="-122"/>
              </a:rPr>
              <a:t>论点、论据、论证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三个要素组成，具有</a:t>
            </a:r>
            <a:r>
              <a:rPr lang="zh-CN" altLang="en-US" sz="2400" b="1">
                <a:solidFill>
                  <a:srgbClr val="C00000"/>
                </a:solidFill>
                <a:latin typeface="微软雅黑" panose="020b0503020204020204" pitchFamily="34" charset="-122"/>
                <a:ea typeface="微软雅黑" panose="020b0503020204020204" pitchFamily="34" charset="-122"/>
              </a:rPr>
              <a:t>政策性、针对性、准确性</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）在有限的篇幅中，主要靠</a:t>
            </a:r>
            <a:r>
              <a:rPr lang="zh-CN" altLang="en-US" sz="2400" b="1">
                <a:solidFill>
                  <a:srgbClr val="C00000"/>
                </a:solidFill>
                <a:latin typeface="微软雅黑" panose="020b0503020204020204" pitchFamily="34" charset="-122"/>
                <a:ea typeface="微软雅黑" panose="020b0503020204020204" pitchFamily="34" charset="-122"/>
              </a:rPr>
              <a:t>独特的见解</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吸引读者而取胜。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立意新颖</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论述精当，文采斐然</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）主要</a:t>
            </a:r>
            <a:r>
              <a:rPr lang="zh-CN" altLang="en-US" sz="2400" b="1">
                <a:solidFill>
                  <a:srgbClr val="C00000"/>
                </a:solidFill>
                <a:latin typeface="微软雅黑" panose="020b0503020204020204" pitchFamily="34" charset="-122"/>
                <a:ea typeface="微软雅黑" panose="020b0503020204020204" pitchFamily="34" charset="-122"/>
              </a:rPr>
              <a:t>面向广大群众</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说话。</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6"/>
                                        </p:tgtEl>
                                        <p:attrNameLst>
                                          <p:attrName>style.visibility</p:attrName>
                                        </p:attrNameLst>
                                      </p:cBhvr>
                                      <p:to>
                                        <p:strVal val="visible"/>
                                      </p:to>
                                    </p:set>
                                    <p:animEffect transition="in" filter="fade">
                                      <p:cBhvr>
                                        <p:cTn id="8" dur="500"/>
                                        <p:tgtEl>
                                          <p:spTgt spid="6"/>
                                        </p:tgtEl>
                                      </p:cBhvr>
                                    </p:animEffect>
                                    <p:anim calcmode="lin" valueType="num">
                                      <p:cBhvr>
                                        <p:cTn id="9" dur="500" fill="hold"/>
                                        <p:tgtEl>
                                          <p:spTgt spid="6"/>
                                        </p:tgtEl>
                                        <p:attrNameLst>
                                          <p:attrName>ppt_x</p:attrName>
                                        </p:attrNameLst>
                                      </p:cBhvr>
                                      <p:tavLst>
                                        <p:tav tm="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04591"/>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4591"/>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591"/>
  <p:tag name="KSO_WM_TEMPLATE_MASTER_THUMB_INDEX" val="12"/>
  <p:tag name="KSO_WM_TEMPLATE_MASTER_TYPE" val="1"/>
  <p:tag name="KSO_WM_TEMPLATE_SUBCATEGORY" val="0"/>
  <p:tag name="KSO_WM_TEMPLATE_THUMBS_INDEX" val="1、4、7、9、11、15、18、19、20、21、24、29、34、36、37、38"/>
</p:tagLst>
</file>

<file path=ppt/tags/tag139.xml><?xml version="1.0" encoding="utf-8"?>
<p:tagLst xmlns:p="http://schemas.openxmlformats.org/presentationml/2006/main">
  <p:tag name="KSO_WM_TEMPLATE_CATEGORY" val="custom"/>
  <p:tag name="KSO_WM_TEMPLATE_INDEX" val="2020459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TEMPLATE_CATEGORY" val="custom"/>
  <p:tag name="KSO_WM_TEMPLATE_INDEX" val="20204591"/>
</p:tagLst>
</file>

<file path=ppt/tags/tag141.xml><?xml version="1.0" encoding="utf-8"?>
<p:tagLst xmlns:p="http://schemas.openxmlformats.org/presentationml/2006/main">
  <p:tag name="KSO_WM_TEMPLATE_CATEGORY" val="custom"/>
  <p:tag name="KSO_WM_TEMPLATE_INDEX" val="20204591"/>
</p:tagLst>
</file>

<file path=ppt/tags/tag142.xml><?xml version="1.0" encoding="utf-8"?>
<p:tagLst xmlns:p="http://schemas.openxmlformats.org/presentationml/2006/main">
  <p:tag name="KSO_WM_TEMPLATE_CATEGORY" val="custom"/>
  <p:tag name="KSO_WM_TEMPLATE_INDEX" val="20204591"/>
</p:tagLst>
</file>

<file path=ppt/tags/tag143.xml><?xml version="1.0" encoding="utf-8"?>
<p:tagLst xmlns:p="http://schemas.openxmlformats.org/presentationml/2006/main">
  <p:tag name="KSO_WM_TEMPLATE_CATEGORY" val="custom"/>
  <p:tag name="KSO_WM_TEMPLATE_INDEX" val="20204591"/>
</p:tagLst>
</file>

<file path=ppt/tags/tag144.xml><?xml version="1.0" encoding="utf-8"?>
<p:tagLst xmlns:p="http://schemas.openxmlformats.org/presentationml/2006/main">
  <p:tag name="KSO_WM_TEMPLATE_CATEGORY" val="custom"/>
  <p:tag name="KSO_WM_TEMPLATE_INDEX" val="20204591"/>
</p:tagLst>
</file>

<file path=ppt/tags/tag145.xml><?xml version="1.0" encoding="utf-8"?>
<p:tagLst xmlns:p="http://schemas.openxmlformats.org/presentationml/2006/main">
  <p:tag name="KSO_WM_TEMPLATE_CATEGORY" val="custom"/>
  <p:tag name="KSO_WM_TEMPLATE_INDEX" val="20204591"/>
</p:tagLst>
</file>

<file path=ppt/tags/tag146.xml><?xml version="1.0" encoding="utf-8"?>
<p:tagLst xmlns:p="http://schemas.openxmlformats.org/presentationml/2006/main">
  <p:tag name="KSO_WM_TEMPLATE_CATEGORY" val="custom"/>
  <p:tag name="KSO_WM_TEMPLATE_INDEX" val="20204591"/>
</p:tagLst>
</file>

<file path=ppt/tags/tag147.xml><?xml version="1.0" encoding="utf-8"?>
<p:tagLst xmlns:p="http://schemas.openxmlformats.org/presentationml/2006/main">
  <p:tag name="KSO_WM_TEMPLATE_CATEGORY" val="custom"/>
  <p:tag name="KSO_WM_TEMPLATE_INDEX" val="20204591"/>
</p:tagLst>
</file>

<file path=ppt/tags/tag148.xml><?xml version="1.0" encoding="utf-8"?>
<p:tagLst xmlns:p="http://schemas.openxmlformats.org/presentationml/2006/main">
  <p:tag name="KSO_WM_TEMPLATE_CATEGORY" val="custom"/>
  <p:tag name="KSO_WM_TEMPLATE_INDEX" val="20204591"/>
</p:tagLst>
</file>

<file path=ppt/tags/tag149.xml><?xml version="1.0" encoding="utf-8"?>
<p:tagLst xmlns:p="http://schemas.openxmlformats.org/presentationml/2006/main">
  <p:tag name="KSO_WM_TEMPLATE_CATEGORY" val="custom"/>
  <p:tag name="KSO_WM_TEMPLATE_INDEX" val="2020459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TEMPLATE_CATEGORY" val="custom"/>
  <p:tag name="KSO_WM_TEMPLATE_INDEX" val="20204591"/>
</p:tagLst>
</file>

<file path=ppt/tags/tag151.xml><?xml version="1.0" encoding="utf-8"?>
<p:tagLst xmlns:p="http://schemas.openxmlformats.org/presentationml/2006/main">
  <p:tag name="KSO_WM_BEAUTIFY_FLAG" val="#wm#"/>
  <p:tag name="KSO_WM_TEMPLATE_CATEGORY" val="custom"/>
  <p:tag name="KSO_WM_TEMPLATE_INDEX" val="20204591"/>
</p:tagLst>
</file>

<file path=ppt/tags/tag152.xml><?xml version="1.0" encoding="utf-8"?>
<p:tagLst xmlns:p="http://schemas.openxmlformats.org/presentationml/2006/main">
  <p:tag name="KSO_WM_TEMPLATE_CATEGORY" val="custom"/>
  <p:tag name="KSO_WM_TEMPLATE_INDEX" val="20204591"/>
</p:tagLst>
</file>

<file path=ppt/tags/tag153.xml><?xml version="1.0" encoding="utf-8"?>
<p:tagLst xmlns:p="http://schemas.openxmlformats.org/presentationml/2006/main">
  <p:tag name="KSO_WM_BEAUTIFY_FLAG" val="#wm#"/>
  <p:tag name="KSO_WM_TEMPLATE_CATEGORY" val="custom"/>
  <p:tag name="KSO_WM_TEMPLATE_INDEX" val="20204591"/>
</p:tagLst>
</file>

<file path=ppt/tags/tag154.xml><?xml version="1.0" encoding="utf-8"?>
<p:tagLst xmlns:p="http://schemas.openxmlformats.org/presentationml/2006/main">
  <p:tag name="KSO_WM_BEAUTIFY_FLAG" val="#wm#"/>
  <p:tag name="KSO_WM_TEMPLATE_CATEGORY" val="custom"/>
  <p:tag name="KSO_WM_TEMPLATE_INDEX" val="20204591"/>
</p:tagLst>
</file>

<file path=ppt/tags/tag155.xml><?xml version="1.0" encoding="utf-8"?>
<p:tagLst xmlns:p="http://schemas.openxmlformats.org/presentationml/2006/main">
  <p:tag name="KSO_WM_BEAUTIFY_FLAG" val="#wm#"/>
  <p:tag name="KSO_WM_TEMPLATE_CATEGORY" val="custom"/>
  <p:tag name="KSO_WM_TEMPLATE_INDEX" val="20204591"/>
</p:tagLst>
</file>

<file path=ppt/tags/tag156.xml><?xml version="1.0" encoding="utf-8"?>
<p:tagLst xmlns:p="http://schemas.openxmlformats.org/presentationml/2006/main">
  <p:tag name="KSO_WM_TEMPLATE_CATEGORY" val="custom"/>
  <p:tag name="KSO_WM_TEMPLATE_INDEX" val="20204591"/>
</p:tagLst>
</file>

<file path=ppt/tags/tag157.xml><?xml version="1.0" encoding="utf-8"?>
<p:tagLst xmlns:p="http://schemas.openxmlformats.org/presentationml/2006/main">
  <p:tag name="KSO_WM_TEMPLATE_CATEGORY" val="custom"/>
  <p:tag name="KSO_WM_TEMPLATE_INDEX" val="20204591"/>
</p:tagLst>
</file>

<file path=ppt/tags/tag158.xml><?xml version="1.0" encoding="utf-8"?>
<p:tagLst xmlns:p="http://schemas.openxmlformats.org/presentationml/2006/main">
  <p:tag name="KSO_WM_TEMPLATE_CATEGORY" val="custom"/>
  <p:tag name="KSO_WM_TEMPLATE_INDEX" val="20204591"/>
</p:tagLst>
</file>

<file path=ppt/tags/tag159.xml><?xml version="1.0" encoding="utf-8"?>
<p:tagLst xmlns:p="http://schemas.openxmlformats.org/presentationml/2006/main">
  <p:tag name="KSO_WM_TEMPLATE_CATEGORY" val="custom"/>
  <p:tag name="KSO_WM_TEMPLATE_INDEX" val="2020459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TEMPLATE_CATEGORY" val="custom"/>
  <p:tag name="KSO_WM_TEMPLATE_INDEX" val="20204591"/>
</p:tagLst>
</file>

<file path=ppt/tags/tag161.xml><?xml version="1.0" encoding="utf-8"?>
<p:tagLst xmlns:p="http://schemas.openxmlformats.org/presentationml/2006/main">
  <p:tag name="KSO_WM_TEMPLATE_CATEGORY" val="custom"/>
  <p:tag name="KSO_WM_TEMPLATE_INDEX" val="20204591"/>
</p:tagLst>
</file>

<file path=ppt/tags/tag162.xml><?xml version="1.0" encoding="utf-8"?>
<p:tagLst xmlns:p="http://schemas.openxmlformats.org/presentationml/2006/main">
  <p:tag name="KSO_WM_TEMPLATE_CATEGORY" val="custom"/>
  <p:tag name="KSO_WM_TEMPLATE_INDEX" val="20204591"/>
</p:tagLst>
</file>

<file path=ppt/tags/tag163.xml><?xml version="1.0" encoding="utf-8"?>
<p:tagLst xmlns:p="http://schemas.openxmlformats.org/presentationml/2006/main">
  <p:tag name="KSO_WM_TEMPLATE_CATEGORY" val="custom"/>
  <p:tag name="KSO_WM_TEMPLATE_INDEX" val="20204591"/>
</p:tagLst>
</file>

<file path=ppt/tags/tag164.xml><?xml version="1.0" encoding="utf-8"?>
<p:tagLst xmlns:p="http://schemas.openxmlformats.org/presentationml/2006/main">
  <p:tag name="KSO_WM_TEMPLATE_CATEGORY" val="custom"/>
  <p:tag name="KSO_WM_TEMPLATE_INDEX" val="20204591"/>
</p:tagLst>
</file>

<file path=ppt/tags/tag165.xml><?xml version="1.0" encoding="utf-8"?>
<p:tagLst xmlns:p="http://schemas.openxmlformats.org/presentationml/2006/main">
  <p:tag name="KSO_WM_TEMPLATE_CATEGORY" val="custom"/>
  <p:tag name="KSO_WM_TEMPLATE_INDEX" val="20204591"/>
</p:tagLst>
</file>

<file path=ppt/tags/tag166.xml><?xml version="1.0" encoding="utf-8"?>
<p:tagLst xmlns:p="http://schemas.openxmlformats.org/presentationml/2006/main">
  <p:tag name="KSO_WM_TEMPLATE_CATEGORY" val="custom"/>
  <p:tag name="KSO_WM_TEMPLATE_INDEX" val="20204591"/>
</p:tagLst>
</file>

<file path=ppt/tags/tag167.xml><?xml version="1.0" encoding="utf-8"?>
<p:tagLst xmlns:p="http://schemas.openxmlformats.org/presentationml/2006/main">
  <p:tag name="KSO_WM_TEMPLATE_CATEGORY" val="custom"/>
  <p:tag name="KSO_WM_TEMPLATE_INDEX" val="20204591"/>
</p:tagLst>
</file>

<file path=ppt/tags/tag168.xml><?xml version="1.0" encoding="utf-8"?>
<p:tagLst xmlns:p="http://schemas.openxmlformats.org/presentationml/2006/main">
  <p:tag name="KSO_WM_TEMPLATE_CATEGORY" val="custom"/>
  <p:tag name="KSO_WM_TEMPLATE_INDEX" val="20204591"/>
</p:tagLst>
</file>

<file path=ppt/tags/tag169.xml><?xml version="1.0" encoding="utf-8"?>
<p:tagLst xmlns:p="http://schemas.openxmlformats.org/presentationml/2006/main">
  <p:tag name="KSO_WM_TEMPLATE_CATEGORY" val="custom"/>
  <p:tag name="KSO_WM_TEMPLATE_INDEX" val="2020459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28">
      <a:dk1>
        <a:srgbClr val="000000"/>
      </a:dk1>
      <a:lt1>
        <a:srgbClr val="FFFFFF"/>
      </a:lt1>
      <a:dk2>
        <a:srgbClr val="F8FBFE"/>
      </a:dk2>
      <a:lt2>
        <a:srgbClr val="FBFCFC"/>
      </a:lt2>
      <a:accent1>
        <a:srgbClr val="51ABE0"/>
      </a:accent1>
      <a:accent2>
        <a:srgbClr val="59C3DA"/>
      </a:accent2>
      <a:accent3>
        <a:srgbClr val="6BD6D9"/>
      </a:accent3>
      <a:accent4>
        <a:srgbClr val="618DD1"/>
      </a:accent4>
      <a:accent5>
        <a:srgbClr val="9F8EC8"/>
      </a:accent5>
      <a:accent6>
        <a:srgbClr val="9E6996"/>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126</Paragraphs>
  <Slides>31</Slides>
  <Notes>1</Notes>
  <TotalTime>0</TotalTime>
  <HiddenSlides>0</HiddenSlides>
  <MMClips>0</MMClips>
  <ScaleCrop>0</ScaleCrop>
  <HeadingPairs>
    <vt:vector baseType="variant" size="4">
      <vt:variant>
        <vt:lpstr>Theme</vt:lpstr>
      </vt:variant>
      <vt:variant>
        <vt:i4>1</vt:i4>
      </vt:variant>
      <vt:variant>
        <vt:lpstr>Slide Titles</vt:lpstr>
      </vt:variant>
      <vt:variant>
        <vt:i4>31</vt:i4>
      </vt:variant>
    </vt:vector>
  </HeadingPairs>
  <TitlesOfParts>
    <vt:vector baseType="lpstr" size="32">
      <vt:lpstr>Office 主题​​</vt:lpstr>
      <vt:lpstr>Slide 1</vt:lpstr>
      <vt:lpstr>Slide 2</vt:lpstr>
      <vt:lpstr>学习目标：1、知人论世，了解作者的写作意图。2、把握文章的主要观点，掌握其论证方法、论证思路，品读文中的重要语句。3、把握工匠精神的时代内涵。</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2020-11-18T18:02:43.491</cp:lastPrinted>
  <dcterms:created xsi:type="dcterms:W3CDTF">2020-11-18T18:02:43Z</dcterms:created>
  <dcterms:modified xsi:type="dcterms:W3CDTF">2020-11-18T10:03:00Z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