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jpeg" ContentType="image/jpeg"/>
  <Default Extension="emf" ContentType="image/x-emf"/>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73" r:id="rId2"/>
    <p:sldId id="275" r:id="rId3"/>
    <p:sldId id="340" r:id="rId4"/>
    <p:sldId id="291" r:id="rId5"/>
    <p:sldId id="334" r:id="rId6"/>
    <p:sldId id="274" r:id="rId7"/>
    <p:sldId id="263" r:id="rId8"/>
    <p:sldId id="264" r:id="rId9"/>
    <p:sldId id="341" r:id="rId10"/>
    <p:sldId id="342" r:id="rId11"/>
    <p:sldId id="267" r:id="rId12"/>
    <p:sldId id="343" r:id="rId13"/>
    <p:sldId id="344" r:id="rId14"/>
    <p:sldId id="345" r:id="rId15"/>
    <p:sldId id="347" r:id="rId16"/>
    <p:sldId id="346" r:id="rId17"/>
    <p:sldId id="265" r:id="rId18"/>
    <p:sldId id="348" r:id="rId19"/>
    <p:sldId id="349" r:id="rId20"/>
    <p:sldId id="266" r:id="rId21"/>
    <p:sldId id="350" r:id="rId22"/>
    <p:sldId id="351" r:id="rId23"/>
    <p:sldId id="269" r:id="rId24"/>
    <p:sldId id="339" r:id="rId25"/>
    <p:sldId id="352" r:id="rId26"/>
    <p:sldId id="353" r:id="rId27"/>
    <p:sldId id="270" r:id="rId28"/>
    <p:sldId id="354" r:id="rId29"/>
    <p:sldId id="355" r:id="rId30"/>
    <p:sldId id="356" r:id="rId31"/>
    <p:sldId id="357" r:id="rId32"/>
    <p:sldId id="358" r:id="rId33"/>
    <p:sldId id="271" r:id="rId34"/>
    <p:sldId id="359" r:id="rId35"/>
    <p:sldId id="360" r:id="rId3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494" autoAdjust="0"/>
  </p:normalViewPr>
  <p:slideViewPr>
    <p:cSldViewPr showGuides="1">
      <p:cViewPr varScale="1">
        <p:scale>
          <a:sx n="92" d="100"/>
          <a:sy n="92" d="100"/>
        </p:scale>
        <p:origin x="94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2017-05-15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7.xml"/><Relationship Id="rId7" Type="http://schemas.openxmlformats.org/officeDocument/2006/relationships/slide" Target="../slides/slide27.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7.xml"/><Relationship Id="rId5" Type="http://schemas.openxmlformats.org/officeDocument/2006/relationships/slide" Target="../slides/slide8.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7.xml"/><Relationship Id="rId2" Type="http://schemas.openxmlformats.org/officeDocument/2006/relationships/slide" Target="../slides/slide7.xml"/><Relationship Id="rId1" Type="http://schemas.openxmlformats.org/officeDocument/2006/relationships/slideMaster" Target="../slideMasters/slideMaster1.xml"/><Relationship Id="rId6" Type="http://schemas.openxmlformats.org/officeDocument/2006/relationships/slide" Target="../slides/slide17.xml"/><Relationship Id="rId5" Type="http://schemas.openxmlformats.org/officeDocument/2006/relationships/slide" Target="../slides/slide8.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7.xml"/><Relationship Id="rId2" Type="http://schemas.openxmlformats.org/officeDocument/2006/relationships/slide" Target="../slides/slide7.xml"/><Relationship Id="rId1" Type="http://schemas.openxmlformats.org/officeDocument/2006/relationships/slideMaster" Target="../slideMasters/slideMaster1.xml"/><Relationship Id="rId6" Type="http://schemas.openxmlformats.org/officeDocument/2006/relationships/slide" Target="../slides/slide17.xml"/><Relationship Id="rId5" Type="http://schemas.openxmlformats.org/officeDocument/2006/relationships/image" Target="../media/image5.png"/><Relationship Id="rId4" Type="http://schemas.openxmlformats.org/officeDocument/2006/relationships/slide" Target="../slides/slide8.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7.xml"/><Relationship Id="rId2" Type="http://schemas.openxmlformats.org/officeDocument/2006/relationships/slide" Target="../slides/slide7.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7.xml"/><Relationship Id="rId4" Type="http://schemas.openxmlformats.org/officeDocument/2006/relationships/slide" Target="../slides/slide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12</a:t>
            </a:r>
            <a:r>
              <a:rPr lang="zh-CN" altLang="zh-CN" sz="1600" dirty="0" smtClean="0"/>
              <a:t>　动物游戏之谜</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image" Target="../media/image11.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11.xml"/></Relationships>
</file>

<file path=ppt/slides/_rels/slide12.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image" Target="../media/image12.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11.xml"/></Relationships>
</file>

<file path=ppt/slides/_rels/slide1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6.xml"/><Relationship Id="rId5" Type="http://schemas.openxmlformats.org/officeDocument/2006/relationships/slide" Target="slide24.xml"/><Relationship Id="rId4" Type="http://schemas.openxmlformats.org/officeDocument/2006/relationships/slide" Target="slide23.xml"/></Relationships>
</file>

<file path=ppt/slides/_rels/slide1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6.xml"/><Relationship Id="rId5" Type="http://schemas.openxmlformats.org/officeDocument/2006/relationships/slide" Target="slide24.xml"/><Relationship Id="rId4" Type="http://schemas.openxmlformats.org/officeDocument/2006/relationships/slide" Target="slide23.xml"/></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6.xml"/><Relationship Id="rId5" Type="http://schemas.openxmlformats.org/officeDocument/2006/relationships/slide" Target="slide24.xml"/><Relationship Id="rId4" Type="http://schemas.openxmlformats.org/officeDocument/2006/relationships/slide" Target="slide23.xml"/></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6.xml"/><Relationship Id="rId5" Type="http://schemas.openxmlformats.org/officeDocument/2006/relationships/slide" Target="slide24.xml"/><Relationship Id="rId4" Type="http://schemas.openxmlformats.org/officeDocument/2006/relationships/slide" Target="slide23.xml"/></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6.xml"/><Relationship Id="rId5" Type="http://schemas.openxmlformats.org/officeDocument/2006/relationships/slide" Target="slide24.xml"/><Relationship Id="rId4" Type="http://schemas.openxmlformats.org/officeDocument/2006/relationships/slide" Target="slide23.xml"/></Relationships>
</file>

<file path=ppt/slides/_rels/slide2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6.xml"/><Relationship Id="rId5" Type="http://schemas.openxmlformats.org/officeDocument/2006/relationships/slide" Target="slide24.xml"/><Relationship Id="rId4"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6.xml"/><Relationship Id="rId6" Type="http://schemas.openxmlformats.org/officeDocument/2006/relationships/image" Target="../media/image13.jpeg"/><Relationship Id="rId5" Type="http://schemas.openxmlformats.org/officeDocument/2006/relationships/slide" Target="slide24.xml"/><Relationship Id="rId4" Type="http://schemas.openxmlformats.org/officeDocument/2006/relationships/slide" Target="slide23.xml"/></Relationships>
</file>

<file path=ppt/slides/_rels/slide2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6.xml"/><Relationship Id="rId5" Type="http://schemas.openxmlformats.org/officeDocument/2006/relationships/slide" Target="slide24.xml"/><Relationship Id="rId4"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6.xml"/><Relationship Id="rId5" Type="http://schemas.openxmlformats.org/officeDocument/2006/relationships/slide" Target="slide24.xml"/><Relationship Id="rId4" Type="http://schemas.openxmlformats.org/officeDocument/2006/relationships/slide" Target="slide23.xml"/></Relationships>
</file>

<file path=ppt/slides/_rels/slide2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6.xml"/><Relationship Id="rId5" Type="http://schemas.openxmlformats.org/officeDocument/2006/relationships/slide" Target="slide24.xml"/><Relationship Id="rId4" Type="http://schemas.openxmlformats.org/officeDocument/2006/relationships/slide" Target="slide23.xml"/></Relationships>
</file>

<file path=ppt/slides/_rels/slide27.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7.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7.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7.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7.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8.xml"/><Relationship Id="rId1" Type="http://schemas.openxmlformats.org/officeDocument/2006/relationships/vmlDrawing" Target="../drawings/vmlDrawing1.vml"/><Relationship Id="rId5" Type="http://schemas.openxmlformats.org/officeDocument/2006/relationships/image" Target="../media/image9.emf"/><Relationship Id="rId4" Type="http://schemas.openxmlformats.org/officeDocument/2006/relationships/package" Target="../embeddings/Microsoft_Word___1.docx"/></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8.xml"/><Relationship Id="rId1" Type="http://schemas.openxmlformats.org/officeDocument/2006/relationships/slideLayout" Target="../slideLayouts/slideLayout5.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b="1" dirty="0" smtClean="0"/>
              <a:t>第四单元</a:t>
            </a:r>
            <a:endParaRPr lang="zh-CN" altLang="zh-CN" dirty="0"/>
          </a:p>
        </p:txBody>
      </p:sp>
    </p:spTree>
    <p:extLst>
      <p:ext uri="{BB962C8B-B14F-4D97-AF65-F5344CB8AC3E}">
        <p14:creationId xmlns:p14="http://schemas.microsoft.com/office/powerpoint/2010/main" val="2113085124"/>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周立明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国际行为分析协会会员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曾任少年儿童出版社副总编辑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科普作家。重要作品有《动物游戏之谜》《会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的动物》等。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科普文一般是以通俗的形式介绍某种事物或现象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说明它的形态、特征、性质、意义、成因及其功能和作用等。科普文说明的内容具有科学性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表达具有条理性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语言通俗易懂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生动活泼。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48643395"/>
      </p:ext>
    </p:extLst>
  </p:cSld>
  <p:clrMapOvr>
    <a:masterClrMapping/>
  </p:clrMapOvr>
  <p:transition spd="slow">
    <p:zo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9933"/>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843235861"/>
              </p:ext>
            </p:extLst>
          </p:nvPr>
        </p:nvGraphicFramePr>
        <p:xfrm>
          <a:off x="508000" y="1835030"/>
          <a:ext cx="8128000" cy="4433455"/>
        </p:xfrm>
        <a:graphic>
          <a:graphicData uri="http://schemas.openxmlformats.org/presentationml/2006/ole">
            <mc:AlternateContent xmlns:mc="http://schemas.openxmlformats.org/markup-compatibility/2006">
              <mc:Choice xmlns:v="urn:schemas-microsoft-com:vml" Requires="v">
                <p:oleObj spid="_x0000_s3076" name="文档" r:id="rId6" imgW="3893887" imgH="2123925" progId="Word.Document.12">
                  <p:embed/>
                </p:oleObj>
              </mc:Choice>
              <mc:Fallback>
                <p:oleObj name="文档" r:id="rId6" imgW="3893887" imgH="2123925" progId="Word.Document.12">
                  <p:embed/>
                  <p:pic>
                    <p:nvPicPr>
                      <p:cNvPr id="0" name=""/>
                      <p:cNvPicPr/>
                      <p:nvPr/>
                    </p:nvPicPr>
                    <p:blipFill>
                      <a:blip r:embed="rId7"/>
                      <a:stretch>
                        <a:fillRect/>
                      </a:stretch>
                    </p:blipFill>
                    <p:spPr>
                      <a:xfrm>
                        <a:off x="508000" y="1835030"/>
                        <a:ext cx="8128000" cy="4433455"/>
                      </a:xfrm>
                      <a:prstGeom prst="rect">
                        <a:avLst/>
                      </a:prstGeom>
                    </p:spPr>
                  </p:pic>
                </p:oleObj>
              </mc:Fallback>
            </mc:AlternateContent>
          </a:graphicData>
        </a:graphic>
      </p:graphicFrame>
    </p:spTree>
    <p:extLst>
      <p:ext uri="{BB962C8B-B14F-4D97-AF65-F5344CB8AC3E}">
        <p14:creationId xmlns:p14="http://schemas.microsoft.com/office/powerpoint/2010/main" val="938876198"/>
      </p:ext>
    </p:extLst>
  </p:cSld>
  <p:clrMapOvr>
    <a:masterClrMapping/>
  </p:clrMapOvr>
  <p:transition spd="slow">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844824"/>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75762904"/>
              </p:ext>
            </p:extLst>
          </p:nvPr>
        </p:nvGraphicFramePr>
        <p:xfrm>
          <a:off x="508000" y="2375635"/>
          <a:ext cx="8128000" cy="2637541"/>
        </p:xfrm>
        <a:graphic>
          <a:graphicData uri="http://schemas.openxmlformats.org/presentationml/2006/ole">
            <mc:AlternateContent xmlns:mc="http://schemas.openxmlformats.org/markup-compatibility/2006">
              <mc:Choice xmlns:v="urn:schemas-microsoft-com:vml" Requires="v">
                <p:oleObj spid="_x0000_s4100" name="文档" r:id="rId6" imgW="3893887" imgH="1264275" progId="Word.Document.12">
                  <p:embed/>
                </p:oleObj>
              </mc:Choice>
              <mc:Fallback>
                <p:oleObj name="文档" r:id="rId6" imgW="3893887" imgH="1264275" progId="Word.Document.12">
                  <p:embed/>
                  <p:pic>
                    <p:nvPicPr>
                      <p:cNvPr id="0" name=""/>
                      <p:cNvPicPr/>
                      <p:nvPr/>
                    </p:nvPicPr>
                    <p:blipFill>
                      <a:blip r:embed="rId7"/>
                      <a:stretch>
                        <a:fillRect/>
                      </a:stretch>
                    </p:blipFill>
                    <p:spPr>
                      <a:xfrm>
                        <a:off x="508000" y="2375635"/>
                        <a:ext cx="8128000" cy="2637541"/>
                      </a:xfrm>
                      <a:prstGeom prst="rect">
                        <a:avLst/>
                      </a:prstGeom>
                    </p:spPr>
                  </p:pic>
                </p:oleObj>
              </mc:Fallback>
            </mc:AlternateContent>
          </a:graphicData>
        </a:graphic>
      </p:graphicFrame>
    </p:spTree>
    <p:extLst>
      <p:ext uri="{BB962C8B-B14F-4D97-AF65-F5344CB8AC3E}">
        <p14:creationId xmlns:p14="http://schemas.microsoft.com/office/powerpoint/2010/main" val="949981781"/>
      </p:ext>
    </p:extLst>
  </p:cSld>
  <p:clrMapOvr>
    <a:masterClrMapping/>
  </p:clrMapOvr>
  <p:transition spd="slow">
    <p:cover dir="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2172"/>
            <a:ext cx="8128000" cy="290765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聒噪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声音杂乱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吵闹。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汲取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吸取。汲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从下往上打水。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调剂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把多和少、忙和闲等加以适当的调整。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众说纷纭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各种说法又多又杂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很不一致。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得意洋洋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得意扬扬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。形容非常得意的样子。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兴高采烈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形容兴致高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情绪热烈。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79923279"/>
      </p:ext>
    </p:extLst>
  </p:cSld>
  <p:clrMapOvr>
    <a:masterClrMapping/>
  </p:clrMapOvr>
  <p:transition spd="slow">
    <p:strips dir="l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65271"/>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捉摸</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琢磨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《华盛顿邮报》一篇题为《中国为什么越来越让美国</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捉摸</a:t>
            </a:r>
            <a:r>
              <a:rPr lang="zh-CN" altLang="zh-CN" sz="2200" dirty="0">
                <a:solidFill>
                  <a:srgbClr val="000000"/>
                </a:solidFill>
                <a:latin typeface="Times New Roman" panose="02020603050405020304" pitchFamily="18" charset="0"/>
                <a:cs typeface="Times New Roman" panose="02020603050405020304" pitchFamily="18" charset="0"/>
              </a:rPr>
              <a:t>不透》的文章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耐人寻味。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有的人一天到晚老是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琢磨</a:t>
            </a:r>
            <a:r>
              <a:rPr lang="zh-CN" altLang="zh-CN" sz="2200" dirty="0">
                <a:solidFill>
                  <a:srgbClr val="000000"/>
                </a:solidFill>
                <a:latin typeface="Times New Roman" panose="02020603050405020304" pitchFamily="18" charset="0"/>
                <a:cs typeface="Times New Roman" panose="02020603050405020304" pitchFamily="18" charset="0"/>
              </a:rPr>
              <a:t>不必要的事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这也是一种心理疾病的表现。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这两个词语意思相近。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捉摸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猜测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多用于对某人脾性或言行用意的猜测、把握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有时也用于对某种情况的猜测、预料。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琢磨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反复思考、仔细考虑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多用于对某一具体问题采取何种对策或做法的考虑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有时也指对文章中词句含义的思索、体味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还可以用于人。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7585945" y="222491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667069" y="3027396"/>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26841646"/>
      </p:ext>
    </p:extLst>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ipe(down)">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各执己见</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各执一词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这几种假说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哪一种更有道理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动物的游戏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究竟是为了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锻炼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研究者们</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各执己见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众说纷纭。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对于这件事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双方</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各执一词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始终无法达成统一的意见。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这两个词语虽然都表示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但侧重点不同。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各执己见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指各人坚持自己的意见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观点不统一。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各执一词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指各人坚持各人的说法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不肯相让。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639450" y="2761015"/>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172675" y="357148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32239738"/>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wipe(down)">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700808"/>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比比皆是</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俯拾皆是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在动物身上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无论从形态结构、生理过程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还是行为方面去分析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尽可能节省能量的例子</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比比皆是</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人才集聚推动产业发展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产业发展带动人才集聚。如今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这样的例子</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俯拾皆是</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这两个词语在意思上都强调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但在使用时有细微的区别。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比比皆是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到处都是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形容非常多。比比</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俯拾皆是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只要弯下身子来捡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到处都是。形容地上的某一类东西、要找的某一类例证、文章中的错别字等很多。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779912" y="255538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445390" y="336752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39826733"/>
      </p:ext>
    </p:extLst>
  </p:cSld>
  <p:clrMapOvr>
    <a:masterClrMapping/>
  </p:clrMapOvr>
  <p:transition spd="slow">
    <p:cover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wipe(down)">
                                      <p:cBhvr>
                                        <p:cTn id="1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12776"/>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动物学家对此做出的解释也许会使我们吃惊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这些动物是在游戏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动物的游戏行为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被认为是动物行为研究中最复杂、最难以捉摸、引起争论最多的行为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是因为动物竟然也有着类似人类的游戏行为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并不是童话故事中拟人化的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游戏</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而是实实在在的游戏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是与人类儿童的游戏行为有着相似特征的游戏行为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这一句式强调了动物的类似人类的游戏行为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和下文的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最复杂、最难以捉摸、引起争论最多的行为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互相照应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且为后文叙述研究过程中存在的问题和困惑埋下伏笔。同时这段话在结构上也起到了过渡作用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由对动物游戏这一现象的叙述过渡到对动物游戏特征的叙述和对动物游戏目的的探究上。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
      <p:transition spd="slow">
        <p:pull dir="lu"/>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318000"/>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近二十年来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动物的游戏行为引起了研究者的极大兴趣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成为行为研究中最有争议的领域。争议的焦点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是动物为什么要进行游戏。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这两句在结构上起到了过渡的作用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即由对动物游戏特征的叙述过渡到对动物游戏原因的探究。对文章的阅读、理解一定要学会抓关键句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因为关键句是理解文章结构进而熟悉文章内容的一把宝贵的钥匙。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05441906"/>
      </p:ext>
    </p:extLst>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6994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通过自得其乐的游戏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动物紧张的自然竞争生活得到某种调剂和补偿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它们在生理上、心理上容易保持平衡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从而得到一定的自我安抚和自我保护。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这是科学家用来解释动物游戏原因的依据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作者用人性化的语言来描绘动物世界的生活状态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这正是科学精神和人文色彩的统一。科学本身就是人类文化的一部分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人类也只有用人文的眼光来审视未知世界并进行科学探究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才能在一条正确的道路上前行。这里运用了一系列饱含人文色彩的词句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自得其乐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生理上、心理上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自我安抚和自我保护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让我们在获取科学知识的同时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能够感受到大自然的和谐与美妙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激发我们对宇宙和自然现象进行想象和探索的浪漫情怀。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81336746"/>
      </p:ext>
    </p:extLst>
  </p:cSld>
  <p:clrMapOvr>
    <a:masterClrMapping/>
  </p:clrMapOvr>
  <mc:AlternateContent xmlns:mc="http://schemas.openxmlformats.org/markup-compatibility/2006" xmlns:p14="http://schemas.microsoft.com/office/powerpoint/2010/main">
    <mc:Choice Requires="p14">
      <p:transition spd="slow" p14:dur="2000">
        <p:cut/>
      </p:transition>
    </mc:Choice>
    <mc:Fallback xmlns="">
      <p:transition spd="slow">
        <p:cu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单元风向标h.eps" descr="id:2147494009;FounderCES"/>
          <p:cNvPicPr/>
          <p:nvPr/>
        </p:nvPicPr>
        <p:blipFill>
          <a:blip r:embed="rId2"/>
          <a:stretch>
            <a:fillRect/>
          </a:stretch>
        </p:blipFill>
        <p:spPr>
          <a:xfrm>
            <a:off x="2987824" y="919737"/>
            <a:ext cx="2592288" cy="538701"/>
          </a:xfrm>
          <a:prstGeom prst="rect">
            <a:avLst/>
          </a:prstGeom>
        </p:spPr>
      </p:pic>
      <p:sp>
        <p:nvSpPr>
          <p:cNvPr id="2" name="矩形 1"/>
          <p:cNvSpPr>
            <a:spLocks noChangeAspect="1"/>
          </p:cNvSpPr>
          <p:nvPr/>
        </p:nvSpPr>
        <p:spPr>
          <a:xfrm>
            <a:off x="508000" y="147875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本单元所选文本是科普文。科普文是把人类已经掌握的科学技术知识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包括科学思想、观念、方法及精神等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运用文学的手法表现出来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传播科学知识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弘扬科学精神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从而让人们认识科学、利用科学的一种常见文体。科普文的特点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从内容的角度看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每一篇科普文都要向读者提供新知识、新信息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它不讲究含蓄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不讲究情感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以知授人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从语言的角度看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科普文强调用语的准确性、分寸性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来不得半点模棱含糊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以识服人。本单元所选文本内容丰富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既有对动物生活方式的探究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也有对宇宙存在现状的探索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还有对科学家的教育历程的回顾。《动物游戏之谜》向我们揭示了许多鲜为人知的动物世界的秘密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文章深入浅出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既富有严密的科学性和生动的趣味性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又能充分调动我们的求知欲。如提供了若干种假说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这些假说无疑能激发我们探求动物世界奥秘的欲望。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75742441"/>
      </p:ext>
    </p:extLst>
  </p:cSld>
  <p:clrMapOvr>
    <a:masterClrMapping/>
  </p:clrMapOvr>
  <mc:AlternateContent xmlns:mc="http://schemas.openxmlformats.org/markup-compatibility/2006" xmlns:p14="http://schemas.microsoft.com/office/powerpoint/2010/main">
    <mc:Choice Requires="p14">
      <p:transition spd="slow" p14:dur="2000">
        <p:randomBar/>
      </p:transition>
    </mc:Choice>
    <mc:Fallback xmlns="">
      <p:transition spd="slow">
        <p:randomBa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34730"/>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文章标题为《动物游戏之谜》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动物游戏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在哪里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科学家在提出动物游戏的四种假说后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为什么没有给出确定的结论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动物游戏之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在于动物因何而游戏。本文没有给出定论的原因有三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动物游戏行为是非常复杂的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不同动物的游戏可能有不同的原因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人类对动物了解得还不多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现在提出的各种假说都有其合理性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也有其局限性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必须深入研究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才能解开动物游戏之谜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科学注重求实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即使作者倾向于某种假说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也要经过实验的证明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不能贸然下结论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包容性是科学精神的重要内涵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作者列举各种假说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其本意就在此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让各种观点在宽松、包容的学术氛围中自由碰撞、融合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最终才能辨伪存真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求得真理。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cover dir="lu"/>
      </p:transition>
    </mc:Choice>
    <mc:Fallback xmlns="">
      <p:transition spd="slow">
        <p:cover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08327"/>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作为一篇介绍动物游戏的科普文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本文有哪些人文内涵</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傲慢地生活在地球上的人类曾认为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只有人类才是有智慧的生命体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其他动物不过是受制于条件反射、具有生理反应的简单生命体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认为只有人类才会思考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才会有超出生理反应以外的各种行为。现在动物学家注意到动物具有游戏的天性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虽然还没有确定的答案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但是承认动物在游戏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承认动物具有一定的智力潜能、创造性和多样的交流方式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承认动物也是具有智慧的生命体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这本身就是认识上的进步。这种进步带来的影响是巨大而深远的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在生命伦理和生态环境等多个领域具有重要意义。人类将因此重新定义动物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重新审视和动物的关系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进而重新认识自己。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28458965"/>
      </p:ext>
    </p:extLst>
  </p:cSld>
  <p:clrMapOvr>
    <a:masterClrMapping/>
  </p:clrMapOvr>
  <mc:AlternateContent xmlns:mc="http://schemas.openxmlformats.org/markup-compatibility/2006" xmlns:p14="http://schemas.microsoft.com/office/powerpoint/2010/main">
    <mc:Choice Requires="p14">
      <p:transition spd="slow" p14:dur="1600">
        <p:zoom/>
      </p:transition>
    </mc:Choice>
    <mc:Fallback xmlns="">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36647"/>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本文的语言有什么特点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请举例加以说明。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科普文章的语言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很注重准确、全面、生动、形象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避免含糊、偏颇。如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战斗游戏时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动物亲密地厮打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看似战斗激烈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其实极有分寸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它们配合默契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绝不会引起伤害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厮打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一词准确地表现了动物战斗游戏的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和动物行为的特点。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游戏行为使得动物从小就能熟悉未来生活中要掌握的各种</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技能</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例如追逐、躲藏、搏斗等等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熟悉未来动物社会中将要结成的各种关系。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动物成年后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一般要脱离父母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自寻伙伴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语言准确。再如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通过自得其乐的游戏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动物紧张的自然竞争生活得到某种调剂和补偿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它们在生理上、心理上容易保持平衡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从而得到一定的自我安抚和自我保护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调剂和补偿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表明动物游戏的本质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两者是互相补充的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单说任何一方面都是不全面的。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99400164"/>
      </p:ext>
    </p:extLst>
  </p:cSld>
  <p:clrMapOvr>
    <a:masterClrMapping/>
  </p:clrMapOvr>
  <mc:AlternateContent xmlns:mc="http://schemas.openxmlformats.org/markup-compatibility/2006" xmlns:p14="http://schemas.microsoft.com/office/powerpoint/2010/main">
    <mc:Choice Requires="p14">
      <p:transition spd="slow" p14:dur="1600">
        <p:zoom dir="in"/>
      </p:transition>
    </mc:Choice>
    <mc:Fallback xmlns="">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2250674"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6" name="Picture 561"/>
          <p:cNvPicPr/>
          <p:nvPr/>
        </p:nvPicPr>
        <p:blipFill>
          <a:blip r:embed="rId6"/>
          <a:stretch>
            <a:fillRect/>
          </a:stretch>
        </p:blipFill>
        <p:spPr>
          <a:xfrm>
            <a:off x="755576" y="1239704"/>
            <a:ext cx="7557664" cy="5038443"/>
          </a:xfrm>
          <a:prstGeom prst="rect">
            <a:avLst/>
          </a:prstGeom>
        </p:spPr>
      </p:pic>
    </p:spTree>
    <p:extLst>
      <p:ext uri="{BB962C8B-B14F-4D97-AF65-F5344CB8AC3E}">
        <p14:creationId xmlns:p14="http://schemas.microsoft.com/office/powerpoint/2010/main" val="4076317821"/>
      </p:ext>
    </p:extLst>
  </p:cSld>
  <p:clrMapOvr>
    <a:masterClrMapping/>
  </p:clrMapOvr>
  <mc:AlternateContent xmlns:mc="http://schemas.openxmlformats.org/markup-compatibility/2006" xmlns:p14="http://schemas.microsoft.com/office/powerpoint/2010/main">
    <mc:Choice Requires="p14">
      <p:transition spd="slow" p14:dur="1300">
        <p:wipe dir="u"/>
      </p:transition>
    </mc:Choice>
    <mc:Fallback xmlns="">
      <p:transition spd="slow">
        <p:wipe dir="u"/>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401121"/>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《动物游戏之谜》的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三美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科学之美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科学性是科普说明文的生命。科学美作为一种客观存在的美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在科普说明文中以其独特的魅力使我们知觉它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感受它。《动物游戏之谜》通过对动物游戏的研究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可以使我们感受到和人类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共处一室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的自然生命的神奇。那跳荡、嬉闹、在树枝上玩着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走钢丝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的叶猴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那像小孩坐滑梯一样一只挨着一只滑雪而下的渡鸦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那大海里得意扬扬、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风帆正举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的露脊鲸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无不展示着一种科学之美。生物世界尽可能节省能量的规律和动物们消耗大量能量进行游戏的巨大反差中所蕴含的奥秘是一种科学之美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人类对未知世界的探索精神也是一种科学之美。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20600482"/>
      </p:ext>
    </p:extLst>
  </p:cSld>
  <p:clrMapOvr>
    <a:masterClrMapping/>
  </p:clrMapOvr>
  <mc:AlternateContent xmlns:mc="http://schemas.openxmlformats.org/markup-compatibility/2006" xmlns:p14="http://schemas.microsoft.com/office/powerpoint/2010/main">
    <mc:Choice Requires="p14">
      <p:transition spd="slow" p14:dur="1300">
        <p:strips dir="ld"/>
      </p:transition>
    </mc:Choice>
    <mc:Fallback xmlns="">
      <p:transition spd="slow">
        <p:strips dir="ld"/>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方法之美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这篇说明文综合运用了举例子、打比方、分类别、下定义、作比较等多种说明方法。在说明科学家的四种动物游戏目的的假说中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每一种都用了举例子的说明方法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说明动物的三种游戏类型时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用的是分类别的说明方法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说明四种假说时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有的用了下定义的说明方法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如在介绍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游戏是一种实践性很强的学习行为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这就接近完整的定义。说明叶猴的游戏时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说它们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在树枝上玩着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走钢丝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倒立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的把戏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这是用了打比方的说明方法。这些说明方法的使用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让我们对说明对象的特征有了更清楚的了解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给文章增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19780754"/>
      </p:ext>
    </p:extLst>
  </p:cSld>
  <p:clrMapOvr>
    <a:masterClrMapping/>
  </p:clrMapOvr>
  <mc:AlternateContent xmlns:mc="http://schemas.openxmlformats.org/markup-compatibility/2006" xmlns:p14="http://schemas.microsoft.com/office/powerpoint/2010/main">
    <mc:Choice Requires="p14">
      <p:transition spd="slow" p14:dur="1300">
        <p:strips/>
      </p:transition>
    </mc:Choice>
    <mc:Fallback xmlns="">
      <p:transition spd="slow">
        <p:strip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条理之美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科普说明文以合理的顺序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简洁、平易的语言把所要说明的内容清清楚楚地传达给读者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使深奥的知识明白、易懂。《动物游戏之谜》这篇文章结构按照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由表象到原因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由易到难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逐层深入地来安排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使文章显得条理井然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清晰有序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符合人们的认知规律。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91173629"/>
      </p:ext>
    </p:extLst>
  </p:cSld>
  <p:clrMapOvr>
    <a:masterClrMapping/>
  </p:clrMapOvr>
  <mc:AlternateContent xmlns:mc="http://schemas.openxmlformats.org/markup-compatibility/2006" xmlns:p14="http://schemas.microsoft.com/office/powerpoint/2010/main">
    <mc:Choice Requires="p14">
      <p:transition spd="slow" p14:dur="1300">
        <p:strips/>
      </p:transition>
    </mc:Choice>
    <mc:Fallback xmlns="">
      <p:transition spd="slow">
        <p:strip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蚁国之镜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筱</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我们日常总与蚂蚁相遇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林地里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草丛中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家居的窗台或橱柜里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然而它们于我们是陌生的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正如我们与每日里擦肩而过的如鲫人群是陌生的。我们无所容心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甚至对置身其中的社会亦无所容心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何况蚂蚁。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然而那是一个怎样令人惊骇的社会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zo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3919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它们有十分严明的阶级和分工系统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这是由女王根据其部族需要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在产卵时就确定了的。极其固定的无从僭越的阶级地位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相当僵化的延续终生的分工。那些劳作终生的工蚁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那些战死沙场的兵蚁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那些被赋予了新一轮繁衍重任因而得以特别饲育的女王乳蚁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那些被派往夜空进行婚飞大典的雄蚁</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恰如一部庞大机器上的万千齿轮和螺丝钉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它们奴隶般地服从分工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秩序井然地奉献于部族的同一意志。个体是可以替换的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正如大批量生产的齿轮和螺丝钉可以随时替换。就连大机器的心脏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也是可以由新女王取代的。但机器的运行体制不能替换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部族的生命因这永不更易的体制而绵延。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它们侵略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杀伐旁族蚁类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掠夺邻国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不仅为扩张势力范围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而且将战败国的幼蚁和蚁卵俘获过来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把它们驯养成奴隶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终生都不试图反抗也不试图逃脱的奴隶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像戴着无形的枷锁。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99791360"/>
      </p:ext>
    </p:extLst>
  </p:cSld>
  <p:clrMapOvr>
    <a:masterClrMapping/>
  </p:clrMapOvr>
  <p:transition spd="slow">
    <p:pull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它们饲养家畜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那些蚜虫、树跳蚤、介壳虫们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失了本性似的匍匐在蚁国里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像奶牛一样为主人生产蜜露。这些蚁国的家畜也如人类的家畜一样因驯服而退化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渐失保护自己的结构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甚至已不能用腿来跳跃了。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它们忠于女王。一个部族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一个女王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一个意志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构成一个极权主义的稳定的国家。以至蚁类学家认为单个的蚂蚁只是细胞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仅处在死亡再生的循环链上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处在森严坚致的整体之中。而所谓的个体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在蚂蚁那里指的是整个部族。一个蚂蚁帝国便是一个超级生物体。这是生物进化史中的怪兽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它是以完全的无视个体而发展并强盛的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帝国的生命代表着所有个体生命。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87887520"/>
      </p:ext>
    </p:extLst>
  </p:cSld>
  <p:clrMapOvr>
    <a:masterClrMapping/>
  </p:clrMapOvr>
  <p:transition spd="slow">
    <p:split orient="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《宇宙的边疆》是一部大型电视片的解说词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课文用生动的语言解说了人们对宇宙的认识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表达了自己对宇宙的见解和对未知世界探求的渴望。正如作者在题记中所引的</a:t>
            </a:r>
            <a:r>
              <a:rPr lang="en-US" altLang="zh-CN" sz="2200" dirty="0">
                <a:solidFill>
                  <a:srgbClr val="000000"/>
                </a:solidFill>
                <a:latin typeface="Times New Roman" panose="02020603050405020304" pitchFamily="18" charset="0"/>
                <a:cs typeface="Times New Roman" panose="02020603050405020304" pitchFamily="18" charset="0"/>
              </a:rPr>
              <a:t>T.H.</a:t>
            </a:r>
            <a:r>
              <a:rPr lang="zh-CN" altLang="zh-CN" sz="2200" dirty="0">
                <a:solidFill>
                  <a:srgbClr val="000000"/>
                </a:solidFill>
                <a:latin typeface="Times New Roman" panose="02020603050405020304" pitchFamily="18" charset="0"/>
                <a:cs typeface="Times New Roman" panose="02020603050405020304" pitchFamily="18" charset="0"/>
              </a:rPr>
              <a:t>赫胥黎的话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已知的事物是有限的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未知的事物是无穷的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我站立在茫茫无边神秘莫测的汪洋中的一个小岛上。继续开拓是我们每一代人的职责。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《一名物理学家的教育历程》介绍了美籍日裔物理学家加来道雄的成长经历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我们不难看出作为一名科学家应具有的品质。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75787070"/>
      </p:ext>
    </p:extLst>
  </p:cSld>
  <p:clrMapOvr>
    <a:masterClrMapping/>
  </p:clrMapOvr>
  <mc:AlternateContent xmlns:mc="http://schemas.openxmlformats.org/markup-compatibility/2006" xmlns:p14="http://schemas.microsoft.com/office/powerpoint/2010/main">
    <mc:Choice Requires="p14">
      <p:transition spd="slow" p14:dur="2000">
        <p:cut/>
      </p:transition>
    </mc:Choice>
    <mc:Fallback xmlns="">
      <p:transition spd="slow">
        <p:cu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54880"/>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蚁国里奉行的是利他主义和绝对的牺牲精神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它们可以用身体相互勾挂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组成巨大的蚁帘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以此为部族的巢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并听命女王的需要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随时缩紧或扩展以调节巢内的温度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它们可以用身体充当蓄粮的蜜罐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听凭被填塞成骇异的球状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然后驯顺地把自己挂在穴顶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静待部族需要时取食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它们可以在洪水中用身体结成厚厚的蚁筏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让女王和幼蚁安然为乘客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随波漂流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直到触及涯岸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只要女王能登陆重建一个蚁国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何顾水面浮起多少工蚁的尸首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在大火来袭的绝境中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它们可以团成硕大的蚁球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将女王护在中心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英勇壮烈地滚过火海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它们还可以将自身生长为自杀性炸弹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当遭强敌攻击时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猛烈收缩腹部肌肉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身体立刻爆裂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使充满毒液的巨大腺体四散迸溅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与周遭的敌手同归于尽</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67236721"/>
      </p:ext>
    </p:extLst>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18414"/>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是需要信仰支撑的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蚂蚁以部族的延续、帝国的强盛为信仰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在此之外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单个的蚂蚁是没有生存理由的。人也同样需要信仰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家族、民族、国家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以及为这一切而建造的种种宗教和主义。所谓个人的价值这种东西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是相当晚近的事情。人类曾拼力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包括强力和暴力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去建立的某种乌托邦帝国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在蚂蚁那里早已建成了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蓝图是现成的完备的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运作经历史证明也是圆满的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只要人类甘愿模拟蚂蚁。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蚁类学家威尔逊先生说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社会生物学以新的方式最好地解释了人类群体行为的细微部分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他遭到了众人的猛烈攻击。人愿意相信自己是万物之灵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人愿意在上帝那里照见自己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而不是在蚂蚁那里。只是威尔逊先生们端出来的那面镜子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备受攻击中已立在那里了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在这面展示蚂蚁帝国戏剧的镜面中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人们却时时照见了人类社会的实像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于是不免震悚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80010106"/>
      </p:ext>
    </p:extLst>
  </p:cSld>
  <p:clrMapOvr>
    <a:masterClrMapping/>
  </p:clrMapOvr>
  <p:transition spd="slow">
    <p:randomBa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蚂蚁王国是一个令人惊骇的社会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有十分严明的阶级和分工系统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战争、侵略、扩张势力范围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奉行利他主义和绝对的牺牲精神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来完成部族的理想。说蚂蚁是为了说人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说蚂蚁的生存状态是为了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映照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人类社会。人们从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蚁国之镜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中照见了人类社会的实像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震悚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惊惕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22980375"/>
      </p:ext>
    </p:extLst>
  </p:cSld>
  <p:clrMapOvr>
    <a:masterClrMapping/>
  </p:clrMapOvr>
  <p:transition spd="slow">
    <p:split orient="ver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236647"/>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动物与人类同是地球母亲的骄子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它们虽然与人类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言语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但的的确确是一些可爱的生命。它们有喜怒哀乐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也有生老病死。它们与我们人类一样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也时刻为自己的安全和生命担忧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而我们人类却常常无视它们的权利和生命。《动物游戏之谜》一文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可以让我们学会关爱生命、善待生命、探求真理。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在这个地球上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人类和自然界中的所有动、植物都是地球母亲的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从这个角度看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我们和这些可爱的动物是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一母同胞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。在《动物游戏之谜》一文中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我们可以发现它们是多么的活泼有趣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猴子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走钢丝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渡鸦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坐滑梯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鲸学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扬帆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野象能模仿人类踢球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黑猩猩会嚼烂树叶汲取树洞中的水解渴等。它们都以自己的智慧生活在这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万类霜天竞自由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的大地上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我们不应该因人类的一己之私去惊扰它们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更不能因自己的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口腹之需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去杀害它们。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pull dir="l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现代意义上的动物权利保护运动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是从</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世纪西方开始启蒙运动以来产生的。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动物是否有权利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这个曾在现代西方哲学界激烈争论的问题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在今日的西方已不成为问题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而开始上升为公众的共识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动物与人一样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是地球的居民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它们有自己的权利。</a:t>
            </a:r>
            <a:r>
              <a:rPr lang="en-US" altLang="zh-CN" sz="2200" dirty="0">
                <a:solidFill>
                  <a:srgbClr val="000000"/>
                </a:solidFill>
                <a:latin typeface="Times New Roman" panose="02020603050405020304" pitchFamily="18" charset="0"/>
                <a:cs typeface="Times New Roman" panose="02020603050405020304" pitchFamily="18" charset="0"/>
              </a:rPr>
              <a:t>2002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德国更是修改了宪法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全国人民一致投票通过在宪法中写入保护动物的条款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国家尊重和保护人的尊严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的条目上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加上了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以及动物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的字眼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明确表示承认动物的尊严。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84305652"/>
      </p:ext>
    </p:extLst>
  </p:cSld>
  <p:clrMapOvr>
    <a:masterClrMapping/>
  </p:clrMapOvr>
  <p:transition spd="slow">
    <p:pull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4" name="矩形 3"/>
          <p:cNvSpPr>
            <a:spLocks noChangeAspect="1"/>
          </p:cNvSpPr>
          <p:nvPr/>
        </p:nvSpPr>
        <p:spPr>
          <a:xfrm>
            <a:off x="508000" y="1108023"/>
            <a:ext cx="8128000" cy="578004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关于探索的名句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打破一切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寻求一切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敢作敢为敢破坏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这就是真理和生活</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7970" algn="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人的生活像广阔的海洋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在它的深处保存着无数的奇迹</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7970" algn="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别林斯基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我们总要投身到未知的深渊去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向它探索新奇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不管是地狱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还是天堂</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7970" algn="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波德莱尔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我没有什么特别的才能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不过喜欢寻根刨底地研究问题罢了</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7970" algn="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爱因斯坦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在黑暗中摸索的人常会发现自己原先并不想找的东西</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7970" algn="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希望是隐藏在群山后的星星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探索是人生道路上执着的旅人</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7970" algn="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69814567"/>
      </p:ext>
    </p:extLst>
  </p:cSld>
  <p:clrMapOvr>
    <a:masterClrMapping/>
  </p:clrMapOvr>
  <p:transition spd="slow">
    <p:cover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041719"/>
            <a:ext cx="1454244" cy="466090"/>
          </a:xfrm>
          <a:prstGeom prst="rect">
            <a:avLst/>
          </a:prstGeom>
        </p:spPr>
        <p:txBody>
          <a:bodyPr wrap="none">
            <a:spAutoFit/>
          </a:bodyPr>
          <a:lstStyle/>
          <a:p>
            <a:pPr>
              <a:lnSpc>
                <a:spcPct val="120000"/>
              </a:lnSpc>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目标</a:t>
            </a:r>
            <a:r>
              <a:rPr lang="zh-CN" altLang="zh-CN" sz="2200" dirty="0" smtClean="0">
                <a:solidFill>
                  <a:srgbClr val="000000"/>
                </a:solidFill>
                <a:latin typeface="NEU-BZ-S92"/>
                <a:ea typeface="方正艺黑简体" panose="03000509000000000000" pitchFamily="65" charset="-122"/>
                <a:cs typeface="Times New Roman" panose="02020603050405020304" pitchFamily="18" charset="0"/>
              </a:rPr>
              <a:t>导航</a:t>
            </a:r>
            <a:r>
              <a:rPr lang="en-US" altLang="zh-CN" sz="2200" dirty="0" smtClean="0">
                <a:solidFill>
                  <a:srgbClr val="000000"/>
                </a:solidFill>
                <a:latin typeface="NEU-BZ-S92"/>
                <a:ea typeface="方正艺黑简体" panose="03000509000000000000" pitchFamily="65" charset="-122"/>
                <a:cs typeface="Times New Roman" panose="02020603050405020304" pitchFamily="18" charset="0"/>
              </a:rPr>
              <a:t> </a:t>
            </a:r>
            <a:endParaRPr lang="zh-CN" altLang="en-US" sz="2200" dirty="0"/>
          </a:p>
        </p:txBody>
      </p:sp>
      <p:graphicFrame>
        <p:nvGraphicFramePr>
          <p:cNvPr id="3" name="对象 2"/>
          <p:cNvGraphicFramePr>
            <a:graphicFrameLocks noChangeAspect="1"/>
          </p:cNvGraphicFramePr>
          <p:nvPr>
            <p:extLst>
              <p:ext uri="{D42A27DB-BD31-4B8C-83A1-F6EECF244321}">
                <p14:modId xmlns:p14="http://schemas.microsoft.com/office/powerpoint/2010/main" val="98349413"/>
              </p:ext>
            </p:extLst>
          </p:nvPr>
        </p:nvGraphicFramePr>
        <p:xfrm>
          <a:off x="508000" y="1560454"/>
          <a:ext cx="8128000" cy="4950037"/>
        </p:xfrm>
        <a:graphic>
          <a:graphicData uri="http://schemas.openxmlformats.org/presentationml/2006/ole">
            <mc:AlternateContent xmlns:mc="http://schemas.openxmlformats.org/markup-compatibility/2006">
              <mc:Choice xmlns:v="urn:schemas-microsoft-com:vml" Requires="v">
                <p:oleObj spid="_x0000_s2052" name="文档" r:id="rId4" imgW="3946425" imgH="2402915" progId="Word.Document.12">
                  <p:embed/>
                </p:oleObj>
              </mc:Choice>
              <mc:Fallback>
                <p:oleObj name="文档" r:id="rId4" imgW="3946425" imgH="2402915" progId="Word.Document.12">
                  <p:embed/>
                  <p:pic>
                    <p:nvPicPr>
                      <p:cNvPr id="0" name=""/>
                      <p:cNvPicPr/>
                      <p:nvPr/>
                    </p:nvPicPr>
                    <p:blipFill>
                      <a:blip r:embed="rId5"/>
                      <a:stretch>
                        <a:fillRect/>
                      </a:stretch>
                    </p:blipFill>
                    <p:spPr>
                      <a:xfrm>
                        <a:off x="508000" y="1560454"/>
                        <a:ext cx="8128000" cy="4950037"/>
                      </a:xfrm>
                      <a:prstGeom prst="rect">
                        <a:avLst/>
                      </a:prstGeom>
                    </p:spPr>
                  </p:pic>
                </p:oleObj>
              </mc:Fallback>
            </mc:AlternateContent>
          </a:graphicData>
        </a:graphic>
      </p:graphicFrame>
    </p:spTree>
    <p:extLst>
      <p:ext uri="{BB962C8B-B14F-4D97-AF65-F5344CB8AC3E}">
        <p14:creationId xmlns:p14="http://schemas.microsoft.com/office/powerpoint/2010/main" val="609283193"/>
      </p:ext>
    </p:extLst>
  </p:cSld>
  <p:clrMapOvr>
    <a:masterClrMapping/>
  </p:clrMapOvr>
  <mc:AlternateContent xmlns:mc="http://schemas.openxmlformats.org/markup-compatibility/2006" xmlns:p14="http://schemas.microsoft.com/office/powerpoint/2010/main">
    <mc:Choice Requires="p14">
      <p:transition spd="slow" p14:dur="2000">
        <p:cover dir="lu"/>
      </p:transition>
    </mc:Choice>
    <mc:Fallback xmlns="">
      <p:transition spd="slow">
        <p:cover dir="lu"/>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913589"/>
          </a:xfrm>
          <a:prstGeom prst="rect">
            <a:avLst/>
          </a:prstGeom>
        </p:spPr>
        <p:txBody>
          <a:bodyPr>
            <a:spAutoFit/>
          </a:bodyPr>
          <a:lstStyle/>
          <a:p>
            <a:pPr indent="4572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学习建议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学习科普文章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首先要认真细致地通读文本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这类文章往往介绍科学知识或科技成就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语言严密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说明方法多样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有时还可能用一些科技术语或者新的名词概念。只有认真细致地通读文本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才能准确了解文意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把握文章传递的新知识、新技能。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对科普文章的学习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还要明确文章的要点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学会从文本中筛选整合信息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把握作者在文中的观点和态度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把握事物的特点和发展趋势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并能就文本提供的信息对事物的发展做出合理推断。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科普文章与我们平时常见的说明文有许多相似的地方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常用一些说明方法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有一定的说明顺序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文中一般有中心句、观点句、过渡句等。在阅读文本时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这些都是我们要留心的地方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可以采用边读边标记的方式进行。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16462195"/>
      </p:ext>
    </p:extLst>
  </p:cSld>
  <p:clrMapOvr>
    <a:masterClrMapping/>
  </p:clrMapOvr>
  <mc:AlternateContent xmlns:mc="http://schemas.openxmlformats.org/markup-compatibility/2006" xmlns:p14="http://schemas.microsoft.com/office/powerpoint/2010/main">
    <mc:Choice Requires="p14">
      <p:transition spd="slow" p14:dur="2000">
        <p:split/>
      </p:transition>
    </mc:Choice>
    <mc:Fallback xmlns="">
      <p:transition spd="slow">
        <p:spli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12</a:t>
            </a:r>
            <a:r>
              <a:rPr lang="zh-CN" altLang="zh-CN" dirty="0"/>
              <a:t>　动物游戏之谜</a:t>
            </a:r>
          </a:p>
        </p:txBody>
      </p:sp>
    </p:spTree>
    <p:extLst>
      <p:ext uri="{BB962C8B-B14F-4D97-AF65-F5344CB8AC3E}">
        <p14:creationId xmlns:p14="http://schemas.microsoft.com/office/powerpoint/2010/main" val="591445002"/>
      </p:ext>
    </p:extLst>
  </p:cSld>
  <p:clrMapOvr>
    <a:masterClrMapping/>
  </p:clrMapOvr>
  <p:transition spd="slow">
    <p:strips/>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人类作为万物之灵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在自然界中具有唯我独尊的地位。过去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人们往往把思维、语言甚至游戏视为人类特有的专利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而最近的科学研究发现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有些动物也具有人类的某些思维能力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它们也有其独特的语言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它们的某些行为不仅仅是为了捕食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而更像人类的游戏。本文就是这样一篇介绍动物游戏的科普短文。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checker/>
      </p:transition>
    </mc:Choice>
    <mc:Fallback xmlns="">
      <p:transition spd="slow">
        <p:checke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6" name="Y12.eps" descr="id:2147498064;FounderCES"/>
          <p:cNvPicPr/>
          <p:nvPr/>
        </p:nvPicPr>
        <p:blipFill>
          <a:blip r:embed="rId4"/>
          <a:stretch>
            <a:fillRect/>
          </a:stretch>
        </p:blipFill>
        <p:spPr>
          <a:xfrm>
            <a:off x="1475656" y="1268760"/>
            <a:ext cx="6264696" cy="4661209"/>
          </a:xfrm>
          <a:prstGeom prst="rect">
            <a:avLst/>
          </a:prstGeom>
        </p:spPr>
      </p:pic>
    </p:spTree>
    <p:extLst>
      <p:ext uri="{BB962C8B-B14F-4D97-AF65-F5344CB8AC3E}">
        <p14:creationId xmlns:p14="http://schemas.microsoft.com/office/powerpoint/2010/main" val="2602319192"/>
      </p:ext>
    </p:extLst>
  </p:cSld>
  <p:clrMapOvr>
    <a:masterClrMapping/>
  </p:clrMapOvr>
  <p:transition spd="slow">
    <p:cover dir="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18414"/>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本文是一篇介绍动物游戏的科普文章。</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多年来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科学家们对动物的游戏行为进行了仔细的观察和深入的研究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发现了很多有趣的现象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并提出了各自的看法。一些科学家认为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动物游戏是它们对未来生活的排练或演习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有利于它们从小熟悉未来生活中必须掌握的各种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技能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以及熟悉它们未来动物社会中将结成的各种关系。还有一些科学家认为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游戏行为是动物的天性表现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正像捕食、繁殖等行为一样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也就是说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动物有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自我娱乐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的天性。越是进化程度高、智力发达的动物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自我娱乐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的天性越强。游戏正是这种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自我娱乐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天性的集中表现。这种天性也是动物一种自我保护的本能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因为游戏活动可使动物在紧张的竞争生活中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生理、心理上得到调剂。文章摆出了研究者的种种结论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既能让我们扩大视野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增长见识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明白科学探索的永无止境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也能让我们懂得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地球不是人类独有的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动物一样是地球的主人。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8688811"/>
      </p:ext>
    </p:extLst>
  </p:cSld>
  <p:clrMapOvr>
    <a:masterClrMapping/>
  </p:clrMapOvr>
  <p:transition spd="slow">
    <p:strips dir="ru"/>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247</TotalTime>
  <Words>4068</Words>
  <Application>Microsoft Office PowerPoint</Application>
  <PresentationFormat>全屏显示(4:3)</PresentationFormat>
  <Paragraphs>158</Paragraphs>
  <Slides>35</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35</vt:i4>
      </vt:variant>
    </vt:vector>
  </HeadingPairs>
  <TitlesOfParts>
    <vt:vector size="49"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第四单元</vt:lpstr>
      <vt:lpstr>PowerPoint 演示文稿</vt:lpstr>
      <vt:lpstr>PowerPoint 演示文稿</vt:lpstr>
      <vt:lpstr>PowerPoint 演示文稿</vt:lpstr>
      <vt:lpstr>PowerPoint 演示文稿</vt:lpstr>
      <vt:lpstr>12　动物游戏之谜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dbc</cp:lastModifiedBy>
  <cp:revision>语文备课大师【全免费】</cp:revision>
  <dcterms:created xsi:type="dcterms:W3CDTF">2015-04-23T00:36:31Z</dcterms:created>
  <dcterms:modified xsi:type="dcterms:W3CDTF">2017-05-15T02:46:44Z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