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8" r:id="rId3"/>
    <p:sldId id="319" r:id="rId4"/>
    <p:sldId id="317" r:id="rId5"/>
    <p:sldId id="320" r:id="rId6"/>
    <p:sldId id="321" r:id="rId7"/>
    <p:sldId id="325" r:id="rId8"/>
    <p:sldId id="326" r:id="rId9"/>
    <p:sldId id="327" r:id="rId10"/>
    <p:sldId id="324" r:id="rId11"/>
    <p:sldId id="322" r:id="rId12"/>
    <p:sldId id="331" r:id="rId13"/>
    <p:sldId id="323" r:id="rId14"/>
    <p:sldId id="332" r:id="rId15"/>
    <p:sldId id="328" r:id="rId16"/>
    <p:sldId id="329" r:id="rId17"/>
    <p:sldId id="330" r:id="rId18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E6F4FD"/>
    <a:srgbClr val="FF0000"/>
    <a:srgbClr val="0000FF"/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-96" y="-438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9418638" y="125413"/>
            <a:ext cx="2447925" cy="1439862"/>
          </a:xfrm>
          <a:prstGeom prst="rect">
            <a:avLst/>
          </a:prstGeom>
          <a:solidFill>
            <a:srgbClr val="E6F4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BF1DE">
            <a:alpha val="83136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1"/>
          <p:cNvSpPr txBox="1">
            <a:spLocks noChangeArrowheads="1"/>
          </p:cNvSpPr>
          <p:nvPr/>
        </p:nvSpPr>
        <p:spPr bwMode="auto">
          <a:xfrm>
            <a:off x="3027363" y="2701925"/>
            <a:ext cx="5541962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6000" b="1">
                <a:latin typeface="楷体" pitchFamily="49" charset="-122"/>
                <a:ea typeface="楷体" pitchFamily="49" charset="-122"/>
                <a:sym typeface="方正姚体" pitchFamily="2" charset="-122"/>
              </a:rPr>
              <a:t>口语交际  安慰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3233738" y="3716338"/>
            <a:ext cx="588962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副标题 2"/>
          <p:cNvSpPr>
            <a:spLocks noGrp="1" noChangeArrowheads="1"/>
          </p:cNvSpPr>
          <p:nvPr/>
        </p:nvSpPr>
        <p:spPr bwMode="auto">
          <a:xfrm>
            <a:off x="6765925" y="3848100"/>
            <a:ext cx="2451100" cy="61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/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zh-CN" sz="3200" b="1">
                <a:latin typeface="黑体" pitchFamily="49" charset="-122"/>
                <a:ea typeface="黑体" pitchFamily="49" charset="-122"/>
              </a:rPr>
              <a:t>四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年级上册</a:t>
            </a:r>
          </a:p>
        </p:txBody>
      </p:sp>
      <p:pic>
        <p:nvPicPr>
          <p:cNvPr id="2053" name="图片 1" descr="图片43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96488" y="2897188"/>
            <a:ext cx="2024062" cy="373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图片 2" descr="timg (4)"/>
          <p:cNvPicPr>
            <a:picLocks noChangeAspect="1" noChangeArrowheads="1"/>
          </p:cNvPicPr>
          <p:nvPr/>
        </p:nvPicPr>
        <p:blipFill>
          <a:blip r:embed="rId4" cstate="print"/>
          <a:srcRect t="16322" b="23738"/>
          <a:stretch>
            <a:fillRect/>
          </a:stretch>
        </p:blipFill>
        <p:spPr bwMode="auto">
          <a:xfrm>
            <a:off x="260350" y="160338"/>
            <a:ext cx="3387725" cy="203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8275638" y="34925"/>
            <a:ext cx="3744912" cy="158432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noProof="1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517650" y="1660525"/>
            <a:ext cx="9358313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10000"/>
              </a:lnSpc>
            </a:pPr>
            <a:r>
              <a:rPr lang="en-US" altLang="zh-CN" sz="3400" b="1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3400" b="1">
                <a:latin typeface="黑体" pitchFamily="49" charset="-122"/>
                <a:ea typeface="黑体" pitchFamily="49" charset="-122"/>
              </a:rPr>
              <a:t>师生总结</a:t>
            </a:r>
            <a:r>
              <a:rPr lang="en-US" altLang="zh-CN" sz="3400" b="1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zh-CN" sz="3400" b="1">
                <a:latin typeface="黑体" pitchFamily="49" charset="-122"/>
                <a:ea typeface="黑体" pitchFamily="49" charset="-122"/>
              </a:rPr>
              <a:t>明确方法：</a:t>
            </a:r>
          </a:p>
          <a:p>
            <a:pPr algn="just" eaLnBrk="1" hangingPunct="1">
              <a:lnSpc>
                <a:spcPct val="110000"/>
              </a:lnSpc>
            </a:pPr>
            <a:endParaRPr lang="zh-CN" altLang="zh-CN" sz="1000" b="1">
              <a:latin typeface="楷体" pitchFamily="49" charset="-122"/>
              <a:ea typeface="楷体" pitchFamily="49" charset="-122"/>
            </a:endParaRPr>
          </a:p>
          <a:p>
            <a:pPr algn="just" eaLnBrk="1" hangingPunct="1">
              <a:lnSpc>
                <a:spcPct val="110000"/>
              </a:lnSpc>
            </a:pPr>
            <a:r>
              <a:rPr lang="zh-CN" altLang="zh-CN" sz="3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根据同学们的表演，我们知道应怎样去安慰比人。首先温情原因，了解对反烦心的是什么，再想出不为这件事烦心的理由，以此来安慰对方。然后真诚鼓励，表示理解，最后主动地提供力所能及的帮助。在安慰别人的同时，还要注意自己的语调、手势等辅助性语言。</a:t>
            </a:r>
          </a:p>
        </p:txBody>
      </p:sp>
      <p:grpSp>
        <p:nvGrpSpPr>
          <p:cNvPr id="11267" name="组合 1"/>
          <p:cNvGrpSpPr>
            <a:grpSpLocks/>
          </p:cNvGrpSpPr>
          <p:nvPr/>
        </p:nvGrpSpPr>
        <p:grpSpPr bwMode="auto">
          <a:xfrm>
            <a:off x="660400" y="479425"/>
            <a:ext cx="5260975" cy="644525"/>
            <a:chOff x="952" y="740"/>
            <a:chExt cx="8283" cy="1016"/>
          </a:xfrm>
        </p:grpSpPr>
        <p:pic>
          <p:nvPicPr>
            <p:cNvPr id="11268" name="图片 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65" y="775"/>
              <a:ext cx="8171" cy="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69" name="文本框 2"/>
            <p:cNvSpPr txBox="1">
              <a:spLocks noChangeArrowheads="1"/>
            </p:cNvSpPr>
            <p:nvPr/>
          </p:nvSpPr>
          <p:spPr bwMode="auto">
            <a:xfrm>
              <a:off x="952" y="740"/>
              <a:ext cx="6806" cy="1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3600" b="1">
                  <a:solidFill>
                    <a:srgbClr val="3333FF"/>
                  </a:solidFill>
                  <a:latin typeface="黑体" pitchFamily="49" charset="-122"/>
                  <a:ea typeface="黑体" pitchFamily="49" charset="-122"/>
                </a:rPr>
                <a:t>总结方法，指导实践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584325" y="3055938"/>
            <a:ext cx="3021013" cy="166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/>
            <a:r>
              <a:rPr lang="en-US" altLang="zh-CN" sz="3400" b="1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我想不想搬走，不想离开好朋友。</a:t>
            </a:r>
          </a:p>
        </p:txBody>
      </p:sp>
      <p:pic>
        <p:nvPicPr>
          <p:cNvPr id="12291" name="图片 2" descr="C:\Users\Administrator\Desktop\图片4321.png图片43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9475" y="3055938"/>
            <a:ext cx="2343150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文本框 4"/>
          <p:cNvSpPr txBox="1">
            <a:spLocks noChangeArrowheads="1"/>
          </p:cNvSpPr>
          <p:nvPr/>
        </p:nvSpPr>
        <p:spPr bwMode="auto">
          <a:xfrm>
            <a:off x="7115175" y="3055938"/>
            <a:ext cx="3903663" cy="239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10000"/>
              </a:lnSpc>
            </a:pPr>
            <a:r>
              <a:rPr lang="en-US" altLang="zh-CN" sz="3400" b="1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小丽的家要搬到另外一个城市，她马上就要离开自己的好朋友了。</a:t>
            </a:r>
          </a:p>
        </p:txBody>
      </p:sp>
      <p:sp>
        <p:nvSpPr>
          <p:cNvPr id="12293" name="文本框 2"/>
          <p:cNvSpPr txBox="1">
            <a:spLocks noChangeArrowheads="1"/>
          </p:cNvSpPr>
          <p:nvPr/>
        </p:nvSpPr>
        <p:spPr bwMode="auto">
          <a:xfrm>
            <a:off x="1584325" y="1163638"/>
            <a:ext cx="9434513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１．你会用什么方法去安慰他们呢？请你设身处地地想一想，再考虑怎样安慰他们？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289175" y="1717675"/>
            <a:ext cx="7612063" cy="313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100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安慰：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小丽，海内存知己，天涯若比邻。虽然你去了新城市，可是你和朋友的友谊不会因为距离就断连了。常联系，友谊天长地久，不要伤心哦。开心一点！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403350" y="2036763"/>
            <a:ext cx="2946400" cy="208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我特别喜欢这块表，丢了好心疼啊！</a:t>
            </a:r>
          </a:p>
        </p:txBody>
      </p:sp>
      <p:sp>
        <p:nvSpPr>
          <p:cNvPr id="14339" name="文本框 4"/>
          <p:cNvSpPr txBox="1">
            <a:spLocks noChangeArrowheads="1"/>
          </p:cNvSpPr>
          <p:nvPr/>
        </p:nvSpPr>
        <p:spPr bwMode="auto">
          <a:xfrm>
            <a:off x="6848475" y="2036763"/>
            <a:ext cx="3959225" cy="274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出去玩的时候，小冰把手表弄丢了。这个手表是妈妈送给他的生日礼物。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l="17110" t="2355" r="20229"/>
          <a:stretch>
            <a:fillRect/>
          </a:stretch>
        </p:blipFill>
        <p:spPr>
          <a:xfrm>
            <a:off x="4464049" y="2036445"/>
            <a:ext cx="2145660" cy="308038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262188" y="1722438"/>
            <a:ext cx="7667625" cy="341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安慰：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小冰，塞翁失马焉知非福，你今天丢了心爱的东西，我也丢过，所以特别理解你。可现在手表已经丢了，我们再难过都于事无补，要不，我们一起去买一块一模一样的？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2"/>
          <p:cNvSpPr txBox="1">
            <a:spLocks noChangeArrowheads="1"/>
          </p:cNvSpPr>
          <p:nvPr/>
        </p:nvSpPr>
        <p:spPr bwMode="auto">
          <a:xfrm>
            <a:off x="2265363" y="1628775"/>
            <a:ext cx="7661275" cy="359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en-US" altLang="zh-CN" sz="3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800" b="1">
                <a:latin typeface="楷体" pitchFamily="49" charset="-122"/>
                <a:ea typeface="楷体" pitchFamily="49" charset="-122"/>
              </a:rPr>
              <a:t>在你的生活、学习中，回忆一下有没有哪位同学的安慰让你一直铭记于心，帮助你走出难过的心情，鼓励你继续积极、勇敢地面对生活中的困难。</a:t>
            </a:r>
          </a:p>
        </p:txBody>
      </p:sp>
      <p:pic>
        <p:nvPicPr>
          <p:cNvPr id="16387" name="图片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6275" y="492125"/>
            <a:ext cx="2503488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文本框 2"/>
          <p:cNvSpPr txBox="1">
            <a:spLocks noChangeArrowheads="1"/>
          </p:cNvSpPr>
          <p:nvPr/>
        </p:nvSpPr>
        <p:spPr bwMode="auto">
          <a:xfrm>
            <a:off x="676275" y="469900"/>
            <a:ext cx="2157413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b="1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拓展延伸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808163" y="982663"/>
            <a:ext cx="8507412" cy="208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有一次，我把最心爱的玩具弄丢了，我的好朋友安慰我、鼓励我，并且把自己的玩具跟我一起分享，让我不再难过。</a:t>
            </a:r>
            <a:endParaRPr lang="zh-CN" altLang="en-US" sz="36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808163" y="3136900"/>
            <a:ext cx="8507412" cy="274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有一次，我被妈妈责备了，那次我真的很委屈，我的好朋友借我一个肩膀，我在她怀里哭了好久，哭完立马好了，感谢她给我那个肩膀。</a:t>
            </a:r>
            <a:endParaRPr lang="zh-CN" altLang="en-US" sz="36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609725" y="976313"/>
            <a:ext cx="8928100" cy="511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zh-CN" altLang="en-US" sz="3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是呀，安慰是一条长长的纽带，能增进彼此的情感。今天我看到的不仅是同学们的精彩表演，更感受到的是一股股爱的暖流与来自大家内心的一份份安慰。生活中，当我们看到他人难过、焦虑、忧郁、恐慌时，我们送去一个微笑，一句鼓励，一封简洁的邮件，一张小小的纸巾</a:t>
            </a:r>
            <a:r>
              <a:rPr lang="en-US" altLang="zh-CN" sz="3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3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只要是真诚的，就一定会把快乐带给他们，我们也会收获一份更大的快乐。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852613" y="1519238"/>
            <a:ext cx="8669337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30000"/>
              </a:lnSpc>
            </a:pP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同学们，不知道大家发现没有，今天一站到这讲台上，我的心跳就加速了，手心直冒汗，刚才还差点摔了一跤</a:t>
            </a: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……</a:t>
            </a:r>
          </a:p>
          <a:p>
            <a:pPr algn="just" eaLnBrk="1" hangingPunct="1">
              <a:lnSpc>
                <a:spcPct val="130000"/>
              </a:lnSpc>
            </a:pP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    此时此刻，你有什么话想对我说吗？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820988" y="4799013"/>
            <a:ext cx="2251075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/>
            <a:r>
              <a:rPr lang="en-US" altLang="zh-CN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问原因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423025" y="4799013"/>
            <a:ext cx="2365375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/>
            <a:r>
              <a:rPr lang="en-US" altLang="zh-CN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来安慰</a:t>
            </a:r>
          </a:p>
        </p:txBody>
      </p:sp>
      <p:pic>
        <p:nvPicPr>
          <p:cNvPr id="3077" name="图片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6275" y="492125"/>
            <a:ext cx="2503488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8" name="文本框 2"/>
          <p:cNvSpPr txBox="1">
            <a:spLocks noChangeArrowheads="1"/>
          </p:cNvSpPr>
          <p:nvPr/>
        </p:nvSpPr>
        <p:spPr bwMode="auto">
          <a:xfrm>
            <a:off x="676275" y="469900"/>
            <a:ext cx="2157413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b="1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巧设情境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270000" y="1063625"/>
            <a:ext cx="9904413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en-US" altLang="zh-CN" sz="34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400" b="1">
                <a:latin typeface="楷体" pitchFamily="49" charset="-122"/>
                <a:ea typeface="楷体" pitchFamily="49" charset="-122"/>
              </a:rPr>
              <a:t>谢谢你的关心。看着你们一双双真诚的眼镜妹，我感到很亲切。谢谢大家，现在我的心情平静了许多，真是</a:t>
            </a:r>
            <a:r>
              <a:rPr lang="en-US" altLang="zh-CN" sz="3400" b="1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3400" b="1">
                <a:latin typeface="楷体" pitchFamily="49" charset="-122"/>
                <a:ea typeface="楷体" pitchFamily="49" charset="-122"/>
              </a:rPr>
              <a:t>良言一句三冬暖</a:t>
            </a:r>
            <a:r>
              <a:rPr lang="en-US" altLang="zh-CN" sz="3400" b="1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3400" b="1">
                <a:latin typeface="楷体" pitchFamily="49" charset="-122"/>
                <a:ea typeface="楷体" pitchFamily="49" charset="-122"/>
              </a:rPr>
              <a:t>呀！</a:t>
            </a:r>
          </a:p>
          <a:p>
            <a:pPr algn="just" eaLnBrk="1" hangingPunct="1">
              <a:lnSpc>
                <a:spcPct val="120000"/>
              </a:lnSpc>
            </a:pPr>
            <a:r>
              <a:rPr lang="zh-CN" altLang="en-US" sz="3400" b="1">
                <a:latin typeface="楷体" pitchFamily="49" charset="-122"/>
                <a:ea typeface="楷体" pitchFamily="49" charset="-122"/>
              </a:rPr>
              <a:t>    这些亲切、温暖又诚挚的话，不仅让我勇气倍增，重拾信心，更重要的是，我看到了你们的善良和爱心。其实，刚才大家说的那番话，就是</a:t>
            </a:r>
            <a:r>
              <a:rPr lang="en-US" altLang="zh-CN" sz="3400" b="1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3400" b="1">
                <a:latin typeface="楷体" pitchFamily="49" charset="-122"/>
                <a:ea typeface="楷体" pitchFamily="49" charset="-122"/>
              </a:rPr>
              <a:t>安慰</a:t>
            </a:r>
            <a:r>
              <a:rPr lang="en-US" altLang="zh-CN" sz="3400" b="1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3400" b="1">
                <a:latin typeface="楷体" pitchFamily="49" charset="-122"/>
                <a:ea typeface="楷体" pitchFamily="49" charset="-122"/>
              </a:rPr>
              <a:t>。今天，我们就一同走进口语交际</a:t>
            </a:r>
            <a:r>
              <a:rPr lang="en-US" altLang="zh-CN" sz="34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3400" b="1">
                <a:latin typeface="楷体" pitchFamily="49" charset="-122"/>
                <a:ea typeface="楷体" pitchFamily="49" charset="-122"/>
              </a:rPr>
              <a:t>安慰。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5"/>
          <p:cNvSpPr txBox="1">
            <a:spLocks noChangeArrowheads="1"/>
          </p:cNvSpPr>
          <p:nvPr/>
        </p:nvSpPr>
        <p:spPr bwMode="auto">
          <a:xfrm>
            <a:off x="2363788" y="2139950"/>
            <a:ext cx="4802187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5400" b="1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口语交际</a:t>
            </a:r>
            <a:r>
              <a:rPr lang="en-US" altLang="zh-CN" sz="5400" b="1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en-US" sz="5400" b="1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安慰</a:t>
            </a:r>
          </a:p>
        </p:txBody>
      </p:sp>
      <p:pic>
        <p:nvPicPr>
          <p:cNvPr id="5123" name="图片 1" descr="C:\Users\Administrator\Desktop\图片4321.png图片43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11963" y="1939925"/>
            <a:ext cx="5011737" cy="465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1"/>
          <p:cNvSpPr txBox="1">
            <a:spLocks noChangeArrowheads="1"/>
          </p:cNvSpPr>
          <p:nvPr/>
        </p:nvSpPr>
        <p:spPr bwMode="auto">
          <a:xfrm>
            <a:off x="2146300" y="1263650"/>
            <a:ext cx="8269288" cy="252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10000"/>
              </a:lnSpc>
            </a:pP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同学们，生活不是一帆风顺的，我们难免会遇到不顺心的事，当遇到这些事的时候，有谁接受过别人的安慰？说一说别人是怎样安慰你的。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146300" y="4025900"/>
            <a:ext cx="8269288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en-US" altLang="zh-CN" sz="3600" b="1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那你们觉得被安慰过之后，心里有什么变化吗？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2"/>
          <p:cNvSpPr txBox="1">
            <a:spLocks noChangeArrowheads="1"/>
          </p:cNvSpPr>
          <p:nvPr/>
        </p:nvSpPr>
        <p:spPr bwMode="auto">
          <a:xfrm>
            <a:off x="1616075" y="1358900"/>
            <a:ext cx="907097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10000"/>
              </a:lnSpc>
            </a:pP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是呀，安慰是一种语言的艺术，更是一种爱的播撒。她能让那些身处困境的人沐浴到阳光和雨露。现在来看一幅画。</a:t>
            </a:r>
          </a:p>
        </p:txBody>
      </p:sp>
      <p:sp>
        <p:nvSpPr>
          <p:cNvPr id="7171" name="文本框 3"/>
          <p:cNvSpPr txBox="1">
            <a:spLocks noChangeArrowheads="1"/>
          </p:cNvSpPr>
          <p:nvPr/>
        </p:nvSpPr>
        <p:spPr bwMode="auto">
          <a:xfrm>
            <a:off x="6938963" y="3217863"/>
            <a:ext cx="3748087" cy="279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10000"/>
              </a:lnSpc>
            </a:pP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在运动会</a:t>
            </a:r>
            <a:r>
              <a:rPr lang="en-US" altLang="zh-CN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4×100</a:t>
            </a:r>
            <a:r>
              <a:rPr lang="zh-CN" altLang="en-US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米接力赛中，小峰摔倒了，他的班级在这个项目上没有取得名次。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790700" y="3248025"/>
            <a:ext cx="230187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10000"/>
              </a:lnSpc>
            </a:pP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都怪我，我要是没摔倒就好了。</a:t>
            </a:r>
          </a:p>
        </p:txBody>
      </p:sp>
      <p:pic>
        <p:nvPicPr>
          <p:cNvPr id="7173" name="图片 6" descr="D:\四语上课件 陈晓梦 6.6\语文园地六\图片\20150131175538_zmACx.thumb.700_0.png20150131175538_zmACx.thumb.700_0"/>
          <p:cNvPicPr>
            <a:picLocks noChangeAspect="1" noChangeArrowheads="1"/>
          </p:cNvPicPr>
          <p:nvPr/>
        </p:nvPicPr>
        <p:blipFill>
          <a:blip r:embed="rId2" cstate="print">
            <a:lum bright="24000" contrast="12000"/>
          </a:blip>
          <a:srcRect l="8859" r="5804"/>
          <a:stretch>
            <a:fillRect/>
          </a:stretch>
        </p:blipFill>
        <p:spPr bwMode="auto">
          <a:xfrm>
            <a:off x="4354513" y="3248025"/>
            <a:ext cx="2335212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图片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6275" y="492125"/>
            <a:ext cx="2503488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5" name="文本框 2"/>
          <p:cNvSpPr txBox="1">
            <a:spLocks noChangeArrowheads="1"/>
          </p:cNvSpPr>
          <p:nvPr/>
        </p:nvSpPr>
        <p:spPr bwMode="auto">
          <a:xfrm>
            <a:off x="676275" y="469900"/>
            <a:ext cx="2157413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b="1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学会安慰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4"/>
          <p:cNvSpPr txBox="1">
            <a:spLocks noChangeArrowheads="1"/>
          </p:cNvSpPr>
          <p:nvPr/>
        </p:nvSpPr>
        <p:spPr bwMode="auto">
          <a:xfrm>
            <a:off x="1736725" y="1254125"/>
            <a:ext cx="8928100" cy="119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/>
            <a:r>
              <a:rPr lang="en-US" altLang="zh-CN" sz="3600" b="1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假如你是小峰的同学，你打算怎么安慰他呢？同桌间讨论一下。</a:t>
            </a:r>
            <a:endParaRPr lang="zh-CN" altLang="en-US" sz="3600" b="1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870075" y="2524125"/>
            <a:ext cx="8793163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/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A: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失败是成功之母，只要我们总结原因，认真训练，下一次一定可以拿到好名次的。</a:t>
            </a:r>
            <a:endParaRPr lang="zh-CN" altLang="en-US" sz="32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870075" y="3614738"/>
            <a:ext cx="3360738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你这是在鼓励他。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870075" y="4211638"/>
            <a:ext cx="87947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/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B: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谁都不希望出现这样的事，你已经尽力了，没有关系的。</a:t>
            </a:r>
            <a:endParaRPr lang="zh-CN" altLang="en-US" sz="32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870075" y="5300663"/>
            <a:ext cx="87947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你真是善解人意的孩子，这样小峰的心里就回舒服一些。</a:t>
            </a:r>
          </a:p>
        </p:txBody>
      </p:sp>
      <p:pic>
        <p:nvPicPr>
          <p:cNvPr id="8199" name="图片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6275" y="492125"/>
            <a:ext cx="2503488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文本框 2"/>
          <p:cNvSpPr txBox="1">
            <a:spLocks noChangeArrowheads="1"/>
          </p:cNvSpPr>
          <p:nvPr/>
        </p:nvSpPr>
        <p:spPr bwMode="auto">
          <a:xfrm>
            <a:off x="676275" y="469900"/>
            <a:ext cx="2157413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b="1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小组展示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" grpId="1"/>
      <p:bldP spid="4" grpId="0"/>
      <p:bldP spid="4" grpId="1"/>
      <p:bldP spid="6" grpId="0"/>
      <p:bldP spid="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3"/>
          <p:cNvSpPr txBox="1">
            <a:spLocks noChangeArrowheads="1"/>
          </p:cNvSpPr>
          <p:nvPr/>
        </p:nvSpPr>
        <p:spPr bwMode="auto">
          <a:xfrm>
            <a:off x="1393825" y="1033463"/>
            <a:ext cx="7545388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Ｃ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你有没有摔伤啊？我帮你找校医吧？</a:t>
            </a:r>
            <a:endParaRPr lang="zh-CN" altLang="en-US" sz="32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393825" y="1785938"/>
            <a:ext cx="9736138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1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你的帮助会让小峰心理感到十分温暖的。如果你只看到小峰不开心，那你知道他为什么不开心吗？这时候你会</a:t>
            </a:r>
            <a:r>
              <a:rPr lang="en-US" altLang="zh-CN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（询问小峰为什么会不开心）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393825" y="3694113"/>
            <a:ext cx="9736138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1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其实，所有的语言和帮助都出自于我们对小峰的同情和关心。所有这些安慰的语言、行动都来自于我们对小峰的真诚。只有真诚，才会真心实意地去帮助他人。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  <p:bldP spid="6" grpId="0"/>
      <p:bldP spid="6" grpId="1"/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2"/>
          <p:cNvSpPr txBox="1">
            <a:spLocks noChangeArrowheads="1"/>
          </p:cNvSpPr>
          <p:nvPr/>
        </p:nvSpPr>
        <p:spPr bwMode="auto">
          <a:xfrm>
            <a:off x="2016125" y="857250"/>
            <a:ext cx="1947863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200" b="1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真人秀</a:t>
            </a:r>
          </a:p>
        </p:txBody>
      </p:sp>
      <p:sp>
        <p:nvSpPr>
          <p:cNvPr id="10243" name="文本框 2"/>
          <p:cNvSpPr txBox="1">
            <a:spLocks noChangeArrowheads="1"/>
          </p:cNvSpPr>
          <p:nvPr/>
        </p:nvSpPr>
        <p:spPr bwMode="auto">
          <a:xfrm>
            <a:off x="2016125" y="1801813"/>
            <a:ext cx="58213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谁来演一演刚才的情景？</a:t>
            </a:r>
          </a:p>
        </p:txBody>
      </p:sp>
      <p:sp>
        <p:nvSpPr>
          <p:cNvPr id="10244" name="文本框 2"/>
          <p:cNvSpPr txBox="1">
            <a:spLocks noChangeArrowheads="1"/>
          </p:cNvSpPr>
          <p:nvPr/>
        </p:nvSpPr>
        <p:spPr bwMode="auto">
          <a:xfrm>
            <a:off x="2016125" y="2671763"/>
            <a:ext cx="7219950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谁来评价一下他们演得怎么样？</a:t>
            </a:r>
          </a:p>
        </p:txBody>
      </p:sp>
      <p:sp>
        <p:nvSpPr>
          <p:cNvPr id="10245" name="文本框 3"/>
          <p:cNvSpPr txBox="1">
            <a:spLocks noChangeArrowheads="1"/>
          </p:cNvSpPr>
          <p:nvPr/>
        </p:nvSpPr>
        <p:spPr bwMode="auto">
          <a:xfrm>
            <a:off x="2016125" y="3608388"/>
            <a:ext cx="8456613" cy="191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36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评价方法：判断他人安慰的话是否恰当，说话人的表情是否得当，语调高低是否合适，有没有得体的肢体语言。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1064</Words>
  <Application>Microsoft Office PowerPoint</Application>
  <PresentationFormat>自定义</PresentationFormat>
  <Paragraphs>45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Calibri</vt:lpstr>
      <vt:lpstr>宋体</vt:lpstr>
      <vt:lpstr>Arial</vt:lpstr>
      <vt:lpstr>等线</vt:lpstr>
      <vt:lpstr>楷体</vt:lpstr>
      <vt:lpstr>方正姚体</vt:lpstr>
      <vt:lpstr>黑体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语文园地</dc:title>
  <dc:creator>Administrator</dc:creator>
  <cp:lastModifiedBy>老百晓在线</cp:lastModifiedBy>
  <cp:revision>246</cp:revision>
  <dcterms:created xsi:type="dcterms:W3CDTF">2018-02-20T08:04:00Z</dcterms:created>
  <dcterms:modified xsi:type="dcterms:W3CDTF">2020-08-25T12:22:23Z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