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80" r:id="rId2"/>
    <p:sldId id="285" r:id="rId3"/>
    <p:sldId id="338" r:id="rId4"/>
    <p:sldId id="462" r:id="rId5"/>
    <p:sldId id="360" r:id="rId6"/>
    <p:sldId id="341" r:id="rId7"/>
    <p:sldId id="388" r:id="rId8"/>
    <p:sldId id="463" r:id="rId9"/>
    <p:sldId id="465" r:id="rId10"/>
    <p:sldId id="379" r:id="rId11"/>
    <p:sldId id="433" r:id="rId12"/>
    <p:sldId id="442" r:id="rId13"/>
    <p:sldId id="437" r:id="rId14"/>
    <p:sldId id="438" r:id="rId15"/>
    <p:sldId id="439" r:id="rId16"/>
    <p:sldId id="466" r:id="rId17"/>
    <p:sldId id="355" r:id="rId18"/>
    <p:sldId id="357" r:id="rId19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2F3FC"/>
    <a:srgbClr val="57D2E3"/>
    <a:srgbClr val="FFFFFF"/>
    <a:srgbClr val="E6FBFE"/>
    <a:srgbClr val="21B1C5"/>
    <a:srgbClr val="4BCFE1"/>
    <a:srgbClr val="5BADF7"/>
    <a:srgbClr val="6A56A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-222" y="-84"/>
      </p:cViewPr>
      <p:guideLst>
        <p:guide orient="horz" pos="215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1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1" name="组合 8"/>
          <p:cNvGrpSpPr/>
          <p:nvPr/>
        </p:nvGrpSpPr>
        <p:grpSpPr>
          <a:xfrm>
            <a:off x="1437958" y="1987550"/>
            <a:ext cx="4768215" cy="1349375"/>
            <a:chOff x="389093" y="2105678"/>
            <a:chExt cx="4768215" cy="1349929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422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五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单元 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noProof="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人与环境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389093" y="2625321"/>
              <a:ext cx="4768215" cy="8302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 </a:t>
              </a:r>
              <a:r>
                <a:rPr kumimoji="0" lang="zh-CN" altLang="zh-CN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治水必躬亲</a:t>
              </a:r>
            </a:p>
          </p:txBody>
        </p:sp>
      </p:grpSp>
      <p:pic>
        <p:nvPicPr>
          <p:cNvPr id="8" name="Picture 3" descr="C:\Users\Administrator\Desktop\苏教8上大封面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34598" y="1484416"/>
            <a:ext cx="4057402" cy="537358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/>
          <p:nvPr/>
        </p:nvSpPr>
        <p:spPr>
          <a:xfrm>
            <a:off x="1944370" y="988060"/>
            <a:ext cx="7239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、为什么说治水必躬亲？用原文回答。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868170" y="1811020"/>
            <a:ext cx="8839200" cy="4780280"/>
            <a:chOff x="2606" y="2372"/>
            <a:chExt cx="13920" cy="7528"/>
          </a:xfrm>
        </p:grpSpPr>
        <p:sp>
          <p:nvSpPr>
            <p:cNvPr id="16387" name="Text Box 3"/>
            <p:cNvSpPr txBox="1"/>
            <p:nvPr/>
          </p:nvSpPr>
          <p:spPr>
            <a:xfrm>
              <a:off x="2726" y="4052"/>
              <a:ext cx="1224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、治水要防止哪些现象 ？用原文回答。 </a:t>
              </a:r>
            </a:p>
          </p:txBody>
        </p:sp>
        <p:sp>
          <p:nvSpPr>
            <p:cNvPr id="16388" name="Text Box 4"/>
            <p:cNvSpPr txBox="1"/>
            <p:nvPr/>
          </p:nvSpPr>
          <p:spPr>
            <a:xfrm>
              <a:off x="2606" y="6692"/>
              <a:ext cx="1392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、海瑞当年是如何治水的，请用原文语句回答。 </a:t>
              </a:r>
            </a:p>
          </p:txBody>
        </p:sp>
        <p:sp>
          <p:nvSpPr>
            <p:cNvPr id="16389" name="Text Box 5"/>
            <p:cNvSpPr txBox="1"/>
            <p:nvPr/>
          </p:nvSpPr>
          <p:spPr>
            <a:xfrm>
              <a:off x="3206" y="2372"/>
              <a:ext cx="12000" cy="1307"/>
            </a:xfrm>
            <a:prstGeom prst="rect">
              <a:avLst/>
            </a:prstGeom>
            <a:solidFill>
              <a:srgbClr val="CCFFFF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盖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地有高低，流有缓急，潴有浅深，势有曲直，非相度不得其情，非咨询不穷其致。</a:t>
              </a:r>
            </a:p>
          </p:txBody>
        </p:sp>
        <p:sp>
          <p:nvSpPr>
            <p:cNvPr id="16390" name="Text Box 6"/>
            <p:cNvSpPr txBox="1"/>
            <p:nvPr/>
          </p:nvSpPr>
          <p:spPr>
            <a:xfrm>
              <a:off x="3206" y="5012"/>
              <a:ext cx="12000" cy="725"/>
            </a:xfrm>
            <a:prstGeom prst="rect">
              <a:avLst/>
            </a:prstGeom>
            <a:solidFill>
              <a:srgbClr val="CCFFFF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既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不可执一，泥于掌故，亦不可妄意轻信人言。</a:t>
              </a:r>
            </a:p>
          </p:txBody>
        </p:sp>
        <p:sp>
          <p:nvSpPr>
            <p:cNvPr id="16391" name="Text Box 7"/>
            <p:cNvSpPr txBox="1"/>
            <p:nvPr/>
          </p:nvSpPr>
          <p:spPr>
            <a:xfrm>
              <a:off x="3326" y="8012"/>
              <a:ext cx="12000" cy="1888"/>
            </a:xfrm>
            <a:prstGeom prst="rect">
              <a:avLst/>
            </a:prstGeom>
            <a:solidFill>
              <a:srgbClr val="CCFFFF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昔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海忠介治河，布袍缓带，冒雨冲风，往来于荒村野水之间，亲给钱粮，不扣一厘，而随官人役亦未尝横索一钱。</a:t>
              </a:r>
            </a:p>
          </p:txBody>
        </p:sp>
      </p:grpSp>
      <p:sp>
        <p:nvSpPr>
          <p:cNvPr id="8" name="矩形 7"/>
          <p:cNvSpPr/>
          <p:nvPr/>
        </p:nvSpPr>
        <p:spPr bwMode="auto">
          <a:xfrm>
            <a:off x="0" y="1086386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内容详解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/>
          <p:nvPr/>
        </p:nvSpPr>
        <p:spPr>
          <a:xfrm>
            <a:off x="2082800" y="2108835"/>
            <a:ext cx="7848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、第二段就治水问题作者讲了从正反两个方面，请用文中的语句回答这两个方面的结果。 </a:t>
            </a:r>
          </a:p>
        </p:txBody>
      </p:sp>
      <p:sp>
        <p:nvSpPr>
          <p:cNvPr id="17411" name="Text Box 3"/>
          <p:cNvSpPr txBox="1"/>
          <p:nvPr/>
        </p:nvSpPr>
        <p:spPr>
          <a:xfrm>
            <a:off x="2219960" y="3151505"/>
            <a:ext cx="7239000" cy="101473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必如是而后事可举也。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则事不举而水利不兴矣 。</a:t>
            </a:r>
          </a:p>
        </p:txBody>
      </p:sp>
      <p:sp>
        <p:nvSpPr>
          <p:cNvPr id="17413" name="Text Box 5"/>
          <p:cNvSpPr txBox="1"/>
          <p:nvPr/>
        </p:nvSpPr>
        <p:spPr>
          <a:xfrm>
            <a:off x="6426200" y="3151505"/>
            <a:ext cx="1549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(正面）</a:t>
            </a:r>
          </a:p>
        </p:txBody>
      </p:sp>
      <p:sp>
        <p:nvSpPr>
          <p:cNvPr id="17414" name="Text Box 6"/>
          <p:cNvSpPr txBox="1"/>
          <p:nvPr/>
        </p:nvSpPr>
        <p:spPr>
          <a:xfrm>
            <a:off x="6426200" y="3698240"/>
            <a:ext cx="16414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（反面）</a:t>
            </a:r>
          </a:p>
        </p:txBody>
      </p:sp>
      <p:sp>
        <p:nvSpPr>
          <p:cNvPr id="8" name="矩形 7"/>
          <p:cNvSpPr/>
          <p:nvPr/>
        </p:nvSpPr>
        <p:spPr bwMode="auto">
          <a:xfrm>
            <a:off x="0" y="1086386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内容详解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ldLvl="0" animBg="1"/>
      <p:bldP spid="17413" grpId="0" bldLvl="0"/>
      <p:bldP spid="17414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/>
          <p:nvPr/>
        </p:nvSpPr>
        <p:spPr>
          <a:xfrm>
            <a:off x="1905000" y="1133475"/>
            <a:ext cx="8382000" cy="829945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”必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如是而后事可举也”、“则事不举而水利不兴矣 ”。并用自己的话概括造成这两种结果的原因分别是什么。 </a:t>
            </a:r>
          </a:p>
        </p:txBody>
      </p:sp>
      <p:sp>
        <p:nvSpPr>
          <p:cNvPr id="18435" name="Text Box 3"/>
          <p:cNvSpPr txBox="1"/>
          <p:nvPr/>
        </p:nvSpPr>
        <p:spPr>
          <a:xfrm>
            <a:off x="1905000" y="2247265"/>
            <a:ext cx="8382000" cy="829945"/>
          </a:xfrm>
          <a:prstGeom prst="rect">
            <a:avLst/>
          </a:prstGeom>
          <a:solidFill>
            <a:srgbClr val="57D2E3"/>
          </a:solidFill>
          <a:ln w="9525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“举”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是因为海瑞能深入实际不畏艰辛，清廉治水。“不举”是因为好逸恶劳，贪财求利，不听取正确的意见。 </a:t>
            </a:r>
          </a:p>
        </p:txBody>
      </p:sp>
      <p:sp>
        <p:nvSpPr>
          <p:cNvPr id="18436" name="Text Box 4"/>
          <p:cNvSpPr txBox="1"/>
          <p:nvPr/>
        </p:nvSpPr>
        <p:spPr>
          <a:xfrm>
            <a:off x="1905000" y="3429635"/>
            <a:ext cx="8382000" cy="460375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作者认为“事举”“水利兴”的必要条件是什么？</a:t>
            </a:r>
            <a:r>
              <a:rPr lang="zh-CN" altLang="en-US" sz="24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8437" name="Text Box 5"/>
          <p:cNvSpPr txBox="1"/>
          <p:nvPr/>
        </p:nvSpPr>
        <p:spPr>
          <a:xfrm>
            <a:off x="1905000" y="4115435"/>
            <a:ext cx="8382000" cy="829945"/>
          </a:xfrm>
          <a:prstGeom prst="rect">
            <a:avLst/>
          </a:prstGeom>
          <a:solidFill>
            <a:srgbClr val="57D2E3"/>
          </a:solidFill>
          <a:ln w="9525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躬亲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、清廉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（用原文“冒雨冲风，亲给钱粮，不扣一厘”也行）</a:t>
            </a:r>
          </a:p>
        </p:txBody>
      </p:sp>
      <p:sp>
        <p:nvSpPr>
          <p:cNvPr id="18438" name="Text Box 6"/>
          <p:cNvSpPr txBox="1"/>
          <p:nvPr/>
        </p:nvSpPr>
        <p:spPr>
          <a:xfrm>
            <a:off x="1981200" y="5258435"/>
            <a:ext cx="5562600" cy="460375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从本文中概括出两个成语。 </a:t>
            </a:r>
          </a:p>
        </p:txBody>
      </p:sp>
      <p:sp>
        <p:nvSpPr>
          <p:cNvPr id="18439" name="Text Box 7"/>
          <p:cNvSpPr txBox="1"/>
          <p:nvPr/>
        </p:nvSpPr>
        <p:spPr>
          <a:xfrm>
            <a:off x="1981200" y="5944235"/>
            <a:ext cx="8382000" cy="460375"/>
          </a:xfrm>
          <a:prstGeom prst="rect">
            <a:avLst/>
          </a:prstGeom>
          <a:solidFill>
            <a:srgbClr val="57D2E3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好逸恶劳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见利忘义。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0" y="1086386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内容详解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/>
      <p:bldP spid="18435" grpId="0" bldLvl="0" animBg="1"/>
      <p:bldP spid="18436" grpId="0" bldLvl="0" animBg="1"/>
      <p:bldP spid="18437" grpId="0" bldLvl="0" animBg="1"/>
      <p:bldP spid="18438" grpId="0" bldLvl="0" animBg="1"/>
      <p:bldP spid="1843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/>
          <p:nvPr/>
        </p:nvSpPr>
        <p:spPr>
          <a:xfrm>
            <a:off x="2007870" y="957580"/>
            <a:ext cx="6019800" cy="829945"/>
          </a:xfrm>
          <a:prstGeom prst="rect">
            <a:avLst/>
          </a:prstGeom>
          <a:solidFill>
            <a:srgbClr val="B2F3F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应对文章的有一个整体的把握，了解</a:t>
            </a:r>
            <a:r>
              <a:rPr lang="zh-CN" altLang="en-US" sz="24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写了什么</a:t>
            </a:r>
          </a:p>
        </p:txBody>
      </p:sp>
      <p:sp>
        <p:nvSpPr>
          <p:cNvPr id="19459" name="Text Box 3"/>
          <p:cNvSpPr txBox="1"/>
          <p:nvPr/>
        </p:nvSpPr>
        <p:spPr>
          <a:xfrm>
            <a:off x="1931670" y="2099945"/>
            <a:ext cx="7467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各用一句话，概括课文两段的内容</a:t>
            </a:r>
          </a:p>
        </p:txBody>
      </p:sp>
      <p:sp>
        <p:nvSpPr>
          <p:cNvPr id="19460" name="Text Box 4"/>
          <p:cNvSpPr txBox="1"/>
          <p:nvPr/>
        </p:nvSpPr>
        <p:spPr>
          <a:xfrm>
            <a:off x="2007870" y="2861945"/>
            <a:ext cx="6781800" cy="1198880"/>
          </a:xfrm>
          <a:prstGeom prst="rect">
            <a:avLst/>
          </a:prstGeom>
          <a:solidFill>
            <a:srgbClr val="B2F3F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第一段，论述治水必躬亲的原因。</a:t>
            </a:r>
          </a:p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第二段，以海瑞为例，说明治水不但要躬亲，而且要清廉。 </a:t>
            </a:r>
          </a:p>
        </p:txBody>
      </p:sp>
      <p:sp>
        <p:nvSpPr>
          <p:cNvPr id="19461" name="Text Box 5"/>
          <p:cNvSpPr txBox="1"/>
          <p:nvPr/>
        </p:nvSpPr>
        <p:spPr>
          <a:xfrm>
            <a:off x="1931670" y="4523740"/>
            <a:ext cx="6781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文章的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中心论点是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什么？</a:t>
            </a:r>
          </a:p>
        </p:txBody>
      </p:sp>
      <p:sp>
        <p:nvSpPr>
          <p:cNvPr id="19462" name="Text Box 6"/>
          <p:cNvSpPr txBox="1"/>
          <p:nvPr/>
        </p:nvSpPr>
        <p:spPr>
          <a:xfrm>
            <a:off x="2007870" y="5152390"/>
            <a:ext cx="3581400" cy="460375"/>
          </a:xfrm>
          <a:prstGeom prst="rect">
            <a:avLst/>
          </a:prstGeom>
          <a:solidFill>
            <a:srgbClr val="B2F3FC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治水必躬亲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8" name="矩形 7"/>
          <p:cNvSpPr/>
          <p:nvPr/>
        </p:nvSpPr>
        <p:spPr bwMode="auto">
          <a:xfrm>
            <a:off x="0" y="1086386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内容详解</a:t>
            </a:r>
          </a:p>
        </p:txBody>
      </p:sp>
      <p:pic>
        <p:nvPicPr>
          <p:cNvPr id="1026" name="Picture 2" descr="C:\Program Files (x86)\Microsoft Office\MEDIA\CAGCAT10\j019553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61764" y="3188253"/>
            <a:ext cx="2490522" cy="306763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  <p:bldP spid="19459" grpId="0"/>
      <p:bldP spid="19460" grpId="0" bldLvl="0" animBg="1"/>
      <p:bldP spid="19461" grpId="0"/>
      <p:bldP spid="1946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/>
          <p:nvPr/>
        </p:nvSpPr>
        <p:spPr>
          <a:xfrm>
            <a:off x="1943100" y="1637665"/>
            <a:ext cx="8305800" cy="1676400"/>
          </a:xfrm>
          <a:prstGeom prst="rect">
            <a:avLst/>
          </a:prstGeom>
          <a:solidFill>
            <a:srgbClr val="CCFFFF">
              <a:alpha val="100000"/>
            </a:srgbClr>
          </a:solidFill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在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你的心目中海瑞是怎样一个形象？读了课文之后，你对这个人物有哪些新的认识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0483" name="Text Box 3"/>
          <p:cNvSpPr txBox="1"/>
          <p:nvPr/>
        </p:nvSpPr>
        <p:spPr>
          <a:xfrm>
            <a:off x="1864425" y="3737610"/>
            <a:ext cx="8383979" cy="1198880"/>
          </a:xfrm>
          <a:prstGeom prst="rect">
            <a:avLst/>
          </a:prstGeom>
          <a:solidFill>
            <a:srgbClr val="B2F3FC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海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瑞在人们心目中的形象是个清官，他为民请命，清廉公正，力主反贪，刚正不阿等等。课文中他躬亲治水，不畏艰辛，为民着想，清正廉洁。</a:t>
            </a:r>
          </a:p>
        </p:txBody>
      </p:sp>
      <p:sp>
        <p:nvSpPr>
          <p:cNvPr id="9" name="矩形 8"/>
          <p:cNvSpPr/>
          <p:nvPr/>
        </p:nvSpPr>
        <p:spPr bwMode="auto">
          <a:xfrm>
            <a:off x="0" y="1086386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内容详解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/>
      <p:bldP spid="2048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/>
          <p:nvPr/>
        </p:nvSpPr>
        <p:spPr>
          <a:xfrm>
            <a:off x="1739900" y="1637665"/>
            <a:ext cx="7924800" cy="460375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作者用了哪些论证方法来证明“治水必躬亲”这个观点的？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21508" name="Text Box 4"/>
          <p:cNvSpPr txBox="1"/>
          <p:nvPr/>
        </p:nvSpPr>
        <p:spPr>
          <a:xfrm>
            <a:off x="2280061" y="5830784"/>
            <a:ext cx="5058890" cy="461665"/>
          </a:xfrm>
          <a:prstGeom prst="rect">
            <a:avLst/>
          </a:prstGeom>
          <a:solidFill>
            <a:srgbClr val="B2F3FC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事实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（举例）论证、对比论证</a:t>
            </a:r>
          </a:p>
        </p:txBody>
      </p:sp>
      <p:sp>
        <p:nvSpPr>
          <p:cNvPr id="21509" name="Text Box 5"/>
          <p:cNvSpPr txBox="1"/>
          <p:nvPr/>
        </p:nvSpPr>
        <p:spPr>
          <a:xfrm>
            <a:off x="1390015" y="3543300"/>
            <a:ext cx="12192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海瑞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治水</a:t>
            </a:r>
          </a:p>
        </p:txBody>
      </p:sp>
      <p:grpSp>
        <p:nvGrpSpPr>
          <p:cNvPr id="21510" name="Group 6"/>
          <p:cNvGrpSpPr/>
          <p:nvPr/>
        </p:nvGrpSpPr>
        <p:grpSpPr>
          <a:xfrm>
            <a:off x="2609215" y="2957830"/>
            <a:ext cx="152400" cy="2286000"/>
            <a:chOff x="0" y="0"/>
            <a:chExt cx="96" cy="1440"/>
          </a:xfrm>
        </p:grpSpPr>
        <p:sp>
          <p:nvSpPr>
            <p:cNvPr id="20502" name="Line 7"/>
            <p:cNvSpPr/>
            <p:nvPr/>
          </p:nvSpPr>
          <p:spPr>
            <a:xfrm>
              <a:off x="0" y="96"/>
              <a:ext cx="0" cy="124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3" name="Line 8"/>
            <p:cNvSpPr/>
            <p:nvPr/>
          </p:nvSpPr>
          <p:spPr>
            <a:xfrm flipV="1">
              <a:off x="0" y="0"/>
              <a:ext cx="96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0504" name="Line 9"/>
            <p:cNvSpPr/>
            <p:nvPr/>
          </p:nvSpPr>
          <p:spPr>
            <a:xfrm>
              <a:off x="0" y="1344"/>
              <a:ext cx="96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21514" name="Text Box 10"/>
          <p:cNvSpPr txBox="1"/>
          <p:nvPr/>
        </p:nvSpPr>
        <p:spPr>
          <a:xfrm>
            <a:off x="2837815" y="3110230"/>
            <a:ext cx="1524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“事举”</a:t>
            </a:r>
          </a:p>
        </p:txBody>
      </p:sp>
      <p:sp>
        <p:nvSpPr>
          <p:cNvPr id="21515" name="Text Box 11"/>
          <p:cNvSpPr txBox="1"/>
          <p:nvPr/>
        </p:nvSpPr>
        <p:spPr>
          <a:xfrm>
            <a:off x="6952615" y="3110230"/>
            <a:ext cx="1447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正面</a:t>
            </a:r>
            <a:r>
              <a:rPr lang="en-US" altLang="zh-CN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21516" name="Text Box 12"/>
          <p:cNvSpPr txBox="1"/>
          <p:nvPr/>
        </p:nvSpPr>
        <p:spPr>
          <a:xfrm>
            <a:off x="4712335" y="3926205"/>
            <a:ext cx="24384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好逸恶劳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见利忘义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远嫌避怨</a:t>
            </a:r>
          </a:p>
        </p:txBody>
      </p:sp>
      <p:sp>
        <p:nvSpPr>
          <p:cNvPr id="21517" name="Text Box 13"/>
          <p:cNvSpPr txBox="1"/>
          <p:nvPr/>
        </p:nvSpPr>
        <p:spPr>
          <a:xfrm>
            <a:off x="6800215" y="4558030"/>
            <a:ext cx="1371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反面</a:t>
            </a:r>
            <a:r>
              <a:rPr lang="en-US" altLang="zh-CN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grpSp>
        <p:nvGrpSpPr>
          <p:cNvPr id="21518" name="Group 14"/>
          <p:cNvGrpSpPr/>
          <p:nvPr/>
        </p:nvGrpSpPr>
        <p:grpSpPr>
          <a:xfrm>
            <a:off x="8324215" y="3034030"/>
            <a:ext cx="228600" cy="2286000"/>
            <a:chOff x="0" y="0"/>
            <a:chExt cx="144" cy="1440"/>
          </a:xfrm>
        </p:grpSpPr>
        <p:sp>
          <p:nvSpPr>
            <p:cNvPr id="20499" name="Line 15"/>
            <p:cNvSpPr/>
            <p:nvPr/>
          </p:nvSpPr>
          <p:spPr>
            <a:xfrm>
              <a:off x="144" y="48"/>
              <a:ext cx="0" cy="124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0" name="Line 16"/>
            <p:cNvSpPr/>
            <p:nvPr/>
          </p:nvSpPr>
          <p:spPr>
            <a:xfrm flipH="1" flipV="1">
              <a:off x="0" y="0"/>
              <a:ext cx="144" cy="4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0501" name="Line 17"/>
            <p:cNvSpPr/>
            <p:nvPr/>
          </p:nvSpPr>
          <p:spPr>
            <a:xfrm flipH="1">
              <a:off x="48" y="1296"/>
              <a:ext cx="96" cy="1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21522" name="Text Box 18"/>
          <p:cNvSpPr txBox="1"/>
          <p:nvPr/>
        </p:nvSpPr>
        <p:spPr>
          <a:xfrm>
            <a:off x="8827135" y="3685540"/>
            <a:ext cx="10668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对比论证 </a:t>
            </a:r>
          </a:p>
        </p:txBody>
      </p:sp>
      <p:sp>
        <p:nvSpPr>
          <p:cNvPr id="21523" name="AutoShape 19"/>
          <p:cNvSpPr/>
          <p:nvPr/>
        </p:nvSpPr>
        <p:spPr>
          <a:xfrm>
            <a:off x="4361815" y="4443046"/>
            <a:ext cx="152400" cy="534769"/>
          </a:xfrm>
          <a:prstGeom prst="leftBrace">
            <a:avLst>
              <a:gd name="adj1" fmla="val 83333"/>
              <a:gd name="adj2" fmla="val 50000"/>
            </a:avLst>
          </a:prstGeom>
          <a:solidFill>
            <a:srgbClr val="000000"/>
          </a:solidFill>
          <a:ln w="9525">
            <a:noFill/>
          </a:ln>
        </p:spPr>
        <p:txBody>
          <a:bodyPr anchor="ctr">
            <a:spAutoFit/>
          </a:bodyPr>
          <a:lstStyle/>
          <a:p>
            <a:pPr eaLnBrk="1" hangingPunct="1"/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4" name="Text Box 20"/>
          <p:cNvSpPr txBox="1"/>
          <p:nvPr/>
        </p:nvSpPr>
        <p:spPr>
          <a:xfrm>
            <a:off x="6647815" y="5320030"/>
            <a:ext cx="1981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（假设）</a:t>
            </a:r>
          </a:p>
        </p:txBody>
      </p:sp>
      <p:sp>
        <p:nvSpPr>
          <p:cNvPr id="21525" name="Text Box 21"/>
          <p:cNvSpPr txBox="1"/>
          <p:nvPr/>
        </p:nvSpPr>
        <p:spPr>
          <a:xfrm>
            <a:off x="554990" y="4622800"/>
            <a:ext cx="20542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（举例论证）</a:t>
            </a:r>
          </a:p>
        </p:txBody>
      </p:sp>
      <p:sp>
        <p:nvSpPr>
          <p:cNvPr id="21526" name="Text Box 22"/>
          <p:cNvSpPr txBox="1"/>
          <p:nvPr/>
        </p:nvSpPr>
        <p:spPr>
          <a:xfrm>
            <a:off x="2685415" y="4253230"/>
            <a:ext cx="17653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“事不举”</a:t>
            </a:r>
          </a:p>
          <a:p>
            <a:pPr eaLnBrk="1" hangingPunct="1"/>
            <a:r>
              <a:rPr lang="zh-CN" altLang="en-US" sz="2400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“水利不兴”</a:t>
            </a:r>
          </a:p>
        </p:txBody>
      </p:sp>
      <p:sp>
        <p:nvSpPr>
          <p:cNvPr id="21527" name="Text Box 23"/>
          <p:cNvSpPr txBox="1"/>
          <p:nvPr/>
        </p:nvSpPr>
        <p:spPr>
          <a:xfrm>
            <a:off x="3980815" y="3110230"/>
            <a:ext cx="32766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——躬亲、清廉</a:t>
            </a:r>
          </a:p>
          <a:p>
            <a:pPr eaLnBrk="1" hangingPunct="1"/>
            <a:endParaRPr lang="zh-CN" altLang="en-US" sz="2400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8" name="Text Box 24"/>
          <p:cNvSpPr txBox="1"/>
          <p:nvPr/>
        </p:nvSpPr>
        <p:spPr>
          <a:xfrm>
            <a:off x="1809259" y="2320171"/>
            <a:ext cx="71453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中心论点：治水必躬亲</a:t>
            </a:r>
          </a:p>
        </p:txBody>
      </p:sp>
      <p:sp>
        <p:nvSpPr>
          <p:cNvPr id="9" name="矩形 8"/>
          <p:cNvSpPr/>
          <p:nvPr/>
        </p:nvSpPr>
        <p:spPr bwMode="auto">
          <a:xfrm>
            <a:off x="0" y="1086386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内容详解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3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 animBg="1"/>
      <p:bldP spid="21508" grpId="0" bldLvl="0" animBg="1"/>
      <p:bldP spid="21509" grpId="0"/>
      <p:bldP spid="21514" grpId="0"/>
      <p:bldP spid="21515" grpId="0"/>
      <p:bldP spid="21516" grpId="0"/>
      <p:bldP spid="21517" grpId="0"/>
      <p:bldP spid="21522" grpId="0"/>
      <p:bldP spid="21524" grpId="0"/>
      <p:bldP spid="21525" grpId="0"/>
      <p:bldP spid="21526" grpId="0" bldLvl="0"/>
      <p:bldP spid="21527" grpId="0" bldLvl="0"/>
      <p:bldP spid="21528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1694815" y="1601341"/>
            <a:ext cx="8802370" cy="3046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defTabSz="457200" rtl="0" eaLnBrk="1" hangingPunct="1">
              <a:lnSpc>
                <a:spcPct val="200000"/>
              </a:lnSpc>
              <a:defRPr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在我们的现实生活中，难道只有治水才能躬亲吗？请谈谈你的感受</a:t>
            </a:r>
            <a:r>
              <a:rPr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defTabSz="457200" rtl="0" eaLnBrk="1" hangingPunct="1">
              <a:lnSpc>
                <a:spcPct val="200000"/>
              </a:lnSpc>
              <a:defRPr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让学生进一步认识到不只是治水，干任何事情都要“躬亲”“清廉”的道理。</a:t>
            </a:r>
          </a:p>
        </p:txBody>
      </p:sp>
      <p:sp>
        <p:nvSpPr>
          <p:cNvPr id="2" name="矩形 1"/>
          <p:cNvSpPr/>
          <p:nvPr/>
        </p:nvSpPr>
        <p:spPr bwMode="auto">
          <a:xfrm>
            <a:off x="0" y="1015134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</a:p>
        </p:txBody>
      </p:sp>
      <p:pic>
        <p:nvPicPr>
          <p:cNvPr id="2050" name="Picture 2" descr="C:\Program Files (x86)\Microsoft Office\MEDIA\CAGCAT10\j0195812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75648" y="4132326"/>
            <a:ext cx="2349551" cy="2417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1183005" y="1565997"/>
            <a:ext cx="9094470" cy="25533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defTabSz="457200" rtl="0" eaLnBrk="1" hangingPunct="1">
              <a:lnSpc>
                <a:spcPct val="200000"/>
              </a:lnSpc>
              <a:defRPr/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通过本课教学，学生掌握了有关的文言实词和虚词；了解了本文的写作背景及海瑞其人其事；逐步学会了自主、合作、探究式的学习方法，激发了学习兴趣，调动了学习文言文的积极性和主动性；并让学生进一步认识到不只是治水“躬亲”，做任何事情都要“躬亲”、“清廉”的道理。</a:t>
            </a:r>
          </a:p>
        </p:txBody>
      </p:sp>
      <p:sp>
        <p:nvSpPr>
          <p:cNvPr id="2" name="矩形 1"/>
          <p:cNvSpPr/>
          <p:nvPr/>
        </p:nvSpPr>
        <p:spPr bwMode="auto">
          <a:xfrm>
            <a:off x="0" y="1015134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堂总结</a:t>
            </a:r>
            <a:endParaRPr kumimoji="0" lang="zh-CN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85560" y="3779520"/>
            <a:ext cx="6148552" cy="3566160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02945" y="1992630"/>
            <a:ext cx="110921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1、课后查阅有关海瑞的文章，进一步了解海瑞其人其事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；</a:t>
            </a:r>
            <a:endParaRPr lang="zh-CN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2、在我们的现实生活中难道只有治水才要躬亲吗？请谈谈你的感受。</a:t>
            </a:r>
          </a:p>
        </p:txBody>
      </p:sp>
      <p:sp>
        <p:nvSpPr>
          <p:cNvPr id="2" name="矩形 1"/>
          <p:cNvSpPr/>
          <p:nvPr/>
        </p:nvSpPr>
        <p:spPr bwMode="auto">
          <a:xfrm>
            <a:off x="0" y="1015134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课后作业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3760" y="3337560"/>
            <a:ext cx="5273040" cy="3236976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8228648" y="280988"/>
            <a:ext cx="3098165" cy="3524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江苏教育出版社 八年级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0" y="1157638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课文导入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71805" y="2093595"/>
            <a:ext cx="556387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</a:t>
            </a:r>
            <a:r>
              <a:rPr lang="zh-CN" altLang="zh-CN" sz="2000" dirty="0" smtClean="0">
                <a:solidFill>
                  <a:srgbClr val="1E1E1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大禹治水，三过家门而不入，因地制宜，终将水患制服，被后世传为佳话。清官海瑞，他体恤民情，严惩贪官污吏，与包公齐名，被称为“海青天”。可我们同学知道吗？他在治水上也颇有成就呢！今天我们就来学习一篇有关海瑞治水的文章《治水必躬亲》（板书），看看他是如何治理水患的。 </a:t>
            </a:r>
          </a:p>
        </p:txBody>
      </p:sp>
      <p:pic>
        <p:nvPicPr>
          <p:cNvPr id="9218" name="Picture 2" descr="1095279365_ePaih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41160" y="1708785"/>
            <a:ext cx="5012690" cy="4092575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1098261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作者简介</a:t>
            </a:r>
          </a:p>
        </p:txBody>
      </p:sp>
      <p:sp>
        <p:nvSpPr>
          <p:cNvPr id="6156" name="Rectangle 17"/>
          <p:cNvSpPr/>
          <p:nvPr/>
        </p:nvSpPr>
        <p:spPr>
          <a:xfrm>
            <a:off x="1173480" y="1862773"/>
            <a:ext cx="984567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钱泳 1759-1844 清 金匮（今江苏无锡）人。工诗，善于书画，著有《履园丛话》《履园谭诗》等。《履园丛话》。这本古代笔记以内容丰富、资料翔实、文笔流畅而著称。全书分24卷，涉及典章制度、天文地理、金石考古、文物书画、诗词小说、社会异闻、人物轶事、风俗民情、警世格言、笑话梦幻、鬼神精怪等许多方面，堪称包罗万象，蔚为大观。钱泳晚年潜居履园，“于灌园之暇，就耳目所睹闻，自为笺记”，自谦其为“遣愁索笑之笔”。他自序《履园丛话》，是清道光十八年七月，时年八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1098261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相关人物</a:t>
            </a:r>
          </a:p>
        </p:txBody>
      </p:sp>
      <p:sp>
        <p:nvSpPr>
          <p:cNvPr id="6156" name="Rectangle 17"/>
          <p:cNvSpPr/>
          <p:nvPr/>
        </p:nvSpPr>
        <p:spPr>
          <a:xfrm>
            <a:off x="1391285" y="2001838"/>
            <a:ext cx="365442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海瑞，明广东琼山人。明代嘉靖举人。曾上疏批评世宗迷信道教、不理朝政等事，被逮入狱。世宗死后获释。力主严惩贪污，病逝于任上。谥忠介。著有《海瑞集》。 </a:t>
            </a:r>
          </a:p>
        </p:txBody>
      </p:sp>
      <p:pic>
        <p:nvPicPr>
          <p:cNvPr id="4098" name="Picture 2" descr="海瑞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12255" y="1098550"/>
            <a:ext cx="3670300" cy="5291455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55889" y="2275532"/>
            <a:ext cx="11023272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、</a:t>
            </a:r>
            <a:r>
              <a:rPr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掌握文中的常用文言实词和虚词的用法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；</a:t>
            </a:r>
            <a:endParaRPr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、</a:t>
            </a:r>
            <a:r>
              <a:rPr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学习文中正反对比的论证方法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；</a:t>
            </a:r>
            <a:endParaRPr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、</a:t>
            </a:r>
            <a:r>
              <a:rPr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熟读课文，理解文中所讲述的道理。</a:t>
            </a:r>
          </a:p>
          <a:p>
            <a:pPr>
              <a:lnSpc>
                <a:spcPct val="150000"/>
              </a:lnSpc>
            </a:pPr>
            <a:endParaRPr lang="zh-CN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0" y="1086386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学习目标</a:t>
            </a:r>
          </a:p>
        </p:txBody>
      </p:sp>
      <p:pic>
        <p:nvPicPr>
          <p:cNvPr id="2050" name="Picture 2" descr="zrfg18_2003-04_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06565" y="1937385"/>
            <a:ext cx="4915535" cy="4006850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 bwMode="auto">
          <a:xfrm>
            <a:off x="0" y="1086386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字词积累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677670" y="2397760"/>
            <a:ext cx="8836660" cy="2062480"/>
            <a:chOff x="2143" y="3385"/>
            <a:chExt cx="13916" cy="3248"/>
          </a:xfrm>
        </p:grpSpPr>
        <p:sp>
          <p:nvSpPr>
            <p:cNvPr id="8194" name="Text Box 2"/>
            <p:cNvSpPr txBox="1"/>
            <p:nvPr/>
          </p:nvSpPr>
          <p:spPr>
            <a:xfrm>
              <a:off x="2143" y="3385"/>
              <a:ext cx="13917" cy="32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躬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         )      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潴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       )      </a:t>
              </a:r>
              <a:r>
                <a:rPr lang="zh-CN" altLang="en-US" sz="3200" u="sng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相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度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                  )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嫌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        )    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胼胝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             )    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咨询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           )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zh-CN" altLang="en-US" sz="3200" u="sng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好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        )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逸</a:t>
              </a:r>
              <a:r>
                <a:rPr lang="zh-CN" altLang="en-US" sz="3200" u="sng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恶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        )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劳    </a:t>
              </a:r>
              <a:r>
                <a:rPr lang="zh-CN" altLang="en-US" sz="3200" u="sng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泥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      )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于掌故</a:t>
              </a:r>
            </a:p>
          </p:txBody>
        </p:sp>
        <p:sp>
          <p:nvSpPr>
            <p:cNvPr id="8195" name="Rectangle 3"/>
            <p:cNvSpPr/>
            <p:nvPr/>
          </p:nvSpPr>
          <p:spPr>
            <a:xfrm>
              <a:off x="3028" y="3385"/>
              <a:ext cx="1907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gōng</a:t>
              </a:r>
            </a:p>
          </p:txBody>
        </p:sp>
        <p:sp>
          <p:nvSpPr>
            <p:cNvPr id="8196" name="Rectangle 4"/>
            <p:cNvSpPr/>
            <p:nvPr/>
          </p:nvSpPr>
          <p:spPr>
            <a:xfrm>
              <a:off x="11383" y="3385"/>
              <a:ext cx="3338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xiàng duó</a:t>
              </a:r>
            </a:p>
          </p:txBody>
        </p:sp>
        <p:sp>
          <p:nvSpPr>
            <p:cNvPr id="8197" name="Rectangle 5"/>
            <p:cNvSpPr/>
            <p:nvPr/>
          </p:nvSpPr>
          <p:spPr>
            <a:xfrm>
              <a:off x="7108" y="3385"/>
              <a:ext cx="1391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zhū</a:t>
              </a:r>
            </a:p>
          </p:txBody>
        </p:sp>
        <p:sp>
          <p:nvSpPr>
            <p:cNvPr id="8198" name="Rectangle 6"/>
            <p:cNvSpPr/>
            <p:nvPr/>
          </p:nvSpPr>
          <p:spPr>
            <a:xfrm>
              <a:off x="12015" y="4552"/>
              <a:ext cx="2074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zī xún</a:t>
              </a:r>
            </a:p>
          </p:txBody>
        </p:sp>
        <p:sp>
          <p:nvSpPr>
            <p:cNvPr id="8199" name="Rectangle 7"/>
            <p:cNvSpPr/>
            <p:nvPr/>
          </p:nvSpPr>
          <p:spPr>
            <a:xfrm>
              <a:off x="7108" y="4548"/>
              <a:ext cx="2494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piánzhī</a:t>
              </a:r>
            </a:p>
          </p:txBody>
        </p:sp>
        <p:sp>
          <p:nvSpPr>
            <p:cNvPr id="8200" name="Rectangle 8"/>
            <p:cNvSpPr/>
            <p:nvPr/>
          </p:nvSpPr>
          <p:spPr>
            <a:xfrm>
              <a:off x="3028" y="4585"/>
              <a:ext cx="1530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xián</a:t>
              </a:r>
            </a:p>
          </p:txBody>
        </p:sp>
        <p:sp>
          <p:nvSpPr>
            <p:cNvPr id="8201" name="Rectangle 9"/>
            <p:cNvSpPr/>
            <p:nvPr/>
          </p:nvSpPr>
          <p:spPr>
            <a:xfrm>
              <a:off x="6485" y="5715"/>
              <a:ext cx="1187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wù</a:t>
              </a:r>
            </a:p>
          </p:txBody>
        </p:sp>
        <p:sp>
          <p:nvSpPr>
            <p:cNvPr id="8202" name="Rectangle 10"/>
            <p:cNvSpPr/>
            <p:nvPr/>
          </p:nvSpPr>
          <p:spPr>
            <a:xfrm>
              <a:off x="3115" y="5715"/>
              <a:ext cx="1443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hào</a:t>
              </a:r>
            </a:p>
          </p:txBody>
        </p:sp>
        <p:sp>
          <p:nvSpPr>
            <p:cNvPr id="8203" name="Rectangle 11"/>
            <p:cNvSpPr/>
            <p:nvPr/>
          </p:nvSpPr>
          <p:spPr>
            <a:xfrm>
              <a:off x="10531" y="5715"/>
              <a:ext cx="852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nì</a:t>
              </a:r>
            </a:p>
          </p:txBody>
        </p:sp>
      </p:grpSp>
      <p:sp>
        <p:nvSpPr>
          <p:cNvPr id="7180" name="AutoShape 12"/>
          <p:cNvSpPr/>
          <p:nvPr/>
        </p:nvSpPr>
        <p:spPr>
          <a:xfrm>
            <a:off x="4513580" y="625475"/>
            <a:ext cx="914400" cy="6096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 w="9525">
            <a:noFill/>
          </a:ln>
        </p:spPr>
        <p:txBody>
          <a:bodyPr/>
          <a:lstStyle/>
          <a:p>
            <a:pPr algn="ctr" eaLnBrk="1" hangingPunct="1">
              <a:spcBef>
                <a:spcPct val="50000"/>
              </a:spcBef>
            </a:pPr>
            <a:endParaRPr lang="zh-CN" altLang="en-US" sz="320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/>
          <p:nvPr/>
        </p:nvSpPr>
        <p:spPr>
          <a:xfrm>
            <a:off x="1738630" y="1173798"/>
            <a:ext cx="85820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Text Box 3"/>
          <p:cNvSpPr txBox="1"/>
          <p:nvPr/>
        </p:nvSpPr>
        <p:spPr>
          <a:xfrm>
            <a:off x="2466023" y="2354580"/>
            <a:ext cx="8456612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治水之法，既不可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执一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泥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掌故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</a:p>
          <a:p>
            <a:pPr eaLnBrk="1" hangingPunct="1"/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亦不可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妄意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轻信人言。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066925" y="1402715"/>
            <a:ext cx="9428480" cy="2164080"/>
            <a:chOff x="2888" y="1813"/>
            <a:chExt cx="14848" cy="3408"/>
          </a:xfrm>
          <a:solidFill>
            <a:srgbClr val="B2F3FC"/>
          </a:solidFill>
        </p:grpSpPr>
        <p:sp>
          <p:nvSpPr>
            <p:cNvPr id="9220" name="AutoShape 4"/>
            <p:cNvSpPr/>
            <p:nvPr/>
          </p:nvSpPr>
          <p:spPr>
            <a:xfrm flipH="1">
              <a:off x="2888" y="1813"/>
              <a:ext cx="5160" cy="952"/>
            </a:xfrm>
            <a:prstGeom prst="wedgeRectCallout">
              <a:avLst>
                <a:gd name="adj1" fmla="val -63657"/>
                <a:gd name="adj2" fmla="val 53704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8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固执一端，不知变通</a:t>
              </a:r>
            </a:p>
          </p:txBody>
        </p:sp>
        <p:sp>
          <p:nvSpPr>
            <p:cNvPr id="9221" name="AutoShape 5"/>
            <p:cNvSpPr/>
            <p:nvPr/>
          </p:nvSpPr>
          <p:spPr>
            <a:xfrm>
              <a:off x="9450" y="1925"/>
              <a:ext cx="2160" cy="840"/>
            </a:xfrm>
            <a:prstGeom prst="wedgeRectCallout">
              <a:avLst>
                <a:gd name="adj1" fmla="val -9861"/>
                <a:gd name="adj2" fmla="val 103097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8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拘泥</a:t>
              </a:r>
            </a:p>
          </p:txBody>
        </p:sp>
        <p:sp>
          <p:nvSpPr>
            <p:cNvPr id="9222" name="AutoShape 6"/>
            <p:cNvSpPr/>
            <p:nvPr/>
          </p:nvSpPr>
          <p:spPr>
            <a:xfrm>
              <a:off x="12296" y="1939"/>
              <a:ext cx="5440" cy="919"/>
            </a:xfrm>
            <a:prstGeom prst="wedgeRectCallout">
              <a:avLst>
                <a:gd name="adj1" fmla="val -64787"/>
                <a:gd name="adj2" fmla="val 72708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8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古代的典章</a:t>
              </a:r>
              <a:r>
                <a:rPr lang="zh-CN" altLang="en-US" sz="2800" dirty="0" smtClean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、制度</a:t>
              </a:r>
              <a:endParaRPr lang="zh-CN" altLang="en-US" sz="28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23" name="AutoShape 7"/>
            <p:cNvSpPr/>
            <p:nvPr/>
          </p:nvSpPr>
          <p:spPr>
            <a:xfrm>
              <a:off x="4733" y="4373"/>
              <a:ext cx="2040" cy="848"/>
            </a:xfrm>
            <a:prstGeom prst="wedgeRectCallout">
              <a:avLst>
                <a:gd name="adj1" fmla="val 833"/>
                <a:gd name="adj2" fmla="val 72708"/>
              </a:avLst>
            </a:prstGeom>
            <a:grp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8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随意</a:t>
              </a:r>
            </a:p>
          </p:txBody>
        </p:sp>
      </p:grpSp>
      <p:sp>
        <p:nvSpPr>
          <p:cNvPr id="8" name="矩形 7"/>
          <p:cNvSpPr/>
          <p:nvPr/>
        </p:nvSpPr>
        <p:spPr bwMode="auto">
          <a:xfrm>
            <a:off x="0" y="1086386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课文理解</a:t>
            </a:r>
          </a:p>
        </p:txBody>
      </p:sp>
      <p:sp>
        <p:nvSpPr>
          <p:cNvPr id="11" name="矩形 10"/>
          <p:cNvSpPr/>
          <p:nvPr/>
        </p:nvSpPr>
        <p:spPr>
          <a:xfrm>
            <a:off x="2038597" y="4518998"/>
            <a:ext cx="83641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译文：治理水患的方法，既不能固执一端，不知变通，拘泥于古代的典章、制度，也不能随意相信别人的话。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/>
        </p:nvSpPr>
        <p:spPr>
          <a:xfrm>
            <a:off x="2248535" y="1637665"/>
            <a:ext cx="9067800" cy="36576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盖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/地有高低，流有缓急，</a:t>
            </a:r>
            <a:r>
              <a:rPr lang="zh-CN" altLang="en-US" sz="24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潴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有浅深，</a:t>
            </a:r>
            <a:r>
              <a:rPr lang="zh-CN" altLang="en-US" sz="24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势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有曲直，</a:t>
            </a: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非/</a:t>
            </a:r>
            <a:r>
              <a:rPr lang="zh-CN" altLang="en-US" sz="24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相度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/不得其</a:t>
            </a:r>
            <a:r>
              <a:rPr lang="zh-CN" altLang="en-US" sz="24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 非/</a:t>
            </a:r>
            <a:r>
              <a:rPr lang="zh-CN" altLang="en-US" sz="24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咨询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     不</a:t>
            </a:r>
            <a:r>
              <a:rPr lang="zh-CN" altLang="en-US" sz="24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穷   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4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2400" b="1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是以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/必得</a:t>
            </a:r>
            <a:r>
              <a:rPr lang="zh-CN" altLang="en-US" sz="24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躬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历山川，亲劳</a:t>
            </a:r>
            <a:r>
              <a:rPr lang="zh-CN" altLang="en-US" sz="24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胼胝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97698" y="946150"/>
            <a:ext cx="8990012" cy="3505200"/>
            <a:chOff x="3145" y="1127"/>
            <a:chExt cx="14157" cy="5520"/>
          </a:xfrm>
        </p:grpSpPr>
        <p:sp>
          <p:nvSpPr>
            <p:cNvPr id="10243" name="AutoShape 3"/>
            <p:cNvSpPr/>
            <p:nvPr/>
          </p:nvSpPr>
          <p:spPr>
            <a:xfrm>
              <a:off x="3145" y="1127"/>
              <a:ext cx="4557" cy="840"/>
            </a:xfrm>
            <a:prstGeom prst="wedgeRectCallout">
              <a:avLst>
                <a:gd name="adj1" fmla="val -37542"/>
                <a:gd name="adj2" fmla="val 88097"/>
              </a:avLst>
            </a:prstGeom>
            <a:solidFill>
              <a:srgbClr val="B2F3F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4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表原因，原来是</a:t>
              </a:r>
            </a:p>
          </p:txBody>
        </p:sp>
        <p:sp>
          <p:nvSpPr>
            <p:cNvPr id="10244" name="AutoShape 4"/>
            <p:cNvSpPr/>
            <p:nvPr/>
          </p:nvSpPr>
          <p:spPr>
            <a:xfrm>
              <a:off x="7942" y="1247"/>
              <a:ext cx="4320" cy="720"/>
            </a:xfrm>
            <a:prstGeom prst="wedgeRectCallout">
              <a:avLst>
                <a:gd name="adj1" fmla="val -2870"/>
                <a:gd name="adj2" fmla="val 94444"/>
              </a:avLst>
            </a:prstGeom>
            <a:solidFill>
              <a:srgbClr val="B2F3F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4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水停聚的地方。</a:t>
              </a:r>
            </a:p>
          </p:txBody>
        </p:sp>
        <p:sp>
          <p:nvSpPr>
            <p:cNvPr id="10245" name="AutoShape 5"/>
            <p:cNvSpPr/>
            <p:nvPr/>
          </p:nvSpPr>
          <p:spPr>
            <a:xfrm>
              <a:off x="12742" y="1367"/>
              <a:ext cx="3120" cy="720"/>
            </a:xfrm>
            <a:prstGeom prst="wedgeRectCallout">
              <a:avLst>
                <a:gd name="adj1" fmla="val -43750"/>
                <a:gd name="adj2" fmla="val 70000"/>
              </a:avLst>
            </a:prstGeom>
            <a:solidFill>
              <a:srgbClr val="B2F3F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4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河流的形势</a:t>
              </a:r>
            </a:p>
          </p:txBody>
        </p:sp>
        <p:sp>
          <p:nvSpPr>
            <p:cNvPr id="10246" name="AutoShape 6"/>
            <p:cNvSpPr/>
            <p:nvPr/>
          </p:nvSpPr>
          <p:spPr>
            <a:xfrm>
              <a:off x="3145" y="3071"/>
              <a:ext cx="3000" cy="720"/>
            </a:xfrm>
            <a:prstGeom prst="wedgeRectCallout">
              <a:avLst>
                <a:gd name="adj1" fmla="val -11769"/>
                <a:gd name="adj2" fmla="val 87500"/>
              </a:avLst>
            </a:prstGeom>
            <a:solidFill>
              <a:srgbClr val="B2F3F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4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观察和测量</a:t>
              </a:r>
            </a:p>
          </p:txBody>
        </p:sp>
        <p:sp>
          <p:nvSpPr>
            <p:cNvPr id="10247" name="AutoShape 7"/>
            <p:cNvSpPr/>
            <p:nvPr/>
          </p:nvSpPr>
          <p:spPr>
            <a:xfrm>
              <a:off x="6145" y="3191"/>
              <a:ext cx="2520" cy="600"/>
            </a:xfrm>
            <a:prstGeom prst="wedgeRectCallout">
              <a:avLst>
                <a:gd name="adj1" fmla="val -8213"/>
                <a:gd name="adj2" fmla="val 86833"/>
              </a:avLst>
            </a:prstGeom>
            <a:solidFill>
              <a:srgbClr val="B2F3F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4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真实情况</a:t>
              </a:r>
            </a:p>
          </p:txBody>
        </p:sp>
        <p:sp>
          <p:nvSpPr>
            <p:cNvPr id="10248" name="AutoShape 8"/>
            <p:cNvSpPr/>
            <p:nvPr/>
          </p:nvSpPr>
          <p:spPr>
            <a:xfrm>
              <a:off x="8902" y="3071"/>
              <a:ext cx="4440" cy="720"/>
            </a:xfrm>
            <a:prstGeom prst="wedgeRectCallout">
              <a:avLst>
                <a:gd name="adj1" fmla="val -39190"/>
                <a:gd name="adj2" fmla="val 107833"/>
              </a:avLst>
            </a:prstGeom>
            <a:solidFill>
              <a:srgbClr val="B2F3F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4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访问，征求意见</a:t>
              </a:r>
            </a:p>
          </p:txBody>
        </p:sp>
        <p:sp>
          <p:nvSpPr>
            <p:cNvPr id="10249" name="AutoShape 9"/>
            <p:cNvSpPr/>
            <p:nvPr/>
          </p:nvSpPr>
          <p:spPr>
            <a:xfrm>
              <a:off x="11182" y="4727"/>
              <a:ext cx="2640" cy="840"/>
            </a:xfrm>
            <a:prstGeom prst="wedgeRectCallout">
              <a:avLst>
                <a:gd name="adj1" fmla="val -38486"/>
                <a:gd name="adj2" fmla="val -49523"/>
              </a:avLst>
            </a:prstGeom>
            <a:solidFill>
              <a:srgbClr val="B2F3F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4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追究到底</a:t>
              </a:r>
            </a:p>
          </p:txBody>
        </p:sp>
        <p:sp>
          <p:nvSpPr>
            <p:cNvPr id="10250" name="AutoShape 10"/>
            <p:cNvSpPr/>
            <p:nvPr/>
          </p:nvSpPr>
          <p:spPr>
            <a:xfrm>
              <a:off x="13654" y="3071"/>
              <a:ext cx="1920" cy="720"/>
            </a:xfrm>
            <a:prstGeom prst="wedgeRectCallout">
              <a:avLst>
                <a:gd name="adj1" fmla="val -43750"/>
                <a:gd name="adj2" fmla="val 70000"/>
              </a:avLst>
            </a:prstGeom>
            <a:solidFill>
              <a:srgbClr val="B2F3F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4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事理</a:t>
              </a:r>
            </a:p>
          </p:txBody>
        </p:sp>
        <p:sp>
          <p:nvSpPr>
            <p:cNvPr id="10251" name="AutoShape 11"/>
            <p:cNvSpPr/>
            <p:nvPr/>
          </p:nvSpPr>
          <p:spPr>
            <a:xfrm>
              <a:off x="3803" y="4796"/>
              <a:ext cx="3240" cy="600"/>
            </a:xfrm>
            <a:prstGeom prst="wedgeRectCallout">
              <a:avLst>
                <a:gd name="adj1" fmla="val -35185"/>
                <a:gd name="adj2" fmla="val 78333"/>
              </a:avLst>
            </a:prstGeom>
            <a:solidFill>
              <a:srgbClr val="B2F3F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4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因此，所以</a:t>
              </a:r>
            </a:p>
          </p:txBody>
        </p:sp>
        <p:sp>
          <p:nvSpPr>
            <p:cNvPr id="10252" name="AutoShape 12"/>
            <p:cNvSpPr/>
            <p:nvPr/>
          </p:nvSpPr>
          <p:spPr>
            <a:xfrm>
              <a:off x="5662" y="6047"/>
              <a:ext cx="1560" cy="600"/>
            </a:xfrm>
            <a:prstGeom prst="wedgeRectCallout">
              <a:avLst>
                <a:gd name="adj1" fmla="val -35639"/>
                <a:gd name="adj2" fmla="val -81329"/>
              </a:avLst>
            </a:prstGeom>
            <a:solidFill>
              <a:srgbClr val="B2F3F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4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亲自</a:t>
              </a:r>
            </a:p>
          </p:txBody>
        </p:sp>
        <p:sp>
          <p:nvSpPr>
            <p:cNvPr id="10253" name="AutoShape 13"/>
            <p:cNvSpPr/>
            <p:nvPr/>
          </p:nvSpPr>
          <p:spPr>
            <a:xfrm>
              <a:off x="11182" y="5567"/>
              <a:ext cx="6120" cy="1080"/>
            </a:xfrm>
            <a:prstGeom prst="wedgeRectCallout">
              <a:avLst>
                <a:gd name="adj1" fmla="val -54597"/>
                <a:gd name="adj2" fmla="val -9833"/>
              </a:avLst>
            </a:prstGeom>
            <a:solidFill>
              <a:srgbClr val="B2F3F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4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手脚因劳动而磨成的茧子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 </a:t>
              </a:r>
            </a:p>
            <a:p>
              <a:pPr algn="ctr" eaLnBrk="1" hangingPunct="1"/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254" name="Text Box 14"/>
          <p:cNvSpPr txBox="1"/>
          <p:nvPr/>
        </p:nvSpPr>
        <p:spPr>
          <a:xfrm>
            <a:off x="1520041" y="4723770"/>
            <a:ext cx="9098557" cy="1515287"/>
          </a:xfrm>
          <a:prstGeom prst="rect">
            <a:avLst/>
          </a:prstGeom>
          <a:solidFill>
            <a:srgbClr val="B2F3FC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译文：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原因是地势有高有低，水流有慢有快，水塘有浅有深，河流的形势有弯有直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，不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经过观察和测量就不能够了解它的真实情况，不经过访问、征求意见，就不能彻底摸清它的情况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，因此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必须能够亲自登山涉水，亲自辛劳不怕吃苦。</a:t>
            </a:r>
          </a:p>
        </p:txBody>
      </p:sp>
      <p:sp>
        <p:nvSpPr>
          <p:cNvPr id="8" name="矩形 7"/>
          <p:cNvSpPr/>
          <p:nvPr/>
        </p:nvSpPr>
        <p:spPr bwMode="auto">
          <a:xfrm>
            <a:off x="0" y="1086386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课文理解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/>
        </p:nvSpPr>
        <p:spPr>
          <a:xfrm>
            <a:off x="2621915" y="1413510"/>
            <a:ext cx="8229600" cy="248348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必如</a:t>
            </a:r>
            <a:r>
              <a:rPr lang="zh-CN" altLang="en-US" sz="24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而后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事可</a:t>
            </a:r>
            <a:r>
              <a:rPr lang="zh-CN" altLang="en-US" sz="24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也。</a:t>
            </a:r>
          </a:p>
          <a:p>
            <a:pPr eaLnBrk="1" hangingPunct="1">
              <a:buNone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逸而恶劳，</a:t>
            </a:r>
            <a:r>
              <a:rPr lang="zh-CN" altLang="en-US" sz="24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利而忘义，</a:t>
            </a:r>
            <a:r>
              <a:rPr lang="zh-CN" altLang="en-US" sz="24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</a:t>
            </a:r>
            <a:r>
              <a:rPr lang="zh-CN" altLang="en-US" sz="2400" b="1" dirty="0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而避</a:t>
            </a:r>
            <a:r>
              <a:rPr lang="zh-CN" altLang="en-US" sz="24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怨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</a:p>
          <a:p>
            <a:pPr eaLnBrk="1" hangingPunct="1">
              <a:buNone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buNone/>
            </a:pPr>
            <a:r>
              <a:rPr lang="zh-CN" altLang="en-US" sz="24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事不</a:t>
            </a:r>
            <a:r>
              <a:rPr lang="zh-CN" altLang="en-US" sz="2400" b="1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而水利不兴矣。 </a:t>
            </a:r>
          </a:p>
          <a:p>
            <a:pPr eaLnBrk="1" hangingPunct="1"/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15235" y="995045"/>
            <a:ext cx="7054215" cy="2414905"/>
            <a:chOff x="2883" y="1111"/>
            <a:chExt cx="11109" cy="3803"/>
          </a:xfrm>
        </p:grpSpPr>
        <p:sp>
          <p:nvSpPr>
            <p:cNvPr id="12291" name="AutoShape 3"/>
            <p:cNvSpPr/>
            <p:nvPr/>
          </p:nvSpPr>
          <p:spPr>
            <a:xfrm>
              <a:off x="3720" y="1170"/>
              <a:ext cx="1800" cy="600"/>
            </a:xfrm>
            <a:prstGeom prst="wedgeRectCallout">
              <a:avLst>
                <a:gd name="adj1" fmla="val -5875"/>
                <a:gd name="adj2" fmla="val 70000"/>
              </a:avLst>
            </a:prstGeom>
            <a:solidFill>
              <a:srgbClr val="B2F3F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4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这样</a:t>
              </a:r>
            </a:p>
          </p:txBody>
        </p:sp>
        <p:sp>
          <p:nvSpPr>
            <p:cNvPr id="12292" name="AutoShape 4"/>
            <p:cNvSpPr/>
            <p:nvPr/>
          </p:nvSpPr>
          <p:spPr>
            <a:xfrm>
              <a:off x="7200" y="1111"/>
              <a:ext cx="3120" cy="600"/>
            </a:xfrm>
            <a:prstGeom prst="wedgeRectCallout">
              <a:avLst>
                <a:gd name="adj1" fmla="val -43750"/>
                <a:gd name="adj2" fmla="val 70000"/>
              </a:avLst>
            </a:prstGeom>
            <a:solidFill>
              <a:srgbClr val="B2F3F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4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完成，做好</a:t>
              </a:r>
            </a:p>
          </p:txBody>
        </p:sp>
        <p:sp>
          <p:nvSpPr>
            <p:cNvPr id="12293" name="AutoShape 5"/>
            <p:cNvSpPr/>
            <p:nvPr/>
          </p:nvSpPr>
          <p:spPr>
            <a:xfrm>
              <a:off x="3480" y="2579"/>
              <a:ext cx="1560" cy="600"/>
            </a:xfrm>
            <a:prstGeom prst="wedgeRectCallout">
              <a:avLst>
                <a:gd name="adj1" fmla="val -11213"/>
                <a:gd name="adj2" fmla="val 85833"/>
              </a:avLst>
            </a:prstGeom>
            <a:solidFill>
              <a:srgbClr val="B2F3F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4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贪图</a:t>
              </a:r>
            </a:p>
          </p:txBody>
        </p:sp>
        <p:sp>
          <p:nvSpPr>
            <p:cNvPr id="12294" name="AutoShape 6"/>
            <p:cNvSpPr/>
            <p:nvPr/>
          </p:nvSpPr>
          <p:spPr>
            <a:xfrm>
              <a:off x="6600" y="2394"/>
              <a:ext cx="1680" cy="600"/>
            </a:xfrm>
            <a:prstGeom prst="wedgeRectCallout">
              <a:avLst>
                <a:gd name="adj1" fmla="val -13690"/>
                <a:gd name="adj2" fmla="val 112083"/>
              </a:avLst>
            </a:prstGeom>
            <a:solidFill>
              <a:srgbClr val="B2F3F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4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计较</a:t>
              </a:r>
            </a:p>
          </p:txBody>
        </p:sp>
        <p:sp>
          <p:nvSpPr>
            <p:cNvPr id="12295" name="AutoShape 7"/>
            <p:cNvSpPr/>
            <p:nvPr/>
          </p:nvSpPr>
          <p:spPr>
            <a:xfrm>
              <a:off x="9221" y="2362"/>
              <a:ext cx="1680" cy="600"/>
            </a:xfrm>
            <a:prstGeom prst="wedgeRectCallout">
              <a:avLst>
                <a:gd name="adj1" fmla="val 1310"/>
                <a:gd name="adj2" fmla="val 107833"/>
              </a:avLst>
            </a:prstGeom>
            <a:solidFill>
              <a:srgbClr val="B2F3F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4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远离</a:t>
              </a:r>
            </a:p>
          </p:txBody>
        </p:sp>
        <p:sp>
          <p:nvSpPr>
            <p:cNvPr id="12296" name="AutoShape 8"/>
            <p:cNvSpPr/>
            <p:nvPr/>
          </p:nvSpPr>
          <p:spPr>
            <a:xfrm>
              <a:off x="10320" y="4194"/>
              <a:ext cx="1560" cy="720"/>
            </a:xfrm>
            <a:prstGeom prst="wedgeRectCallout">
              <a:avLst>
                <a:gd name="adj1" fmla="val -46921"/>
                <a:gd name="adj2" fmla="val -91106"/>
              </a:avLst>
            </a:prstGeom>
            <a:solidFill>
              <a:srgbClr val="B2F3F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4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嫌疑</a:t>
              </a:r>
            </a:p>
          </p:txBody>
        </p:sp>
        <p:sp>
          <p:nvSpPr>
            <p:cNvPr id="12297" name="AutoShape 9"/>
            <p:cNvSpPr/>
            <p:nvPr/>
          </p:nvSpPr>
          <p:spPr>
            <a:xfrm>
              <a:off x="12072" y="2355"/>
              <a:ext cx="1920" cy="720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B2F3F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4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抱怨</a:t>
              </a:r>
            </a:p>
          </p:txBody>
        </p:sp>
        <p:sp>
          <p:nvSpPr>
            <p:cNvPr id="12298" name="AutoShape 10"/>
            <p:cNvSpPr/>
            <p:nvPr/>
          </p:nvSpPr>
          <p:spPr>
            <a:xfrm>
              <a:off x="2883" y="3820"/>
              <a:ext cx="1800" cy="720"/>
            </a:xfrm>
            <a:prstGeom prst="wedgeRectCallout">
              <a:avLst>
                <a:gd name="adj1" fmla="val -18500"/>
                <a:gd name="adj2" fmla="val 80556"/>
              </a:avLst>
            </a:prstGeom>
            <a:solidFill>
              <a:srgbClr val="B2F3F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1" hangingPunct="1"/>
              <a:r>
                <a:rPr lang="zh-CN" altLang="en-US" sz="2400" dirty="0">
                  <a:solidFill>
                    <a:srgbClr val="0000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那么</a:t>
              </a:r>
            </a:p>
          </p:txBody>
        </p:sp>
      </p:grpSp>
      <p:sp>
        <p:nvSpPr>
          <p:cNvPr id="12299" name="Text Box 11"/>
          <p:cNvSpPr txBox="1"/>
          <p:nvPr/>
        </p:nvSpPr>
        <p:spPr>
          <a:xfrm>
            <a:off x="1830388" y="4113398"/>
            <a:ext cx="8763000" cy="1689052"/>
          </a:xfrm>
          <a:prstGeom prst="rect">
            <a:avLst/>
          </a:prstGeom>
          <a:solidFill>
            <a:srgbClr val="B2F3FC"/>
          </a:solidFill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译文：必须像这样以后事情才能做成功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。如果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贪图安逸而害怕辛劳，计较私利而忘记公义，（只想）远远躲开嫌疑，避免抱怨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，那么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事情就做不成，水利（也就）办不好了。</a:t>
            </a:r>
          </a:p>
        </p:txBody>
      </p:sp>
      <p:sp>
        <p:nvSpPr>
          <p:cNvPr id="8" name="矩形 7"/>
          <p:cNvSpPr/>
          <p:nvPr/>
        </p:nvSpPr>
        <p:spPr bwMode="auto">
          <a:xfrm>
            <a:off x="0" y="1086386"/>
            <a:ext cx="2093913" cy="5508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课文理解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1665</Words>
  <Paragraphs>127</Paragraphs>
  <Slides>18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自定义设计方案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xbany</cp:lastModifiedBy>
  <dcterms:created xsi:type="dcterms:W3CDTF">2013-07-01T03:05:00Z</dcterms:created>
  <dcterms:modified xsi:type="dcterms:W3CDTF">2018-11-10T20:39:59Z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