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9" r:id="rId10"/>
    <p:sldId id="263" r:id="rId11"/>
    <p:sldId id="282" r:id="rId12"/>
    <p:sldId id="289" r:id="rId13"/>
    <p:sldId id="285" r:id="rId14"/>
    <p:sldId id="290" r:id="rId15"/>
    <p:sldId id="283" r:id="rId16"/>
    <p:sldId id="284" r:id="rId17"/>
    <p:sldId id="278" r:id="rId18"/>
    <p:sldId id="291" r:id="rId19"/>
    <p:sldId id="264" r:id="rId20"/>
    <p:sldId id="265" r:id="rId21"/>
    <p:sldId id="266" r:id="rId22"/>
    <p:sldId id="267" r:id="rId23"/>
    <p:sldId id="268" r:id="rId24"/>
    <p:sldId id="270" r:id="rId25"/>
    <p:sldId id="271" r:id="rId26"/>
    <p:sldId id="272" r:id="rId27"/>
    <p:sldId id="273" r:id="rId28"/>
    <p:sldId id="274" r:id="rId29"/>
    <p:sldId id="275" r:id="rId30"/>
    <p:sldId id="276" r:id="rId31"/>
    <p:sldId id="277" r:id="rId32"/>
    <p:sldId id="279" r:id="rId33"/>
    <p:sldId id="280" r:id="rId34"/>
    <p:sldId id="293" r:id="rId35"/>
    <p:sldId id="288" r:id="rId36"/>
  </p:sldIdLst>
  <p:sldSz cx="9144000" cy="6858000" type="screen4x3"/>
  <p:notesSz cx="6858000" cy="9144000"/>
  <p:defaultTextStyle>
    <a:defPPr>
      <a:defRPr lang="zh-CN"/>
    </a:defPPr>
    <a:lvl1pPr algn="l" rtl="0" fontAlgn="base">
      <a:spcBef>
        <a:spcPct val="20000"/>
      </a:spcBef>
      <a:spcAft>
        <a:spcPct val="0"/>
      </a:spcAft>
      <a:buChar char="•"/>
      <a:defRPr sz="3600" b="1" kern="1200">
        <a:solidFill>
          <a:schemeClr val="tx1"/>
        </a:solidFill>
        <a:latin typeface="楷体_GB2312" panose="02010609030101010101" pitchFamily="49" charset="-122"/>
        <a:ea typeface="楷体_GB2312" panose="02010609030101010101" pitchFamily="49" charset="-122"/>
        <a:cs typeface="+mn-cs"/>
      </a:defRPr>
    </a:lvl1pPr>
    <a:lvl2pPr marL="457200" algn="l" rtl="0" fontAlgn="base">
      <a:spcBef>
        <a:spcPct val="20000"/>
      </a:spcBef>
      <a:spcAft>
        <a:spcPct val="0"/>
      </a:spcAft>
      <a:buChar char="•"/>
      <a:defRPr sz="3600" b="1" kern="1200">
        <a:solidFill>
          <a:schemeClr val="tx1"/>
        </a:solidFill>
        <a:latin typeface="楷体_GB2312" panose="02010609030101010101" pitchFamily="49" charset="-122"/>
        <a:ea typeface="楷体_GB2312" panose="02010609030101010101" pitchFamily="49" charset="-122"/>
        <a:cs typeface="+mn-cs"/>
      </a:defRPr>
    </a:lvl2pPr>
    <a:lvl3pPr marL="914400" algn="l" rtl="0" fontAlgn="base">
      <a:spcBef>
        <a:spcPct val="20000"/>
      </a:spcBef>
      <a:spcAft>
        <a:spcPct val="0"/>
      </a:spcAft>
      <a:buChar char="•"/>
      <a:defRPr sz="3600" b="1" kern="1200">
        <a:solidFill>
          <a:schemeClr val="tx1"/>
        </a:solidFill>
        <a:latin typeface="楷体_GB2312" panose="02010609030101010101" pitchFamily="49" charset="-122"/>
        <a:ea typeface="楷体_GB2312" panose="02010609030101010101" pitchFamily="49" charset="-122"/>
        <a:cs typeface="+mn-cs"/>
      </a:defRPr>
    </a:lvl3pPr>
    <a:lvl4pPr marL="1371600" algn="l" rtl="0" fontAlgn="base">
      <a:spcBef>
        <a:spcPct val="20000"/>
      </a:spcBef>
      <a:spcAft>
        <a:spcPct val="0"/>
      </a:spcAft>
      <a:buChar char="•"/>
      <a:defRPr sz="3600" b="1" kern="1200">
        <a:solidFill>
          <a:schemeClr val="tx1"/>
        </a:solidFill>
        <a:latin typeface="楷体_GB2312" panose="02010609030101010101" pitchFamily="49" charset="-122"/>
        <a:ea typeface="楷体_GB2312" panose="02010609030101010101" pitchFamily="49" charset="-122"/>
        <a:cs typeface="+mn-cs"/>
      </a:defRPr>
    </a:lvl4pPr>
    <a:lvl5pPr marL="1828800" algn="l" rtl="0" fontAlgn="base">
      <a:spcBef>
        <a:spcPct val="20000"/>
      </a:spcBef>
      <a:spcAft>
        <a:spcPct val="0"/>
      </a:spcAft>
      <a:buChar char="•"/>
      <a:defRPr sz="3600" b="1" kern="1200">
        <a:solidFill>
          <a:schemeClr val="tx1"/>
        </a:solidFill>
        <a:latin typeface="楷体_GB2312" panose="02010609030101010101" pitchFamily="49" charset="-122"/>
        <a:ea typeface="楷体_GB2312" panose="02010609030101010101" pitchFamily="49" charset="-122"/>
        <a:cs typeface="+mn-cs"/>
      </a:defRPr>
    </a:lvl5pPr>
    <a:lvl6pPr marL="2286000" algn="l" defTabSz="914400" rtl="0" eaLnBrk="1" latinLnBrk="0" hangingPunct="1">
      <a:defRPr sz="3600" b="1" kern="1200">
        <a:solidFill>
          <a:schemeClr val="tx1"/>
        </a:solidFill>
        <a:latin typeface="楷体_GB2312" panose="02010609030101010101" pitchFamily="49" charset="-122"/>
        <a:ea typeface="楷体_GB2312" panose="02010609030101010101" pitchFamily="49" charset="-122"/>
        <a:cs typeface="+mn-cs"/>
      </a:defRPr>
    </a:lvl6pPr>
    <a:lvl7pPr marL="2743200" algn="l" defTabSz="914400" rtl="0" eaLnBrk="1" latinLnBrk="0" hangingPunct="1">
      <a:defRPr sz="3600" b="1" kern="1200">
        <a:solidFill>
          <a:schemeClr val="tx1"/>
        </a:solidFill>
        <a:latin typeface="楷体_GB2312" panose="02010609030101010101" pitchFamily="49" charset="-122"/>
        <a:ea typeface="楷体_GB2312" panose="02010609030101010101" pitchFamily="49" charset="-122"/>
        <a:cs typeface="+mn-cs"/>
      </a:defRPr>
    </a:lvl7pPr>
    <a:lvl8pPr marL="3200400" algn="l" defTabSz="914400" rtl="0" eaLnBrk="1" latinLnBrk="0" hangingPunct="1">
      <a:defRPr sz="3600" b="1" kern="1200">
        <a:solidFill>
          <a:schemeClr val="tx1"/>
        </a:solidFill>
        <a:latin typeface="楷体_GB2312" panose="02010609030101010101" pitchFamily="49" charset="-122"/>
        <a:ea typeface="楷体_GB2312" panose="02010609030101010101" pitchFamily="49" charset="-122"/>
        <a:cs typeface="+mn-cs"/>
      </a:defRPr>
    </a:lvl8pPr>
    <a:lvl9pPr marL="3657600" algn="l" defTabSz="914400" rtl="0" eaLnBrk="1" latinLnBrk="0" hangingPunct="1">
      <a:defRPr sz="3600" b="1" kern="1200">
        <a:solidFill>
          <a:schemeClr val="tx1"/>
        </a:solidFill>
        <a:latin typeface="楷体_GB2312" panose="02010609030101010101" pitchFamily="49" charset="-122"/>
        <a:ea typeface="楷体_GB2312" panose="02010609030101010101"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585" autoAdjust="0"/>
  </p:normalViewPr>
  <p:slideViewPr>
    <p:cSldViewPr>
      <p:cViewPr varScale="1">
        <p:scale>
          <a:sx n="107" d="100"/>
          <a:sy n="107" d="100"/>
        </p:scale>
        <p:origin x="-90"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F801F2A6-F5EF-4E29-BFE3-E8F388D6BCA8}" type="slidenum">
              <a:rPr lang="en-US" altLang="zh-CN"/>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FBF60BCB-835B-487B-B0BD-A90FC444B31C}" type="slidenum">
              <a:rPr lang="en-US" altLang="zh-CN"/>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98872ADB-ECBD-48CA-8F48-248B678BFA80}" type="slidenum">
              <a:rPr lang="en-US" altLang="zh-CN"/>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348BA103-582F-49EA-9B55-EA059382695F}" type="slidenum">
              <a:rPr lang="en-US" altLang="zh-CN"/>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304E727-BF59-48EB-80F2-1A10DBBAF950}" type="slidenum">
              <a:rPr lang="en-US" altLang="zh-CN"/>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D31B6110-D151-4C37-A52F-807C77BA5E2D}" type="slidenum">
              <a:rPr lang="en-US" altLang="zh-CN"/>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E99156A1-DE57-4BF7-8A0A-C1D7333308CD}" type="slidenum">
              <a:rPr lang="en-US" altLang="zh-CN"/>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5D8DD040-9EAE-4C85-8A4A-2FC7B26DE5C5}" type="slidenum">
              <a:rPr lang="en-US" altLang="zh-CN"/>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E1AAD3DE-EF9B-4097-B411-546FC44B6BC4}" type="slidenum">
              <a:rPr lang="en-US" altLang="zh-CN"/>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C9C70364-2B9B-4A50-B0CC-DAA783B476E5}" type="slidenum">
              <a:rPr lang="en-US" altLang="zh-CN"/>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A53CE843-2C31-48EC-8A66-8D6956AA9C6F}" type="slidenum">
              <a:rPr lang="en-US" altLang="zh-CN"/>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2"/>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spcBef>
                <a:spcPct val="0"/>
              </a:spcBef>
              <a:buFontTx/>
              <a:buNone/>
              <a:defRPr sz="1400" b="0">
                <a:latin typeface="+mn-lt"/>
                <a:ea typeface="+mn-ea"/>
              </a:defRPr>
            </a:lvl1pPr>
          </a:lstStyle>
          <a:p>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spcBef>
                <a:spcPct val="0"/>
              </a:spcBef>
              <a:buFontTx/>
              <a:buNone/>
              <a:defRPr sz="1400" b="0">
                <a:latin typeface="+mn-lt"/>
                <a:ea typeface="+mn-ea"/>
              </a:defRPr>
            </a:lvl1pPr>
          </a:lstStyle>
          <a:p>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spcBef>
                <a:spcPct val="0"/>
              </a:spcBef>
              <a:buFontTx/>
              <a:buNone/>
              <a:defRPr sz="1400" b="0">
                <a:latin typeface="+mn-lt"/>
                <a:ea typeface="+mn-ea"/>
              </a:defRPr>
            </a:lvl1pPr>
          </a:lstStyle>
          <a:p>
            <a:fld id="{8C714315-DD30-433F-AB49-4DA297D54B6E}"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539552" y="1556792"/>
            <a:ext cx="7772400" cy="1470025"/>
          </a:xfrm>
        </p:spPr>
        <p:txBody>
          <a:bodyPr/>
          <a:lstStyle/>
          <a:p>
            <a:r>
              <a:rPr lang="zh-CN" altLang="en-US" sz="11500" b="1" dirty="0">
                <a:effectLst>
                  <a:outerShdw blurRad="38100" dist="38100" dir="2700000" algn="tl">
                    <a:srgbClr val="C0C0C0"/>
                  </a:outerShdw>
                </a:effectLst>
                <a:ea typeface="楷体_GB2312" panose="02010609030101010101" pitchFamily="49" charset="-122"/>
              </a:rPr>
              <a:t>变  </a:t>
            </a:r>
            <a:r>
              <a:rPr lang="zh-CN" altLang="en-US" sz="11500" b="1" dirty="0" smtClean="0">
                <a:effectLst>
                  <a:outerShdw blurRad="38100" dist="38100" dir="2700000" algn="tl">
                    <a:srgbClr val="C0C0C0"/>
                  </a:outerShdw>
                </a:effectLst>
                <a:ea typeface="楷体_GB2312" panose="02010609030101010101" pitchFamily="49" charset="-122"/>
              </a:rPr>
              <a:t>色  龙</a:t>
            </a:r>
            <a:endParaRPr lang="zh-CN" altLang="en-US" sz="11500" b="1" dirty="0">
              <a:effectLst>
                <a:outerShdw blurRad="38100" dist="38100" dir="2700000" algn="tl">
                  <a:srgbClr val="C0C0C0"/>
                </a:outerShdw>
              </a:effectLst>
              <a:ea typeface="楷体_GB2312" panose="02010609030101010101" pitchFamily="49" charset="-122"/>
            </a:endParaRPr>
          </a:p>
        </p:txBody>
      </p:sp>
      <p:sp>
        <p:nvSpPr>
          <p:cNvPr id="2051" name="Rectangle 3"/>
          <p:cNvSpPr>
            <a:spLocks noGrp="1" noChangeArrowheads="1"/>
          </p:cNvSpPr>
          <p:nvPr>
            <p:ph type="subTitle" idx="1"/>
          </p:nvPr>
        </p:nvSpPr>
        <p:spPr>
          <a:xfrm>
            <a:off x="3779912" y="3717032"/>
            <a:ext cx="4176712" cy="1152525"/>
          </a:xfrm>
        </p:spPr>
        <p:txBody>
          <a:bodyPr/>
          <a:lstStyle/>
          <a:p>
            <a:r>
              <a:rPr lang="zh-CN" altLang="en-US" sz="4800" b="1" dirty="0">
                <a:effectLst>
                  <a:outerShdw blurRad="38100" dist="38100" dir="2700000" algn="tl">
                    <a:srgbClr val="C0C0C0"/>
                  </a:outerShdw>
                </a:effectLst>
                <a:latin typeface="楷体_GB2312" panose="02010609030101010101" pitchFamily="49" charset="-122"/>
                <a:ea typeface="楷体_GB2312" panose="02010609030101010101" pitchFamily="49" charset="-122"/>
              </a:rPr>
              <a:t>契 诃 夫</a:t>
            </a:r>
            <a:endParaRPr lang="zh-CN" altLang="en-US" sz="4800" b="1" dirty="0">
              <a:effectLst>
                <a:outerShdw blurRad="38100" dist="38100" dir="2700000" algn="tl">
                  <a:srgbClr val="C0C0C0"/>
                </a:outerShdw>
              </a:effectLst>
              <a:latin typeface="楷体_GB2312" panose="02010609030101010101" pitchFamily="49" charset="-122"/>
              <a:ea typeface="楷体_GB2312" panose="02010609030101010101" pitchFamily="49" charset="-122"/>
            </a:endParaRPr>
          </a:p>
        </p:txBody>
      </p:sp>
      <p:sp>
        <p:nvSpPr>
          <p:cNvPr id="2" name="文本框 1"/>
          <p:cNvSpPr txBox="1"/>
          <p:nvPr/>
        </p:nvSpPr>
        <p:spPr>
          <a:xfrm>
            <a:off x="7517130" y="3170555"/>
            <a:ext cx="1447165" cy="645160"/>
          </a:xfrm>
          <a:prstGeom prst="rect">
            <a:avLst/>
          </a:prstGeom>
          <a:solidFill>
            <a:schemeClr val="bg1"/>
          </a:solidFill>
        </p:spPr>
        <p:txBody>
          <a:bodyPr wrap="square" rtlCol="0">
            <a:spAutoFit/>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2050"/>
                                        </p:tgtEl>
                                        <p:attrNameLst>
                                          <p:attrName>style.visibility</p:attrName>
                                        </p:attrNameLst>
                                      </p:cBhvr>
                                      <p:to>
                                        <p:strVal val="visible"/>
                                      </p:to>
                                    </p:set>
                                    <p:set>
                                      <p:cBhvr>
                                        <p:cTn id="7" dur="455" fill="hold">
                                          <p:stCondLst>
                                            <p:cond delay="0"/>
                                          </p:stCondLst>
                                        </p:cTn>
                                        <p:tgtEl>
                                          <p:spTgt spid="2050"/>
                                        </p:tgtEl>
                                        <p:attrNameLst>
                                          <p:attrName>style.rotation</p:attrName>
                                        </p:attrNameLst>
                                      </p:cBhvr>
                                      <p:to>
                                        <p:strVal val="-45.0"/>
                                      </p:to>
                                    </p:set>
                                    <p:anim calcmode="lin" valueType="num">
                                      <p:cBhvr>
                                        <p:cTn id="8" dur="455" fill="hold">
                                          <p:stCondLst>
                                            <p:cond delay="455"/>
                                          </p:stCondLst>
                                        </p:cTn>
                                        <p:tgtEl>
                                          <p:spTgt spid="2050"/>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2050"/>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2050"/>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2050"/>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6" presetClass="entr" presetSubtype="0" fill="hold" nodeType="clickEffect">
                                  <p:stCondLst>
                                    <p:cond delay="0"/>
                                  </p:stCondLst>
                                  <p:childTnLst>
                                    <p:set>
                                      <p:cBhvr>
                                        <p:cTn id="15" dur="1" fill="hold">
                                          <p:stCondLst>
                                            <p:cond delay="0"/>
                                          </p:stCondLst>
                                        </p:cTn>
                                        <p:tgtEl>
                                          <p:spTgt spid="2051">
                                            <p:txEl>
                                              <p:pRg st="0" end="0"/>
                                            </p:txEl>
                                          </p:spTgt>
                                        </p:tgtEl>
                                        <p:attrNameLst>
                                          <p:attrName>style.visibility</p:attrName>
                                        </p:attrNameLst>
                                      </p:cBhvr>
                                      <p:to>
                                        <p:strVal val="visible"/>
                                      </p:to>
                                    </p:set>
                                    <p:animEffect transition="in" filter="wipe(down)">
                                      <p:cBhvr>
                                        <p:cTn id="16" dur="580">
                                          <p:stCondLst>
                                            <p:cond delay="0"/>
                                          </p:stCondLst>
                                        </p:cTn>
                                        <p:tgtEl>
                                          <p:spTgt spid="2051">
                                            <p:txEl>
                                              <p:pRg st="0" end="0"/>
                                            </p:txEl>
                                          </p:spTgt>
                                        </p:tgtEl>
                                      </p:cBhvr>
                                    </p:animEffect>
                                    <p:anim calcmode="lin" valueType="num">
                                      <p:cBhvr>
                                        <p:cTn id="17" dur="1822" tmFilter="0,0; 0.14,0.36; 0.43,0.73; 0.71,0.91; 1.0,1.0">
                                          <p:stCondLst>
                                            <p:cond delay="0"/>
                                          </p:stCondLst>
                                        </p:cTn>
                                        <p:tgtEl>
                                          <p:spTgt spid="2051">
                                            <p:txEl>
                                              <p:pRg st="0" end="0"/>
                                            </p:txEl>
                                          </p:spTgt>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2051">
                                            <p:txEl>
                                              <p:pRg st="0" end="0"/>
                                            </p:txEl>
                                          </p:spTgt>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2051">
                                            <p:txEl>
                                              <p:pRg st="0" end="0"/>
                                            </p:txEl>
                                          </p:spTgt>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2051">
                                            <p:txEl>
                                              <p:pRg st="0" end="0"/>
                                            </p:txEl>
                                          </p:spTgt>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2051">
                                            <p:txEl>
                                              <p:pRg st="0" end="0"/>
                                            </p:txEl>
                                          </p:spTgt>
                                        </p:tgtEl>
                                        <p:attrNameLst>
                                          <p:attrName>ppt_y</p:attrName>
                                        </p:attrNameLst>
                                      </p:cBhvr>
                                      <p:tavLst>
                                        <p:tav tm="0" fmla="#ppt_y-sin(pi*$)/81">
                                          <p:val>
                                            <p:fltVal val="0"/>
                                          </p:val>
                                        </p:tav>
                                        <p:tav tm="100000">
                                          <p:val>
                                            <p:fltVal val="1"/>
                                          </p:val>
                                        </p:tav>
                                      </p:tavLst>
                                    </p:anim>
                                    <p:animScale>
                                      <p:cBhvr>
                                        <p:cTn id="22" dur="26">
                                          <p:stCondLst>
                                            <p:cond delay="650"/>
                                          </p:stCondLst>
                                        </p:cTn>
                                        <p:tgtEl>
                                          <p:spTgt spid="2051">
                                            <p:txEl>
                                              <p:pRg st="0" end="0"/>
                                            </p:txEl>
                                          </p:spTgt>
                                        </p:tgtEl>
                                      </p:cBhvr>
                                      <p:to x="100000" y="60000"/>
                                    </p:animScale>
                                    <p:animScale>
                                      <p:cBhvr>
                                        <p:cTn id="23" dur="166" decel="50000">
                                          <p:stCondLst>
                                            <p:cond delay="676"/>
                                          </p:stCondLst>
                                        </p:cTn>
                                        <p:tgtEl>
                                          <p:spTgt spid="2051">
                                            <p:txEl>
                                              <p:pRg st="0" end="0"/>
                                            </p:txEl>
                                          </p:spTgt>
                                        </p:tgtEl>
                                      </p:cBhvr>
                                      <p:to x="100000" y="100000"/>
                                    </p:animScale>
                                    <p:animScale>
                                      <p:cBhvr>
                                        <p:cTn id="24" dur="26">
                                          <p:stCondLst>
                                            <p:cond delay="1312"/>
                                          </p:stCondLst>
                                        </p:cTn>
                                        <p:tgtEl>
                                          <p:spTgt spid="2051">
                                            <p:txEl>
                                              <p:pRg st="0" end="0"/>
                                            </p:txEl>
                                          </p:spTgt>
                                        </p:tgtEl>
                                      </p:cBhvr>
                                      <p:to x="100000" y="80000"/>
                                    </p:animScale>
                                    <p:animScale>
                                      <p:cBhvr>
                                        <p:cTn id="25" dur="166" decel="50000">
                                          <p:stCondLst>
                                            <p:cond delay="1338"/>
                                          </p:stCondLst>
                                        </p:cTn>
                                        <p:tgtEl>
                                          <p:spTgt spid="2051">
                                            <p:txEl>
                                              <p:pRg st="0" end="0"/>
                                            </p:txEl>
                                          </p:spTgt>
                                        </p:tgtEl>
                                      </p:cBhvr>
                                      <p:to x="100000" y="100000"/>
                                    </p:animScale>
                                    <p:animScale>
                                      <p:cBhvr>
                                        <p:cTn id="26" dur="26">
                                          <p:stCondLst>
                                            <p:cond delay="1642"/>
                                          </p:stCondLst>
                                        </p:cTn>
                                        <p:tgtEl>
                                          <p:spTgt spid="2051">
                                            <p:txEl>
                                              <p:pRg st="0" end="0"/>
                                            </p:txEl>
                                          </p:spTgt>
                                        </p:tgtEl>
                                      </p:cBhvr>
                                      <p:to x="100000" y="90000"/>
                                    </p:animScale>
                                    <p:animScale>
                                      <p:cBhvr>
                                        <p:cTn id="27" dur="166" decel="50000">
                                          <p:stCondLst>
                                            <p:cond delay="1668"/>
                                          </p:stCondLst>
                                        </p:cTn>
                                        <p:tgtEl>
                                          <p:spTgt spid="2051">
                                            <p:txEl>
                                              <p:pRg st="0" end="0"/>
                                            </p:txEl>
                                          </p:spTgt>
                                        </p:tgtEl>
                                      </p:cBhvr>
                                      <p:to x="100000" y="100000"/>
                                    </p:animScale>
                                    <p:animScale>
                                      <p:cBhvr>
                                        <p:cTn id="28" dur="26">
                                          <p:stCondLst>
                                            <p:cond delay="1808"/>
                                          </p:stCondLst>
                                        </p:cTn>
                                        <p:tgtEl>
                                          <p:spTgt spid="2051">
                                            <p:txEl>
                                              <p:pRg st="0" end="0"/>
                                            </p:txEl>
                                          </p:spTgt>
                                        </p:tgtEl>
                                      </p:cBhvr>
                                      <p:to x="100000" y="95000"/>
                                    </p:animScale>
                                    <p:animScale>
                                      <p:cBhvr>
                                        <p:cTn id="29" dur="166" decel="50000">
                                          <p:stCondLst>
                                            <p:cond delay="1834"/>
                                          </p:stCondLst>
                                        </p:cTn>
                                        <p:tgtEl>
                                          <p:spTgt spid="2051">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3"/>
          <p:cNvSpPr>
            <a:spLocks noGrp="1" noChangeArrowheads="1"/>
          </p:cNvSpPr>
          <p:nvPr>
            <p:ph type="body" idx="1"/>
          </p:nvPr>
        </p:nvSpPr>
        <p:spPr>
          <a:xfrm>
            <a:off x="611188" y="1916113"/>
            <a:ext cx="8229600" cy="2405062"/>
          </a:xfrm>
        </p:spPr>
        <p:txBody>
          <a:bodyPr/>
          <a:lstStyle/>
          <a:p>
            <a:r>
              <a:rPr lang="zh-CN" altLang="en-US" sz="4000" b="1" dirty="0">
                <a:latin typeface="Webdings" panose="05030102010509060703" pitchFamily="18" charset="2"/>
                <a:ea typeface="楷体_GB2312" panose="02010609030101010101" pitchFamily="49" charset="-122"/>
              </a:rPr>
              <a:t>小组讨论，奥楚蔑洛夫在处理狗咬人事件上反复改判了几次？不断变化的依据是什么？</a:t>
            </a:r>
            <a:endParaRPr lang="zh-CN" altLang="en-US" sz="4000" b="1" dirty="0">
              <a:latin typeface="Webdings" panose="05030102010509060703" pitchFamily="18" charset="2"/>
              <a:ea typeface="楷体_GB2312" panose="02010609030101010101" pitchFamily="49" charset="-122"/>
            </a:endParaRPr>
          </a:p>
        </p:txBody>
      </p:sp>
      <p:sp>
        <p:nvSpPr>
          <p:cNvPr id="2" name="文本框 1"/>
          <p:cNvSpPr txBox="1"/>
          <p:nvPr/>
        </p:nvSpPr>
        <p:spPr>
          <a:xfrm>
            <a:off x="7517130" y="3170555"/>
            <a:ext cx="1447165" cy="645160"/>
          </a:xfrm>
          <a:prstGeom prst="rect">
            <a:avLst/>
          </a:prstGeom>
          <a:solidFill>
            <a:schemeClr val="bg1"/>
          </a:solidFill>
        </p:spPr>
        <p:txBody>
          <a:bodyPr wrap="square" rtlCol="0">
            <a:spAutoFit/>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anim to="" calcmode="lin" valueType="num">
                                      <p:cBhvr>
                                        <p:cTn id="7" dur="1" fill="hold"/>
                                        <p:tgtEl>
                                          <p:spTgt spid="38915">
                                            <p:txEl>
                                              <p:pRg st="0" end="0"/>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517130" y="3170555"/>
            <a:ext cx="1447165" cy="645160"/>
          </a:xfrm>
          <a:prstGeom prst="rect">
            <a:avLst/>
          </a:prstGeom>
          <a:solidFill>
            <a:schemeClr val="bg1"/>
          </a:solidFill>
        </p:spPr>
        <p:txBody>
          <a:bodyPr wrap="square" rtlCol="0">
            <a:spAutoFit/>
          </a:bodyPr>
          <a:p>
            <a:endParaRPr lang="zh-CN" altLang="en-US"/>
          </a:p>
        </p:txBody>
      </p:sp>
      <p:graphicFrame>
        <p:nvGraphicFramePr>
          <p:cNvPr id="46148" name="Group 68"/>
          <p:cNvGraphicFramePr>
            <a:graphicFrameLocks noGrp="1"/>
          </p:cNvGraphicFramePr>
          <p:nvPr/>
        </p:nvGraphicFramePr>
        <p:xfrm>
          <a:off x="0" y="0"/>
          <a:ext cx="9144000" cy="6942773"/>
        </p:xfrm>
        <a:graphic>
          <a:graphicData uri="http://schemas.openxmlformats.org/drawingml/2006/table">
            <a:tbl>
              <a:tblPr/>
              <a:tblGrid>
                <a:gridCol w="711200"/>
                <a:gridCol w="2794000"/>
                <a:gridCol w="3148013"/>
                <a:gridCol w="2490787"/>
              </a:tblGrid>
              <a:tr h="1066800">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tx1"/>
                          </a:solidFill>
                          <a:effectLst/>
                          <a:latin typeface="微软雅黑" panose="020B0503020204020204" charset="-122"/>
                          <a:ea typeface="微软雅黑" panose="020B0503020204020204" charset="-122"/>
                        </a:rPr>
                        <a:t>狗的主人</a:t>
                      </a:r>
                      <a:endParaRPr kumimoji="0" lang="zh-CN" altLang="en-US" sz="28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tx1"/>
                          </a:solidFill>
                          <a:effectLst/>
                          <a:latin typeface="微软雅黑" panose="020B0503020204020204" charset="-122"/>
                          <a:ea typeface="微软雅黑" panose="020B0503020204020204" charset="-122"/>
                        </a:rPr>
                        <a:t>对小猎狗的态度</a:t>
                      </a:r>
                      <a:endParaRPr kumimoji="0" lang="zh-CN" altLang="en-US" sz="28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tx1"/>
                          </a:solidFill>
                          <a:effectLst/>
                          <a:latin typeface="微软雅黑" panose="020B0503020204020204" charset="-122"/>
                          <a:ea typeface="微软雅黑" panose="020B0503020204020204" charset="-122"/>
                        </a:rPr>
                        <a:t>对赫留金的态度</a:t>
                      </a:r>
                      <a:endParaRPr kumimoji="0" lang="zh-CN" altLang="en-US" sz="28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98513">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1</a:t>
                      </a:r>
                      <a:endParaRPr kumimoji="0" lang="en-US"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Tx/>
                        <a:buSzTx/>
                        <a:buFontTx/>
                        <a:buNone/>
                      </a:pPr>
                      <a:r>
                        <a:rPr kumimoji="0" lang="zh-CN" altLang="en-US" sz="2800" b="1" i="0" u="none" strike="noStrike" cap="none" normalizeH="0" baseline="0" smtClean="0">
                          <a:ln>
                            <a:noFill/>
                          </a:ln>
                          <a:solidFill>
                            <a:schemeClr val="tx1"/>
                          </a:solidFill>
                          <a:effectLst/>
                          <a:latin typeface="微软雅黑" panose="020B0503020204020204" charset="-122"/>
                          <a:ea typeface="微软雅黑" panose="020B0503020204020204" charset="-122"/>
                        </a:rPr>
                        <a:t>不知狗的主人是谁</a:t>
                      </a:r>
                      <a:endParaRPr kumimoji="0" lang="zh-CN" altLang="en-US" sz="28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85838">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2</a:t>
                      </a:r>
                      <a:endParaRPr kumimoji="0" lang="en-US"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tx1"/>
                          </a:solidFill>
                          <a:effectLst/>
                          <a:latin typeface="微软雅黑" panose="020B0503020204020204" charset="-122"/>
                          <a:ea typeface="微软雅黑" panose="020B0503020204020204" charset="-122"/>
                        </a:rPr>
                        <a:t>有人说好象是将军家的狗</a:t>
                      </a:r>
                      <a:endParaRPr kumimoji="0" lang="zh-CN" altLang="en-US" sz="28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6360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3</a:t>
                      </a:r>
                      <a:endParaRPr kumimoji="0" lang="en-US"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tx1"/>
                          </a:solidFill>
                          <a:effectLst/>
                          <a:latin typeface="微软雅黑" panose="020B0503020204020204" charset="-122"/>
                          <a:ea typeface="微软雅黑" panose="020B0503020204020204" charset="-122"/>
                        </a:rPr>
                        <a:t>巡警说不是将军家的狗 </a:t>
                      </a:r>
                      <a:endParaRPr kumimoji="0" lang="zh-CN" altLang="en-US" sz="28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4140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4</a:t>
                      </a:r>
                      <a:endParaRPr kumimoji="0" lang="en-US"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tx1"/>
                          </a:solidFill>
                          <a:effectLst/>
                          <a:latin typeface="微软雅黑" panose="020B0503020204020204" charset="-122"/>
                          <a:ea typeface="微软雅黑" panose="020B0503020204020204" charset="-122"/>
                        </a:rPr>
                        <a:t>巡警说是将军家的狗 </a:t>
                      </a:r>
                      <a:endParaRPr kumimoji="0" lang="zh-CN" altLang="en-US" sz="28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7790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5</a:t>
                      </a:r>
                      <a:endParaRPr kumimoji="0" lang="en-US"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tx1"/>
                          </a:solidFill>
                          <a:effectLst/>
                          <a:latin typeface="微软雅黑" panose="020B0503020204020204" charset="-122"/>
                          <a:ea typeface="微软雅黑" panose="020B0503020204020204" charset="-122"/>
                        </a:rPr>
                        <a:t>厨师说不是将军家的狗</a:t>
                      </a:r>
                      <a:endParaRPr kumimoji="0" lang="zh-CN" altLang="en-US" sz="28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81075">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6</a:t>
                      </a:r>
                      <a:endParaRPr kumimoji="0" lang="en-US"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tx1"/>
                          </a:solidFill>
                          <a:effectLst/>
                          <a:latin typeface="微软雅黑" panose="020B0503020204020204" charset="-122"/>
                          <a:ea typeface="微软雅黑" panose="020B0503020204020204" charset="-122"/>
                        </a:rPr>
                        <a:t>厨师说是将军哥哥家的狗</a:t>
                      </a:r>
                      <a:endParaRPr kumimoji="0" lang="zh-CN" altLang="en-US" sz="28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6126" name="Text Box 46"/>
          <p:cNvSpPr txBox="1">
            <a:spLocks noChangeArrowheads="1"/>
          </p:cNvSpPr>
          <p:nvPr/>
        </p:nvSpPr>
        <p:spPr bwMode="auto">
          <a:xfrm>
            <a:off x="3635375" y="1125538"/>
            <a:ext cx="25146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None/>
            </a:pPr>
            <a:r>
              <a:rPr kumimoji="1" lang="zh-CN" altLang="en-US" sz="2800">
                <a:solidFill>
                  <a:srgbClr val="008000"/>
                </a:solidFill>
                <a:latin typeface="Times New Roman" panose="02020603050405020304" pitchFamily="18" charset="0"/>
                <a:ea typeface="微软雅黑" panose="020B0503020204020204" charset="-122"/>
              </a:rPr>
              <a:t>野畜生，疯狗把它弄死好了</a:t>
            </a:r>
            <a:endParaRPr kumimoji="1" lang="zh-CN" altLang="en-US" sz="2800">
              <a:solidFill>
                <a:srgbClr val="008000"/>
              </a:solidFill>
              <a:latin typeface="Times New Roman" panose="02020603050405020304" pitchFamily="18" charset="0"/>
              <a:ea typeface="微软雅黑" panose="020B0503020204020204" charset="-122"/>
            </a:endParaRPr>
          </a:p>
        </p:txBody>
      </p:sp>
      <p:sp>
        <p:nvSpPr>
          <p:cNvPr id="46127" name="Text Box 47"/>
          <p:cNvSpPr txBox="1">
            <a:spLocks noChangeArrowheads="1"/>
          </p:cNvSpPr>
          <p:nvPr/>
        </p:nvSpPr>
        <p:spPr bwMode="auto">
          <a:xfrm>
            <a:off x="6588125" y="1052513"/>
            <a:ext cx="2555875"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None/>
            </a:pPr>
            <a:r>
              <a:rPr kumimoji="1" lang="zh-CN" altLang="en-US" sz="2800">
                <a:solidFill>
                  <a:srgbClr val="008000"/>
                </a:solidFill>
                <a:latin typeface="Times New Roman" panose="02020603050405020304" pitchFamily="18" charset="0"/>
                <a:ea typeface="微软雅黑" panose="020B0503020204020204" charset="-122"/>
              </a:rPr>
              <a:t>肯定是被狗咬了</a:t>
            </a:r>
            <a:endParaRPr kumimoji="1" lang="zh-CN" altLang="en-US" sz="2800">
              <a:solidFill>
                <a:srgbClr val="008000"/>
              </a:solidFill>
              <a:latin typeface="Times New Roman" panose="02020603050405020304" pitchFamily="18" charset="0"/>
              <a:ea typeface="微软雅黑" panose="020B0503020204020204" charset="-122"/>
            </a:endParaRPr>
          </a:p>
        </p:txBody>
      </p:sp>
      <p:sp>
        <p:nvSpPr>
          <p:cNvPr id="46128" name="Text Box 48"/>
          <p:cNvSpPr txBox="1">
            <a:spLocks noChangeArrowheads="1"/>
          </p:cNvSpPr>
          <p:nvPr/>
        </p:nvSpPr>
        <p:spPr bwMode="auto">
          <a:xfrm>
            <a:off x="3581400" y="1981200"/>
            <a:ext cx="28956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None/>
            </a:pPr>
            <a:r>
              <a:rPr kumimoji="1" lang="zh-CN" altLang="en-US" sz="2800">
                <a:solidFill>
                  <a:srgbClr val="008000"/>
                </a:solidFill>
                <a:latin typeface="Times New Roman" panose="02020603050405020304" pitchFamily="18" charset="0"/>
                <a:ea typeface="微软雅黑" panose="020B0503020204020204" charset="-122"/>
              </a:rPr>
              <a:t>它是那么小，它怎么会咬着你的</a:t>
            </a:r>
            <a:endParaRPr kumimoji="1" lang="zh-CN" altLang="en-US" sz="2800">
              <a:solidFill>
                <a:srgbClr val="008000"/>
              </a:solidFill>
              <a:latin typeface="Times New Roman" panose="02020603050405020304" pitchFamily="18" charset="0"/>
              <a:ea typeface="微软雅黑" panose="020B0503020204020204" charset="-122"/>
            </a:endParaRPr>
          </a:p>
        </p:txBody>
      </p:sp>
      <p:sp>
        <p:nvSpPr>
          <p:cNvPr id="46129" name="Text Box 49"/>
          <p:cNvSpPr txBox="1">
            <a:spLocks noChangeArrowheads="1"/>
          </p:cNvSpPr>
          <p:nvPr/>
        </p:nvSpPr>
        <p:spPr bwMode="auto">
          <a:xfrm>
            <a:off x="6227763" y="1905000"/>
            <a:ext cx="3144837"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None/>
            </a:pPr>
            <a:r>
              <a:rPr kumimoji="1" lang="zh-CN" altLang="en-US" sz="2800">
                <a:solidFill>
                  <a:srgbClr val="008000"/>
                </a:solidFill>
                <a:latin typeface="Times New Roman" panose="02020603050405020304" pitchFamily="18" charset="0"/>
                <a:ea typeface="微软雅黑" panose="020B0503020204020204" charset="-122"/>
              </a:rPr>
              <a:t>你那手指头一定是给钉子弄破的。</a:t>
            </a:r>
            <a:endParaRPr kumimoji="1" lang="zh-CN" altLang="en-US" sz="2800">
              <a:solidFill>
                <a:srgbClr val="008000"/>
              </a:solidFill>
              <a:latin typeface="Times New Roman" panose="02020603050405020304" pitchFamily="18" charset="0"/>
              <a:ea typeface="微软雅黑" panose="020B0503020204020204" charset="-122"/>
            </a:endParaRPr>
          </a:p>
        </p:txBody>
      </p:sp>
      <p:sp>
        <p:nvSpPr>
          <p:cNvPr id="46130" name="Text Box 50"/>
          <p:cNvSpPr txBox="1">
            <a:spLocks noChangeArrowheads="1"/>
          </p:cNvSpPr>
          <p:nvPr/>
        </p:nvSpPr>
        <p:spPr bwMode="auto">
          <a:xfrm>
            <a:off x="3635375" y="3284538"/>
            <a:ext cx="28194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None/>
            </a:pPr>
            <a:r>
              <a:rPr kumimoji="1" lang="zh-CN" altLang="en-US" sz="2800">
                <a:solidFill>
                  <a:srgbClr val="008000"/>
                </a:solidFill>
                <a:latin typeface="Times New Roman" panose="02020603050405020304" pitchFamily="18" charset="0"/>
                <a:ea typeface="微软雅黑" panose="020B0503020204020204" charset="-122"/>
              </a:rPr>
              <a:t>下贱胚子</a:t>
            </a:r>
            <a:endParaRPr kumimoji="1" lang="zh-CN" altLang="en-US" sz="2800">
              <a:solidFill>
                <a:srgbClr val="008000"/>
              </a:solidFill>
              <a:latin typeface="Times New Roman" panose="02020603050405020304" pitchFamily="18" charset="0"/>
              <a:ea typeface="微软雅黑" panose="020B0503020204020204" charset="-122"/>
            </a:endParaRPr>
          </a:p>
        </p:txBody>
      </p:sp>
      <p:sp>
        <p:nvSpPr>
          <p:cNvPr id="46131" name="Text Box 51"/>
          <p:cNvSpPr txBox="1">
            <a:spLocks noChangeArrowheads="1"/>
          </p:cNvSpPr>
          <p:nvPr/>
        </p:nvSpPr>
        <p:spPr bwMode="auto">
          <a:xfrm>
            <a:off x="6705600" y="2971800"/>
            <a:ext cx="24384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None/>
            </a:pPr>
            <a:r>
              <a:rPr kumimoji="1" lang="zh-CN" altLang="en-US" sz="2800">
                <a:solidFill>
                  <a:srgbClr val="008000"/>
                </a:solidFill>
                <a:latin typeface="Times New Roman" panose="02020603050405020304" pitchFamily="18" charset="0"/>
                <a:ea typeface="微软雅黑" panose="020B0503020204020204" charset="-122"/>
              </a:rPr>
              <a:t>受了害，我决不能不管</a:t>
            </a:r>
            <a:endParaRPr kumimoji="1" lang="zh-CN" altLang="en-US" sz="2800">
              <a:solidFill>
                <a:srgbClr val="008000"/>
              </a:solidFill>
              <a:latin typeface="Times New Roman" panose="02020603050405020304" pitchFamily="18" charset="0"/>
              <a:ea typeface="微软雅黑" panose="020B0503020204020204" charset="-122"/>
            </a:endParaRPr>
          </a:p>
        </p:txBody>
      </p:sp>
      <p:sp>
        <p:nvSpPr>
          <p:cNvPr id="46132" name="Text Box 52"/>
          <p:cNvSpPr txBox="1">
            <a:spLocks noChangeArrowheads="1"/>
          </p:cNvSpPr>
          <p:nvPr/>
        </p:nvSpPr>
        <p:spPr bwMode="auto">
          <a:xfrm>
            <a:off x="3657600" y="3962400"/>
            <a:ext cx="30480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None/>
            </a:pPr>
            <a:r>
              <a:rPr kumimoji="1" lang="zh-CN" altLang="en-US" sz="2800">
                <a:solidFill>
                  <a:srgbClr val="008000"/>
                </a:solidFill>
                <a:latin typeface="Times New Roman" panose="02020603050405020304" pitchFamily="18" charset="0"/>
                <a:ea typeface="微软雅黑" panose="020B0503020204020204" charset="-122"/>
              </a:rPr>
              <a:t>名贵的狗，狗是娇贵的动物</a:t>
            </a:r>
            <a:endParaRPr kumimoji="1" lang="zh-CN" altLang="en-US" sz="2800">
              <a:solidFill>
                <a:srgbClr val="008000"/>
              </a:solidFill>
              <a:latin typeface="Times New Roman" panose="02020603050405020304" pitchFamily="18" charset="0"/>
              <a:ea typeface="微软雅黑" panose="020B0503020204020204" charset="-122"/>
            </a:endParaRPr>
          </a:p>
        </p:txBody>
      </p:sp>
      <p:sp>
        <p:nvSpPr>
          <p:cNvPr id="46133" name="Text Box 53"/>
          <p:cNvSpPr txBox="1">
            <a:spLocks noChangeArrowheads="1"/>
          </p:cNvSpPr>
          <p:nvPr/>
        </p:nvSpPr>
        <p:spPr bwMode="auto">
          <a:xfrm>
            <a:off x="6588125" y="3860800"/>
            <a:ext cx="2762250" cy="1373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None/>
            </a:pPr>
            <a:r>
              <a:rPr kumimoji="1" lang="zh-CN" altLang="en-US" sz="2800">
                <a:solidFill>
                  <a:srgbClr val="008000"/>
                </a:solidFill>
                <a:latin typeface="Times New Roman" panose="02020603050405020304" pitchFamily="18" charset="0"/>
                <a:ea typeface="微软雅黑" panose="020B0503020204020204" charset="-122"/>
              </a:rPr>
              <a:t>你这混蛋不用把你那手指头伸出来！怪你不好</a:t>
            </a:r>
            <a:endParaRPr kumimoji="1" lang="zh-CN" altLang="en-US" sz="2800">
              <a:solidFill>
                <a:srgbClr val="008000"/>
              </a:solidFill>
              <a:latin typeface="Times New Roman" panose="02020603050405020304" pitchFamily="18" charset="0"/>
              <a:ea typeface="微软雅黑" panose="020B0503020204020204" charset="-122"/>
            </a:endParaRPr>
          </a:p>
        </p:txBody>
      </p:sp>
      <p:sp>
        <p:nvSpPr>
          <p:cNvPr id="46134" name="Text Box 54"/>
          <p:cNvSpPr txBox="1">
            <a:spLocks noChangeArrowheads="1"/>
          </p:cNvSpPr>
          <p:nvPr/>
        </p:nvSpPr>
        <p:spPr bwMode="auto">
          <a:xfrm>
            <a:off x="3563938" y="5013325"/>
            <a:ext cx="28956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None/>
            </a:pPr>
            <a:r>
              <a:rPr kumimoji="1" lang="zh-CN" altLang="en-US" sz="2800">
                <a:solidFill>
                  <a:srgbClr val="008000"/>
                </a:solidFill>
                <a:latin typeface="Times New Roman" panose="02020603050405020304" pitchFamily="18" charset="0"/>
                <a:ea typeface="微软雅黑" panose="020B0503020204020204" charset="-122"/>
              </a:rPr>
              <a:t>野狗，弄死它算了。</a:t>
            </a:r>
            <a:endParaRPr kumimoji="1" lang="zh-CN" altLang="en-US" sz="2800">
              <a:solidFill>
                <a:srgbClr val="008000"/>
              </a:solidFill>
              <a:latin typeface="Times New Roman" panose="02020603050405020304" pitchFamily="18" charset="0"/>
              <a:ea typeface="微软雅黑" panose="020B0503020204020204" charset="-122"/>
            </a:endParaRPr>
          </a:p>
        </p:txBody>
      </p:sp>
      <p:sp>
        <p:nvSpPr>
          <p:cNvPr id="46135" name="Text Box 55"/>
          <p:cNvSpPr txBox="1">
            <a:spLocks noChangeArrowheads="1"/>
          </p:cNvSpPr>
          <p:nvPr/>
        </p:nvSpPr>
        <p:spPr bwMode="auto">
          <a:xfrm>
            <a:off x="3419475" y="5805488"/>
            <a:ext cx="3457575" cy="1373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None/>
            </a:pPr>
            <a:r>
              <a:rPr kumimoji="1" lang="zh-CN" altLang="en-US" sz="2800">
                <a:solidFill>
                  <a:srgbClr val="008000"/>
                </a:solidFill>
                <a:latin typeface="Times New Roman" panose="02020603050405020304" pitchFamily="18" charset="0"/>
                <a:ea typeface="微软雅黑" panose="020B0503020204020204" charset="-122"/>
              </a:rPr>
              <a:t>真不赖怪伶俐的一口就咬破了这家伙的手指头</a:t>
            </a:r>
            <a:endParaRPr kumimoji="1" lang="zh-CN" altLang="en-US" sz="2800">
              <a:solidFill>
                <a:srgbClr val="008000"/>
              </a:solidFill>
              <a:latin typeface="Times New Roman" panose="02020603050405020304" pitchFamily="18" charset="0"/>
              <a:ea typeface="微软雅黑" panose="020B0503020204020204" charset="-122"/>
            </a:endParaRPr>
          </a:p>
        </p:txBody>
      </p:sp>
      <p:sp>
        <p:nvSpPr>
          <p:cNvPr id="46136" name="Text Box 56"/>
          <p:cNvSpPr txBox="1">
            <a:spLocks noChangeArrowheads="1"/>
          </p:cNvSpPr>
          <p:nvPr/>
        </p:nvSpPr>
        <p:spPr bwMode="auto">
          <a:xfrm>
            <a:off x="6629400" y="5943600"/>
            <a:ext cx="25146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None/>
            </a:pPr>
            <a:r>
              <a:rPr kumimoji="1" lang="zh-CN" altLang="en-US" sz="2800">
                <a:solidFill>
                  <a:srgbClr val="008000"/>
                </a:solidFill>
                <a:latin typeface="Times New Roman" panose="02020603050405020304" pitchFamily="18" charset="0"/>
                <a:ea typeface="微软雅黑" panose="020B0503020204020204" charset="-122"/>
              </a:rPr>
              <a:t>我早晚要收拾你</a:t>
            </a:r>
            <a:endParaRPr kumimoji="1" lang="zh-CN" altLang="en-US" sz="2800">
              <a:solidFill>
                <a:srgbClr val="008000"/>
              </a:solidFill>
              <a:latin typeface="Times New Roman" panose="02020603050405020304" pitchFamily="18" charset="0"/>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6126"/>
                                        </p:tgtEl>
                                        <p:attrNameLst>
                                          <p:attrName>style.visibility</p:attrName>
                                        </p:attrNameLst>
                                      </p:cBhvr>
                                      <p:to>
                                        <p:strVal val="visible"/>
                                      </p:to>
                                    </p:set>
                                    <p:anim calcmode="lin" valueType="num">
                                      <p:cBhvr>
                                        <p:cTn id="7" dur="500" fill="hold"/>
                                        <p:tgtEl>
                                          <p:spTgt spid="46126"/>
                                        </p:tgtEl>
                                        <p:attrNameLst>
                                          <p:attrName>ppt_w</p:attrName>
                                        </p:attrNameLst>
                                      </p:cBhvr>
                                      <p:tavLst>
                                        <p:tav tm="0">
                                          <p:val>
                                            <p:fltVal val="0"/>
                                          </p:val>
                                        </p:tav>
                                        <p:tav tm="100000">
                                          <p:val>
                                            <p:strVal val="#ppt_w"/>
                                          </p:val>
                                        </p:tav>
                                      </p:tavLst>
                                    </p:anim>
                                    <p:anim calcmode="lin" valueType="num">
                                      <p:cBhvr>
                                        <p:cTn id="8" dur="500" fill="hold"/>
                                        <p:tgtEl>
                                          <p:spTgt spid="4612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528" fill="hold" grpId="0" nodeType="clickEffect">
                                  <p:stCondLst>
                                    <p:cond delay="0"/>
                                  </p:stCondLst>
                                  <p:childTnLst>
                                    <p:set>
                                      <p:cBhvr>
                                        <p:cTn id="12" dur="1" fill="hold">
                                          <p:stCondLst>
                                            <p:cond delay="0"/>
                                          </p:stCondLst>
                                        </p:cTn>
                                        <p:tgtEl>
                                          <p:spTgt spid="46127"/>
                                        </p:tgtEl>
                                        <p:attrNameLst>
                                          <p:attrName>style.visibility</p:attrName>
                                        </p:attrNameLst>
                                      </p:cBhvr>
                                      <p:to>
                                        <p:strVal val="visible"/>
                                      </p:to>
                                    </p:set>
                                    <p:anim calcmode="lin" valueType="num">
                                      <p:cBhvr>
                                        <p:cTn id="13" dur="500" fill="hold"/>
                                        <p:tgtEl>
                                          <p:spTgt spid="46127"/>
                                        </p:tgtEl>
                                        <p:attrNameLst>
                                          <p:attrName>ppt_w</p:attrName>
                                        </p:attrNameLst>
                                      </p:cBhvr>
                                      <p:tavLst>
                                        <p:tav tm="0">
                                          <p:val>
                                            <p:fltVal val="0"/>
                                          </p:val>
                                        </p:tav>
                                        <p:tav tm="100000">
                                          <p:val>
                                            <p:strVal val="#ppt_w"/>
                                          </p:val>
                                        </p:tav>
                                      </p:tavLst>
                                    </p:anim>
                                    <p:anim calcmode="lin" valueType="num">
                                      <p:cBhvr>
                                        <p:cTn id="14" dur="500" fill="hold"/>
                                        <p:tgtEl>
                                          <p:spTgt spid="46127"/>
                                        </p:tgtEl>
                                        <p:attrNameLst>
                                          <p:attrName>ppt_h</p:attrName>
                                        </p:attrNameLst>
                                      </p:cBhvr>
                                      <p:tavLst>
                                        <p:tav tm="0">
                                          <p:val>
                                            <p:fltVal val="0"/>
                                          </p:val>
                                        </p:tav>
                                        <p:tav tm="100000">
                                          <p:val>
                                            <p:strVal val="#ppt_h"/>
                                          </p:val>
                                        </p:tav>
                                      </p:tavLst>
                                    </p:anim>
                                    <p:anim calcmode="lin" valueType="num">
                                      <p:cBhvr>
                                        <p:cTn id="15" dur="500" fill="hold"/>
                                        <p:tgtEl>
                                          <p:spTgt spid="46127"/>
                                        </p:tgtEl>
                                        <p:attrNameLst>
                                          <p:attrName>ppt_x</p:attrName>
                                        </p:attrNameLst>
                                      </p:cBhvr>
                                      <p:tavLst>
                                        <p:tav tm="0">
                                          <p:val>
                                            <p:fltVal val="0.5"/>
                                          </p:val>
                                        </p:tav>
                                        <p:tav tm="100000">
                                          <p:val>
                                            <p:strVal val="#ppt_x"/>
                                          </p:val>
                                        </p:tav>
                                      </p:tavLst>
                                    </p:anim>
                                    <p:anim calcmode="lin" valueType="num">
                                      <p:cBhvr>
                                        <p:cTn id="16" dur="500" fill="hold"/>
                                        <p:tgtEl>
                                          <p:spTgt spid="46127"/>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46128"/>
                                        </p:tgtEl>
                                        <p:attrNameLst>
                                          <p:attrName>style.visibility</p:attrName>
                                        </p:attrNameLst>
                                      </p:cBhvr>
                                      <p:to>
                                        <p:strVal val="visible"/>
                                      </p:to>
                                    </p:set>
                                    <p:animEffect transition="in" filter="dissolve">
                                      <p:cBhvr>
                                        <p:cTn id="21" dur="500"/>
                                        <p:tgtEl>
                                          <p:spTgt spid="46128"/>
                                        </p:tgtEl>
                                      </p:cBhvr>
                                    </p:animEffect>
                                  </p:childTnLst>
                                </p:cTn>
                              </p:par>
                            </p:childTnLst>
                          </p:cTn>
                        </p:par>
                      </p:childTnLst>
                    </p:cTn>
                  </p:par>
                  <p:par>
                    <p:cTn id="22" fill="hold">
                      <p:stCondLst>
                        <p:cond delay="indefinite"/>
                      </p:stCondLst>
                      <p:childTnLst>
                        <p:par>
                          <p:cTn id="23" fill="hold">
                            <p:stCondLst>
                              <p:cond delay="0"/>
                            </p:stCondLst>
                            <p:childTnLst>
                              <p:par>
                                <p:cTn id="24" presetID="15" presetClass="entr" presetSubtype="0" fill="hold" grpId="0" nodeType="clickEffect">
                                  <p:stCondLst>
                                    <p:cond delay="0"/>
                                  </p:stCondLst>
                                  <p:childTnLst>
                                    <p:set>
                                      <p:cBhvr>
                                        <p:cTn id="25" dur="1" fill="hold">
                                          <p:stCondLst>
                                            <p:cond delay="0"/>
                                          </p:stCondLst>
                                        </p:cTn>
                                        <p:tgtEl>
                                          <p:spTgt spid="46129"/>
                                        </p:tgtEl>
                                        <p:attrNameLst>
                                          <p:attrName>style.visibility</p:attrName>
                                        </p:attrNameLst>
                                      </p:cBhvr>
                                      <p:to>
                                        <p:strVal val="visible"/>
                                      </p:to>
                                    </p:set>
                                    <p:anim calcmode="lin" valueType="num">
                                      <p:cBhvr>
                                        <p:cTn id="26" dur="1000" fill="hold"/>
                                        <p:tgtEl>
                                          <p:spTgt spid="46129"/>
                                        </p:tgtEl>
                                        <p:attrNameLst>
                                          <p:attrName>ppt_w</p:attrName>
                                        </p:attrNameLst>
                                      </p:cBhvr>
                                      <p:tavLst>
                                        <p:tav tm="0">
                                          <p:val>
                                            <p:fltVal val="0"/>
                                          </p:val>
                                        </p:tav>
                                        <p:tav tm="100000">
                                          <p:val>
                                            <p:strVal val="#ppt_w"/>
                                          </p:val>
                                        </p:tav>
                                      </p:tavLst>
                                    </p:anim>
                                    <p:anim calcmode="lin" valueType="num">
                                      <p:cBhvr>
                                        <p:cTn id="27" dur="1000" fill="hold"/>
                                        <p:tgtEl>
                                          <p:spTgt spid="46129"/>
                                        </p:tgtEl>
                                        <p:attrNameLst>
                                          <p:attrName>ppt_h</p:attrName>
                                        </p:attrNameLst>
                                      </p:cBhvr>
                                      <p:tavLst>
                                        <p:tav tm="0">
                                          <p:val>
                                            <p:fltVal val="0"/>
                                          </p:val>
                                        </p:tav>
                                        <p:tav tm="100000">
                                          <p:val>
                                            <p:strVal val="#ppt_h"/>
                                          </p:val>
                                        </p:tav>
                                      </p:tavLst>
                                    </p:anim>
                                    <p:anim calcmode="lin" valueType="num">
                                      <p:cBhvr>
                                        <p:cTn id="28" dur="1000" fill="hold"/>
                                        <p:tgtEl>
                                          <p:spTgt spid="46129"/>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4612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46130"/>
                                        </p:tgtEl>
                                        <p:attrNameLst>
                                          <p:attrName>style.visibility</p:attrName>
                                        </p:attrNameLst>
                                      </p:cBhvr>
                                      <p:to>
                                        <p:strVal val="visible"/>
                                      </p:to>
                                    </p:set>
                                    <p:animEffect transition="in" filter="barn(inVertical)">
                                      <p:cBhvr>
                                        <p:cTn id="34" dur="500"/>
                                        <p:tgtEl>
                                          <p:spTgt spid="46130"/>
                                        </p:tgtEl>
                                      </p:cBhvr>
                                    </p:animEffect>
                                  </p:childTnLst>
                                </p:cTn>
                              </p:par>
                            </p:childTnLst>
                          </p:cTn>
                        </p:par>
                      </p:childTnLst>
                    </p:cTn>
                  </p:par>
                  <p:par>
                    <p:cTn id="35" fill="hold">
                      <p:stCondLst>
                        <p:cond delay="indefinite"/>
                      </p:stCondLst>
                      <p:childTnLst>
                        <p:par>
                          <p:cTn id="36" fill="hold">
                            <p:stCondLst>
                              <p:cond delay="0"/>
                            </p:stCondLst>
                            <p:childTnLst>
                              <p:par>
                                <p:cTn id="37" presetID="5" presetClass="entr" presetSubtype="10" fill="hold" grpId="0" nodeType="clickEffect">
                                  <p:stCondLst>
                                    <p:cond delay="0"/>
                                  </p:stCondLst>
                                  <p:childTnLst>
                                    <p:set>
                                      <p:cBhvr>
                                        <p:cTn id="38" dur="1" fill="hold">
                                          <p:stCondLst>
                                            <p:cond delay="0"/>
                                          </p:stCondLst>
                                        </p:cTn>
                                        <p:tgtEl>
                                          <p:spTgt spid="46131"/>
                                        </p:tgtEl>
                                        <p:attrNameLst>
                                          <p:attrName>style.visibility</p:attrName>
                                        </p:attrNameLst>
                                      </p:cBhvr>
                                      <p:to>
                                        <p:strVal val="visible"/>
                                      </p:to>
                                    </p:set>
                                    <p:animEffect transition="in" filter="checkerboard(across)">
                                      <p:cBhvr>
                                        <p:cTn id="39" dur="500"/>
                                        <p:tgtEl>
                                          <p:spTgt spid="46131"/>
                                        </p:tgtEl>
                                      </p:cBhvr>
                                    </p:animEffect>
                                  </p:childTnLst>
                                </p:cTn>
                              </p:par>
                            </p:childTnLst>
                          </p:cTn>
                        </p:par>
                      </p:childTnLst>
                    </p:cTn>
                  </p:par>
                  <p:par>
                    <p:cTn id="40" fill="hold">
                      <p:stCondLst>
                        <p:cond delay="indefinite"/>
                      </p:stCondLst>
                      <p:childTnLst>
                        <p:par>
                          <p:cTn id="41" fill="hold">
                            <p:stCondLst>
                              <p:cond delay="0"/>
                            </p:stCondLst>
                            <p:childTnLst>
                              <p:par>
                                <p:cTn id="42" presetID="9" presetClass="entr" presetSubtype="0" fill="hold" grpId="0" nodeType="clickEffect">
                                  <p:stCondLst>
                                    <p:cond delay="0"/>
                                  </p:stCondLst>
                                  <p:childTnLst>
                                    <p:set>
                                      <p:cBhvr>
                                        <p:cTn id="43" dur="1" fill="hold">
                                          <p:stCondLst>
                                            <p:cond delay="0"/>
                                          </p:stCondLst>
                                        </p:cTn>
                                        <p:tgtEl>
                                          <p:spTgt spid="46132"/>
                                        </p:tgtEl>
                                        <p:attrNameLst>
                                          <p:attrName>style.visibility</p:attrName>
                                        </p:attrNameLst>
                                      </p:cBhvr>
                                      <p:to>
                                        <p:strVal val="visible"/>
                                      </p:to>
                                    </p:set>
                                    <p:animEffect transition="in" filter="dissolve">
                                      <p:cBhvr>
                                        <p:cTn id="44" dur="500"/>
                                        <p:tgtEl>
                                          <p:spTgt spid="46132"/>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2" fill="hold" grpId="0" nodeType="clickEffect">
                                  <p:stCondLst>
                                    <p:cond delay="0"/>
                                  </p:stCondLst>
                                  <p:childTnLst>
                                    <p:set>
                                      <p:cBhvr>
                                        <p:cTn id="48" dur="1" fill="hold">
                                          <p:stCondLst>
                                            <p:cond delay="0"/>
                                          </p:stCondLst>
                                        </p:cTn>
                                        <p:tgtEl>
                                          <p:spTgt spid="46133"/>
                                        </p:tgtEl>
                                        <p:attrNameLst>
                                          <p:attrName>style.visibility</p:attrName>
                                        </p:attrNameLst>
                                      </p:cBhvr>
                                      <p:to>
                                        <p:strVal val="visible"/>
                                      </p:to>
                                    </p:set>
                                    <p:animEffect transition="in" filter="wipe(right)">
                                      <p:cBhvr>
                                        <p:cTn id="49" dur="500"/>
                                        <p:tgtEl>
                                          <p:spTgt spid="46133"/>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2" fill="hold" grpId="0" nodeType="clickEffect">
                                  <p:stCondLst>
                                    <p:cond delay="0"/>
                                  </p:stCondLst>
                                  <p:childTnLst>
                                    <p:set>
                                      <p:cBhvr>
                                        <p:cTn id="53" dur="1" fill="hold">
                                          <p:stCondLst>
                                            <p:cond delay="0"/>
                                          </p:stCondLst>
                                        </p:cTn>
                                        <p:tgtEl>
                                          <p:spTgt spid="46134"/>
                                        </p:tgtEl>
                                        <p:attrNameLst>
                                          <p:attrName>style.visibility</p:attrName>
                                        </p:attrNameLst>
                                      </p:cBhvr>
                                      <p:to>
                                        <p:strVal val="visible"/>
                                      </p:to>
                                    </p:set>
                                    <p:animEffect transition="in" filter="wipe(right)">
                                      <p:cBhvr>
                                        <p:cTn id="54" dur="500"/>
                                        <p:tgtEl>
                                          <p:spTgt spid="46134"/>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46135"/>
                                        </p:tgtEl>
                                        <p:attrNameLst>
                                          <p:attrName>style.visibility</p:attrName>
                                        </p:attrNameLst>
                                      </p:cBhvr>
                                      <p:to>
                                        <p:strVal val="visible"/>
                                      </p:to>
                                    </p:set>
                                    <p:animEffect transition="in" filter="wipe(left)">
                                      <p:cBhvr>
                                        <p:cTn id="59" dur="500"/>
                                        <p:tgtEl>
                                          <p:spTgt spid="46135"/>
                                        </p:tgtEl>
                                      </p:cBhvr>
                                    </p:animEffect>
                                  </p:childTnLst>
                                </p:cTn>
                              </p:par>
                            </p:childTnLst>
                          </p:cTn>
                        </p:par>
                      </p:childTnLst>
                    </p:cTn>
                  </p:par>
                  <p:par>
                    <p:cTn id="60" fill="hold">
                      <p:stCondLst>
                        <p:cond delay="indefinite"/>
                      </p:stCondLst>
                      <p:childTnLst>
                        <p:par>
                          <p:cTn id="61" fill="hold">
                            <p:stCondLst>
                              <p:cond delay="0"/>
                            </p:stCondLst>
                            <p:childTnLst>
                              <p:par>
                                <p:cTn id="62" presetID="23" presetClass="entr" presetSubtype="36" fill="hold" grpId="0" nodeType="clickEffect">
                                  <p:stCondLst>
                                    <p:cond delay="0"/>
                                  </p:stCondLst>
                                  <p:childTnLst>
                                    <p:set>
                                      <p:cBhvr>
                                        <p:cTn id="63" dur="1" fill="hold">
                                          <p:stCondLst>
                                            <p:cond delay="0"/>
                                          </p:stCondLst>
                                        </p:cTn>
                                        <p:tgtEl>
                                          <p:spTgt spid="46136"/>
                                        </p:tgtEl>
                                        <p:attrNameLst>
                                          <p:attrName>style.visibility</p:attrName>
                                        </p:attrNameLst>
                                      </p:cBhvr>
                                      <p:to>
                                        <p:strVal val="visible"/>
                                      </p:to>
                                    </p:set>
                                    <p:anim calcmode="lin" valueType="num">
                                      <p:cBhvr>
                                        <p:cTn id="64" dur="500" fill="hold"/>
                                        <p:tgtEl>
                                          <p:spTgt spid="46136"/>
                                        </p:tgtEl>
                                        <p:attrNameLst>
                                          <p:attrName>ppt_w</p:attrName>
                                        </p:attrNameLst>
                                      </p:cBhvr>
                                      <p:tavLst>
                                        <p:tav tm="0">
                                          <p:val>
                                            <p:strVal val="(6*min(max(#ppt_w*#ppt_h,.3),1)-7.4)/-.7*#ppt_w"/>
                                          </p:val>
                                        </p:tav>
                                        <p:tav tm="100000">
                                          <p:val>
                                            <p:strVal val="#ppt_w"/>
                                          </p:val>
                                        </p:tav>
                                      </p:tavLst>
                                    </p:anim>
                                    <p:anim calcmode="lin" valueType="num">
                                      <p:cBhvr>
                                        <p:cTn id="65" dur="500" fill="hold"/>
                                        <p:tgtEl>
                                          <p:spTgt spid="46136"/>
                                        </p:tgtEl>
                                        <p:attrNameLst>
                                          <p:attrName>ppt_h</p:attrName>
                                        </p:attrNameLst>
                                      </p:cBhvr>
                                      <p:tavLst>
                                        <p:tav tm="0">
                                          <p:val>
                                            <p:strVal val="(6*min(max(#ppt_w*#ppt_h,.3),1)-7.4)/-.7*#ppt_h"/>
                                          </p:val>
                                        </p:tav>
                                        <p:tav tm="100000">
                                          <p:val>
                                            <p:strVal val="#ppt_h"/>
                                          </p:val>
                                        </p:tav>
                                      </p:tavLst>
                                    </p:anim>
                                    <p:anim calcmode="lin" valueType="num">
                                      <p:cBhvr>
                                        <p:cTn id="66" dur="500" fill="hold"/>
                                        <p:tgtEl>
                                          <p:spTgt spid="46136"/>
                                        </p:tgtEl>
                                        <p:attrNameLst>
                                          <p:attrName>ppt_x</p:attrName>
                                        </p:attrNameLst>
                                      </p:cBhvr>
                                      <p:tavLst>
                                        <p:tav tm="0">
                                          <p:val>
                                            <p:fltVal val="0.5"/>
                                          </p:val>
                                        </p:tav>
                                        <p:tav tm="100000">
                                          <p:val>
                                            <p:strVal val="#ppt_x"/>
                                          </p:val>
                                        </p:tav>
                                      </p:tavLst>
                                    </p:anim>
                                    <p:anim calcmode="lin" valueType="num">
                                      <p:cBhvr>
                                        <p:cTn id="67" dur="500" fill="hold"/>
                                        <p:tgtEl>
                                          <p:spTgt spid="46136"/>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126" grpId="0" autoUpdateAnimBg="0"/>
      <p:bldP spid="46127" grpId="0" autoUpdateAnimBg="0"/>
      <p:bldP spid="46128" grpId="0" autoUpdateAnimBg="0"/>
      <p:bldP spid="46129" grpId="0" autoUpdateAnimBg="0"/>
      <p:bldP spid="46130" grpId="0" autoUpdateAnimBg="0"/>
      <p:bldP spid="46131" grpId="0" autoUpdateAnimBg="0"/>
      <p:bldP spid="46132" grpId="0" autoUpdateAnimBg="0"/>
      <p:bldP spid="46133" grpId="0" autoUpdateAnimBg="0"/>
      <p:bldP spid="46134" grpId="0" autoUpdateAnimBg="0"/>
      <p:bldP spid="46135" grpId="0" autoUpdateAnimBg="0"/>
      <p:bldP spid="46136"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517130" y="3170555"/>
            <a:ext cx="1447165" cy="645160"/>
          </a:xfrm>
          <a:prstGeom prst="rect">
            <a:avLst/>
          </a:prstGeom>
          <a:solidFill>
            <a:schemeClr val="bg1"/>
          </a:solidFill>
        </p:spPr>
        <p:txBody>
          <a:bodyPr wrap="square" rtlCol="0">
            <a:spAutoFit/>
          </a:bodyPr>
          <a:p>
            <a:endParaRPr lang="zh-CN" altLang="en-US"/>
          </a:p>
        </p:txBody>
      </p:sp>
      <p:sp>
        <p:nvSpPr>
          <p:cNvPr id="41987" name="Rectangle 3"/>
          <p:cNvSpPr>
            <a:spLocks noGrp="1" noChangeArrowheads="1"/>
          </p:cNvSpPr>
          <p:nvPr>
            <p:ph type="body" idx="1"/>
          </p:nvPr>
        </p:nvSpPr>
        <p:spPr>
          <a:xfrm>
            <a:off x="0" y="115888"/>
            <a:ext cx="8785225" cy="6858000"/>
          </a:xfrm>
        </p:spPr>
        <p:txBody>
          <a:bodyPr/>
          <a:lstStyle/>
          <a:p>
            <a:pPr>
              <a:lnSpc>
                <a:spcPct val="90000"/>
              </a:lnSpc>
            </a:pPr>
            <a:r>
              <a:rPr lang="zh-CN" altLang="en-US" b="1" dirty="0">
                <a:ea typeface="楷体_GB2312" panose="02010609030101010101" pitchFamily="49" charset="-122"/>
              </a:rPr>
              <a:t>同学们认为奥楚蔑洛夫的性格是什么样的呢？是如何突出的？（小组讨论）</a:t>
            </a:r>
            <a:endParaRPr lang="zh-CN" altLang="en-US" b="1" dirty="0">
              <a:ea typeface="楷体_GB2312" panose="02010609030101010101" pitchFamily="49" charset="-122"/>
            </a:endParaRPr>
          </a:p>
          <a:p>
            <a:pPr>
              <a:lnSpc>
                <a:spcPct val="90000"/>
              </a:lnSpc>
            </a:pPr>
            <a:r>
              <a:rPr lang="zh-CN" altLang="en-US" b="1" dirty="0">
                <a:ea typeface="楷体_GB2312" panose="02010609030101010101" pitchFamily="49" charset="-122"/>
              </a:rPr>
              <a:t>趋炎附势、装腔作势、媚上欺下、见风使舵</a:t>
            </a:r>
            <a:endParaRPr lang="zh-CN" altLang="en-US" b="1" dirty="0">
              <a:ea typeface="楷体_GB2312" panose="02010609030101010101" pitchFamily="49" charset="-122"/>
            </a:endParaRPr>
          </a:p>
          <a:p>
            <a:pPr>
              <a:lnSpc>
                <a:spcPct val="90000"/>
              </a:lnSpc>
            </a:pPr>
            <a:r>
              <a:rPr lang="zh-CN" altLang="en-US" b="1" dirty="0">
                <a:ea typeface="楷体_GB2312" panose="02010609030101010101" pitchFamily="49" charset="-122"/>
              </a:rPr>
              <a:t>作者在描写奥楚蔑洛夫的语言时，让他前一次的预言和后一次的预言形成对比，如他一开始两次说“不错”，肯定对赫留金是被狗咬了，同意他索赔的要求；接着又对他说，“你那手指头一定是给下钉子弄破的，后来却异想天开，想得到一笔什么赔偿费了”。对赫留金的态度、对狗和狗的主人的态度，对“案子”的处理意见都是如此，每变一次色就形成一次对比。作者通过对比，让两种相互矛盾的语言交替出自同一人物之口，把奥楚蔑洛夫见风使舵、媚上欺下的“变色龙”性格刻画的淋漓尽致。</a:t>
            </a:r>
            <a:endParaRPr lang="zh-CN" altLang="en-US" b="1" dirty="0">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41987">
                                            <p:txEl>
                                              <p:pRg st="0" end="0"/>
                                            </p:txEl>
                                          </p:spTgt>
                                        </p:tgtEl>
                                        <p:attrNameLst>
                                          <p:attrName>style.visibility</p:attrName>
                                        </p:attrNameLst>
                                      </p:cBhvr>
                                      <p:to>
                                        <p:strVal val="visible"/>
                                      </p:to>
                                    </p:set>
                                    <p:anim calcmode="discrete" valueType="clr">
                                      <p:cBhvr override="childStyle">
                                        <p:cTn id="7" dur="80"/>
                                        <p:tgtEl>
                                          <p:spTgt spid="41987">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1987">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41987">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41987">
                                            <p:txEl>
                                              <p:pRg st="1" end="1"/>
                                            </p:txEl>
                                          </p:spTgt>
                                        </p:tgtEl>
                                        <p:attrNameLst>
                                          <p:attrName>style.visibility</p:attrName>
                                        </p:attrNameLst>
                                      </p:cBhvr>
                                      <p:to>
                                        <p:strVal val="visible"/>
                                      </p:to>
                                    </p:set>
                                    <p:anim calcmode="discrete" valueType="clr">
                                      <p:cBhvr override="childStyle">
                                        <p:cTn id="14" dur="80"/>
                                        <p:tgtEl>
                                          <p:spTgt spid="41987">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41987">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41987">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41987">
                                            <p:txEl>
                                              <p:pRg st="2" end="2"/>
                                            </p:txEl>
                                          </p:spTgt>
                                        </p:tgtEl>
                                        <p:attrNameLst>
                                          <p:attrName>style.visibility</p:attrName>
                                        </p:attrNameLst>
                                      </p:cBhvr>
                                      <p:to>
                                        <p:strVal val="visible"/>
                                      </p:to>
                                    </p:set>
                                    <p:anim calcmode="discrete" valueType="clr">
                                      <p:cBhvr override="childStyle">
                                        <p:cTn id="21" dur="80"/>
                                        <p:tgtEl>
                                          <p:spTgt spid="41987">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41987">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41987">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517130" y="3170555"/>
            <a:ext cx="1447165" cy="645160"/>
          </a:xfrm>
          <a:prstGeom prst="rect">
            <a:avLst/>
          </a:prstGeom>
          <a:solidFill>
            <a:schemeClr val="bg1"/>
          </a:solidFill>
        </p:spPr>
        <p:txBody>
          <a:bodyPr wrap="square" rtlCol="0">
            <a:spAutoFit/>
          </a:bodyPr>
          <a:p>
            <a:endParaRPr lang="zh-CN" altLang="en-US"/>
          </a:p>
        </p:txBody>
      </p:sp>
      <p:sp>
        <p:nvSpPr>
          <p:cNvPr id="48131" name="Rectangle 3"/>
          <p:cNvSpPr>
            <a:spLocks noGrp="1" noChangeArrowheads="1"/>
          </p:cNvSpPr>
          <p:nvPr>
            <p:ph type="body" idx="1"/>
          </p:nvPr>
        </p:nvSpPr>
        <p:spPr>
          <a:xfrm>
            <a:off x="250825" y="333375"/>
            <a:ext cx="8642350" cy="6191250"/>
          </a:xfrm>
        </p:spPr>
        <p:txBody>
          <a:bodyPr/>
          <a:lstStyle/>
          <a:p>
            <a:r>
              <a:rPr lang="zh-CN" altLang="en-US" sz="4000" b="1" dirty="0">
                <a:ea typeface="楷体_GB2312" panose="02010609030101010101" pitchFamily="49" charset="-122"/>
              </a:rPr>
              <a:t>读完课文，同学们认为文章运用了些什么描写？</a:t>
            </a:r>
            <a:endParaRPr lang="zh-CN" altLang="en-US" sz="4000" b="1" dirty="0">
              <a:ea typeface="楷体_GB2312" panose="02010609030101010101" pitchFamily="49" charset="-122"/>
            </a:endParaRPr>
          </a:p>
          <a:p>
            <a:endParaRPr lang="zh-CN" altLang="en-US" sz="4000" b="1" dirty="0">
              <a:ea typeface="楷体_GB2312" panose="02010609030101010101" pitchFamily="49" charset="-122"/>
            </a:endParaRPr>
          </a:p>
          <a:p>
            <a:endParaRPr lang="zh-CN" altLang="en-US" sz="4000" b="1" dirty="0">
              <a:ea typeface="楷体_GB2312" panose="02010609030101010101" pitchFamily="49" charset="-122"/>
            </a:endParaRPr>
          </a:p>
          <a:p>
            <a:r>
              <a:rPr lang="zh-CN" altLang="en-US" sz="4000" b="1" dirty="0">
                <a:ea typeface="楷体_GB2312" panose="02010609030101010101" pitchFamily="49" charset="-122"/>
              </a:rPr>
              <a:t>语言描写、动作描写、细节描写</a:t>
            </a:r>
            <a:endParaRPr lang="zh-CN" altLang="en-US" sz="4000" b="1" dirty="0">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8131">
                                            <p:txEl>
                                              <p:pRg st="0" end="0"/>
                                            </p:txEl>
                                          </p:spTgt>
                                        </p:tgtEl>
                                        <p:attrNameLst>
                                          <p:attrName>style.visibility</p:attrName>
                                        </p:attrNameLst>
                                      </p:cBhvr>
                                      <p:to>
                                        <p:strVal val="visible"/>
                                      </p:to>
                                    </p:set>
                                    <p:anim calcmode="lin" valueType="num">
                                      <p:cBhvr>
                                        <p:cTn id="7" dur="500" fill="hold"/>
                                        <p:tgtEl>
                                          <p:spTgt spid="4813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8131">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813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813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8131">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35" presetClass="entr" presetSubtype="0" fill="hold" nodeType="clickEffect">
                                  <p:stCondLst>
                                    <p:cond delay="0"/>
                                  </p:stCondLst>
                                  <p:childTnLst>
                                    <p:set>
                                      <p:cBhvr>
                                        <p:cTn id="15" dur="1" fill="hold">
                                          <p:stCondLst>
                                            <p:cond delay="0"/>
                                          </p:stCondLst>
                                        </p:cTn>
                                        <p:tgtEl>
                                          <p:spTgt spid="48131">
                                            <p:txEl>
                                              <p:pRg st="3" end="3"/>
                                            </p:txEl>
                                          </p:spTgt>
                                        </p:tgtEl>
                                        <p:attrNameLst>
                                          <p:attrName>style.visibility</p:attrName>
                                        </p:attrNameLst>
                                      </p:cBhvr>
                                      <p:to>
                                        <p:strVal val="visible"/>
                                      </p:to>
                                    </p:set>
                                    <p:animEffect transition="in" filter="fade">
                                      <p:cBhvr>
                                        <p:cTn id="16" dur="2000"/>
                                        <p:tgtEl>
                                          <p:spTgt spid="48131">
                                            <p:txEl>
                                              <p:pRg st="3" end="3"/>
                                            </p:txEl>
                                          </p:spTgt>
                                        </p:tgtEl>
                                      </p:cBhvr>
                                    </p:animEffect>
                                    <p:anim calcmode="lin" valueType="num">
                                      <p:cBhvr>
                                        <p:cTn id="17" dur="2000" fill="hold"/>
                                        <p:tgtEl>
                                          <p:spTgt spid="48131">
                                            <p:txEl>
                                              <p:pRg st="3" end="3"/>
                                            </p:txEl>
                                          </p:spTgt>
                                        </p:tgtEl>
                                        <p:attrNameLst>
                                          <p:attrName>style.rotation</p:attrName>
                                        </p:attrNameLst>
                                      </p:cBhvr>
                                      <p:tavLst>
                                        <p:tav tm="0">
                                          <p:val>
                                            <p:fltVal val="720"/>
                                          </p:val>
                                        </p:tav>
                                        <p:tav tm="100000">
                                          <p:val>
                                            <p:fltVal val="0"/>
                                          </p:val>
                                        </p:tav>
                                      </p:tavLst>
                                    </p:anim>
                                    <p:anim calcmode="lin" valueType="num">
                                      <p:cBhvr>
                                        <p:cTn id="18" dur="2000" fill="hold"/>
                                        <p:tgtEl>
                                          <p:spTgt spid="48131">
                                            <p:txEl>
                                              <p:pRg st="3" end="3"/>
                                            </p:txEl>
                                          </p:spTgt>
                                        </p:tgtEl>
                                        <p:attrNameLst>
                                          <p:attrName>ppt_h</p:attrName>
                                        </p:attrNameLst>
                                      </p:cBhvr>
                                      <p:tavLst>
                                        <p:tav tm="0">
                                          <p:val>
                                            <p:fltVal val="0"/>
                                          </p:val>
                                        </p:tav>
                                        <p:tav tm="100000">
                                          <p:val>
                                            <p:strVal val="#ppt_h"/>
                                          </p:val>
                                        </p:tav>
                                      </p:tavLst>
                                    </p:anim>
                                    <p:anim calcmode="lin" valueType="num">
                                      <p:cBhvr>
                                        <p:cTn id="19" dur="2000" fill="hold"/>
                                        <p:tgtEl>
                                          <p:spTgt spid="48131">
                                            <p:txEl>
                                              <p:pRg st="3" end="3"/>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3"/>
          <p:cNvSpPr>
            <a:spLocks noGrp="1" noChangeArrowheads="1"/>
          </p:cNvSpPr>
          <p:nvPr>
            <p:ph type="body" idx="1"/>
          </p:nvPr>
        </p:nvSpPr>
        <p:spPr/>
        <p:txBody>
          <a:bodyPr/>
          <a:lstStyle/>
          <a:p>
            <a:r>
              <a:rPr lang="zh-CN" altLang="en-US" sz="3600" b="1">
                <a:latin typeface="Webdings" panose="05030102010509060703" pitchFamily="18" charset="2"/>
                <a:ea typeface="楷体_GB2312" panose="02010609030101010101" pitchFamily="49" charset="-122"/>
              </a:rPr>
              <a:t>小组讨论奥楚蔑洛夫的军大衣在小说中出现几次，有何作用？</a:t>
            </a:r>
            <a:endParaRPr lang="zh-CN" altLang="en-US" sz="3600" b="1">
              <a:latin typeface="Webdings" panose="05030102010509060703" pitchFamily="18" charset="2"/>
              <a:ea typeface="楷体_GB2312" panose="02010609030101010101" pitchFamily="49" charset="-122"/>
            </a:endParaRPr>
          </a:p>
        </p:txBody>
      </p:sp>
      <p:sp>
        <p:nvSpPr>
          <p:cNvPr id="2" name="文本框 1"/>
          <p:cNvSpPr txBox="1"/>
          <p:nvPr/>
        </p:nvSpPr>
        <p:spPr>
          <a:xfrm>
            <a:off x="7517130" y="3170555"/>
            <a:ext cx="1447165" cy="645160"/>
          </a:xfrm>
          <a:prstGeom prst="rect">
            <a:avLst/>
          </a:prstGeom>
          <a:solidFill>
            <a:schemeClr val="bg1"/>
          </a:solidFill>
        </p:spPr>
        <p:txBody>
          <a:bodyPr wrap="square" rtlCol="0">
            <a:spAutoFit/>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39939">
                                            <p:txEl>
                                              <p:pRg st="0" end="0"/>
                                            </p:txEl>
                                          </p:spTgt>
                                        </p:tgtEl>
                                        <p:attrNameLst>
                                          <p:attrName>style.visibility</p:attrName>
                                        </p:attrNameLst>
                                      </p:cBhvr>
                                      <p:to>
                                        <p:strVal val="visible"/>
                                      </p:to>
                                    </p:set>
                                    <p:anim calcmode="lin" valueType="num">
                                      <p:cBhvr>
                                        <p:cTn id="7" dur="500" fill="hold"/>
                                        <p:tgtEl>
                                          <p:spTgt spid="3993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939">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3993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93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99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517130" y="3170555"/>
            <a:ext cx="1447165" cy="645160"/>
          </a:xfrm>
          <a:prstGeom prst="rect">
            <a:avLst/>
          </a:prstGeom>
          <a:solidFill>
            <a:schemeClr val="bg1"/>
          </a:solidFill>
        </p:spPr>
        <p:txBody>
          <a:bodyPr wrap="square" rtlCol="0">
            <a:spAutoFit/>
          </a:bodyPr>
          <a:p>
            <a:endParaRPr lang="zh-CN" altLang="en-US"/>
          </a:p>
        </p:txBody>
      </p:sp>
      <p:sp>
        <p:nvSpPr>
          <p:cNvPr id="40963" name="Rectangle 3"/>
          <p:cNvSpPr>
            <a:spLocks noGrp="1" noChangeArrowheads="1"/>
          </p:cNvSpPr>
          <p:nvPr>
            <p:ph type="body" idx="1"/>
          </p:nvPr>
        </p:nvSpPr>
        <p:spPr>
          <a:xfrm>
            <a:off x="0" y="0"/>
            <a:ext cx="9144000" cy="6858000"/>
          </a:xfrm>
          <a:noFill/>
          <a:ln>
            <a:solidFill>
              <a:schemeClr val="tx1"/>
            </a:solidFill>
            <a:miter lim="800000"/>
          </a:ln>
        </p:spPr>
        <p:txBody>
          <a:bodyPr/>
          <a:lstStyle/>
          <a:p>
            <a:pPr>
              <a:buFontTx/>
              <a:buNone/>
            </a:pPr>
            <a:r>
              <a:rPr lang="en-US" altLang="zh-CN" sz="4000"/>
              <a:t>            </a:t>
            </a:r>
            <a:r>
              <a:rPr lang="zh-CN" altLang="en-US" sz="4000" b="1">
                <a:latin typeface="楷体_GB2312" panose="02010609030101010101" pitchFamily="49" charset="-122"/>
                <a:ea typeface="楷体_GB2312" panose="02010609030101010101" pitchFamily="49" charset="-122"/>
              </a:rPr>
              <a:t>奥楚蔑洛夫的军大衣</a:t>
            </a:r>
            <a:endParaRPr lang="zh-CN" altLang="en-US" sz="4000" b="1">
              <a:latin typeface="楷体_GB2312" panose="02010609030101010101" pitchFamily="49" charset="-122"/>
              <a:ea typeface="楷体_GB2312" panose="02010609030101010101" pitchFamily="49" charset="-122"/>
            </a:endParaRPr>
          </a:p>
          <a:p>
            <a:endParaRPr lang="zh-CN" altLang="en-US" sz="4000" b="1">
              <a:latin typeface="楷体_GB2312" panose="02010609030101010101" pitchFamily="49" charset="-122"/>
              <a:ea typeface="楷体_GB2312" panose="02010609030101010101" pitchFamily="49" charset="-122"/>
            </a:endParaRPr>
          </a:p>
          <a:p>
            <a:pPr>
              <a:buFontTx/>
              <a:buNone/>
            </a:pPr>
            <a:r>
              <a:rPr lang="zh-CN" altLang="en-US" sz="3600" b="1">
                <a:latin typeface="楷体_GB2312" panose="02010609030101010101" pitchFamily="49" charset="-122"/>
                <a:ea typeface="楷体_GB2312" panose="02010609030101010101" pitchFamily="49" charset="-122"/>
              </a:rPr>
              <a:t>第一次</a:t>
            </a:r>
            <a:endParaRPr lang="zh-CN" altLang="en-US" sz="3600" b="1">
              <a:latin typeface="楷体_GB2312" panose="02010609030101010101" pitchFamily="49" charset="-122"/>
              <a:ea typeface="楷体_GB2312" panose="02010609030101010101" pitchFamily="49" charset="-122"/>
            </a:endParaRPr>
          </a:p>
          <a:p>
            <a:endParaRPr lang="zh-CN" altLang="en-US" sz="3600" b="1">
              <a:latin typeface="楷体_GB2312" panose="02010609030101010101" pitchFamily="49" charset="-122"/>
              <a:ea typeface="楷体_GB2312" panose="02010609030101010101" pitchFamily="49" charset="-122"/>
            </a:endParaRPr>
          </a:p>
          <a:p>
            <a:pPr>
              <a:buFontTx/>
              <a:buNone/>
            </a:pPr>
            <a:r>
              <a:rPr lang="zh-CN" altLang="en-US" sz="3600" b="1">
                <a:latin typeface="楷体_GB2312" panose="02010609030101010101" pitchFamily="49" charset="-122"/>
                <a:ea typeface="楷体_GB2312" panose="02010609030101010101" pitchFamily="49" charset="-122"/>
              </a:rPr>
              <a:t>第二次   </a:t>
            </a:r>
            <a:endParaRPr lang="zh-CN" altLang="en-US" sz="3600" b="1">
              <a:latin typeface="楷体_GB2312" panose="02010609030101010101" pitchFamily="49" charset="-122"/>
              <a:ea typeface="楷体_GB2312" panose="02010609030101010101" pitchFamily="49" charset="-122"/>
            </a:endParaRPr>
          </a:p>
          <a:p>
            <a:pPr>
              <a:buFontTx/>
              <a:buNone/>
            </a:pPr>
            <a:r>
              <a:rPr lang="zh-CN" altLang="en-US" sz="3600" b="1">
                <a:latin typeface="楷体_GB2312" panose="02010609030101010101" pitchFamily="49" charset="-122"/>
                <a:ea typeface="楷体_GB2312" panose="02010609030101010101" pitchFamily="49" charset="-122"/>
              </a:rPr>
              <a:t>第三次</a:t>
            </a:r>
            <a:endParaRPr lang="zh-CN" altLang="en-US" sz="3600" b="1">
              <a:latin typeface="楷体_GB2312" panose="02010609030101010101" pitchFamily="49" charset="-122"/>
              <a:ea typeface="楷体_GB2312" panose="02010609030101010101" pitchFamily="49" charset="-122"/>
            </a:endParaRPr>
          </a:p>
          <a:p>
            <a:endParaRPr lang="zh-CN" altLang="en-US" sz="3600" b="1">
              <a:latin typeface="楷体_GB2312" panose="02010609030101010101" pitchFamily="49" charset="-122"/>
              <a:ea typeface="楷体_GB2312" panose="02010609030101010101" pitchFamily="49" charset="-122"/>
            </a:endParaRPr>
          </a:p>
          <a:p>
            <a:pPr>
              <a:buFontTx/>
              <a:buNone/>
            </a:pPr>
            <a:r>
              <a:rPr lang="zh-CN" altLang="en-US" sz="3600" b="1">
                <a:latin typeface="楷体_GB2312" panose="02010609030101010101" pitchFamily="49" charset="-122"/>
                <a:ea typeface="楷体_GB2312" panose="02010609030101010101" pitchFamily="49" charset="-122"/>
              </a:rPr>
              <a:t>第四次</a:t>
            </a:r>
            <a:endParaRPr lang="zh-CN" altLang="en-US" sz="3600" b="1">
              <a:latin typeface="楷体_GB2312" panose="02010609030101010101" pitchFamily="49" charset="-122"/>
              <a:ea typeface="楷体_GB2312" panose="02010609030101010101" pitchFamily="49" charset="-122"/>
            </a:endParaRPr>
          </a:p>
          <a:p>
            <a:pPr>
              <a:buFontTx/>
              <a:buNone/>
            </a:pPr>
            <a:endParaRPr lang="zh-CN" altLang="en-US" sz="3600" b="1">
              <a:latin typeface="楷体_GB2312" panose="02010609030101010101" pitchFamily="49" charset="-122"/>
              <a:ea typeface="楷体_GB2312" panose="02010609030101010101" pitchFamily="49" charset="-122"/>
            </a:endParaRPr>
          </a:p>
          <a:p>
            <a:endParaRPr lang="en-US" altLang="zh-CN" sz="3600" b="1">
              <a:latin typeface="楷体_GB2312" panose="02010609030101010101" pitchFamily="49" charset="-122"/>
              <a:ea typeface="楷体_GB2312" panose="02010609030101010101" pitchFamily="49" charset="-122"/>
            </a:endParaRPr>
          </a:p>
        </p:txBody>
      </p:sp>
      <p:sp>
        <p:nvSpPr>
          <p:cNvPr id="40965" name="Line 5"/>
          <p:cNvSpPr>
            <a:spLocks noChangeShapeType="1"/>
          </p:cNvSpPr>
          <p:nvPr/>
        </p:nvSpPr>
        <p:spPr bwMode="auto">
          <a:xfrm>
            <a:off x="0" y="0"/>
            <a:ext cx="1979613" cy="5084763"/>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0967" name="Line 7"/>
          <p:cNvSpPr>
            <a:spLocks noChangeShapeType="1"/>
          </p:cNvSpPr>
          <p:nvPr/>
        </p:nvSpPr>
        <p:spPr bwMode="auto">
          <a:xfrm>
            <a:off x="0" y="981075"/>
            <a:ext cx="9144000" cy="71438"/>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0969" name="Line 9"/>
          <p:cNvSpPr>
            <a:spLocks noChangeShapeType="1"/>
          </p:cNvSpPr>
          <p:nvPr/>
        </p:nvSpPr>
        <p:spPr bwMode="auto">
          <a:xfrm flipV="1">
            <a:off x="0" y="2205038"/>
            <a:ext cx="6732588" cy="73025"/>
          </a:xfrm>
          <a:prstGeom prst="line">
            <a:avLst/>
          </a:prstGeom>
          <a:noFill/>
          <a:ln w="190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0970" name="Line 10"/>
          <p:cNvSpPr>
            <a:spLocks noChangeShapeType="1"/>
          </p:cNvSpPr>
          <p:nvPr/>
        </p:nvSpPr>
        <p:spPr bwMode="auto">
          <a:xfrm flipV="1">
            <a:off x="0" y="1196975"/>
            <a:ext cx="9144000" cy="73025"/>
          </a:xfrm>
          <a:prstGeom prst="line">
            <a:avLst/>
          </a:prstGeom>
          <a:noFill/>
          <a:ln w="190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0972" name="Line 12"/>
          <p:cNvSpPr>
            <a:spLocks noChangeShapeType="1"/>
          </p:cNvSpPr>
          <p:nvPr/>
        </p:nvSpPr>
        <p:spPr bwMode="auto">
          <a:xfrm>
            <a:off x="0" y="3357563"/>
            <a:ext cx="6732588" cy="0"/>
          </a:xfrm>
          <a:prstGeom prst="line">
            <a:avLst/>
          </a:prstGeom>
          <a:noFill/>
          <a:ln w="190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0973" name="Line 13"/>
          <p:cNvSpPr>
            <a:spLocks noChangeShapeType="1"/>
          </p:cNvSpPr>
          <p:nvPr/>
        </p:nvSpPr>
        <p:spPr bwMode="auto">
          <a:xfrm>
            <a:off x="0" y="4365625"/>
            <a:ext cx="6732588" cy="0"/>
          </a:xfrm>
          <a:prstGeom prst="line">
            <a:avLst/>
          </a:prstGeom>
          <a:noFill/>
          <a:ln w="190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0974" name="Line 14"/>
          <p:cNvSpPr>
            <a:spLocks noChangeShapeType="1"/>
          </p:cNvSpPr>
          <p:nvPr/>
        </p:nvSpPr>
        <p:spPr bwMode="auto">
          <a:xfrm>
            <a:off x="0" y="5734050"/>
            <a:ext cx="6659563" cy="0"/>
          </a:xfrm>
          <a:prstGeom prst="line">
            <a:avLst/>
          </a:prstGeom>
          <a:noFill/>
          <a:ln w="190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0975" name="Line 15"/>
          <p:cNvSpPr>
            <a:spLocks noChangeShapeType="1"/>
          </p:cNvSpPr>
          <p:nvPr/>
        </p:nvSpPr>
        <p:spPr bwMode="auto">
          <a:xfrm flipH="1">
            <a:off x="2051050" y="1268413"/>
            <a:ext cx="0" cy="5589587"/>
          </a:xfrm>
          <a:prstGeom prst="line">
            <a:avLst/>
          </a:prstGeom>
          <a:noFill/>
          <a:ln w="190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0976" name="Line 16"/>
          <p:cNvSpPr>
            <a:spLocks noChangeShapeType="1"/>
          </p:cNvSpPr>
          <p:nvPr/>
        </p:nvSpPr>
        <p:spPr bwMode="auto">
          <a:xfrm>
            <a:off x="3276600" y="1268413"/>
            <a:ext cx="0" cy="5589587"/>
          </a:xfrm>
          <a:prstGeom prst="line">
            <a:avLst/>
          </a:prstGeom>
          <a:noFill/>
          <a:ln w="190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0977" name="Line 17"/>
          <p:cNvSpPr>
            <a:spLocks noChangeShapeType="1"/>
          </p:cNvSpPr>
          <p:nvPr/>
        </p:nvSpPr>
        <p:spPr bwMode="auto">
          <a:xfrm flipH="1">
            <a:off x="6732588" y="1268413"/>
            <a:ext cx="0" cy="5589587"/>
          </a:xfrm>
          <a:prstGeom prst="line">
            <a:avLst/>
          </a:prstGeom>
          <a:noFill/>
          <a:ln w="190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0978" name="Text Box 18"/>
          <p:cNvSpPr txBox="1">
            <a:spLocks noChangeArrowheads="1"/>
          </p:cNvSpPr>
          <p:nvPr/>
        </p:nvSpPr>
        <p:spPr bwMode="auto">
          <a:xfrm>
            <a:off x="3276600" y="1412875"/>
            <a:ext cx="33956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ea typeface="宋体" panose="02010600030101010101" pitchFamily="2" charset="-122"/>
              </a:defRPr>
            </a:lvl1pPr>
            <a:lvl2pPr>
              <a:spcBef>
                <a:spcPct val="0"/>
              </a:spcBef>
              <a:defRPr>
                <a:solidFill>
                  <a:schemeClr val="tx1"/>
                </a:solidFill>
                <a:latin typeface="Arial" panose="020B0604020202020204" pitchFamily="34" charset="0"/>
                <a:ea typeface="宋体" panose="02010600030101010101" pitchFamily="2" charset="-122"/>
              </a:defRPr>
            </a:lvl2pPr>
            <a:lvl3pPr>
              <a:spcBef>
                <a:spcPct val="0"/>
              </a:spcBef>
              <a:defRPr>
                <a:solidFill>
                  <a:schemeClr val="tx1"/>
                </a:solidFill>
                <a:latin typeface="Arial" panose="020B0604020202020204" pitchFamily="34" charset="0"/>
                <a:ea typeface="宋体" panose="02010600030101010101" pitchFamily="2" charset="-122"/>
              </a:defRPr>
            </a:lvl3pPr>
            <a:lvl4pPr>
              <a:spcBef>
                <a:spcPct val="0"/>
              </a:spcBef>
              <a:defRPr>
                <a:solidFill>
                  <a:schemeClr val="tx1"/>
                </a:solidFill>
                <a:latin typeface="Arial" panose="020B0604020202020204" pitchFamily="34" charset="0"/>
                <a:ea typeface="宋体" panose="02010600030101010101" pitchFamily="2" charset="-122"/>
              </a:defRPr>
            </a:lvl4pPr>
            <a:lvl5pPr>
              <a:spcBef>
                <a:spcPct val="0"/>
              </a:spcBef>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20000"/>
              </a:spcBef>
              <a:buFontTx/>
              <a:buNone/>
            </a:pPr>
            <a:r>
              <a:rPr lang="zh-CN" altLang="en-US">
                <a:latin typeface="楷体_GB2312" panose="02010609030101010101" pitchFamily="49" charset="-122"/>
                <a:ea typeface="楷体_GB2312" panose="02010609030101010101" pitchFamily="49" charset="-122"/>
              </a:rPr>
              <a:t>装腔作势的道具</a:t>
            </a:r>
            <a:endParaRPr lang="zh-CN" altLang="en-US">
              <a:latin typeface="楷体_GB2312" panose="02010609030101010101" pitchFamily="49" charset="-122"/>
              <a:ea typeface="楷体_GB2312" panose="02010609030101010101" pitchFamily="49" charset="-122"/>
            </a:endParaRPr>
          </a:p>
        </p:txBody>
      </p:sp>
      <p:sp>
        <p:nvSpPr>
          <p:cNvPr id="40979" name="Text Box 19"/>
          <p:cNvSpPr txBox="1">
            <a:spLocks noChangeArrowheads="1"/>
          </p:cNvSpPr>
          <p:nvPr/>
        </p:nvSpPr>
        <p:spPr bwMode="auto">
          <a:xfrm>
            <a:off x="2195513" y="1412875"/>
            <a:ext cx="110172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ea typeface="宋体" panose="02010600030101010101" pitchFamily="2" charset="-122"/>
              </a:defRPr>
            </a:lvl1pPr>
            <a:lvl2pPr>
              <a:spcBef>
                <a:spcPct val="0"/>
              </a:spcBef>
              <a:defRPr>
                <a:solidFill>
                  <a:schemeClr val="tx1"/>
                </a:solidFill>
                <a:latin typeface="Arial" panose="020B0604020202020204" pitchFamily="34" charset="0"/>
                <a:ea typeface="宋体" panose="02010600030101010101" pitchFamily="2" charset="-122"/>
              </a:defRPr>
            </a:lvl2pPr>
            <a:lvl3pPr>
              <a:spcBef>
                <a:spcPct val="0"/>
              </a:spcBef>
              <a:defRPr>
                <a:solidFill>
                  <a:schemeClr val="tx1"/>
                </a:solidFill>
                <a:latin typeface="Arial" panose="020B0604020202020204" pitchFamily="34" charset="0"/>
                <a:ea typeface="宋体" panose="02010600030101010101" pitchFamily="2" charset="-122"/>
              </a:defRPr>
            </a:lvl3pPr>
            <a:lvl4pPr>
              <a:spcBef>
                <a:spcPct val="0"/>
              </a:spcBef>
              <a:defRPr>
                <a:solidFill>
                  <a:schemeClr val="tx1"/>
                </a:solidFill>
                <a:latin typeface="Arial" panose="020B0604020202020204" pitchFamily="34" charset="0"/>
                <a:ea typeface="宋体" panose="02010600030101010101" pitchFamily="2" charset="-122"/>
              </a:defRPr>
            </a:lvl4pPr>
            <a:lvl5pPr>
              <a:spcBef>
                <a:spcPct val="0"/>
              </a:spcBef>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20000"/>
              </a:spcBef>
              <a:buFontTx/>
              <a:buNone/>
            </a:pPr>
            <a:r>
              <a:rPr lang="zh-CN" altLang="en-US">
                <a:latin typeface="楷体_GB2312" panose="02010609030101010101" pitchFamily="49" charset="-122"/>
                <a:ea typeface="楷体_GB2312" panose="02010609030101010101" pitchFamily="49" charset="-122"/>
              </a:rPr>
              <a:t>穿着</a:t>
            </a:r>
            <a:endParaRPr lang="zh-CN" altLang="en-US">
              <a:latin typeface="楷体_GB2312" panose="02010609030101010101" pitchFamily="49" charset="-122"/>
              <a:ea typeface="楷体_GB2312" panose="02010609030101010101" pitchFamily="49" charset="-122"/>
            </a:endParaRPr>
          </a:p>
        </p:txBody>
      </p:sp>
      <p:sp>
        <p:nvSpPr>
          <p:cNvPr id="40980" name="Text Box 20"/>
          <p:cNvSpPr txBox="1">
            <a:spLocks noChangeArrowheads="1"/>
          </p:cNvSpPr>
          <p:nvPr/>
        </p:nvSpPr>
        <p:spPr bwMode="auto">
          <a:xfrm>
            <a:off x="2051050" y="2565400"/>
            <a:ext cx="110172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ea typeface="宋体" panose="02010600030101010101" pitchFamily="2" charset="-122"/>
              </a:defRPr>
            </a:lvl1pPr>
            <a:lvl2pPr>
              <a:spcBef>
                <a:spcPct val="0"/>
              </a:spcBef>
              <a:defRPr>
                <a:solidFill>
                  <a:schemeClr val="tx1"/>
                </a:solidFill>
                <a:latin typeface="Arial" panose="020B0604020202020204" pitchFamily="34" charset="0"/>
                <a:ea typeface="宋体" panose="02010600030101010101" pitchFamily="2" charset="-122"/>
              </a:defRPr>
            </a:lvl2pPr>
            <a:lvl3pPr>
              <a:spcBef>
                <a:spcPct val="0"/>
              </a:spcBef>
              <a:defRPr>
                <a:solidFill>
                  <a:schemeClr val="tx1"/>
                </a:solidFill>
                <a:latin typeface="Arial" panose="020B0604020202020204" pitchFamily="34" charset="0"/>
                <a:ea typeface="宋体" panose="02010600030101010101" pitchFamily="2" charset="-122"/>
              </a:defRPr>
            </a:lvl3pPr>
            <a:lvl4pPr>
              <a:spcBef>
                <a:spcPct val="0"/>
              </a:spcBef>
              <a:defRPr>
                <a:solidFill>
                  <a:schemeClr val="tx1"/>
                </a:solidFill>
                <a:latin typeface="Arial" panose="020B0604020202020204" pitchFamily="34" charset="0"/>
                <a:ea typeface="宋体" panose="02010600030101010101" pitchFamily="2" charset="-122"/>
              </a:defRPr>
            </a:lvl4pPr>
            <a:lvl5pPr>
              <a:spcBef>
                <a:spcPct val="0"/>
              </a:spcBef>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20000"/>
              </a:spcBef>
              <a:buFontTx/>
              <a:buNone/>
            </a:pPr>
            <a:r>
              <a:rPr lang="zh-CN" altLang="en-US">
                <a:latin typeface="楷体_GB2312" panose="02010609030101010101" pitchFamily="49" charset="-122"/>
                <a:ea typeface="楷体_GB2312" panose="02010609030101010101" pitchFamily="49" charset="-122"/>
              </a:rPr>
              <a:t>脱下</a:t>
            </a:r>
            <a:endParaRPr lang="zh-CN" altLang="en-US">
              <a:latin typeface="楷体_GB2312" panose="02010609030101010101" pitchFamily="49" charset="-122"/>
              <a:ea typeface="楷体_GB2312" panose="02010609030101010101" pitchFamily="49" charset="-122"/>
            </a:endParaRPr>
          </a:p>
        </p:txBody>
      </p:sp>
      <p:sp>
        <p:nvSpPr>
          <p:cNvPr id="40981" name="Text Box 21"/>
          <p:cNvSpPr txBox="1">
            <a:spLocks noChangeArrowheads="1"/>
          </p:cNvSpPr>
          <p:nvPr/>
        </p:nvSpPr>
        <p:spPr bwMode="auto">
          <a:xfrm>
            <a:off x="2051050" y="3573463"/>
            <a:ext cx="110172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ea typeface="宋体" panose="02010600030101010101" pitchFamily="2" charset="-122"/>
              </a:defRPr>
            </a:lvl1pPr>
            <a:lvl2pPr>
              <a:spcBef>
                <a:spcPct val="0"/>
              </a:spcBef>
              <a:defRPr>
                <a:solidFill>
                  <a:schemeClr val="tx1"/>
                </a:solidFill>
                <a:latin typeface="Arial" panose="020B0604020202020204" pitchFamily="34" charset="0"/>
                <a:ea typeface="宋体" panose="02010600030101010101" pitchFamily="2" charset="-122"/>
              </a:defRPr>
            </a:lvl2pPr>
            <a:lvl3pPr>
              <a:spcBef>
                <a:spcPct val="0"/>
              </a:spcBef>
              <a:defRPr>
                <a:solidFill>
                  <a:schemeClr val="tx1"/>
                </a:solidFill>
                <a:latin typeface="Arial" panose="020B0604020202020204" pitchFamily="34" charset="0"/>
                <a:ea typeface="宋体" panose="02010600030101010101" pitchFamily="2" charset="-122"/>
              </a:defRPr>
            </a:lvl3pPr>
            <a:lvl4pPr>
              <a:spcBef>
                <a:spcPct val="0"/>
              </a:spcBef>
              <a:defRPr>
                <a:solidFill>
                  <a:schemeClr val="tx1"/>
                </a:solidFill>
                <a:latin typeface="Arial" panose="020B0604020202020204" pitchFamily="34" charset="0"/>
                <a:ea typeface="宋体" panose="02010600030101010101" pitchFamily="2" charset="-122"/>
              </a:defRPr>
            </a:lvl4pPr>
            <a:lvl5pPr>
              <a:spcBef>
                <a:spcPct val="0"/>
              </a:spcBef>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20000"/>
              </a:spcBef>
              <a:buFontTx/>
              <a:buNone/>
            </a:pPr>
            <a:r>
              <a:rPr lang="zh-CN" altLang="en-US">
                <a:latin typeface="楷体_GB2312" panose="02010609030101010101" pitchFamily="49" charset="-122"/>
                <a:ea typeface="楷体_GB2312" panose="02010609030101010101" pitchFamily="49" charset="-122"/>
              </a:rPr>
              <a:t>穿上</a:t>
            </a:r>
            <a:endParaRPr lang="zh-CN" altLang="en-US">
              <a:latin typeface="楷体_GB2312" panose="02010609030101010101" pitchFamily="49" charset="-122"/>
              <a:ea typeface="楷体_GB2312" panose="02010609030101010101" pitchFamily="49" charset="-122"/>
            </a:endParaRPr>
          </a:p>
        </p:txBody>
      </p:sp>
      <p:sp>
        <p:nvSpPr>
          <p:cNvPr id="40982" name="Text Box 22"/>
          <p:cNvSpPr txBox="1">
            <a:spLocks noChangeArrowheads="1"/>
          </p:cNvSpPr>
          <p:nvPr/>
        </p:nvSpPr>
        <p:spPr bwMode="auto">
          <a:xfrm>
            <a:off x="2051050" y="4797425"/>
            <a:ext cx="110172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ea typeface="宋体" panose="02010600030101010101" pitchFamily="2" charset="-122"/>
              </a:defRPr>
            </a:lvl1pPr>
            <a:lvl2pPr>
              <a:spcBef>
                <a:spcPct val="0"/>
              </a:spcBef>
              <a:defRPr>
                <a:solidFill>
                  <a:schemeClr val="tx1"/>
                </a:solidFill>
                <a:latin typeface="Arial" panose="020B0604020202020204" pitchFamily="34" charset="0"/>
                <a:ea typeface="宋体" panose="02010600030101010101" pitchFamily="2" charset="-122"/>
              </a:defRPr>
            </a:lvl2pPr>
            <a:lvl3pPr>
              <a:spcBef>
                <a:spcPct val="0"/>
              </a:spcBef>
              <a:defRPr>
                <a:solidFill>
                  <a:schemeClr val="tx1"/>
                </a:solidFill>
                <a:latin typeface="Arial" panose="020B0604020202020204" pitchFamily="34" charset="0"/>
                <a:ea typeface="宋体" panose="02010600030101010101" pitchFamily="2" charset="-122"/>
              </a:defRPr>
            </a:lvl3pPr>
            <a:lvl4pPr>
              <a:spcBef>
                <a:spcPct val="0"/>
              </a:spcBef>
              <a:defRPr>
                <a:solidFill>
                  <a:schemeClr val="tx1"/>
                </a:solidFill>
                <a:latin typeface="Arial" panose="020B0604020202020204" pitchFamily="34" charset="0"/>
                <a:ea typeface="宋体" panose="02010600030101010101" pitchFamily="2" charset="-122"/>
              </a:defRPr>
            </a:lvl4pPr>
            <a:lvl5pPr>
              <a:spcBef>
                <a:spcPct val="0"/>
              </a:spcBef>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20000"/>
              </a:spcBef>
              <a:buFontTx/>
              <a:buNone/>
            </a:pPr>
            <a:r>
              <a:rPr lang="zh-CN" altLang="en-US">
                <a:latin typeface="楷体_GB2312" panose="02010609030101010101" pitchFamily="49" charset="-122"/>
                <a:ea typeface="楷体_GB2312" panose="02010609030101010101" pitchFamily="49" charset="-122"/>
              </a:rPr>
              <a:t>裹紧</a:t>
            </a:r>
            <a:endParaRPr lang="zh-CN" altLang="en-US">
              <a:latin typeface="楷体_GB2312" panose="02010609030101010101" pitchFamily="49" charset="-122"/>
              <a:ea typeface="楷体_GB2312" panose="02010609030101010101" pitchFamily="49" charset="-122"/>
            </a:endParaRPr>
          </a:p>
        </p:txBody>
      </p:sp>
      <p:sp>
        <p:nvSpPr>
          <p:cNvPr id="40983" name="Text Box 23"/>
          <p:cNvSpPr txBox="1">
            <a:spLocks noChangeArrowheads="1"/>
          </p:cNvSpPr>
          <p:nvPr/>
        </p:nvSpPr>
        <p:spPr bwMode="auto">
          <a:xfrm>
            <a:off x="3203575" y="2565400"/>
            <a:ext cx="33956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ea typeface="宋体" panose="02010600030101010101" pitchFamily="2" charset="-122"/>
              </a:defRPr>
            </a:lvl1pPr>
            <a:lvl2pPr>
              <a:spcBef>
                <a:spcPct val="0"/>
              </a:spcBef>
              <a:defRPr>
                <a:solidFill>
                  <a:schemeClr val="tx1"/>
                </a:solidFill>
                <a:latin typeface="Arial" panose="020B0604020202020204" pitchFamily="34" charset="0"/>
                <a:ea typeface="宋体" panose="02010600030101010101" pitchFamily="2" charset="-122"/>
              </a:defRPr>
            </a:lvl2pPr>
            <a:lvl3pPr>
              <a:spcBef>
                <a:spcPct val="0"/>
              </a:spcBef>
              <a:defRPr>
                <a:solidFill>
                  <a:schemeClr val="tx1"/>
                </a:solidFill>
                <a:latin typeface="Arial" panose="020B0604020202020204" pitchFamily="34" charset="0"/>
                <a:ea typeface="宋体" panose="02010600030101010101" pitchFamily="2" charset="-122"/>
              </a:defRPr>
            </a:lvl3pPr>
            <a:lvl4pPr>
              <a:spcBef>
                <a:spcPct val="0"/>
              </a:spcBef>
              <a:defRPr>
                <a:solidFill>
                  <a:schemeClr val="tx1"/>
                </a:solidFill>
                <a:latin typeface="Arial" panose="020B0604020202020204" pitchFamily="34" charset="0"/>
                <a:ea typeface="宋体" panose="02010600030101010101" pitchFamily="2" charset="-122"/>
              </a:defRPr>
            </a:lvl4pPr>
            <a:lvl5pPr>
              <a:spcBef>
                <a:spcPct val="0"/>
              </a:spcBef>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20000"/>
              </a:spcBef>
              <a:buFontTx/>
              <a:buNone/>
            </a:pPr>
            <a:r>
              <a:rPr lang="zh-CN" altLang="en-US">
                <a:latin typeface="楷体_GB2312" panose="02010609030101010101" pitchFamily="49" charset="-122"/>
                <a:ea typeface="楷体_GB2312" panose="02010609030101010101" pitchFamily="49" charset="-122"/>
              </a:rPr>
              <a:t>掩饰自己的忐忑</a:t>
            </a:r>
            <a:endParaRPr lang="zh-CN" altLang="en-US">
              <a:latin typeface="楷体_GB2312" panose="02010609030101010101" pitchFamily="49" charset="-122"/>
              <a:ea typeface="楷体_GB2312" panose="02010609030101010101" pitchFamily="49" charset="-122"/>
            </a:endParaRPr>
          </a:p>
        </p:txBody>
      </p:sp>
      <p:sp>
        <p:nvSpPr>
          <p:cNvPr id="40984" name="Text Box 24"/>
          <p:cNvSpPr txBox="1">
            <a:spLocks noChangeArrowheads="1"/>
          </p:cNvSpPr>
          <p:nvPr/>
        </p:nvSpPr>
        <p:spPr bwMode="auto">
          <a:xfrm>
            <a:off x="3276600" y="3573463"/>
            <a:ext cx="33956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ea typeface="宋体" panose="02010600030101010101" pitchFamily="2" charset="-122"/>
              </a:defRPr>
            </a:lvl1pPr>
            <a:lvl2pPr>
              <a:spcBef>
                <a:spcPct val="0"/>
              </a:spcBef>
              <a:defRPr>
                <a:solidFill>
                  <a:schemeClr val="tx1"/>
                </a:solidFill>
                <a:latin typeface="Arial" panose="020B0604020202020204" pitchFamily="34" charset="0"/>
                <a:ea typeface="宋体" panose="02010600030101010101" pitchFamily="2" charset="-122"/>
              </a:defRPr>
            </a:lvl2pPr>
            <a:lvl3pPr>
              <a:spcBef>
                <a:spcPct val="0"/>
              </a:spcBef>
              <a:defRPr>
                <a:solidFill>
                  <a:schemeClr val="tx1"/>
                </a:solidFill>
                <a:latin typeface="Arial" panose="020B0604020202020204" pitchFamily="34" charset="0"/>
                <a:ea typeface="宋体" panose="02010600030101010101" pitchFamily="2" charset="-122"/>
              </a:defRPr>
            </a:lvl3pPr>
            <a:lvl4pPr>
              <a:spcBef>
                <a:spcPct val="0"/>
              </a:spcBef>
              <a:defRPr>
                <a:solidFill>
                  <a:schemeClr val="tx1"/>
                </a:solidFill>
                <a:latin typeface="Arial" panose="020B0604020202020204" pitchFamily="34" charset="0"/>
                <a:ea typeface="宋体" panose="02010600030101010101" pitchFamily="2" charset="-122"/>
              </a:defRPr>
            </a:lvl4pPr>
            <a:lvl5pPr>
              <a:spcBef>
                <a:spcPct val="0"/>
              </a:spcBef>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20000"/>
              </a:spcBef>
              <a:buFontTx/>
              <a:buNone/>
            </a:pPr>
            <a:r>
              <a:rPr lang="zh-CN" altLang="en-US">
                <a:latin typeface="楷体_GB2312" panose="02010609030101010101" pitchFamily="49" charset="-122"/>
                <a:ea typeface="楷体_GB2312" panose="02010609030101010101" pitchFamily="49" charset="-122"/>
              </a:rPr>
              <a:t>掩盖自己的恐惧</a:t>
            </a:r>
            <a:endParaRPr lang="zh-CN" altLang="en-US">
              <a:latin typeface="楷体_GB2312" panose="02010609030101010101" pitchFamily="49" charset="-122"/>
              <a:ea typeface="楷体_GB2312" panose="02010609030101010101" pitchFamily="49" charset="-122"/>
            </a:endParaRPr>
          </a:p>
        </p:txBody>
      </p:sp>
      <p:sp>
        <p:nvSpPr>
          <p:cNvPr id="40985" name="Text Box 25"/>
          <p:cNvSpPr txBox="1">
            <a:spLocks noChangeArrowheads="1"/>
          </p:cNvSpPr>
          <p:nvPr/>
        </p:nvSpPr>
        <p:spPr bwMode="auto">
          <a:xfrm>
            <a:off x="3255963" y="4783138"/>
            <a:ext cx="3395662"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ea typeface="宋体" panose="02010600030101010101" pitchFamily="2" charset="-122"/>
              </a:defRPr>
            </a:lvl1pPr>
            <a:lvl2pPr>
              <a:spcBef>
                <a:spcPct val="0"/>
              </a:spcBef>
              <a:defRPr>
                <a:solidFill>
                  <a:schemeClr val="tx1"/>
                </a:solidFill>
                <a:latin typeface="Arial" panose="020B0604020202020204" pitchFamily="34" charset="0"/>
                <a:ea typeface="宋体" panose="02010600030101010101" pitchFamily="2" charset="-122"/>
              </a:defRPr>
            </a:lvl2pPr>
            <a:lvl3pPr>
              <a:spcBef>
                <a:spcPct val="0"/>
              </a:spcBef>
              <a:defRPr>
                <a:solidFill>
                  <a:schemeClr val="tx1"/>
                </a:solidFill>
                <a:latin typeface="Arial" panose="020B0604020202020204" pitchFamily="34" charset="0"/>
                <a:ea typeface="宋体" panose="02010600030101010101" pitchFamily="2" charset="-122"/>
              </a:defRPr>
            </a:lvl3pPr>
            <a:lvl4pPr>
              <a:spcBef>
                <a:spcPct val="0"/>
              </a:spcBef>
              <a:defRPr>
                <a:solidFill>
                  <a:schemeClr val="tx1"/>
                </a:solidFill>
                <a:latin typeface="Arial" panose="020B0604020202020204" pitchFamily="34" charset="0"/>
                <a:ea typeface="宋体" panose="02010600030101010101" pitchFamily="2" charset="-122"/>
              </a:defRPr>
            </a:lvl4pPr>
            <a:lvl5pPr>
              <a:spcBef>
                <a:spcPct val="0"/>
              </a:spcBef>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20000"/>
              </a:spcBef>
              <a:buFontTx/>
              <a:buNone/>
            </a:pPr>
            <a:r>
              <a:rPr lang="zh-CN" altLang="en-US">
                <a:latin typeface="楷体_GB2312" panose="02010609030101010101" pitchFamily="49" charset="-122"/>
                <a:ea typeface="楷体_GB2312" panose="02010609030101010101" pitchFamily="49" charset="-122"/>
              </a:rPr>
              <a:t>掩盖自己的狼狈</a:t>
            </a:r>
            <a:endParaRPr lang="zh-CN" altLang="en-US">
              <a:latin typeface="楷体_GB2312" panose="02010609030101010101" pitchFamily="49" charset="-122"/>
              <a:ea typeface="楷体_GB2312" panose="02010609030101010101" pitchFamily="49" charset="-122"/>
            </a:endParaRPr>
          </a:p>
        </p:txBody>
      </p:sp>
      <p:sp>
        <p:nvSpPr>
          <p:cNvPr id="40986" name="Text Box 26"/>
          <p:cNvSpPr txBox="1">
            <a:spLocks noChangeArrowheads="1"/>
          </p:cNvSpPr>
          <p:nvPr/>
        </p:nvSpPr>
        <p:spPr bwMode="auto">
          <a:xfrm>
            <a:off x="6665913" y="1989138"/>
            <a:ext cx="2478087" cy="327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ea typeface="宋体" panose="02010600030101010101" pitchFamily="2" charset="-122"/>
              </a:defRPr>
            </a:lvl1pPr>
            <a:lvl2pPr>
              <a:spcBef>
                <a:spcPct val="0"/>
              </a:spcBef>
              <a:defRPr>
                <a:solidFill>
                  <a:schemeClr val="tx1"/>
                </a:solidFill>
                <a:latin typeface="Arial" panose="020B0604020202020204" pitchFamily="34" charset="0"/>
                <a:ea typeface="宋体" panose="02010600030101010101" pitchFamily="2" charset="-122"/>
              </a:defRPr>
            </a:lvl2pPr>
            <a:lvl3pPr>
              <a:spcBef>
                <a:spcPct val="0"/>
              </a:spcBef>
              <a:defRPr>
                <a:solidFill>
                  <a:schemeClr val="tx1"/>
                </a:solidFill>
                <a:latin typeface="Arial" panose="020B0604020202020204" pitchFamily="34" charset="0"/>
                <a:ea typeface="宋体" panose="02010600030101010101" pitchFamily="2" charset="-122"/>
              </a:defRPr>
            </a:lvl3pPr>
            <a:lvl4pPr>
              <a:spcBef>
                <a:spcPct val="0"/>
              </a:spcBef>
              <a:defRPr>
                <a:solidFill>
                  <a:schemeClr val="tx1"/>
                </a:solidFill>
                <a:latin typeface="Arial" panose="020B0604020202020204" pitchFamily="34" charset="0"/>
                <a:ea typeface="宋体" panose="02010600030101010101" pitchFamily="2" charset="-122"/>
              </a:defRPr>
            </a:lvl4pPr>
            <a:lvl5pPr>
              <a:spcBef>
                <a:spcPct val="0"/>
              </a:spcBef>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20000"/>
              </a:spcBef>
              <a:buFontTx/>
              <a:buNone/>
            </a:pPr>
            <a:r>
              <a:rPr lang="zh-CN" altLang="en-US">
                <a:latin typeface="楷体_GB2312" panose="02010609030101010101" pitchFamily="49" charset="-122"/>
                <a:ea typeface="楷体_GB2312" panose="02010609030101010101" pitchFamily="49" charset="-122"/>
              </a:rPr>
              <a:t>刻画了奥楚</a:t>
            </a:r>
            <a:endParaRPr lang="zh-CN" altLang="en-US">
              <a:latin typeface="楷体_GB2312" panose="02010609030101010101" pitchFamily="49" charset="-122"/>
              <a:ea typeface="楷体_GB2312" panose="02010609030101010101" pitchFamily="49" charset="-122"/>
            </a:endParaRPr>
          </a:p>
          <a:p>
            <a:pPr>
              <a:spcBef>
                <a:spcPct val="20000"/>
              </a:spcBef>
              <a:buFontTx/>
              <a:buNone/>
            </a:pPr>
            <a:r>
              <a:rPr lang="zh-CN" altLang="en-US">
                <a:latin typeface="楷体_GB2312" panose="02010609030101010101" pitchFamily="49" charset="-122"/>
                <a:ea typeface="楷体_GB2312" panose="02010609030101010101" pitchFamily="49" charset="-122"/>
              </a:rPr>
              <a:t>蔑洛夫变色</a:t>
            </a:r>
            <a:endParaRPr lang="zh-CN" altLang="en-US">
              <a:latin typeface="楷体_GB2312" panose="02010609030101010101" pitchFamily="49" charset="-122"/>
              <a:ea typeface="楷体_GB2312" panose="02010609030101010101" pitchFamily="49" charset="-122"/>
            </a:endParaRPr>
          </a:p>
          <a:p>
            <a:pPr>
              <a:spcBef>
                <a:spcPct val="20000"/>
              </a:spcBef>
              <a:buFontTx/>
              <a:buNone/>
            </a:pPr>
            <a:r>
              <a:rPr lang="zh-CN" altLang="en-US">
                <a:latin typeface="楷体_GB2312" panose="02010609030101010101" pitchFamily="49" charset="-122"/>
                <a:ea typeface="楷体_GB2312" panose="02010609030101010101" pitchFamily="49" charset="-122"/>
              </a:rPr>
              <a:t>过程中的丑</a:t>
            </a:r>
            <a:endParaRPr lang="zh-CN" altLang="en-US">
              <a:latin typeface="楷体_GB2312" panose="02010609030101010101" pitchFamily="49" charset="-122"/>
              <a:ea typeface="楷体_GB2312" panose="02010609030101010101" pitchFamily="49" charset="-122"/>
            </a:endParaRPr>
          </a:p>
          <a:p>
            <a:pPr>
              <a:spcBef>
                <a:spcPct val="20000"/>
              </a:spcBef>
              <a:buFontTx/>
              <a:buNone/>
            </a:pPr>
            <a:r>
              <a:rPr lang="zh-CN" altLang="en-US">
                <a:latin typeface="楷体_GB2312" panose="02010609030101010101" pitchFamily="49" charset="-122"/>
                <a:ea typeface="楷体_GB2312" panose="02010609030101010101" pitchFamily="49" charset="-122"/>
              </a:rPr>
              <a:t>态和卑劣的</a:t>
            </a:r>
            <a:endParaRPr lang="zh-CN" altLang="en-US">
              <a:latin typeface="楷体_GB2312" panose="02010609030101010101" pitchFamily="49" charset="-122"/>
              <a:ea typeface="楷体_GB2312" panose="02010609030101010101" pitchFamily="49" charset="-122"/>
            </a:endParaRPr>
          </a:p>
          <a:p>
            <a:pPr>
              <a:spcBef>
                <a:spcPct val="20000"/>
              </a:spcBef>
              <a:buFontTx/>
              <a:buNone/>
            </a:pPr>
            <a:r>
              <a:rPr lang="zh-CN" altLang="en-US">
                <a:latin typeface="楷体_GB2312" panose="02010609030101010101" pitchFamily="49" charset="-122"/>
                <a:ea typeface="楷体_GB2312" panose="02010609030101010101" pitchFamily="49" charset="-122"/>
              </a:rPr>
              <a:t>心理活动</a:t>
            </a:r>
            <a:endParaRPr lang="zh-CN" altLang="en-US">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0963">
                                            <p:txEl>
                                              <p:pRg st="0" end="0"/>
                                            </p:txEl>
                                          </p:spTgt>
                                        </p:tgtEl>
                                        <p:attrNameLst>
                                          <p:attrName>style.visibility</p:attrName>
                                        </p:attrNameLst>
                                      </p:cBhvr>
                                      <p:to>
                                        <p:strVal val="visible"/>
                                      </p:to>
                                    </p:set>
                                    <p:anim calcmode="lin" valueType="num">
                                      <p:cBhvr>
                                        <p:cTn id="7" dur="500" fill="hold"/>
                                        <p:tgtEl>
                                          <p:spTgt spid="4096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963">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096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96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96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nodeType="clickEffect">
                                  <p:stCondLst>
                                    <p:cond delay="0"/>
                                  </p:stCondLst>
                                  <p:childTnLst>
                                    <p:set>
                                      <p:cBhvr>
                                        <p:cTn id="15" dur="1" fill="hold">
                                          <p:stCondLst>
                                            <p:cond delay="0"/>
                                          </p:stCondLst>
                                        </p:cTn>
                                        <p:tgtEl>
                                          <p:spTgt spid="40963">
                                            <p:txEl>
                                              <p:pRg st="2" end="2"/>
                                            </p:txEl>
                                          </p:spTgt>
                                        </p:tgtEl>
                                        <p:attrNameLst>
                                          <p:attrName>style.visibility</p:attrName>
                                        </p:attrNameLst>
                                      </p:cBhvr>
                                      <p:to>
                                        <p:strVal val="visible"/>
                                      </p:to>
                                    </p:set>
                                    <p:animEffect transition="in" filter="box(in)">
                                      <p:cBhvr>
                                        <p:cTn id="16" dur="500"/>
                                        <p:tgtEl>
                                          <p:spTgt spid="40963">
                                            <p:txEl>
                                              <p:pRg st="2" end="2"/>
                                            </p:txEl>
                                          </p:spTgt>
                                        </p:tgtEl>
                                      </p:cBhvr>
                                    </p:animEffect>
                                  </p:childTnLst>
                                </p:cTn>
                              </p:par>
                              <p:par>
                                <p:cTn id="17" presetID="4" presetClass="entr" presetSubtype="16" fill="hold" nodeType="withEffect">
                                  <p:stCondLst>
                                    <p:cond delay="0"/>
                                  </p:stCondLst>
                                  <p:childTnLst>
                                    <p:set>
                                      <p:cBhvr>
                                        <p:cTn id="18" dur="1" fill="hold">
                                          <p:stCondLst>
                                            <p:cond delay="0"/>
                                          </p:stCondLst>
                                        </p:cTn>
                                        <p:tgtEl>
                                          <p:spTgt spid="40963">
                                            <p:txEl>
                                              <p:pRg st="4" end="4"/>
                                            </p:txEl>
                                          </p:spTgt>
                                        </p:tgtEl>
                                        <p:attrNameLst>
                                          <p:attrName>style.visibility</p:attrName>
                                        </p:attrNameLst>
                                      </p:cBhvr>
                                      <p:to>
                                        <p:strVal val="visible"/>
                                      </p:to>
                                    </p:set>
                                    <p:animEffect transition="in" filter="box(in)">
                                      <p:cBhvr>
                                        <p:cTn id="19" dur="500"/>
                                        <p:tgtEl>
                                          <p:spTgt spid="40963">
                                            <p:txEl>
                                              <p:pRg st="4" end="4"/>
                                            </p:txEl>
                                          </p:spTgt>
                                        </p:tgtEl>
                                      </p:cBhvr>
                                    </p:animEffect>
                                  </p:childTnLst>
                                </p:cTn>
                              </p:par>
                              <p:par>
                                <p:cTn id="20" presetID="4" presetClass="entr" presetSubtype="16" fill="hold" nodeType="withEffect">
                                  <p:stCondLst>
                                    <p:cond delay="0"/>
                                  </p:stCondLst>
                                  <p:childTnLst>
                                    <p:set>
                                      <p:cBhvr>
                                        <p:cTn id="21" dur="1" fill="hold">
                                          <p:stCondLst>
                                            <p:cond delay="0"/>
                                          </p:stCondLst>
                                        </p:cTn>
                                        <p:tgtEl>
                                          <p:spTgt spid="40963">
                                            <p:txEl>
                                              <p:pRg st="5" end="5"/>
                                            </p:txEl>
                                          </p:spTgt>
                                        </p:tgtEl>
                                        <p:attrNameLst>
                                          <p:attrName>style.visibility</p:attrName>
                                        </p:attrNameLst>
                                      </p:cBhvr>
                                      <p:to>
                                        <p:strVal val="visible"/>
                                      </p:to>
                                    </p:set>
                                    <p:animEffect transition="in" filter="box(in)">
                                      <p:cBhvr>
                                        <p:cTn id="22" dur="500"/>
                                        <p:tgtEl>
                                          <p:spTgt spid="40963">
                                            <p:txEl>
                                              <p:pRg st="5" end="5"/>
                                            </p:txEl>
                                          </p:spTgt>
                                        </p:tgtEl>
                                      </p:cBhvr>
                                    </p:animEffect>
                                  </p:childTnLst>
                                </p:cTn>
                              </p:par>
                              <p:par>
                                <p:cTn id="23" presetID="4" presetClass="entr" presetSubtype="16" fill="hold" nodeType="withEffect">
                                  <p:stCondLst>
                                    <p:cond delay="0"/>
                                  </p:stCondLst>
                                  <p:childTnLst>
                                    <p:set>
                                      <p:cBhvr>
                                        <p:cTn id="24" dur="1" fill="hold">
                                          <p:stCondLst>
                                            <p:cond delay="0"/>
                                          </p:stCondLst>
                                        </p:cTn>
                                        <p:tgtEl>
                                          <p:spTgt spid="40963">
                                            <p:txEl>
                                              <p:pRg st="7" end="7"/>
                                            </p:txEl>
                                          </p:spTgt>
                                        </p:tgtEl>
                                        <p:attrNameLst>
                                          <p:attrName>style.visibility</p:attrName>
                                        </p:attrNameLst>
                                      </p:cBhvr>
                                      <p:to>
                                        <p:strVal val="visible"/>
                                      </p:to>
                                    </p:set>
                                    <p:animEffect transition="in" filter="box(in)">
                                      <p:cBhvr>
                                        <p:cTn id="25" dur="500"/>
                                        <p:tgtEl>
                                          <p:spTgt spid="40963">
                                            <p:txEl>
                                              <p:pRg st="7" end="7"/>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8" presetClass="entr" presetSubtype="12" fill="hold" nodeType="clickEffect">
                                  <p:stCondLst>
                                    <p:cond delay="0"/>
                                  </p:stCondLst>
                                  <p:childTnLst>
                                    <p:set>
                                      <p:cBhvr>
                                        <p:cTn id="29" dur="1" fill="hold">
                                          <p:stCondLst>
                                            <p:cond delay="0"/>
                                          </p:stCondLst>
                                        </p:cTn>
                                        <p:tgtEl>
                                          <p:spTgt spid="40979">
                                            <p:txEl>
                                              <p:pRg st="0" end="0"/>
                                            </p:txEl>
                                          </p:spTgt>
                                        </p:tgtEl>
                                        <p:attrNameLst>
                                          <p:attrName>style.visibility</p:attrName>
                                        </p:attrNameLst>
                                      </p:cBhvr>
                                      <p:to>
                                        <p:strVal val="visible"/>
                                      </p:to>
                                    </p:set>
                                    <p:animEffect transition="in" filter="strips(downLeft)">
                                      <p:cBhvr>
                                        <p:cTn id="30" dur="500"/>
                                        <p:tgtEl>
                                          <p:spTgt spid="40979">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1" presetClass="entr" presetSubtype="4" fill="hold" nodeType="clickEffect">
                                  <p:stCondLst>
                                    <p:cond delay="0"/>
                                  </p:stCondLst>
                                  <p:childTnLst>
                                    <p:set>
                                      <p:cBhvr>
                                        <p:cTn id="34" dur="1" fill="hold">
                                          <p:stCondLst>
                                            <p:cond delay="0"/>
                                          </p:stCondLst>
                                        </p:cTn>
                                        <p:tgtEl>
                                          <p:spTgt spid="40978">
                                            <p:txEl>
                                              <p:pRg st="0" end="0"/>
                                            </p:txEl>
                                          </p:spTgt>
                                        </p:tgtEl>
                                        <p:attrNameLst>
                                          <p:attrName>style.visibility</p:attrName>
                                        </p:attrNameLst>
                                      </p:cBhvr>
                                      <p:to>
                                        <p:strVal val="visible"/>
                                      </p:to>
                                    </p:set>
                                    <p:animEffect transition="in" filter="wheel(4)">
                                      <p:cBhvr>
                                        <p:cTn id="35" dur="2000"/>
                                        <p:tgtEl>
                                          <p:spTgt spid="40978">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0" presetClass="entr" presetSubtype="0" fill="hold" nodeType="clickEffect">
                                  <p:stCondLst>
                                    <p:cond delay="0"/>
                                  </p:stCondLst>
                                  <p:childTnLst>
                                    <p:set>
                                      <p:cBhvr>
                                        <p:cTn id="39" dur="1" fill="hold">
                                          <p:stCondLst>
                                            <p:cond delay="0"/>
                                          </p:stCondLst>
                                        </p:cTn>
                                        <p:tgtEl>
                                          <p:spTgt spid="40980">
                                            <p:txEl>
                                              <p:pRg st="0" end="0"/>
                                            </p:txEl>
                                          </p:spTgt>
                                        </p:tgtEl>
                                        <p:attrNameLst>
                                          <p:attrName>style.visibility</p:attrName>
                                        </p:attrNameLst>
                                      </p:cBhvr>
                                      <p:to>
                                        <p:strVal val="visible"/>
                                      </p:to>
                                    </p:set>
                                    <p:animEffect transition="in" filter="wedge">
                                      <p:cBhvr>
                                        <p:cTn id="40" dur="2000"/>
                                        <p:tgtEl>
                                          <p:spTgt spid="40980">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7" presetClass="entr" presetSubtype="0" fill="hold" nodeType="clickEffect">
                                  <p:stCondLst>
                                    <p:cond delay="0"/>
                                  </p:stCondLst>
                                  <p:iterate type="lt">
                                    <p:tmPct val="50000"/>
                                  </p:iterate>
                                  <p:childTnLst>
                                    <p:set>
                                      <p:cBhvr>
                                        <p:cTn id="44" dur="1" fill="hold">
                                          <p:stCondLst>
                                            <p:cond delay="0"/>
                                          </p:stCondLst>
                                        </p:cTn>
                                        <p:tgtEl>
                                          <p:spTgt spid="40983">
                                            <p:txEl>
                                              <p:pRg st="0" end="0"/>
                                            </p:txEl>
                                          </p:spTgt>
                                        </p:tgtEl>
                                        <p:attrNameLst>
                                          <p:attrName>style.visibility</p:attrName>
                                        </p:attrNameLst>
                                      </p:cBhvr>
                                      <p:to>
                                        <p:strVal val="visible"/>
                                      </p:to>
                                    </p:set>
                                    <p:anim calcmode="discrete" valueType="clr">
                                      <p:cBhvr override="childStyle">
                                        <p:cTn id="45" dur="80"/>
                                        <p:tgtEl>
                                          <p:spTgt spid="4098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40983">
                                            <p:txEl>
                                              <p:pRg st="0" end="0"/>
                                            </p:txEl>
                                          </p:spTgt>
                                        </p:tgtEl>
                                        <p:attrNameLst>
                                          <p:attrName>fillcolor</p:attrName>
                                        </p:attrNameLst>
                                      </p:cBhvr>
                                      <p:tavLst>
                                        <p:tav tm="0">
                                          <p:val>
                                            <p:clrVal>
                                              <a:schemeClr val="accent2"/>
                                            </p:clrVal>
                                          </p:val>
                                        </p:tav>
                                        <p:tav tm="50000">
                                          <p:val>
                                            <p:clrVal>
                                              <a:schemeClr val="hlink"/>
                                            </p:clrVal>
                                          </p:val>
                                        </p:tav>
                                      </p:tavLst>
                                    </p:anim>
                                    <p:set>
                                      <p:cBhvr>
                                        <p:cTn id="47" dur="80"/>
                                        <p:tgtEl>
                                          <p:spTgt spid="40983">
                                            <p:txEl>
                                              <p:pRg st="0" end="0"/>
                                            </p:txEl>
                                          </p:spTgt>
                                        </p:tgtEl>
                                        <p:attrNameLst>
                                          <p:attrName>fill.type</p:attrName>
                                        </p:attrNameLst>
                                      </p:cBhvr>
                                      <p:to>
                                        <p:strVal val="solid"/>
                                      </p:to>
                                    </p:se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40981">
                                            <p:txEl>
                                              <p:pRg st="0" end="0"/>
                                            </p:txEl>
                                          </p:spTgt>
                                        </p:tgtEl>
                                        <p:attrNameLst>
                                          <p:attrName>style.visibility</p:attrName>
                                        </p:attrNameLst>
                                      </p:cBhvr>
                                      <p:to>
                                        <p:strVal val="visible"/>
                                      </p:to>
                                    </p:set>
                                    <p:animEffect transition="in" filter="blinds(horizontal)">
                                      <p:cBhvr>
                                        <p:cTn id="52" dur="500"/>
                                        <p:tgtEl>
                                          <p:spTgt spid="40981">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40984">
                                            <p:txEl>
                                              <p:pRg st="0" end="0"/>
                                            </p:txEl>
                                          </p:spTgt>
                                        </p:tgtEl>
                                        <p:attrNameLst>
                                          <p:attrName>style.visibility</p:attrName>
                                        </p:attrNameLst>
                                      </p:cBhvr>
                                      <p:to>
                                        <p:strVal val="visible"/>
                                      </p:to>
                                    </p:set>
                                    <p:anim calcmode="lin" valueType="num">
                                      <p:cBhvr additive="base">
                                        <p:cTn id="57" dur="500" fill="hold"/>
                                        <p:tgtEl>
                                          <p:spTgt spid="40984">
                                            <p:txEl>
                                              <p:pRg st="0" end="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4098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12" presetClass="entr" presetSubtype="4" fill="hold" nodeType="clickEffect">
                                  <p:stCondLst>
                                    <p:cond delay="0"/>
                                  </p:stCondLst>
                                  <p:childTnLst>
                                    <p:set>
                                      <p:cBhvr>
                                        <p:cTn id="62" dur="1" fill="hold">
                                          <p:stCondLst>
                                            <p:cond delay="0"/>
                                          </p:stCondLst>
                                        </p:cTn>
                                        <p:tgtEl>
                                          <p:spTgt spid="40982">
                                            <p:txEl>
                                              <p:pRg st="0" end="0"/>
                                            </p:txEl>
                                          </p:spTgt>
                                        </p:tgtEl>
                                        <p:attrNameLst>
                                          <p:attrName>style.visibility</p:attrName>
                                        </p:attrNameLst>
                                      </p:cBhvr>
                                      <p:to>
                                        <p:strVal val="visible"/>
                                      </p:to>
                                    </p:set>
                                    <p:animEffect transition="in" filter="slide(fromBottom)">
                                      <p:cBhvr>
                                        <p:cTn id="63" dur="500"/>
                                        <p:tgtEl>
                                          <p:spTgt spid="40982">
                                            <p:txEl>
                                              <p:pRg st="0" end="0"/>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8" presetClass="entr" presetSubtype="16" fill="hold" nodeType="clickEffect">
                                  <p:stCondLst>
                                    <p:cond delay="0"/>
                                  </p:stCondLst>
                                  <p:childTnLst>
                                    <p:set>
                                      <p:cBhvr>
                                        <p:cTn id="67" dur="1" fill="hold">
                                          <p:stCondLst>
                                            <p:cond delay="0"/>
                                          </p:stCondLst>
                                        </p:cTn>
                                        <p:tgtEl>
                                          <p:spTgt spid="40985">
                                            <p:txEl>
                                              <p:pRg st="0" end="0"/>
                                            </p:txEl>
                                          </p:spTgt>
                                        </p:tgtEl>
                                        <p:attrNameLst>
                                          <p:attrName>style.visibility</p:attrName>
                                        </p:attrNameLst>
                                      </p:cBhvr>
                                      <p:to>
                                        <p:strVal val="visible"/>
                                      </p:to>
                                    </p:set>
                                    <p:animEffect transition="in" filter="diamond(in)">
                                      <p:cBhvr>
                                        <p:cTn id="68" dur="2000"/>
                                        <p:tgtEl>
                                          <p:spTgt spid="40985">
                                            <p:txEl>
                                              <p:pRg st="0" end="0"/>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14" presetClass="entr" presetSubtype="10" fill="hold" nodeType="clickEffect">
                                  <p:stCondLst>
                                    <p:cond delay="0"/>
                                  </p:stCondLst>
                                  <p:childTnLst>
                                    <p:set>
                                      <p:cBhvr>
                                        <p:cTn id="72" dur="1" fill="hold">
                                          <p:stCondLst>
                                            <p:cond delay="0"/>
                                          </p:stCondLst>
                                        </p:cTn>
                                        <p:tgtEl>
                                          <p:spTgt spid="40986">
                                            <p:txEl>
                                              <p:pRg st="0" end="0"/>
                                            </p:txEl>
                                          </p:spTgt>
                                        </p:tgtEl>
                                        <p:attrNameLst>
                                          <p:attrName>style.visibility</p:attrName>
                                        </p:attrNameLst>
                                      </p:cBhvr>
                                      <p:to>
                                        <p:strVal val="visible"/>
                                      </p:to>
                                    </p:set>
                                    <p:animEffect transition="in" filter="randombar(horizontal)">
                                      <p:cBhvr>
                                        <p:cTn id="73" dur="500"/>
                                        <p:tgtEl>
                                          <p:spTgt spid="40986">
                                            <p:txEl>
                                              <p:pRg st="0" end="0"/>
                                            </p:txEl>
                                          </p:spTgt>
                                        </p:tgtEl>
                                      </p:cBhvr>
                                    </p:animEffect>
                                  </p:childTnLst>
                                </p:cTn>
                              </p:par>
                              <p:par>
                                <p:cTn id="74" presetID="14" presetClass="entr" presetSubtype="10" fill="hold" nodeType="withEffect">
                                  <p:stCondLst>
                                    <p:cond delay="0"/>
                                  </p:stCondLst>
                                  <p:childTnLst>
                                    <p:set>
                                      <p:cBhvr>
                                        <p:cTn id="75" dur="1" fill="hold">
                                          <p:stCondLst>
                                            <p:cond delay="0"/>
                                          </p:stCondLst>
                                        </p:cTn>
                                        <p:tgtEl>
                                          <p:spTgt spid="40986">
                                            <p:txEl>
                                              <p:pRg st="1" end="1"/>
                                            </p:txEl>
                                          </p:spTgt>
                                        </p:tgtEl>
                                        <p:attrNameLst>
                                          <p:attrName>style.visibility</p:attrName>
                                        </p:attrNameLst>
                                      </p:cBhvr>
                                      <p:to>
                                        <p:strVal val="visible"/>
                                      </p:to>
                                    </p:set>
                                    <p:animEffect transition="in" filter="randombar(horizontal)">
                                      <p:cBhvr>
                                        <p:cTn id="76" dur="500"/>
                                        <p:tgtEl>
                                          <p:spTgt spid="40986">
                                            <p:txEl>
                                              <p:pRg st="1" end="1"/>
                                            </p:txEl>
                                          </p:spTgt>
                                        </p:tgtEl>
                                      </p:cBhvr>
                                    </p:animEffect>
                                  </p:childTnLst>
                                </p:cTn>
                              </p:par>
                              <p:par>
                                <p:cTn id="77" presetID="14" presetClass="entr" presetSubtype="10" fill="hold" nodeType="withEffect">
                                  <p:stCondLst>
                                    <p:cond delay="0"/>
                                  </p:stCondLst>
                                  <p:childTnLst>
                                    <p:set>
                                      <p:cBhvr>
                                        <p:cTn id="78" dur="1" fill="hold">
                                          <p:stCondLst>
                                            <p:cond delay="0"/>
                                          </p:stCondLst>
                                        </p:cTn>
                                        <p:tgtEl>
                                          <p:spTgt spid="40986">
                                            <p:txEl>
                                              <p:pRg st="2" end="2"/>
                                            </p:txEl>
                                          </p:spTgt>
                                        </p:tgtEl>
                                        <p:attrNameLst>
                                          <p:attrName>style.visibility</p:attrName>
                                        </p:attrNameLst>
                                      </p:cBhvr>
                                      <p:to>
                                        <p:strVal val="visible"/>
                                      </p:to>
                                    </p:set>
                                    <p:animEffect transition="in" filter="randombar(horizontal)">
                                      <p:cBhvr>
                                        <p:cTn id="79" dur="500"/>
                                        <p:tgtEl>
                                          <p:spTgt spid="40986">
                                            <p:txEl>
                                              <p:pRg st="2" end="2"/>
                                            </p:txEl>
                                          </p:spTgt>
                                        </p:tgtEl>
                                      </p:cBhvr>
                                    </p:animEffect>
                                  </p:childTnLst>
                                </p:cTn>
                              </p:par>
                              <p:par>
                                <p:cTn id="80" presetID="14" presetClass="entr" presetSubtype="10" fill="hold" nodeType="withEffect">
                                  <p:stCondLst>
                                    <p:cond delay="0"/>
                                  </p:stCondLst>
                                  <p:childTnLst>
                                    <p:set>
                                      <p:cBhvr>
                                        <p:cTn id="81" dur="1" fill="hold">
                                          <p:stCondLst>
                                            <p:cond delay="0"/>
                                          </p:stCondLst>
                                        </p:cTn>
                                        <p:tgtEl>
                                          <p:spTgt spid="40986">
                                            <p:txEl>
                                              <p:pRg st="3" end="3"/>
                                            </p:txEl>
                                          </p:spTgt>
                                        </p:tgtEl>
                                        <p:attrNameLst>
                                          <p:attrName>style.visibility</p:attrName>
                                        </p:attrNameLst>
                                      </p:cBhvr>
                                      <p:to>
                                        <p:strVal val="visible"/>
                                      </p:to>
                                    </p:set>
                                    <p:animEffect transition="in" filter="randombar(horizontal)">
                                      <p:cBhvr>
                                        <p:cTn id="82" dur="500"/>
                                        <p:tgtEl>
                                          <p:spTgt spid="40986">
                                            <p:txEl>
                                              <p:pRg st="3" end="3"/>
                                            </p:txEl>
                                          </p:spTgt>
                                        </p:tgtEl>
                                      </p:cBhvr>
                                    </p:animEffect>
                                  </p:childTnLst>
                                </p:cTn>
                              </p:par>
                              <p:par>
                                <p:cTn id="83" presetID="14" presetClass="entr" presetSubtype="10" fill="hold" nodeType="withEffect">
                                  <p:stCondLst>
                                    <p:cond delay="0"/>
                                  </p:stCondLst>
                                  <p:childTnLst>
                                    <p:set>
                                      <p:cBhvr>
                                        <p:cTn id="84" dur="1" fill="hold">
                                          <p:stCondLst>
                                            <p:cond delay="0"/>
                                          </p:stCondLst>
                                        </p:cTn>
                                        <p:tgtEl>
                                          <p:spTgt spid="40986">
                                            <p:txEl>
                                              <p:pRg st="4" end="4"/>
                                            </p:txEl>
                                          </p:spTgt>
                                        </p:tgtEl>
                                        <p:attrNameLst>
                                          <p:attrName>style.visibility</p:attrName>
                                        </p:attrNameLst>
                                      </p:cBhvr>
                                      <p:to>
                                        <p:strVal val="visible"/>
                                      </p:to>
                                    </p:set>
                                    <p:animEffect transition="in" filter="randombar(horizontal)">
                                      <p:cBhvr>
                                        <p:cTn id="85" dur="500"/>
                                        <p:tgtEl>
                                          <p:spTgt spid="4098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517130" y="3170555"/>
            <a:ext cx="1447165" cy="645160"/>
          </a:xfrm>
          <a:prstGeom prst="rect">
            <a:avLst/>
          </a:prstGeom>
          <a:solidFill>
            <a:schemeClr val="bg1"/>
          </a:solidFill>
        </p:spPr>
        <p:txBody>
          <a:bodyPr wrap="square" rtlCol="0">
            <a:spAutoFit/>
          </a:bodyPr>
          <a:p>
            <a:endParaRPr lang="zh-CN" altLang="en-US"/>
          </a:p>
        </p:txBody>
      </p:sp>
      <p:sp>
        <p:nvSpPr>
          <p:cNvPr id="34819" name="Rectangle 3"/>
          <p:cNvSpPr>
            <a:spLocks noGrp="1" noChangeArrowheads="1"/>
          </p:cNvSpPr>
          <p:nvPr>
            <p:ph type="body" idx="1"/>
          </p:nvPr>
        </p:nvSpPr>
        <p:spPr>
          <a:xfrm>
            <a:off x="323850" y="765175"/>
            <a:ext cx="8229600" cy="5543550"/>
          </a:xfrm>
        </p:spPr>
        <p:txBody>
          <a:bodyPr/>
          <a:lstStyle/>
          <a:p>
            <a:r>
              <a:rPr lang="zh-CN" altLang="en-US" sz="3600" b="1" dirty="0">
                <a:latin typeface="楷体_GB2312" panose="02010609030101010101" pitchFamily="49" charset="-122"/>
                <a:ea typeface="楷体_GB2312" panose="02010609030101010101" pitchFamily="49" charset="-122"/>
              </a:rPr>
              <a:t>文中</a:t>
            </a:r>
            <a:r>
              <a:rPr lang="zh-CN" altLang="en-US" sz="3600" b="1" dirty="0">
                <a:latin typeface="Webdings" panose="05030102010509060703" pitchFamily="18" charset="2"/>
                <a:ea typeface="楷体_GB2312" panose="02010609030101010101" pitchFamily="49" charset="-122"/>
              </a:rPr>
              <a:t>赫留金的手指头的细节描写有什么作用？</a:t>
            </a:r>
            <a:endParaRPr lang="zh-CN" altLang="en-US" sz="3600" b="1" dirty="0">
              <a:latin typeface="Webdings" panose="05030102010509060703" pitchFamily="18" charset="2"/>
              <a:ea typeface="楷体_GB2312" panose="02010609030101010101" pitchFamily="49" charset="-122"/>
            </a:endParaRPr>
          </a:p>
          <a:p>
            <a:endParaRPr lang="zh-CN" altLang="en-US" sz="3600" b="1" dirty="0">
              <a:latin typeface="Webdings" panose="05030102010509060703" pitchFamily="18" charset="2"/>
              <a:ea typeface="楷体_GB2312" panose="02010609030101010101" pitchFamily="49" charset="-122"/>
            </a:endParaRPr>
          </a:p>
          <a:p>
            <a:r>
              <a:rPr lang="zh-CN" altLang="en-US" sz="3600" b="1" dirty="0">
                <a:latin typeface="Webdings" panose="05030102010509060703" pitchFamily="18" charset="2"/>
                <a:ea typeface="楷体_GB2312" panose="02010609030101010101" pitchFamily="49" charset="-122"/>
              </a:rPr>
              <a:t>手指头一开始是赫留金用来要挟的资本，要求赔偿的本钱。当有人说狗是将军家的时，它又成了他冒犯名种狗的罪证。手指头的细节，反映了赫留金的遭遇从反面衬托了奥楚蔑洛夫见风使舵的卑劣品质。</a:t>
            </a:r>
            <a:endParaRPr lang="zh-CN" altLang="en-US" sz="3600" b="1" dirty="0">
              <a:latin typeface="Webdings" panose="05030102010509060703" pitchFamily="18" charset="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4819">
                                            <p:txEl>
                                              <p:pRg st="0" end="0"/>
                                            </p:txEl>
                                          </p:spTgt>
                                        </p:tgtEl>
                                        <p:attrNameLst>
                                          <p:attrName>style.visibility</p:attrName>
                                        </p:attrNameLst>
                                      </p:cBhvr>
                                      <p:to>
                                        <p:strVal val="visible"/>
                                      </p:to>
                                    </p:set>
                                    <p:animEffect transition="in" filter="wedge">
                                      <p:cBhvr>
                                        <p:cTn id="7" dur="2000"/>
                                        <p:tgtEl>
                                          <p:spTgt spid="348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34819">
                                            <p:txEl>
                                              <p:pRg st="2" end="2"/>
                                            </p:txEl>
                                          </p:spTgt>
                                        </p:tgtEl>
                                        <p:attrNameLst>
                                          <p:attrName>style.visibility</p:attrName>
                                        </p:attrNameLst>
                                      </p:cBhvr>
                                      <p:to>
                                        <p:strVal val="visible"/>
                                      </p:to>
                                    </p:set>
                                    <p:animEffect transition="in" filter="plus(in)">
                                      <p:cBhvr>
                                        <p:cTn id="12" dur="2000"/>
                                        <p:tgtEl>
                                          <p:spTgt spid="3481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WordArt 4"/>
          <p:cNvSpPr>
            <a:spLocks noChangeArrowheads="1" noChangeShapeType="1" noTextEdit="1"/>
          </p:cNvSpPr>
          <p:nvPr/>
        </p:nvSpPr>
        <p:spPr bwMode="auto">
          <a:xfrm>
            <a:off x="2771775" y="2565400"/>
            <a:ext cx="3695700" cy="923925"/>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buFontTx/>
              <a:buNone/>
            </a:pPr>
            <a:r>
              <a:rPr lang="zh-CN" altLang="en-US" sz="72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楷体_GB2312" panose="02010609030101010101" pitchFamily="49" charset="-122"/>
                <a:ea typeface="楷体_GB2312" panose="02010609030101010101" pitchFamily="49" charset="-122"/>
              </a:rPr>
              <a:t>词句赏析</a:t>
            </a:r>
            <a:endParaRPr lang="zh-CN" altLang="en-US" sz="72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楷体_GB2312" panose="02010609030101010101" pitchFamily="49" charset="-122"/>
              <a:ea typeface="楷体_GB2312" panose="02010609030101010101" pitchFamily="49" charset="-122"/>
            </a:endParaRPr>
          </a:p>
        </p:txBody>
      </p:sp>
      <p:sp>
        <p:nvSpPr>
          <p:cNvPr id="2" name="文本框 1"/>
          <p:cNvSpPr txBox="1"/>
          <p:nvPr/>
        </p:nvSpPr>
        <p:spPr>
          <a:xfrm>
            <a:off x="7517130" y="3170555"/>
            <a:ext cx="1447165" cy="645160"/>
          </a:xfrm>
          <a:prstGeom prst="rect">
            <a:avLst/>
          </a:prstGeom>
          <a:solidFill>
            <a:schemeClr val="bg1"/>
          </a:solidFill>
        </p:spPr>
        <p:txBody>
          <a:bodyPr wrap="square" rtlCol="0">
            <a:spAutoFit/>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9156"/>
                                        </p:tgtEl>
                                        <p:attrNameLst>
                                          <p:attrName>style.visibility</p:attrName>
                                        </p:attrNameLst>
                                      </p:cBhvr>
                                      <p:to>
                                        <p:strVal val="visible"/>
                                      </p:to>
                                    </p:set>
                                    <p:anim to="" calcmode="lin" valueType="num">
                                      <p:cBhvr>
                                        <p:cTn id="7" dur="1" fill="hold"/>
                                        <p:tgtEl>
                                          <p:spTgt spid="4915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noChangeArrowheads="1"/>
          </p:cNvSpPr>
          <p:nvPr>
            <p:ph type="body" idx="1"/>
          </p:nvPr>
        </p:nvSpPr>
        <p:spPr>
          <a:xfrm>
            <a:off x="323850" y="188913"/>
            <a:ext cx="8229600" cy="6408737"/>
          </a:xfrm>
        </p:spPr>
        <p:txBody>
          <a:bodyPr/>
          <a:lstStyle/>
          <a:p>
            <a:r>
              <a:rPr lang="en-US" altLang="zh-CN" b="1" dirty="0">
                <a:ea typeface="楷体_GB2312" panose="02010609030101010101" pitchFamily="49" charset="-122"/>
              </a:rPr>
              <a:t>“</a:t>
            </a:r>
            <a:r>
              <a:rPr lang="zh-CN" altLang="en-US" b="1" dirty="0">
                <a:ea typeface="楷体_GB2312" panose="02010609030101010101" pitchFamily="49" charset="-122"/>
              </a:rPr>
              <a:t>他身后跟着个巡警，生着棕红色头发，端着一个罗筛，上面盛着没收来的醋栗，装得满满的。四下里一片寂静</a:t>
            </a:r>
            <a:r>
              <a:rPr lang="en-US" altLang="zh-CN" b="1" dirty="0">
                <a:ea typeface="楷体_GB2312" panose="02010609030101010101" pitchFamily="49" charset="-122"/>
              </a:rPr>
              <a:t>……</a:t>
            </a:r>
            <a:r>
              <a:rPr lang="zh-CN" altLang="en-US" b="1" dirty="0">
                <a:ea typeface="楷体_GB2312" panose="02010609030101010101" pitchFamily="49" charset="-122"/>
              </a:rPr>
              <a:t>广场上连人影也没有。小铺和酒店敞开大门，无精打采地面对着上帝创造的这个世界，像是一张张饥饿的嘴巴。店门附近连一个乞丐都没有。”</a:t>
            </a:r>
            <a:endParaRPr lang="zh-CN" altLang="en-US" b="1" dirty="0">
              <a:ea typeface="楷体_GB2312" panose="02010609030101010101" pitchFamily="49" charset="-122"/>
            </a:endParaRPr>
          </a:p>
          <a:p>
            <a:r>
              <a:rPr lang="zh-CN" altLang="en-US" b="1" dirty="0">
                <a:ea typeface="楷体_GB2312" panose="02010609030101010101" pitchFamily="49" charset="-122"/>
              </a:rPr>
              <a:t>运用了什么修辞手法？有何表达效果？</a:t>
            </a:r>
            <a:endParaRPr lang="zh-CN" altLang="en-US" b="1" dirty="0">
              <a:ea typeface="楷体_GB2312" panose="02010609030101010101" pitchFamily="49" charset="-122"/>
            </a:endParaRPr>
          </a:p>
          <a:p>
            <a:endParaRPr lang="zh-CN" altLang="en-US" b="1" dirty="0">
              <a:ea typeface="楷体_GB2312" panose="02010609030101010101" pitchFamily="49" charset="-122"/>
            </a:endParaRPr>
          </a:p>
          <a:p>
            <a:r>
              <a:rPr lang="zh-CN" altLang="en-US" b="1" dirty="0">
                <a:ea typeface="楷体_GB2312" panose="02010609030101010101" pitchFamily="49" charset="-122"/>
              </a:rPr>
              <a:t>巧用拟人、比喻，写出市场不景气、经济萧条的景象，是沙皇统治的真实写照</a:t>
            </a:r>
            <a:endParaRPr lang="zh-CN" altLang="en-US" b="1" dirty="0">
              <a:ea typeface="楷体_GB2312" panose="02010609030101010101" pitchFamily="49" charset="-122"/>
            </a:endParaRPr>
          </a:p>
          <a:p>
            <a:endParaRPr lang="en-US" altLang="zh-CN" b="1" dirty="0">
              <a:ea typeface="楷体_GB2312" panose="02010609030101010101" pitchFamily="49" charset="-122"/>
            </a:endParaRPr>
          </a:p>
        </p:txBody>
      </p:sp>
      <p:sp>
        <p:nvSpPr>
          <p:cNvPr id="2" name="文本框 1"/>
          <p:cNvSpPr txBox="1"/>
          <p:nvPr/>
        </p:nvSpPr>
        <p:spPr>
          <a:xfrm>
            <a:off x="7517130" y="3170555"/>
            <a:ext cx="1447165" cy="645160"/>
          </a:xfrm>
          <a:prstGeom prst="rect">
            <a:avLst/>
          </a:prstGeom>
          <a:solidFill>
            <a:schemeClr val="bg1"/>
          </a:solidFill>
        </p:spPr>
        <p:txBody>
          <a:bodyPr wrap="square" rtlCol="0">
            <a:spAutoFit/>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Effect transition="in" filter="wipe(down)">
                                      <p:cBhvr>
                                        <p:cTn id="7" dur="580">
                                          <p:stCondLst>
                                            <p:cond delay="0"/>
                                          </p:stCondLst>
                                        </p:cTn>
                                        <p:tgtEl>
                                          <p:spTgt spid="14339">
                                            <p:txEl>
                                              <p:pRg st="0" end="0"/>
                                            </p:txEl>
                                          </p:spTgt>
                                        </p:tgtEl>
                                      </p:cBhvr>
                                    </p:animEffect>
                                    <p:anim calcmode="lin" valueType="num">
                                      <p:cBhvr>
                                        <p:cTn id="8" dur="1822" tmFilter="0,0; 0.14,0.36; 0.43,0.73; 0.71,0.91; 1.0,1.0">
                                          <p:stCondLst>
                                            <p:cond delay="0"/>
                                          </p:stCondLst>
                                        </p:cTn>
                                        <p:tgtEl>
                                          <p:spTgt spid="14339">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339">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4339">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4339">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4339">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14339">
                                            <p:txEl>
                                              <p:pRg st="0" end="0"/>
                                            </p:txEl>
                                          </p:spTgt>
                                        </p:tgtEl>
                                      </p:cBhvr>
                                      <p:to x="100000" y="60000"/>
                                    </p:animScale>
                                    <p:animScale>
                                      <p:cBhvr>
                                        <p:cTn id="14" dur="166" decel="50000">
                                          <p:stCondLst>
                                            <p:cond delay="676"/>
                                          </p:stCondLst>
                                        </p:cTn>
                                        <p:tgtEl>
                                          <p:spTgt spid="14339">
                                            <p:txEl>
                                              <p:pRg st="0" end="0"/>
                                            </p:txEl>
                                          </p:spTgt>
                                        </p:tgtEl>
                                      </p:cBhvr>
                                      <p:to x="100000" y="100000"/>
                                    </p:animScale>
                                    <p:animScale>
                                      <p:cBhvr>
                                        <p:cTn id="15" dur="26">
                                          <p:stCondLst>
                                            <p:cond delay="1312"/>
                                          </p:stCondLst>
                                        </p:cTn>
                                        <p:tgtEl>
                                          <p:spTgt spid="14339">
                                            <p:txEl>
                                              <p:pRg st="0" end="0"/>
                                            </p:txEl>
                                          </p:spTgt>
                                        </p:tgtEl>
                                      </p:cBhvr>
                                      <p:to x="100000" y="80000"/>
                                    </p:animScale>
                                    <p:animScale>
                                      <p:cBhvr>
                                        <p:cTn id="16" dur="166" decel="50000">
                                          <p:stCondLst>
                                            <p:cond delay="1338"/>
                                          </p:stCondLst>
                                        </p:cTn>
                                        <p:tgtEl>
                                          <p:spTgt spid="14339">
                                            <p:txEl>
                                              <p:pRg st="0" end="0"/>
                                            </p:txEl>
                                          </p:spTgt>
                                        </p:tgtEl>
                                      </p:cBhvr>
                                      <p:to x="100000" y="100000"/>
                                    </p:animScale>
                                    <p:animScale>
                                      <p:cBhvr>
                                        <p:cTn id="17" dur="26">
                                          <p:stCondLst>
                                            <p:cond delay="1642"/>
                                          </p:stCondLst>
                                        </p:cTn>
                                        <p:tgtEl>
                                          <p:spTgt spid="14339">
                                            <p:txEl>
                                              <p:pRg st="0" end="0"/>
                                            </p:txEl>
                                          </p:spTgt>
                                        </p:tgtEl>
                                      </p:cBhvr>
                                      <p:to x="100000" y="90000"/>
                                    </p:animScale>
                                    <p:animScale>
                                      <p:cBhvr>
                                        <p:cTn id="18" dur="166" decel="50000">
                                          <p:stCondLst>
                                            <p:cond delay="1668"/>
                                          </p:stCondLst>
                                        </p:cTn>
                                        <p:tgtEl>
                                          <p:spTgt spid="14339">
                                            <p:txEl>
                                              <p:pRg st="0" end="0"/>
                                            </p:txEl>
                                          </p:spTgt>
                                        </p:tgtEl>
                                      </p:cBhvr>
                                      <p:to x="100000" y="100000"/>
                                    </p:animScale>
                                    <p:animScale>
                                      <p:cBhvr>
                                        <p:cTn id="19" dur="26">
                                          <p:stCondLst>
                                            <p:cond delay="1808"/>
                                          </p:stCondLst>
                                        </p:cTn>
                                        <p:tgtEl>
                                          <p:spTgt spid="14339">
                                            <p:txEl>
                                              <p:pRg st="0" end="0"/>
                                            </p:txEl>
                                          </p:spTgt>
                                        </p:tgtEl>
                                      </p:cBhvr>
                                      <p:to x="100000" y="95000"/>
                                    </p:animScale>
                                    <p:animScale>
                                      <p:cBhvr>
                                        <p:cTn id="20" dur="166" decel="50000">
                                          <p:stCondLst>
                                            <p:cond delay="1834"/>
                                          </p:stCondLst>
                                        </p:cTn>
                                        <p:tgtEl>
                                          <p:spTgt spid="14339">
                                            <p:txEl>
                                              <p:pRg st="0" end="0"/>
                                            </p:txEl>
                                          </p:spTgt>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14339">
                                            <p:txEl>
                                              <p:pRg st="1" end="1"/>
                                            </p:txEl>
                                          </p:spTgt>
                                        </p:tgtEl>
                                        <p:attrNameLst>
                                          <p:attrName>style.visibility</p:attrName>
                                        </p:attrNameLst>
                                      </p:cBhvr>
                                      <p:to>
                                        <p:strVal val="visible"/>
                                      </p:to>
                                    </p:set>
                                    <p:animEffect transition="in" filter="wipe(down)">
                                      <p:cBhvr>
                                        <p:cTn id="23" dur="580">
                                          <p:stCondLst>
                                            <p:cond delay="0"/>
                                          </p:stCondLst>
                                        </p:cTn>
                                        <p:tgtEl>
                                          <p:spTgt spid="14339">
                                            <p:txEl>
                                              <p:pRg st="1" end="1"/>
                                            </p:txEl>
                                          </p:spTgt>
                                        </p:tgtEl>
                                      </p:cBhvr>
                                    </p:animEffect>
                                    <p:anim calcmode="lin" valueType="num">
                                      <p:cBhvr>
                                        <p:cTn id="24" dur="1822" tmFilter="0,0; 0.14,0.36; 0.43,0.73; 0.71,0.91; 1.0,1.0">
                                          <p:stCondLst>
                                            <p:cond delay="0"/>
                                          </p:stCondLst>
                                        </p:cTn>
                                        <p:tgtEl>
                                          <p:spTgt spid="14339">
                                            <p:txEl>
                                              <p:pRg st="1" end="1"/>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4339">
                                            <p:txEl>
                                              <p:pRg st="1" end="1"/>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4339">
                                            <p:txEl>
                                              <p:pRg st="1" end="1"/>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4339">
                                            <p:txEl>
                                              <p:pRg st="1" end="1"/>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4339">
                                            <p:txEl>
                                              <p:pRg st="1" end="1"/>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14339">
                                            <p:txEl>
                                              <p:pRg st="1" end="1"/>
                                            </p:txEl>
                                          </p:spTgt>
                                        </p:tgtEl>
                                      </p:cBhvr>
                                      <p:to x="100000" y="60000"/>
                                    </p:animScale>
                                    <p:animScale>
                                      <p:cBhvr>
                                        <p:cTn id="30" dur="166" decel="50000">
                                          <p:stCondLst>
                                            <p:cond delay="676"/>
                                          </p:stCondLst>
                                        </p:cTn>
                                        <p:tgtEl>
                                          <p:spTgt spid="14339">
                                            <p:txEl>
                                              <p:pRg st="1" end="1"/>
                                            </p:txEl>
                                          </p:spTgt>
                                        </p:tgtEl>
                                      </p:cBhvr>
                                      <p:to x="100000" y="100000"/>
                                    </p:animScale>
                                    <p:animScale>
                                      <p:cBhvr>
                                        <p:cTn id="31" dur="26">
                                          <p:stCondLst>
                                            <p:cond delay="1312"/>
                                          </p:stCondLst>
                                        </p:cTn>
                                        <p:tgtEl>
                                          <p:spTgt spid="14339">
                                            <p:txEl>
                                              <p:pRg st="1" end="1"/>
                                            </p:txEl>
                                          </p:spTgt>
                                        </p:tgtEl>
                                      </p:cBhvr>
                                      <p:to x="100000" y="80000"/>
                                    </p:animScale>
                                    <p:animScale>
                                      <p:cBhvr>
                                        <p:cTn id="32" dur="166" decel="50000">
                                          <p:stCondLst>
                                            <p:cond delay="1338"/>
                                          </p:stCondLst>
                                        </p:cTn>
                                        <p:tgtEl>
                                          <p:spTgt spid="14339">
                                            <p:txEl>
                                              <p:pRg st="1" end="1"/>
                                            </p:txEl>
                                          </p:spTgt>
                                        </p:tgtEl>
                                      </p:cBhvr>
                                      <p:to x="100000" y="100000"/>
                                    </p:animScale>
                                    <p:animScale>
                                      <p:cBhvr>
                                        <p:cTn id="33" dur="26">
                                          <p:stCondLst>
                                            <p:cond delay="1642"/>
                                          </p:stCondLst>
                                        </p:cTn>
                                        <p:tgtEl>
                                          <p:spTgt spid="14339">
                                            <p:txEl>
                                              <p:pRg st="1" end="1"/>
                                            </p:txEl>
                                          </p:spTgt>
                                        </p:tgtEl>
                                      </p:cBhvr>
                                      <p:to x="100000" y="90000"/>
                                    </p:animScale>
                                    <p:animScale>
                                      <p:cBhvr>
                                        <p:cTn id="34" dur="166" decel="50000">
                                          <p:stCondLst>
                                            <p:cond delay="1668"/>
                                          </p:stCondLst>
                                        </p:cTn>
                                        <p:tgtEl>
                                          <p:spTgt spid="14339">
                                            <p:txEl>
                                              <p:pRg st="1" end="1"/>
                                            </p:txEl>
                                          </p:spTgt>
                                        </p:tgtEl>
                                      </p:cBhvr>
                                      <p:to x="100000" y="100000"/>
                                    </p:animScale>
                                    <p:animScale>
                                      <p:cBhvr>
                                        <p:cTn id="35" dur="26">
                                          <p:stCondLst>
                                            <p:cond delay="1808"/>
                                          </p:stCondLst>
                                        </p:cTn>
                                        <p:tgtEl>
                                          <p:spTgt spid="14339">
                                            <p:txEl>
                                              <p:pRg st="1" end="1"/>
                                            </p:txEl>
                                          </p:spTgt>
                                        </p:tgtEl>
                                      </p:cBhvr>
                                      <p:to x="100000" y="95000"/>
                                    </p:animScale>
                                    <p:animScale>
                                      <p:cBhvr>
                                        <p:cTn id="36" dur="166" decel="50000">
                                          <p:stCondLst>
                                            <p:cond delay="1834"/>
                                          </p:stCondLst>
                                        </p:cTn>
                                        <p:tgtEl>
                                          <p:spTgt spid="14339">
                                            <p:txEl>
                                              <p:pRg st="1" end="1"/>
                                            </p:txEl>
                                          </p:spTgt>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43" presetClass="entr" presetSubtype="0" fill="hold" nodeType="clickEffect">
                                  <p:stCondLst>
                                    <p:cond delay="0"/>
                                  </p:stCondLst>
                                  <p:childTnLst>
                                    <p:set>
                                      <p:cBhvr>
                                        <p:cTn id="40" dur="1" fill="hold">
                                          <p:stCondLst>
                                            <p:cond delay="0"/>
                                          </p:stCondLst>
                                        </p:cTn>
                                        <p:tgtEl>
                                          <p:spTgt spid="14339">
                                            <p:txEl>
                                              <p:pRg st="3" end="3"/>
                                            </p:txEl>
                                          </p:spTgt>
                                        </p:tgtEl>
                                        <p:attrNameLst>
                                          <p:attrName>style.visibility</p:attrName>
                                        </p:attrNameLst>
                                      </p:cBhvr>
                                      <p:to>
                                        <p:strVal val="visible"/>
                                      </p:to>
                                    </p:set>
                                    <p:animEffect transition="in" filter="fade">
                                      <p:cBhvr>
                                        <p:cTn id="41" dur="100"/>
                                        <p:tgtEl>
                                          <p:spTgt spid="14339">
                                            <p:txEl>
                                              <p:pRg st="3" end="3"/>
                                            </p:txEl>
                                          </p:spTgt>
                                        </p:tgtEl>
                                      </p:cBhvr>
                                    </p:animEffect>
                                    <p:anim calcmode="lin" valueType="num">
                                      <p:cBhvr>
                                        <p:cTn id="42" dur="400" fill="hold"/>
                                        <p:tgtEl>
                                          <p:spTgt spid="14339">
                                            <p:txEl>
                                              <p:pRg st="3" end="3"/>
                                            </p:txEl>
                                          </p:spTgt>
                                        </p:tgtEl>
                                        <p:attrNameLst>
                                          <p:attrName>ppt_x</p:attrName>
                                        </p:attrNameLst>
                                      </p:cBhvr>
                                      <p:tavLst>
                                        <p:tav tm="0">
                                          <p:val>
                                            <p:strVal val="#ppt_x"/>
                                          </p:val>
                                        </p:tav>
                                        <p:tav tm="100000">
                                          <p:val>
                                            <p:strVal val="#ppt_x"/>
                                          </p:val>
                                        </p:tav>
                                      </p:tavLst>
                                    </p:anim>
                                    <p:anim calcmode="lin" valueType="num">
                                      <p:cBhvr>
                                        <p:cTn id="43" dur="400" fill="hold"/>
                                        <p:tgtEl>
                                          <p:spTgt spid="14339">
                                            <p:txEl>
                                              <p:pRg st="3" end="3"/>
                                            </p:txEl>
                                          </p:spTgt>
                                        </p:tgtEl>
                                        <p:attrNameLst>
                                          <p:attrName>ppt_y</p:attrName>
                                        </p:attrNameLst>
                                      </p:cBhvr>
                                      <p:tavLst>
                                        <p:tav tm="0">
                                          <p:val>
                                            <p:strVal val="#ppt_y+0.31"/>
                                          </p:val>
                                        </p:tav>
                                        <p:tav tm="100000">
                                          <p:val>
                                            <p:strVal val="#ppt_y+0.31"/>
                                          </p:val>
                                        </p:tav>
                                      </p:tavLst>
                                    </p:anim>
                                    <p:anim calcmode="lin" valueType="num">
                                      <p:cBhvr>
                                        <p:cTn id="44" dur="600" decel="50000" fill="hold">
                                          <p:stCondLst>
                                            <p:cond delay="400"/>
                                          </p:stCondLst>
                                        </p:cTn>
                                        <p:tgtEl>
                                          <p:spTgt spid="14339">
                                            <p:txEl>
                                              <p:pRg st="3" end="3"/>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5" dur="600" decel="50000" fill="hold">
                                          <p:stCondLst>
                                            <p:cond delay="400"/>
                                          </p:stCondLst>
                                        </p:cTn>
                                        <p:tgtEl>
                                          <p:spTgt spid="14339">
                                            <p:txEl>
                                              <p:pRg st="3" end="3"/>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body" idx="1"/>
          </p:nvPr>
        </p:nvSpPr>
        <p:spPr>
          <a:xfrm>
            <a:off x="457200" y="765175"/>
            <a:ext cx="8229600" cy="5360988"/>
          </a:xfrm>
        </p:spPr>
        <p:txBody>
          <a:bodyPr/>
          <a:lstStyle/>
          <a:p>
            <a:r>
              <a:rPr lang="en-US" altLang="zh-CN" sz="3600" b="1" dirty="0">
                <a:latin typeface="Arial" panose="020B0604020202020204"/>
                <a:ea typeface="楷体_GB2312" panose="02010609030101010101" pitchFamily="49" charset="-122"/>
              </a:rPr>
              <a:t>“</a:t>
            </a:r>
            <a:r>
              <a:rPr lang="zh-CN" altLang="en-US" sz="3600" b="1" dirty="0">
                <a:latin typeface="楷体_GB2312" panose="02010609030101010101" pitchFamily="49" charset="-122"/>
                <a:ea typeface="楷体_GB2312" panose="02010609030101010101" pitchFamily="49" charset="-122"/>
              </a:rPr>
              <a:t>奥楚蔑洛夫往那边一看，瞧见商人彼楚京的木柴场里窜出来一条狗，用三条腿一颠一颠地跑着，不住地回头瞧。</a:t>
            </a:r>
            <a:r>
              <a:rPr lang="zh-CN" altLang="en-US" sz="3600" b="1" dirty="0">
                <a:latin typeface="Arial" panose="020B0604020202020204"/>
                <a:ea typeface="楷体_GB2312" panose="02010609030101010101" pitchFamily="49" charset="-122"/>
              </a:rPr>
              <a:t>”</a:t>
            </a:r>
            <a:r>
              <a:rPr lang="zh-CN" altLang="en-US" sz="3600" b="1" dirty="0">
                <a:latin typeface="楷体_GB2312" panose="02010609030101010101" pitchFamily="49" charset="-122"/>
                <a:ea typeface="楷体_GB2312" panose="02010609030101010101" pitchFamily="49" charset="-122"/>
              </a:rPr>
              <a:t> 此句对小狗的描写，暗示了什么？</a:t>
            </a:r>
            <a:endParaRPr lang="zh-CN" altLang="en-US" sz="3600" b="1" dirty="0">
              <a:latin typeface="楷体_GB2312" panose="02010609030101010101" pitchFamily="49" charset="-122"/>
              <a:ea typeface="楷体_GB2312" panose="02010609030101010101" pitchFamily="49" charset="-122"/>
            </a:endParaRPr>
          </a:p>
          <a:p>
            <a:r>
              <a:rPr lang="zh-CN" altLang="en-US" sz="3600" b="1" dirty="0">
                <a:latin typeface="Arial" panose="020B0604020202020204"/>
                <a:ea typeface="楷体_GB2312" panose="02010609030101010101" pitchFamily="49" charset="-122"/>
              </a:rPr>
              <a:t>“</a:t>
            </a:r>
            <a:r>
              <a:rPr lang="zh-CN" altLang="en-US" sz="3600" b="1" dirty="0">
                <a:latin typeface="楷体_GB2312" panose="02010609030101010101" pitchFamily="49" charset="-122"/>
                <a:ea typeface="楷体_GB2312" panose="02010609030101010101" pitchFamily="49" charset="-122"/>
              </a:rPr>
              <a:t>用三条腿一颠一颠地跑着</a:t>
            </a:r>
            <a:r>
              <a:rPr lang="zh-CN" altLang="en-US" sz="3600" b="1" dirty="0">
                <a:latin typeface="Arial" panose="020B0604020202020204"/>
                <a:ea typeface="楷体_GB2312" panose="02010609030101010101" pitchFamily="49" charset="-122"/>
              </a:rPr>
              <a:t>”</a:t>
            </a:r>
            <a:r>
              <a:rPr lang="zh-CN" altLang="en-US" sz="3600" b="1" dirty="0">
                <a:latin typeface="楷体_GB2312" panose="02010609030101010101" pitchFamily="49" charset="-122"/>
                <a:ea typeface="楷体_GB2312" panose="02010609030101010101" pitchFamily="49" charset="-122"/>
              </a:rPr>
              <a:t>暗示了狗被打伤，</a:t>
            </a:r>
            <a:r>
              <a:rPr lang="zh-CN" altLang="en-US" sz="3600" b="1" dirty="0">
                <a:latin typeface="Arial" panose="020B0604020202020204"/>
                <a:ea typeface="楷体_GB2312" panose="02010609030101010101" pitchFamily="49" charset="-122"/>
              </a:rPr>
              <a:t>“</a:t>
            </a:r>
            <a:r>
              <a:rPr lang="zh-CN" altLang="en-US" sz="3600" b="1" dirty="0">
                <a:latin typeface="楷体_GB2312" panose="02010609030101010101" pitchFamily="49" charset="-122"/>
                <a:ea typeface="楷体_GB2312" panose="02010609030101010101" pitchFamily="49" charset="-122"/>
              </a:rPr>
              <a:t>不住地回头瞧</a:t>
            </a:r>
            <a:r>
              <a:rPr lang="zh-CN" altLang="en-US" sz="3600" b="1" dirty="0">
                <a:latin typeface="Arial" panose="020B0604020202020204"/>
                <a:ea typeface="楷体_GB2312" panose="02010609030101010101" pitchFamily="49" charset="-122"/>
              </a:rPr>
              <a:t>”</a:t>
            </a:r>
            <a:r>
              <a:rPr lang="zh-CN" altLang="en-US" sz="3600" b="1" dirty="0">
                <a:latin typeface="楷体_GB2312" panose="02010609030101010101" pitchFamily="49" charset="-122"/>
                <a:ea typeface="楷体_GB2312" panose="02010609030101010101" pitchFamily="49" charset="-122"/>
              </a:rPr>
              <a:t>暗示了狗怕被追上、挨打的内心活动。</a:t>
            </a:r>
            <a:endParaRPr lang="zh-CN" altLang="en-US" sz="3600" b="1" dirty="0">
              <a:latin typeface="楷体_GB2312" panose="02010609030101010101" pitchFamily="49" charset="-122"/>
              <a:ea typeface="楷体_GB2312" panose="02010609030101010101" pitchFamily="49" charset="-122"/>
            </a:endParaRPr>
          </a:p>
        </p:txBody>
      </p:sp>
      <p:sp>
        <p:nvSpPr>
          <p:cNvPr id="2" name="文本框 1"/>
          <p:cNvSpPr txBox="1"/>
          <p:nvPr/>
        </p:nvSpPr>
        <p:spPr>
          <a:xfrm>
            <a:off x="7557770" y="3023235"/>
            <a:ext cx="1447165" cy="645160"/>
          </a:xfrm>
          <a:prstGeom prst="rect">
            <a:avLst/>
          </a:prstGeom>
          <a:solidFill>
            <a:schemeClr val="bg1"/>
          </a:solidFill>
        </p:spPr>
        <p:txBody>
          <a:bodyPr wrap="square" rtlCol="0">
            <a:spAutoFit/>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15363">
                                            <p:txEl>
                                              <p:pRg st="0" end="0"/>
                                            </p:txEl>
                                          </p:spTgt>
                                        </p:tgtEl>
                                        <p:attrNameLst>
                                          <p:attrName>style.visibility</p:attrName>
                                        </p:attrNameLst>
                                      </p:cBhvr>
                                      <p:to>
                                        <p:strVal val="visible"/>
                                      </p:to>
                                    </p:set>
                                    <p:anim calcmode="discrete" valueType="clr">
                                      <p:cBhvr override="childStyle">
                                        <p:cTn id="7" dur="80"/>
                                        <p:tgtEl>
                                          <p:spTgt spid="1536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36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5363">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5363">
                                            <p:txEl>
                                              <p:pRg st="1" end="1"/>
                                            </p:txEl>
                                          </p:spTgt>
                                        </p:tgtEl>
                                        <p:attrNameLst>
                                          <p:attrName>style.visibility</p:attrName>
                                        </p:attrNameLst>
                                      </p:cBhvr>
                                      <p:to>
                                        <p:strVal val="visible"/>
                                      </p:to>
                                    </p:set>
                                    <p:anim calcmode="lin" valueType="num">
                                      <p:cBhvr additive="base">
                                        <p:cTn id="14" dur="500" fill="hold"/>
                                        <p:tgtEl>
                                          <p:spTgt spid="15363">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1536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0" y="-171450"/>
            <a:ext cx="2987675" cy="1143000"/>
          </a:xfrm>
        </p:spPr>
        <p:txBody>
          <a:bodyPr/>
          <a:lstStyle/>
          <a:p>
            <a:r>
              <a:rPr lang="zh-CN" altLang="en-US" b="1" i="1" dirty="0">
                <a:effectLst>
                  <a:outerShdw blurRad="38100" dist="38100" dir="2700000" algn="tl">
                    <a:srgbClr val="C0C0C0"/>
                  </a:outerShdw>
                </a:effectLst>
                <a:latin typeface="楷体_GB2312" panose="02010609030101010101" pitchFamily="49" charset="-122"/>
                <a:ea typeface="楷体_GB2312" panose="02010609030101010101" pitchFamily="49" charset="-122"/>
              </a:rPr>
              <a:t>作者简介</a:t>
            </a:r>
            <a:endParaRPr lang="zh-CN" altLang="en-US" b="1" i="1" dirty="0">
              <a:effectLst>
                <a:outerShdw blurRad="38100" dist="38100" dir="2700000" algn="tl">
                  <a:srgbClr val="C0C0C0"/>
                </a:outerShdw>
              </a:effectLst>
              <a:latin typeface="楷体_GB2312" panose="02010609030101010101" pitchFamily="49" charset="-122"/>
              <a:ea typeface="楷体_GB2312" panose="02010609030101010101" pitchFamily="49" charset="-122"/>
            </a:endParaRPr>
          </a:p>
        </p:txBody>
      </p:sp>
      <p:sp>
        <p:nvSpPr>
          <p:cNvPr id="3075" name="Rectangle 3"/>
          <p:cNvSpPr>
            <a:spLocks noGrp="1" noChangeArrowheads="1"/>
          </p:cNvSpPr>
          <p:nvPr>
            <p:ph type="body" idx="1"/>
          </p:nvPr>
        </p:nvSpPr>
        <p:spPr>
          <a:xfrm>
            <a:off x="0" y="692150"/>
            <a:ext cx="7885113" cy="5688013"/>
          </a:xfrm>
        </p:spPr>
        <p:txBody>
          <a:bodyPr/>
          <a:lstStyle/>
          <a:p>
            <a:pPr>
              <a:lnSpc>
                <a:spcPct val="90000"/>
              </a:lnSpc>
            </a:pPr>
            <a:r>
              <a:rPr lang="zh-CN" altLang="en-US" sz="3600" b="1" dirty="0">
                <a:solidFill>
                  <a:srgbClr val="FF0000"/>
                </a:solidFill>
                <a:effectLst>
                  <a:outerShdw blurRad="38100" dist="38100" dir="2700000" algn="tl">
                    <a:srgbClr val="C0C0C0"/>
                  </a:outerShdw>
                </a:effectLst>
                <a:latin typeface="楷体_GB2312" panose="02010609030101010101" pitchFamily="49" charset="-122"/>
                <a:ea typeface="楷体_GB2312" panose="02010609030101010101" pitchFamily="49" charset="-122"/>
              </a:rPr>
              <a:t>契诃夫（</a:t>
            </a:r>
            <a:r>
              <a:rPr lang="en-US" altLang="zh-CN" sz="3600" b="1" dirty="0">
                <a:solidFill>
                  <a:srgbClr val="FF0000"/>
                </a:solidFill>
                <a:effectLst>
                  <a:outerShdw blurRad="38100" dist="38100" dir="2700000" algn="tl">
                    <a:srgbClr val="C0C0C0"/>
                  </a:outerShdw>
                </a:effectLst>
                <a:latin typeface="楷体_GB2312" panose="02010609030101010101" pitchFamily="49" charset="-122"/>
                <a:ea typeface="楷体_GB2312" panose="02010609030101010101" pitchFamily="49" charset="-122"/>
              </a:rPr>
              <a:t>1860-1904</a:t>
            </a:r>
            <a:r>
              <a:rPr lang="zh-CN" altLang="en-US" sz="3600" b="1" dirty="0">
                <a:solidFill>
                  <a:srgbClr val="FF0000"/>
                </a:solidFill>
                <a:effectLst>
                  <a:outerShdw blurRad="38100" dist="38100" dir="2700000" algn="tl">
                    <a:srgbClr val="C0C0C0"/>
                  </a:outerShdw>
                </a:effectLst>
                <a:latin typeface="楷体_GB2312" panose="02010609030101010101" pitchFamily="49" charset="-122"/>
                <a:ea typeface="楷体_GB2312" panose="02010609030101010101" pitchFamily="49" charset="-122"/>
              </a:rPr>
              <a:t>），</a:t>
            </a:r>
            <a:r>
              <a:rPr lang="en-US" altLang="zh-CN" sz="3600" b="1" dirty="0">
                <a:solidFill>
                  <a:srgbClr val="FF0000"/>
                </a:solidFill>
                <a:effectLst>
                  <a:outerShdw blurRad="38100" dist="38100" dir="2700000" algn="tl">
                    <a:srgbClr val="C0C0C0"/>
                  </a:outerShdw>
                </a:effectLst>
                <a:latin typeface="楷体_GB2312" panose="02010609030101010101" pitchFamily="49" charset="-122"/>
                <a:ea typeface="楷体_GB2312" panose="02010609030101010101" pitchFamily="49" charset="-122"/>
              </a:rPr>
              <a:t>19</a:t>
            </a:r>
            <a:r>
              <a:rPr lang="zh-CN" altLang="en-US" sz="3600" b="1" dirty="0">
                <a:solidFill>
                  <a:srgbClr val="FF0000"/>
                </a:solidFill>
                <a:effectLst>
                  <a:outerShdw blurRad="38100" dist="38100" dir="2700000" algn="tl">
                    <a:srgbClr val="C0C0C0"/>
                  </a:outerShdw>
                </a:effectLst>
                <a:latin typeface="楷体_GB2312" panose="02010609030101010101" pitchFamily="49" charset="-122"/>
                <a:ea typeface="楷体_GB2312" panose="02010609030101010101" pitchFamily="49" charset="-122"/>
              </a:rPr>
              <a:t>世纪末俄国伟大的批判现实主义作家，幽默讽刺大师，短篇小说巨匠，著名剧作家</a:t>
            </a:r>
            <a:r>
              <a:rPr lang="zh-CN" altLang="en-US" sz="3600" b="1" dirty="0">
                <a:effectLst>
                  <a:outerShdw blurRad="38100" dist="38100" dir="2700000" algn="tl">
                    <a:srgbClr val="C0C0C0"/>
                  </a:outerShdw>
                </a:effectLst>
                <a:latin typeface="楷体_GB2312" panose="02010609030101010101" pitchFamily="49" charset="-122"/>
                <a:ea typeface="楷体_GB2312" panose="02010609030101010101" pitchFamily="49" charset="-122"/>
              </a:rPr>
              <a:t>。他</a:t>
            </a:r>
            <a:r>
              <a:rPr lang="en-US" altLang="zh-CN" sz="3600" b="1" dirty="0">
                <a:effectLst>
                  <a:outerShdw blurRad="38100" dist="38100" dir="2700000" algn="tl">
                    <a:srgbClr val="C0C0C0"/>
                  </a:outerShdw>
                </a:effectLst>
                <a:latin typeface="楷体_GB2312" panose="02010609030101010101" pitchFamily="49" charset="-122"/>
                <a:ea typeface="楷体_GB2312" panose="02010609030101010101" pitchFamily="49" charset="-122"/>
              </a:rPr>
              <a:t>20</a:t>
            </a:r>
            <a:r>
              <a:rPr lang="zh-CN" altLang="en-US" sz="3600" b="1" dirty="0">
                <a:effectLst>
                  <a:outerShdw blurRad="38100" dist="38100" dir="2700000" algn="tl">
                    <a:srgbClr val="C0C0C0"/>
                  </a:outerShdw>
                </a:effectLst>
                <a:latin typeface="楷体_GB2312" panose="02010609030101010101" pitchFamily="49" charset="-122"/>
                <a:ea typeface="楷体_GB2312" panose="02010609030101010101" pitchFamily="49" charset="-122"/>
              </a:rPr>
              <a:t>岁开始创作，一生写了</a:t>
            </a:r>
            <a:r>
              <a:rPr lang="en-US" altLang="zh-CN" sz="3600" b="1" dirty="0">
                <a:effectLst>
                  <a:outerShdw blurRad="38100" dist="38100" dir="2700000" algn="tl">
                    <a:srgbClr val="C0C0C0"/>
                  </a:outerShdw>
                </a:effectLst>
                <a:latin typeface="楷体_GB2312" panose="02010609030101010101" pitchFamily="49" charset="-122"/>
                <a:ea typeface="楷体_GB2312" panose="02010609030101010101" pitchFamily="49" charset="-122"/>
              </a:rPr>
              <a:t>700</a:t>
            </a:r>
            <a:r>
              <a:rPr lang="zh-CN" altLang="en-US" sz="3600" b="1" dirty="0">
                <a:effectLst>
                  <a:outerShdw blurRad="38100" dist="38100" dir="2700000" algn="tl">
                    <a:srgbClr val="C0C0C0"/>
                  </a:outerShdw>
                </a:effectLst>
                <a:latin typeface="楷体_GB2312" panose="02010609030101010101" pitchFamily="49" charset="-122"/>
                <a:ea typeface="楷体_GB2312" panose="02010609030101010101" pitchFamily="49" charset="-122"/>
              </a:rPr>
              <a:t>多篇短篇小说，还写了一些中篇小说和剧本，短篇小说有</a:t>
            </a:r>
            <a:r>
              <a:rPr lang="en-US" altLang="zh-CN" sz="3600" b="1" dirty="0">
                <a:solidFill>
                  <a:srgbClr val="FF0000"/>
                </a:solidFill>
                <a:effectLst>
                  <a:outerShdw blurRad="38100" dist="38100" dir="2700000" algn="tl">
                    <a:srgbClr val="C0C0C0"/>
                  </a:outerShdw>
                </a:effectLst>
                <a:latin typeface="楷体_GB2312" panose="02010609030101010101" pitchFamily="49" charset="-122"/>
                <a:ea typeface="楷体_GB2312" panose="02010609030101010101" pitchFamily="49" charset="-122"/>
              </a:rPr>
              <a:t>《</a:t>
            </a:r>
            <a:r>
              <a:rPr lang="zh-CN" altLang="en-US" sz="3600" b="1" dirty="0">
                <a:solidFill>
                  <a:srgbClr val="FF0000"/>
                </a:solidFill>
                <a:effectLst>
                  <a:outerShdw blurRad="38100" dist="38100" dir="2700000" algn="tl">
                    <a:srgbClr val="C0C0C0"/>
                  </a:outerShdw>
                </a:effectLst>
                <a:latin typeface="楷体_GB2312" panose="02010609030101010101" pitchFamily="49" charset="-122"/>
                <a:ea typeface="楷体_GB2312" panose="02010609030101010101" pitchFamily="49" charset="-122"/>
              </a:rPr>
              <a:t>凡卡</a:t>
            </a:r>
            <a:r>
              <a:rPr lang="en-US" altLang="zh-CN" sz="3600" b="1" dirty="0">
                <a:solidFill>
                  <a:srgbClr val="FF0000"/>
                </a:solidFill>
                <a:effectLst>
                  <a:outerShdw blurRad="38100" dist="38100" dir="2700000" algn="tl">
                    <a:srgbClr val="C0C0C0"/>
                  </a:outerShdw>
                </a:effectLst>
                <a:latin typeface="楷体_GB2312" panose="02010609030101010101" pitchFamily="49" charset="-122"/>
                <a:ea typeface="楷体_GB2312" panose="02010609030101010101" pitchFamily="49" charset="-122"/>
              </a:rPr>
              <a:t>》</a:t>
            </a:r>
            <a:r>
              <a:rPr lang="zh-CN" altLang="en-US" sz="3600" b="1" dirty="0">
                <a:solidFill>
                  <a:srgbClr val="FF0000"/>
                </a:solidFill>
                <a:effectLst>
                  <a:outerShdw blurRad="38100" dist="38100" dir="2700000" algn="tl">
                    <a:srgbClr val="C0C0C0"/>
                  </a:outerShdw>
                </a:effectLst>
                <a:latin typeface="楷体_GB2312" panose="02010609030101010101" pitchFamily="49" charset="-122"/>
                <a:ea typeface="楷体_GB2312" panose="02010609030101010101" pitchFamily="49" charset="-122"/>
              </a:rPr>
              <a:t>、</a:t>
            </a:r>
            <a:endParaRPr lang="zh-CN" altLang="en-US" sz="3600" b="1" dirty="0">
              <a:solidFill>
                <a:srgbClr val="FF0000"/>
              </a:solidFill>
              <a:effectLst>
                <a:outerShdw blurRad="38100" dist="38100" dir="2700000" algn="tl">
                  <a:srgbClr val="C0C0C0"/>
                </a:outerShdw>
              </a:effectLst>
              <a:latin typeface="楷体_GB2312" panose="02010609030101010101" pitchFamily="49" charset="-122"/>
              <a:ea typeface="楷体_GB2312" panose="02010609030101010101" pitchFamily="49" charset="-122"/>
            </a:endParaRPr>
          </a:p>
          <a:p>
            <a:pPr>
              <a:lnSpc>
                <a:spcPct val="90000"/>
              </a:lnSpc>
              <a:buFontTx/>
              <a:buNone/>
            </a:pPr>
            <a:r>
              <a:rPr lang="en-US" altLang="zh-CN" sz="3600" b="1" dirty="0">
                <a:solidFill>
                  <a:srgbClr val="FF0000"/>
                </a:solidFill>
                <a:effectLst>
                  <a:outerShdw blurRad="38100" dist="38100" dir="2700000" algn="tl">
                    <a:srgbClr val="C0C0C0"/>
                  </a:outerShdw>
                </a:effectLst>
                <a:latin typeface="楷体_GB2312" panose="02010609030101010101" pitchFamily="49" charset="-122"/>
                <a:ea typeface="楷体_GB2312" panose="02010609030101010101" pitchFamily="49" charset="-122"/>
              </a:rPr>
              <a:t>《</a:t>
            </a:r>
            <a:r>
              <a:rPr lang="zh-CN" altLang="en-US" sz="3600" b="1" dirty="0">
                <a:solidFill>
                  <a:srgbClr val="FF0000"/>
                </a:solidFill>
                <a:effectLst>
                  <a:outerShdw blurRad="38100" dist="38100" dir="2700000" algn="tl">
                    <a:srgbClr val="C0C0C0"/>
                  </a:outerShdw>
                </a:effectLst>
                <a:latin typeface="楷体_GB2312" panose="02010609030101010101" pitchFamily="49" charset="-122"/>
                <a:ea typeface="楷体_GB2312" panose="02010609030101010101" pitchFamily="49" charset="-122"/>
              </a:rPr>
              <a:t>小公务员之死</a:t>
            </a:r>
            <a:r>
              <a:rPr lang="en-US" altLang="zh-CN" sz="3600" b="1" dirty="0">
                <a:solidFill>
                  <a:srgbClr val="FF0000"/>
                </a:solidFill>
                <a:effectLst>
                  <a:outerShdw blurRad="38100" dist="38100" dir="2700000" algn="tl">
                    <a:srgbClr val="C0C0C0"/>
                  </a:outerShdw>
                </a:effectLst>
                <a:latin typeface="楷体_GB2312" panose="02010609030101010101" pitchFamily="49" charset="-122"/>
                <a:ea typeface="楷体_GB2312" panose="02010609030101010101" pitchFamily="49" charset="-122"/>
              </a:rPr>
              <a:t>》</a:t>
            </a:r>
            <a:r>
              <a:rPr lang="zh-CN" altLang="en-US" sz="3600" b="1" dirty="0">
                <a:solidFill>
                  <a:srgbClr val="FF0000"/>
                </a:solidFill>
                <a:effectLst>
                  <a:outerShdw blurRad="38100" dist="38100" dir="2700000" algn="tl">
                    <a:srgbClr val="C0C0C0"/>
                  </a:outerShdw>
                </a:effectLst>
                <a:latin typeface="楷体_GB2312" panose="02010609030101010101" pitchFamily="49" charset="-122"/>
                <a:ea typeface="楷体_GB2312" panose="02010609030101010101" pitchFamily="49" charset="-122"/>
              </a:rPr>
              <a:t>、</a:t>
            </a:r>
            <a:r>
              <a:rPr lang="en-US" altLang="zh-CN" sz="3600" b="1" dirty="0">
                <a:solidFill>
                  <a:srgbClr val="FF0000"/>
                </a:solidFill>
                <a:effectLst>
                  <a:outerShdw blurRad="38100" dist="38100" dir="2700000" algn="tl">
                    <a:srgbClr val="C0C0C0"/>
                  </a:outerShdw>
                </a:effectLst>
                <a:latin typeface="楷体_GB2312" panose="02010609030101010101" pitchFamily="49" charset="-122"/>
                <a:ea typeface="楷体_GB2312" panose="02010609030101010101" pitchFamily="49" charset="-122"/>
              </a:rPr>
              <a:t>《</a:t>
            </a:r>
            <a:r>
              <a:rPr lang="zh-CN" altLang="en-US" sz="3600" b="1" dirty="0">
                <a:solidFill>
                  <a:srgbClr val="FF0000"/>
                </a:solidFill>
                <a:effectLst>
                  <a:outerShdw blurRad="38100" dist="38100" dir="2700000" algn="tl">
                    <a:srgbClr val="C0C0C0"/>
                  </a:outerShdw>
                </a:effectLst>
                <a:latin typeface="楷体_GB2312" panose="02010609030101010101" pitchFamily="49" charset="-122"/>
                <a:ea typeface="楷体_GB2312" panose="02010609030101010101" pitchFamily="49" charset="-122"/>
              </a:rPr>
              <a:t>变色龙</a:t>
            </a:r>
            <a:r>
              <a:rPr lang="en-US" altLang="zh-CN" sz="3600" b="1" dirty="0">
                <a:solidFill>
                  <a:srgbClr val="FF0000"/>
                </a:solidFill>
                <a:effectLst>
                  <a:outerShdw blurRad="38100" dist="38100" dir="2700000" algn="tl">
                    <a:srgbClr val="C0C0C0"/>
                  </a:outerShdw>
                </a:effectLst>
                <a:latin typeface="楷体_GB2312" panose="02010609030101010101" pitchFamily="49" charset="-122"/>
                <a:ea typeface="楷体_GB2312" panose="02010609030101010101" pitchFamily="49" charset="-122"/>
              </a:rPr>
              <a:t>》</a:t>
            </a:r>
            <a:r>
              <a:rPr lang="en-US" altLang="zh-CN" sz="3600" b="1" dirty="0">
                <a:effectLst>
                  <a:outerShdw blurRad="38100" dist="38100" dir="2700000" algn="tl">
                    <a:srgbClr val="C0C0C0"/>
                  </a:outerShdw>
                </a:effectLst>
                <a:latin typeface="楷体_GB2312" panose="02010609030101010101" pitchFamily="49" charset="-122"/>
                <a:ea typeface="楷体_GB2312" panose="02010609030101010101" pitchFamily="49" charset="-122"/>
              </a:rPr>
              <a:t> </a:t>
            </a:r>
            <a:endParaRPr lang="en-US" altLang="zh-CN" sz="3600" b="1" dirty="0">
              <a:effectLst>
                <a:outerShdw blurRad="38100" dist="38100" dir="2700000" algn="tl">
                  <a:srgbClr val="C0C0C0"/>
                </a:outerShdw>
              </a:effectLst>
              <a:latin typeface="楷体_GB2312" panose="02010609030101010101" pitchFamily="49" charset="-122"/>
              <a:ea typeface="楷体_GB2312" panose="02010609030101010101" pitchFamily="49" charset="-122"/>
            </a:endParaRPr>
          </a:p>
          <a:p>
            <a:pPr>
              <a:lnSpc>
                <a:spcPct val="90000"/>
              </a:lnSpc>
              <a:buFontTx/>
              <a:buNone/>
            </a:pPr>
            <a:r>
              <a:rPr lang="zh-CN" altLang="en-US" sz="3600" b="1" dirty="0">
                <a:effectLst>
                  <a:outerShdw blurRad="38100" dist="38100" dir="2700000" algn="tl">
                    <a:srgbClr val="C0C0C0"/>
                  </a:outerShdw>
                </a:effectLst>
                <a:latin typeface="楷体_GB2312" panose="02010609030101010101" pitchFamily="49" charset="-122"/>
                <a:ea typeface="楷体_GB2312" panose="02010609030101010101" pitchFamily="49" charset="-122"/>
              </a:rPr>
              <a:t>等，中篇小说有</a:t>
            </a:r>
            <a:r>
              <a:rPr lang="en-US" altLang="zh-CN" sz="3600" b="1" dirty="0">
                <a:solidFill>
                  <a:srgbClr val="FF0000"/>
                </a:solidFill>
                <a:effectLst>
                  <a:outerShdw blurRad="38100" dist="38100" dir="2700000" algn="tl">
                    <a:srgbClr val="C0C0C0"/>
                  </a:outerShdw>
                </a:effectLst>
                <a:latin typeface="楷体_GB2312" panose="02010609030101010101" pitchFamily="49" charset="-122"/>
                <a:ea typeface="楷体_GB2312" panose="02010609030101010101" pitchFamily="49" charset="-122"/>
              </a:rPr>
              <a:t>《</a:t>
            </a:r>
            <a:r>
              <a:rPr lang="zh-CN" altLang="en-US" sz="3600" b="1" dirty="0">
                <a:solidFill>
                  <a:srgbClr val="FF0000"/>
                </a:solidFill>
                <a:effectLst>
                  <a:outerShdw blurRad="38100" dist="38100" dir="2700000" algn="tl">
                    <a:srgbClr val="C0C0C0"/>
                  </a:outerShdw>
                </a:effectLst>
                <a:latin typeface="楷体_GB2312" panose="02010609030101010101" pitchFamily="49" charset="-122"/>
                <a:ea typeface="楷体_GB2312" panose="02010609030101010101" pitchFamily="49" charset="-122"/>
              </a:rPr>
              <a:t>第六病室</a:t>
            </a:r>
            <a:r>
              <a:rPr lang="en-US" altLang="zh-CN" sz="3600" b="1" dirty="0">
                <a:solidFill>
                  <a:srgbClr val="FF0000"/>
                </a:solidFill>
                <a:effectLst>
                  <a:outerShdw blurRad="38100" dist="38100" dir="2700000" algn="tl">
                    <a:srgbClr val="C0C0C0"/>
                  </a:outerShdw>
                </a:effectLst>
                <a:latin typeface="楷体_GB2312" panose="02010609030101010101" pitchFamily="49" charset="-122"/>
                <a:ea typeface="楷体_GB2312" panose="02010609030101010101" pitchFamily="49" charset="-122"/>
              </a:rPr>
              <a:t>》</a:t>
            </a:r>
            <a:endParaRPr lang="en-US" altLang="zh-CN" sz="3600" b="1" dirty="0">
              <a:solidFill>
                <a:srgbClr val="FF0000"/>
              </a:solidFill>
              <a:effectLst>
                <a:outerShdw blurRad="38100" dist="38100" dir="2700000" algn="tl">
                  <a:srgbClr val="C0C0C0"/>
                </a:outerShdw>
              </a:effectLst>
              <a:latin typeface="楷体_GB2312" panose="02010609030101010101" pitchFamily="49" charset="-122"/>
              <a:ea typeface="楷体_GB2312" panose="02010609030101010101" pitchFamily="49" charset="-122"/>
            </a:endParaRPr>
          </a:p>
          <a:p>
            <a:pPr>
              <a:lnSpc>
                <a:spcPct val="90000"/>
              </a:lnSpc>
              <a:buFontTx/>
              <a:buNone/>
            </a:pPr>
            <a:r>
              <a:rPr lang="en-US" altLang="zh-CN" sz="3600" b="1" dirty="0">
                <a:solidFill>
                  <a:srgbClr val="FF0000"/>
                </a:solidFill>
                <a:effectLst>
                  <a:outerShdw blurRad="38100" dist="38100" dir="2700000" algn="tl">
                    <a:srgbClr val="C0C0C0"/>
                  </a:outerShdw>
                </a:effectLst>
                <a:latin typeface="楷体_GB2312" panose="02010609030101010101" pitchFamily="49" charset="-122"/>
                <a:ea typeface="楷体_GB2312" panose="02010609030101010101" pitchFamily="49" charset="-122"/>
              </a:rPr>
              <a:t>《</a:t>
            </a:r>
            <a:r>
              <a:rPr lang="zh-CN" altLang="en-US" sz="3600" b="1" dirty="0">
                <a:solidFill>
                  <a:srgbClr val="FF0000"/>
                </a:solidFill>
                <a:effectLst>
                  <a:outerShdw blurRad="38100" dist="38100" dir="2700000" algn="tl">
                    <a:srgbClr val="C0C0C0"/>
                  </a:outerShdw>
                </a:effectLst>
                <a:latin typeface="楷体_GB2312" panose="02010609030101010101" pitchFamily="49" charset="-122"/>
                <a:ea typeface="楷体_GB2312" panose="02010609030101010101" pitchFamily="49" charset="-122"/>
              </a:rPr>
              <a:t>草原</a:t>
            </a:r>
            <a:r>
              <a:rPr lang="en-US" altLang="zh-CN" sz="3600" b="1" dirty="0">
                <a:solidFill>
                  <a:srgbClr val="FF0000"/>
                </a:solidFill>
                <a:effectLst>
                  <a:outerShdw blurRad="38100" dist="38100" dir="2700000" algn="tl">
                    <a:srgbClr val="C0C0C0"/>
                  </a:outerShdw>
                </a:effectLst>
                <a:latin typeface="楷体_GB2312" panose="02010609030101010101" pitchFamily="49" charset="-122"/>
                <a:ea typeface="楷体_GB2312" panose="02010609030101010101" pitchFamily="49" charset="-122"/>
              </a:rPr>
              <a:t>》</a:t>
            </a:r>
            <a:r>
              <a:rPr lang="zh-CN" altLang="en-US" sz="3600" b="1" dirty="0">
                <a:effectLst>
                  <a:outerShdw blurRad="38100" dist="38100" dir="2700000" algn="tl">
                    <a:srgbClr val="C0C0C0"/>
                  </a:outerShdw>
                </a:effectLst>
                <a:latin typeface="楷体_GB2312" panose="02010609030101010101" pitchFamily="49" charset="-122"/>
                <a:ea typeface="楷体_GB2312" panose="02010609030101010101" pitchFamily="49" charset="-122"/>
              </a:rPr>
              <a:t>等，剧本有</a:t>
            </a:r>
            <a:r>
              <a:rPr lang="en-US" altLang="zh-CN" sz="3600" b="1" dirty="0">
                <a:solidFill>
                  <a:srgbClr val="FF0000"/>
                </a:solidFill>
                <a:effectLst>
                  <a:outerShdw blurRad="38100" dist="38100" dir="2700000" algn="tl">
                    <a:srgbClr val="C0C0C0"/>
                  </a:outerShdw>
                </a:effectLst>
                <a:latin typeface="楷体_GB2312" panose="02010609030101010101" pitchFamily="49" charset="-122"/>
                <a:ea typeface="楷体_GB2312" panose="02010609030101010101" pitchFamily="49" charset="-122"/>
              </a:rPr>
              <a:t>《</a:t>
            </a:r>
            <a:r>
              <a:rPr lang="zh-CN" altLang="en-US" sz="3600" b="1" dirty="0">
                <a:solidFill>
                  <a:srgbClr val="FF0000"/>
                </a:solidFill>
                <a:effectLst>
                  <a:outerShdw blurRad="38100" dist="38100" dir="2700000" algn="tl">
                    <a:srgbClr val="C0C0C0"/>
                  </a:outerShdw>
                </a:effectLst>
                <a:latin typeface="楷体_GB2312" panose="02010609030101010101" pitchFamily="49" charset="-122"/>
                <a:ea typeface="楷体_GB2312" panose="02010609030101010101" pitchFamily="49" charset="-122"/>
              </a:rPr>
              <a:t>万尼亚舅</a:t>
            </a:r>
            <a:endParaRPr lang="zh-CN" altLang="en-US" sz="3600" b="1" dirty="0">
              <a:solidFill>
                <a:srgbClr val="FF0000"/>
              </a:solidFill>
              <a:effectLst>
                <a:outerShdw blurRad="38100" dist="38100" dir="2700000" algn="tl">
                  <a:srgbClr val="C0C0C0"/>
                </a:outerShdw>
              </a:effectLst>
              <a:latin typeface="楷体_GB2312" panose="02010609030101010101" pitchFamily="49" charset="-122"/>
              <a:ea typeface="楷体_GB2312" panose="02010609030101010101" pitchFamily="49" charset="-122"/>
            </a:endParaRPr>
          </a:p>
          <a:p>
            <a:pPr>
              <a:lnSpc>
                <a:spcPct val="90000"/>
              </a:lnSpc>
              <a:buFontTx/>
              <a:buNone/>
            </a:pPr>
            <a:r>
              <a:rPr lang="zh-CN" altLang="en-US" sz="3600" b="1" dirty="0">
                <a:solidFill>
                  <a:srgbClr val="FF0000"/>
                </a:solidFill>
                <a:effectLst>
                  <a:outerShdw blurRad="38100" dist="38100" dir="2700000" algn="tl">
                    <a:srgbClr val="C0C0C0"/>
                  </a:outerShdw>
                </a:effectLst>
                <a:latin typeface="楷体_GB2312" panose="02010609030101010101" pitchFamily="49" charset="-122"/>
                <a:ea typeface="楷体_GB2312" panose="02010609030101010101" pitchFamily="49" charset="-122"/>
              </a:rPr>
              <a:t>舅</a:t>
            </a:r>
            <a:r>
              <a:rPr lang="en-US" altLang="zh-CN" sz="3600" b="1" dirty="0">
                <a:solidFill>
                  <a:srgbClr val="FF0000"/>
                </a:solidFill>
                <a:effectLst>
                  <a:outerShdw blurRad="38100" dist="38100" dir="2700000" algn="tl">
                    <a:srgbClr val="C0C0C0"/>
                  </a:outerShdw>
                </a:effectLst>
                <a:latin typeface="楷体_GB2312" panose="02010609030101010101" pitchFamily="49" charset="-122"/>
                <a:ea typeface="楷体_GB2312" panose="02010609030101010101" pitchFamily="49" charset="-122"/>
              </a:rPr>
              <a:t>》《</a:t>
            </a:r>
            <a:r>
              <a:rPr lang="zh-CN" altLang="en-US" sz="3600" b="1" dirty="0">
                <a:solidFill>
                  <a:srgbClr val="FF0000"/>
                </a:solidFill>
                <a:effectLst>
                  <a:outerShdw blurRad="38100" dist="38100" dir="2700000" algn="tl">
                    <a:srgbClr val="C0C0C0"/>
                  </a:outerShdw>
                </a:effectLst>
                <a:latin typeface="楷体_GB2312" panose="02010609030101010101" pitchFamily="49" charset="-122"/>
                <a:ea typeface="楷体_GB2312" panose="02010609030101010101" pitchFamily="49" charset="-122"/>
              </a:rPr>
              <a:t>三姐妹</a:t>
            </a:r>
            <a:r>
              <a:rPr lang="en-US" altLang="zh-CN" sz="3600" b="1" dirty="0">
                <a:solidFill>
                  <a:srgbClr val="FF0000"/>
                </a:solidFill>
                <a:effectLst>
                  <a:outerShdw blurRad="38100" dist="38100" dir="2700000" algn="tl">
                    <a:srgbClr val="C0C0C0"/>
                  </a:outerShdw>
                </a:effectLst>
                <a:latin typeface="楷体_GB2312" panose="02010609030101010101" pitchFamily="49" charset="-122"/>
                <a:ea typeface="楷体_GB2312" panose="02010609030101010101" pitchFamily="49" charset="-122"/>
              </a:rPr>
              <a:t>》《</a:t>
            </a:r>
            <a:r>
              <a:rPr lang="zh-CN" altLang="en-US" sz="3600" b="1" dirty="0">
                <a:solidFill>
                  <a:srgbClr val="FF0000"/>
                </a:solidFill>
                <a:effectLst>
                  <a:outerShdw blurRad="38100" dist="38100" dir="2700000" algn="tl">
                    <a:srgbClr val="C0C0C0"/>
                  </a:outerShdw>
                </a:effectLst>
                <a:latin typeface="楷体_GB2312" panose="02010609030101010101" pitchFamily="49" charset="-122"/>
                <a:ea typeface="楷体_GB2312" panose="02010609030101010101" pitchFamily="49" charset="-122"/>
              </a:rPr>
              <a:t>樱桃园</a:t>
            </a:r>
            <a:r>
              <a:rPr lang="en-US" altLang="zh-CN" sz="3600" b="1" dirty="0">
                <a:solidFill>
                  <a:srgbClr val="FF0000"/>
                </a:solidFill>
                <a:effectLst>
                  <a:outerShdw blurRad="38100" dist="38100" dir="2700000" algn="tl">
                    <a:srgbClr val="C0C0C0"/>
                  </a:outerShdw>
                </a:effectLst>
                <a:latin typeface="楷体_GB2312" panose="02010609030101010101" pitchFamily="49" charset="-122"/>
                <a:ea typeface="楷体_GB2312" panose="02010609030101010101" pitchFamily="49" charset="-122"/>
              </a:rPr>
              <a:t>》</a:t>
            </a:r>
            <a:r>
              <a:rPr lang="zh-CN" altLang="en-US" sz="3600" b="1" dirty="0">
                <a:effectLst>
                  <a:outerShdw blurRad="38100" dist="38100" dir="2700000" algn="tl">
                    <a:srgbClr val="C0C0C0"/>
                  </a:outerShdw>
                </a:effectLst>
                <a:latin typeface="楷体_GB2312" panose="02010609030101010101" pitchFamily="49" charset="-122"/>
                <a:ea typeface="楷体_GB2312" panose="02010609030101010101" pitchFamily="49" charset="-122"/>
              </a:rPr>
              <a:t>等。</a:t>
            </a:r>
            <a:endParaRPr lang="zh-CN" altLang="en-US" sz="3600" dirty="0">
              <a:effectLst>
                <a:outerShdw blurRad="38100" dist="38100" dir="2700000" algn="tl">
                  <a:srgbClr val="C0C0C0"/>
                </a:outerShdw>
              </a:effectLst>
              <a:latin typeface="楷体_GB2312" panose="02010609030101010101" pitchFamily="49" charset="-122"/>
              <a:ea typeface="楷体_GB2312" panose="02010609030101010101" pitchFamily="49" charset="-122"/>
            </a:endParaRPr>
          </a:p>
        </p:txBody>
      </p:sp>
      <p:pic>
        <p:nvPicPr>
          <p:cNvPr id="3076" name="Picture 4" descr="a1ad16fa242881a159ee90e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118350" y="3796030"/>
            <a:ext cx="2025650" cy="3061970"/>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p:cNvSpPr txBox="1"/>
          <p:nvPr/>
        </p:nvSpPr>
        <p:spPr>
          <a:xfrm>
            <a:off x="7517130" y="3170555"/>
            <a:ext cx="1447165" cy="645160"/>
          </a:xfrm>
          <a:prstGeom prst="rect">
            <a:avLst/>
          </a:prstGeom>
          <a:solidFill>
            <a:schemeClr val="bg1"/>
          </a:solidFill>
        </p:spPr>
        <p:txBody>
          <a:bodyPr wrap="square" rtlCol="0">
            <a:spAutoFit/>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3074"/>
                                        </p:tgtEl>
                                        <p:attrNameLst>
                                          <p:attrName>style.visibility</p:attrName>
                                        </p:attrNameLst>
                                      </p:cBhvr>
                                      <p:to>
                                        <p:strVal val="visible"/>
                                      </p:to>
                                    </p:set>
                                    <p:set>
                                      <p:cBhvr>
                                        <p:cTn id="7" dur="455" fill="hold">
                                          <p:stCondLst>
                                            <p:cond delay="0"/>
                                          </p:stCondLst>
                                        </p:cTn>
                                        <p:tgtEl>
                                          <p:spTgt spid="3074"/>
                                        </p:tgtEl>
                                        <p:attrNameLst>
                                          <p:attrName>style.rotation</p:attrName>
                                        </p:attrNameLst>
                                      </p:cBhvr>
                                      <p:to>
                                        <p:strVal val="-45.0"/>
                                      </p:to>
                                    </p:set>
                                    <p:anim calcmode="lin" valueType="num">
                                      <p:cBhvr>
                                        <p:cTn id="8" dur="455" fill="hold">
                                          <p:stCondLst>
                                            <p:cond delay="455"/>
                                          </p:stCondLst>
                                        </p:cTn>
                                        <p:tgtEl>
                                          <p:spTgt spid="3074"/>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3074"/>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3074"/>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3074"/>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7" presetClass="entr" presetSubtype="0" fill="hold" nodeType="clickEffect">
                                  <p:stCondLst>
                                    <p:cond delay="0"/>
                                  </p:stCondLst>
                                  <p:iterate type="lt">
                                    <p:tmPct val="50000"/>
                                  </p:iterate>
                                  <p:childTnLst>
                                    <p:set>
                                      <p:cBhvr>
                                        <p:cTn id="15" dur="1" fill="hold">
                                          <p:stCondLst>
                                            <p:cond delay="0"/>
                                          </p:stCondLst>
                                        </p:cTn>
                                        <p:tgtEl>
                                          <p:spTgt spid="3075">
                                            <p:txEl>
                                              <p:pRg st="0" end="0"/>
                                            </p:txEl>
                                          </p:spTgt>
                                        </p:tgtEl>
                                        <p:attrNameLst>
                                          <p:attrName>style.visibility</p:attrName>
                                        </p:attrNameLst>
                                      </p:cBhvr>
                                      <p:to>
                                        <p:strVal val="visible"/>
                                      </p:to>
                                    </p:set>
                                    <p:anim calcmode="discrete" valueType="clr">
                                      <p:cBhvr override="childStyle">
                                        <p:cTn id="16" dur="80"/>
                                        <p:tgtEl>
                                          <p:spTgt spid="307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7" dur="80"/>
                                        <p:tgtEl>
                                          <p:spTgt spid="3075">
                                            <p:txEl>
                                              <p:pRg st="0" end="0"/>
                                            </p:txEl>
                                          </p:spTgt>
                                        </p:tgtEl>
                                        <p:attrNameLst>
                                          <p:attrName>fillcolor</p:attrName>
                                        </p:attrNameLst>
                                      </p:cBhvr>
                                      <p:tavLst>
                                        <p:tav tm="0">
                                          <p:val>
                                            <p:clrVal>
                                              <a:schemeClr val="accent2"/>
                                            </p:clrVal>
                                          </p:val>
                                        </p:tav>
                                        <p:tav tm="50000">
                                          <p:val>
                                            <p:clrVal>
                                              <a:schemeClr val="hlink"/>
                                            </p:clrVal>
                                          </p:val>
                                        </p:tav>
                                      </p:tavLst>
                                    </p:anim>
                                    <p:set>
                                      <p:cBhvr>
                                        <p:cTn id="18" dur="80"/>
                                        <p:tgtEl>
                                          <p:spTgt spid="3075">
                                            <p:txEl>
                                              <p:pRg st="0" end="0"/>
                                            </p:txEl>
                                          </p:spTgt>
                                        </p:tgtEl>
                                        <p:attrNameLst>
                                          <p:attrName>fill.type</p:attrName>
                                        </p:attrNameLst>
                                      </p:cBhvr>
                                      <p:to>
                                        <p:strVal val="solid"/>
                                      </p:to>
                                    </p:set>
                                  </p:childTnLst>
                                </p:cTn>
                              </p:par>
                            </p:childTnLst>
                          </p:cTn>
                        </p:par>
                        <p:par>
                          <p:cTn id="19" fill="hold">
                            <p:stCondLst>
                              <p:cond delay="4039"/>
                            </p:stCondLst>
                            <p:childTnLst>
                              <p:par>
                                <p:cTn id="20" presetID="27" presetClass="entr" presetSubtype="0" fill="hold" nodeType="afterEffect">
                                  <p:stCondLst>
                                    <p:cond delay="0"/>
                                  </p:stCondLst>
                                  <p:iterate type="lt">
                                    <p:tmPct val="50000"/>
                                  </p:iterate>
                                  <p:childTnLst>
                                    <p:set>
                                      <p:cBhvr>
                                        <p:cTn id="21" dur="1" fill="hold">
                                          <p:stCondLst>
                                            <p:cond delay="0"/>
                                          </p:stCondLst>
                                        </p:cTn>
                                        <p:tgtEl>
                                          <p:spTgt spid="3075">
                                            <p:txEl>
                                              <p:pRg st="1" end="1"/>
                                            </p:txEl>
                                          </p:spTgt>
                                        </p:tgtEl>
                                        <p:attrNameLst>
                                          <p:attrName>style.visibility</p:attrName>
                                        </p:attrNameLst>
                                      </p:cBhvr>
                                      <p:to>
                                        <p:strVal val="visible"/>
                                      </p:to>
                                    </p:set>
                                    <p:anim calcmode="discrete" valueType="clr">
                                      <p:cBhvr override="childStyle">
                                        <p:cTn id="22" dur="80"/>
                                        <p:tgtEl>
                                          <p:spTgt spid="3075">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3075">
                                            <p:txEl>
                                              <p:pRg st="1" end="1"/>
                                            </p:txEl>
                                          </p:spTgt>
                                        </p:tgtEl>
                                        <p:attrNameLst>
                                          <p:attrName>fillcolor</p:attrName>
                                        </p:attrNameLst>
                                      </p:cBhvr>
                                      <p:tavLst>
                                        <p:tav tm="0">
                                          <p:val>
                                            <p:clrVal>
                                              <a:schemeClr val="accent2"/>
                                            </p:clrVal>
                                          </p:val>
                                        </p:tav>
                                        <p:tav tm="50000">
                                          <p:val>
                                            <p:clrVal>
                                              <a:schemeClr val="hlink"/>
                                            </p:clrVal>
                                          </p:val>
                                        </p:tav>
                                      </p:tavLst>
                                    </p:anim>
                                    <p:set>
                                      <p:cBhvr>
                                        <p:cTn id="24" dur="80"/>
                                        <p:tgtEl>
                                          <p:spTgt spid="3075">
                                            <p:txEl>
                                              <p:pRg st="1" end="1"/>
                                            </p:txEl>
                                          </p:spTgt>
                                        </p:tgtEl>
                                        <p:attrNameLst>
                                          <p:attrName>fill.type</p:attrName>
                                        </p:attrNameLst>
                                      </p:cBhvr>
                                      <p:to>
                                        <p:strVal val="solid"/>
                                      </p:to>
                                    </p:set>
                                  </p:childTnLst>
                                </p:cTn>
                              </p:par>
                            </p:childTnLst>
                          </p:cTn>
                        </p:par>
                        <p:par>
                          <p:cTn id="25" fill="hold">
                            <p:stCondLst>
                              <p:cond delay="4679"/>
                            </p:stCondLst>
                            <p:childTnLst>
                              <p:par>
                                <p:cTn id="26" presetID="27" presetClass="entr" presetSubtype="0" fill="hold" nodeType="afterEffect">
                                  <p:stCondLst>
                                    <p:cond delay="0"/>
                                  </p:stCondLst>
                                  <p:iterate type="lt">
                                    <p:tmPct val="50000"/>
                                  </p:iterate>
                                  <p:childTnLst>
                                    <p:set>
                                      <p:cBhvr>
                                        <p:cTn id="27" dur="1" fill="hold">
                                          <p:stCondLst>
                                            <p:cond delay="0"/>
                                          </p:stCondLst>
                                        </p:cTn>
                                        <p:tgtEl>
                                          <p:spTgt spid="3075">
                                            <p:txEl>
                                              <p:pRg st="2" end="2"/>
                                            </p:txEl>
                                          </p:spTgt>
                                        </p:tgtEl>
                                        <p:attrNameLst>
                                          <p:attrName>style.visibility</p:attrName>
                                        </p:attrNameLst>
                                      </p:cBhvr>
                                      <p:to>
                                        <p:strVal val="visible"/>
                                      </p:to>
                                    </p:set>
                                    <p:anim calcmode="discrete" valueType="clr">
                                      <p:cBhvr override="childStyle">
                                        <p:cTn id="28" dur="80"/>
                                        <p:tgtEl>
                                          <p:spTgt spid="3075">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3075">
                                            <p:txEl>
                                              <p:pRg st="2" end="2"/>
                                            </p:txEl>
                                          </p:spTgt>
                                        </p:tgtEl>
                                        <p:attrNameLst>
                                          <p:attrName>fillcolor</p:attrName>
                                        </p:attrNameLst>
                                      </p:cBhvr>
                                      <p:tavLst>
                                        <p:tav tm="0">
                                          <p:val>
                                            <p:clrVal>
                                              <a:schemeClr val="accent2"/>
                                            </p:clrVal>
                                          </p:val>
                                        </p:tav>
                                        <p:tav tm="50000">
                                          <p:val>
                                            <p:clrVal>
                                              <a:schemeClr val="hlink"/>
                                            </p:clrVal>
                                          </p:val>
                                        </p:tav>
                                      </p:tavLst>
                                    </p:anim>
                                    <p:set>
                                      <p:cBhvr>
                                        <p:cTn id="30" dur="80"/>
                                        <p:tgtEl>
                                          <p:spTgt spid="3075">
                                            <p:txEl>
                                              <p:pRg st="2" end="2"/>
                                            </p:txEl>
                                          </p:spTgt>
                                        </p:tgtEl>
                                        <p:attrNameLst>
                                          <p:attrName>fill.type</p:attrName>
                                        </p:attrNameLst>
                                      </p:cBhvr>
                                      <p:to>
                                        <p:strVal val="solid"/>
                                      </p:to>
                                    </p:set>
                                  </p:childTnLst>
                                </p:cTn>
                              </p:par>
                            </p:childTnLst>
                          </p:cTn>
                        </p:par>
                        <p:par>
                          <p:cTn id="31" fill="hold">
                            <p:stCondLst>
                              <p:cond delay="5239"/>
                            </p:stCondLst>
                            <p:childTnLst>
                              <p:par>
                                <p:cTn id="32" presetID="27" presetClass="entr" presetSubtype="0" fill="hold" nodeType="afterEffect">
                                  <p:stCondLst>
                                    <p:cond delay="0"/>
                                  </p:stCondLst>
                                  <p:iterate type="lt">
                                    <p:tmPct val="50000"/>
                                  </p:iterate>
                                  <p:childTnLst>
                                    <p:set>
                                      <p:cBhvr>
                                        <p:cTn id="33" dur="1" fill="hold">
                                          <p:stCondLst>
                                            <p:cond delay="0"/>
                                          </p:stCondLst>
                                        </p:cTn>
                                        <p:tgtEl>
                                          <p:spTgt spid="3075">
                                            <p:txEl>
                                              <p:pRg st="3" end="3"/>
                                            </p:txEl>
                                          </p:spTgt>
                                        </p:tgtEl>
                                        <p:attrNameLst>
                                          <p:attrName>style.visibility</p:attrName>
                                        </p:attrNameLst>
                                      </p:cBhvr>
                                      <p:to>
                                        <p:strVal val="visible"/>
                                      </p:to>
                                    </p:set>
                                    <p:anim calcmode="discrete" valueType="clr">
                                      <p:cBhvr override="childStyle">
                                        <p:cTn id="34" dur="80"/>
                                        <p:tgtEl>
                                          <p:spTgt spid="3075">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5" dur="80"/>
                                        <p:tgtEl>
                                          <p:spTgt spid="3075">
                                            <p:txEl>
                                              <p:pRg st="3" end="3"/>
                                            </p:txEl>
                                          </p:spTgt>
                                        </p:tgtEl>
                                        <p:attrNameLst>
                                          <p:attrName>fillcolor</p:attrName>
                                        </p:attrNameLst>
                                      </p:cBhvr>
                                      <p:tavLst>
                                        <p:tav tm="0">
                                          <p:val>
                                            <p:clrVal>
                                              <a:schemeClr val="accent2"/>
                                            </p:clrVal>
                                          </p:val>
                                        </p:tav>
                                        <p:tav tm="50000">
                                          <p:val>
                                            <p:clrVal>
                                              <a:schemeClr val="hlink"/>
                                            </p:clrVal>
                                          </p:val>
                                        </p:tav>
                                      </p:tavLst>
                                    </p:anim>
                                    <p:set>
                                      <p:cBhvr>
                                        <p:cTn id="36" dur="80"/>
                                        <p:tgtEl>
                                          <p:spTgt spid="3075">
                                            <p:txEl>
                                              <p:pRg st="3" end="3"/>
                                            </p:txEl>
                                          </p:spTgt>
                                        </p:tgtEl>
                                        <p:attrNameLst>
                                          <p:attrName>fill.type</p:attrName>
                                        </p:attrNameLst>
                                      </p:cBhvr>
                                      <p:to>
                                        <p:strVal val="solid"/>
                                      </p:to>
                                    </p:set>
                                  </p:childTnLst>
                                </p:cTn>
                              </p:par>
                            </p:childTnLst>
                          </p:cTn>
                        </p:par>
                        <p:par>
                          <p:cTn id="37" fill="hold">
                            <p:stCondLst>
                              <p:cond delay="5840"/>
                            </p:stCondLst>
                            <p:childTnLst>
                              <p:par>
                                <p:cTn id="38" presetID="27" presetClass="entr" presetSubtype="0" fill="hold" nodeType="afterEffect">
                                  <p:stCondLst>
                                    <p:cond delay="0"/>
                                  </p:stCondLst>
                                  <p:iterate type="lt">
                                    <p:tmPct val="50000"/>
                                  </p:iterate>
                                  <p:childTnLst>
                                    <p:set>
                                      <p:cBhvr>
                                        <p:cTn id="39" dur="1" fill="hold">
                                          <p:stCondLst>
                                            <p:cond delay="0"/>
                                          </p:stCondLst>
                                        </p:cTn>
                                        <p:tgtEl>
                                          <p:spTgt spid="3075">
                                            <p:txEl>
                                              <p:pRg st="4" end="4"/>
                                            </p:txEl>
                                          </p:spTgt>
                                        </p:tgtEl>
                                        <p:attrNameLst>
                                          <p:attrName>style.visibility</p:attrName>
                                        </p:attrNameLst>
                                      </p:cBhvr>
                                      <p:to>
                                        <p:strVal val="visible"/>
                                      </p:to>
                                    </p:set>
                                    <p:anim calcmode="discrete" valueType="clr">
                                      <p:cBhvr override="childStyle">
                                        <p:cTn id="40" dur="80"/>
                                        <p:tgtEl>
                                          <p:spTgt spid="3075">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1" dur="80"/>
                                        <p:tgtEl>
                                          <p:spTgt spid="3075">
                                            <p:txEl>
                                              <p:pRg st="4" end="4"/>
                                            </p:txEl>
                                          </p:spTgt>
                                        </p:tgtEl>
                                        <p:attrNameLst>
                                          <p:attrName>fillcolor</p:attrName>
                                        </p:attrNameLst>
                                      </p:cBhvr>
                                      <p:tavLst>
                                        <p:tav tm="0">
                                          <p:val>
                                            <p:clrVal>
                                              <a:schemeClr val="accent2"/>
                                            </p:clrVal>
                                          </p:val>
                                        </p:tav>
                                        <p:tav tm="50000">
                                          <p:val>
                                            <p:clrVal>
                                              <a:schemeClr val="hlink"/>
                                            </p:clrVal>
                                          </p:val>
                                        </p:tav>
                                      </p:tavLst>
                                    </p:anim>
                                    <p:set>
                                      <p:cBhvr>
                                        <p:cTn id="42" dur="80"/>
                                        <p:tgtEl>
                                          <p:spTgt spid="3075">
                                            <p:txEl>
                                              <p:pRg st="4" end="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517130" y="3170555"/>
            <a:ext cx="1447165" cy="645160"/>
          </a:xfrm>
          <a:prstGeom prst="rect">
            <a:avLst/>
          </a:prstGeom>
          <a:solidFill>
            <a:schemeClr val="bg1"/>
          </a:solidFill>
        </p:spPr>
        <p:txBody>
          <a:bodyPr wrap="square" rtlCol="0">
            <a:spAutoFit/>
          </a:bodyPr>
          <a:p>
            <a:endParaRPr lang="zh-CN" altLang="en-US"/>
          </a:p>
        </p:txBody>
      </p:sp>
      <p:sp>
        <p:nvSpPr>
          <p:cNvPr id="16387" name="Rectangle 3"/>
          <p:cNvSpPr>
            <a:spLocks noGrp="1" noChangeArrowheads="1"/>
          </p:cNvSpPr>
          <p:nvPr>
            <p:ph type="body" idx="1"/>
          </p:nvPr>
        </p:nvSpPr>
        <p:spPr>
          <a:xfrm>
            <a:off x="457200" y="692150"/>
            <a:ext cx="8229600" cy="5434013"/>
          </a:xfrm>
        </p:spPr>
        <p:txBody>
          <a:bodyPr/>
          <a:lstStyle/>
          <a:p>
            <a:r>
              <a:rPr lang="en-US" altLang="zh-CN" b="1" dirty="0">
                <a:latin typeface="Arial" panose="020B0604020202020204"/>
                <a:ea typeface="楷体_GB2312" panose="02010609030101010101" pitchFamily="49" charset="-122"/>
              </a:rPr>
              <a:t>“</a:t>
            </a:r>
            <a:r>
              <a:rPr lang="zh-CN" altLang="en-US" b="1" dirty="0">
                <a:latin typeface="楷体_GB2312" panose="02010609030101010101" pitchFamily="49" charset="-122"/>
                <a:ea typeface="楷体_GB2312" panose="02010609030101010101" pitchFamily="49" charset="-122"/>
              </a:rPr>
              <a:t>木柴场四周很快就聚上一群人，仿佛一下子从地底下钻出来的一样 </a:t>
            </a:r>
            <a:r>
              <a:rPr lang="zh-CN" altLang="en-US" b="1" dirty="0">
                <a:latin typeface="Arial" panose="020B0604020202020204"/>
                <a:ea typeface="楷体_GB2312" panose="02010609030101010101" pitchFamily="49" charset="-122"/>
              </a:rPr>
              <a:t>”</a:t>
            </a:r>
            <a:r>
              <a:rPr lang="zh-CN" altLang="en-US" b="1" dirty="0">
                <a:latin typeface="楷体_GB2312" panose="02010609030101010101" pitchFamily="49" charset="-122"/>
                <a:ea typeface="楷体_GB2312" panose="02010609030101010101" pitchFamily="49" charset="-122"/>
              </a:rPr>
              <a:t>中</a:t>
            </a:r>
            <a:r>
              <a:rPr lang="zh-CN" altLang="en-US" b="1" dirty="0">
                <a:latin typeface="Arial" panose="020B0604020202020204"/>
                <a:ea typeface="楷体_GB2312" panose="02010609030101010101" pitchFamily="49" charset="-122"/>
              </a:rPr>
              <a:t>“</a:t>
            </a:r>
            <a:r>
              <a:rPr lang="zh-CN" altLang="en-US" b="1" dirty="0">
                <a:latin typeface="楷体_GB2312" panose="02010609030101010101" pitchFamily="49" charset="-122"/>
                <a:ea typeface="楷体_GB2312" panose="02010609030101010101" pitchFamily="49" charset="-122"/>
              </a:rPr>
              <a:t>钻</a:t>
            </a:r>
            <a:r>
              <a:rPr lang="zh-CN" altLang="en-US" b="1" dirty="0">
                <a:latin typeface="Arial" panose="020B0604020202020204"/>
                <a:ea typeface="楷体_GB2312" panose="02010609030101010101" pitchFamily="49" charset="-122"/>
              </a:rPr>
              <a:t>”</a:t>
            </a:r>
            <a:r>
              <a:rPr lang="zh-CN" altLang="en-US" b="1" dirty="0">
                <a:latin typeface="楷体_GB2312" panose="02010609030101010101" pitchFamily="49" charset="-122"/>
                <a:ea typeface="楷体_GB2312" panose="02010609030101010101" pitchFamily="49" charset="-122"/>
              </a:rPr>
              <a:t>字有何表达效果？</a:t>
            </a:r>
            <a:endParaRPr lang="zh-CN" altLang="en-US" b="1" dirty="0">
              <a:latin typeface="楷体_GB2312" panose="02010609030101010101" pitchFamily="49" charset="-122"/>
              <a:ea typeface="楷体_GB2312" panose="02010609030101010101" pitchFamily="49" charset="-122"/>
            </a:endParaRPr>
          </a:p>
          <a:p>
            <a:endParaRPr lang="zh-CN" altLang="en-US" b="1" dirty="0">
              <a:latin typeface="楷体_GB2312" panose="02010609030101010101" pitchFamily="49" charset="-122"/>
              <a:ea typeface="楷体_GB2312" panose="02010609030101010101" pitchFamily="49" charset="-122"/>
            </a:endParaRPr>
          </a:p>
          <a:p>
            <a:endParaRPr lang="zh-CN" altLang="en-US" b="1" dirty="0">
              <a:latin typeface="楷体_GB2312" panose="02010609030101010101" pitchFamily="49" charset="-122"/>
              <a:ea typeface="楷体_GB2312" panose="02010609030101010101" pitchFamily="49" charset="-122"/>
            </a:endParaRPr>
          </a:p>
          <a:p>
            <a:r>
              <a:rPr lang="zh-CN" altLang="en-US" b="1" dirty="0">
                <a:latin typeface="Arial" panose="020B0604020202020204"/>
                <a:ea typeface="楷体_GB2312" panose="02010609030101010101" pitchFamily="49" charset="-122"/>
              </a:rPr>
              <a:t>“</a:t>
            </a:r>
            <a:r>
              <a:rPr lang="zh-CN" altLang="en-US" b="1" dirty="0">
                <a:latin typeface="楷体_GB2312" panose="02010609030101010101" pitchFamily="49" charset="-122"/>
                <a:ea typeface="楷体_GB2312" panose="02010609030101010101" pitchFamily="49" charset="-122"/>
              </a:rPr>
              <a:t>钻</a:t>
            </a:r>
            <a:r>
              <a:rPr lang="zh-CN" altLang="en-US" b="1" dirty="0">
                <a:latin typeface="Arial" panose="020B0604020202020204"/>
                <a:ea typeface="楷体_GB2312" panose="02010609030101010101" pitchFamily="49" charset="-122"/>
              </a:rPr>
              <a:t>”</a:t>
            </a:r>
            <a:r>
              <a:rPr lang="zh-CN" altLang="en-US" b="1" dirty="0">
                <a:latin typeface="楷体_GB2312" panose="02010609030101010101" pitchFamily="49" charset="-122"/>
                <a:ea typeface="楷体_GB2312" panose="02010609030101010101" pitchFamily="49" charset="-122"/>
              </a:rPr>
              <a:t>写出人聚集之快，突出人的无聊</a:t>
            </a:r>
            <a:r>
              <a:rPr lang="en-US" altLang="zh-CN" b="1" dirty="0">
                <a:latin typeface="Arial" panose="020B0604020202020204"/>
                <a:ea typeface="楷体_GB2312" panose="02010609030101010101" pitchFamily="49" charset="-122"/>
              </a:rPr>
              <a:t>——</a:t>
            </a:r>
            <a:r>
              <a:rPr lang="zh-CN" altLang="en-US" b="1" dirty="0">
                <a:latin typeface="楷体_GB2312" panose="02010609030101010101" pitchFamily="49" charset="-122"/>
                <a:ea typeface="楷体_GB2312" panose="02010609030101010101" pitchFamily="49" charset="-122"/>
              </a:rPr>
              <a:t>以看热闹为乐。</a:t>
            </a:r>
            <a:endParaRPr lang="zh-CN" altLang="en-US" b="1" dirty="0">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Effect transition="in" filter="diamond(in)">
                                      <p:cBhvr>
                                        <p:cTn id="7" dur="2000"/>
                                        <p:tgtEl>
                                          <p:spTgt spid="163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16387">
                                            <p:txEl>
                                              <p:pRg st="3" end="3"/>
                                            </p:txEl>
                                          </p:spTgt>
                                        </p:tgtEl>
                                        <p:attrNameLst>
                                          <p:attrName>style.visibility</p:attrName>
                                        </p:attrNameLst>
                                      </p:cBhvr>
                                      <p:to>
                                        <p:strVal val="visible"/>
                                      </p:to>
                                    </p:set>
                                    <p:animEffect transition="in" filter="fade">
                                      <p:cBhvr>
                                        <p:cTn id="12" dur="1000"/>
                                        <p:tgtEl>
                                          <p:spTgt spid="16387">
                                            <p:txEl>
                                              <p:pRg st="3" end="3"/>
                                            </p:txEl>
                                          </p:spTgt>
                                        </p:tgtEl>
                                      </p:cBhvr>
                                    </p:animEffect>
                                    <p:anim calcmode="lin" valueType="num">
                                      <p:cBhvr>
                                        <p:cTn id="13" dur="1000" fill="hold"/>
                                        <p:tgtEl>
                                          <p:spTgt spid="16387">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16387">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517130" y="3170555"/>
            <a:ext cx="1447165" cy="645160"/>
          </a:xfrm>
          <a:prstGeom prst="rect">
            <a:avLst/>
          </a:prstGeom>
          <a:solidFill>
            <a:schemeClr val="bg1"/>
          </a:solidFill>
        </p:spPr>
        <p:txBody>
          <a:bodyPr wrap="square" rtlCol="0">
            <a:spAutoFit/>
          </a:bodyPr>
          <a:p>
            <a:endParaRPr lang="zh-CN" altLang="en-US"/>
          </a:p>
        </p:txBody>
      </p:sp>
      <p:sp>
        <p:nvSpPr>
          <p:cNvPr id="17411" name="Rectangle 3"/>
          <p:cNvSpPr>
            <a:spLocks noGrp="1" noChangeArrowheads="1"/>
          </p:cNvSpPr>
          <p:nvPr>
            <p:ph type="body" idx="1"/>
          </p:nvPr>
        </p:nvSpPr>
        <p:spPr>
          <a:xfrm>
            <a:off x="457200" y="476250"/>
            <a:ext cx="8229600" cy="5905500"/>
          </a:xfrm>
        </p:spPr>
        <p:txBody>
          <a:bodyPr/>
          <a:lstStyle/>
          <a:p>
            <a:r>
              <a:rPr lang="en-US" altLang="zh-CN" sz="3600" b="1">
                <a:latin typeface="Arial" panose="020B0604020202020204"/>
                <a:ea typeface="楷体_GB2312" panose="02010609030101010101" pitchFamily="49" charset="-122"/>
              </a:rPr>
              <a:t>“</a:t>
            </a:r>
            <a:r>
              <a:rPr lang="zh-CN" altLang="en-US" sz="3600" b="1">
                <a:latin typeface="楷体_GB2312" panose="02010609030101010101" pitchFamily="49" charset="-122"/>
                <a:ea typeface="楷体_GB2312" panose="02010609030101010101" pitchFamily="49" charset="-122"/>
              </a:rPr>
              <a:t>奥楚蔑洛夫微微往左一转 </a:t>
            </a:r>
            <a:r>
              <a:rPr lang="zh-CN" altLang="en-US" sz="3600" b="1">
                <a:latin typeface="Arial" panose="020B0604020202020204"/>
                <a:ea typeface="楷体_GB2312" panose="02010609030101010101" pitchFamily="49" charset="-122"/>
              </a:rPr>
              <a:t>”</a:t>
            </a:r>
            <a:r>
              <a:rPr lang="zh-CN" altLang="en-US" sz="3600" b="1">
                <a:latin typeface="楷体_GB2312" panose="02010609030101010101" pitchFamily="49" charset="-122"/>
                <a:ea typeface="楷体_GB2312" panose="02010609030101010101" pitchFamily="49" charset="-122"/>
              </a:rPr>
              <a:t>他的动作表现了什么？</a:t>
            </a:r>
            <a:endParaRPr lang="zh-CN" altLang="en-US" sz="3600" b="1">
              <a:latin typeface="楷体_GB2312" panose="02010609030101010101" pitchFamily="49" charset="-122"/>
              <a:ea typeface="楷体_GB2312" panose="02010609030101010101" pitchFamily="49" charset="-122"/>
            </a:endParaRPr>
          </a:p>
          <a:p>
            <a:endParaRPr lang="zh-CN" altLang="en-US" sz="3600" b="1">
              <a:latin typeface="楷体_GB2312" panose="02010609030101010101" pitchFamily="49" charset="-122"/>
              <a:ea typeface="楷体_GB2312" panose="02010609030101010101" pitchFamily="49" charset="-122"/>
            </a:endParaRPr>
          </a:p>
          <a:p>
            <a:endParaRPr lang="zh-CN" altLang="en-US" sz="3600" b="1">
              <a:latin typeface="楷体_GB2312" panose="02010609030101010101" pitchFamily="49" charset="-122"/>
              <a:ea typeface="楷体_GB2312" panose="02010609030101010101" pitchFamily="49" charset="-122"/>
            </a:endParaRPr>
          </a:p>
          <a:p>
            <a:r>
              <a:rPr lang="zh-CN" altLang="en-US" sz="3600" b="1">
                <a:latin typeface="Arial" panose="020B0604020202020204"/>
                <a:ea typeface="楷体_GB2312" panose="02010609030101010101" pitchFamily="49" charset="-122"/>
              </a:rPr>
              <a:t>“</a:t>
            </a:r>
            <a:r>
              <a:rPr lang="zh-CN" altLang="en-US" sz="3600" b="1">
                <a:latin typeface="楷体_GB2312" panose="02010609030101010101" pitchFamily="49" charset="-122"/>
                <a:ea typeface="楷体_GB2312" panose="02010609030101010101" pitchFamily="49" charset="-122"/>
              </a:rPr>
              <a:t>微微往左一转 </a:t>
            </a:r>
            <a:r>
              <a:rPr lang="zh-CN" altLang="en-US" sz="3600" b="1">
                <a:latin typeface="Arial" panose="020B0604020202020204"/>
                <a:ea typeface="楷体_GB2312" panose="02010609030101010101" pitchFamily="49" charset="-122"/>
              </a:rPr>
              <a:t>”</a:t>
            </a:r>
            <a:r>
              <a:rPr lang="zh-CN" altLang="en-US" sz="3600" b="1">
                <a:latin typeface="楷体_GB2312" panose="02010609030101010101" pitchFamily="49" charset="-122"/>
                <a:ea typeface="楷体_GB2312" panose="02010609030101010101" pitchFamily="49" charset="-122"/>
              </a:rPr>
              <a:t>貌似稳重，实则装腔作势。</a:t>
            </a:r>
            <a:endParaRPr lang="zh-CN" altLang="en-US" sz="3600" b="1">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animEffect transition="in" filter="fade">
                                      <p:cBhvr>
                                        <p:cTn id="7" dur="770" decel="100000"/>
                                        <p:tgtEl>
                                          <p:spTgt spid="17411">
                                            <p:txEl>
                                              <p:pRg st="0" end="0"/>
                                            </p:txEl>
                                          </p:spTgt>
                                        </p:tgtEl>
                                      </p:cBhvr>
                                    </p:animEffect>
                                    <p:animScale>
                                      <p:cBhvr>
                                        <p:cTn id="8" dur="770" decel="100000"/>
                                        <p:tgtEl>
                                          <p:spTgt spid="17411">
                                            <p:txEl>
                                              <p:pRg st="0" end="0"/>
                                            </p:txEl>
                                          </p:spTgt>
                                        </p:tgtEl>
                                      </p:cBhvr>
                                      <p:from x="10000" y="10000"/>
                                      <p:to x="200000" y="450000"/>
                                    </p:animScale>
                                    <p:animScale>
                                      <p:cBhvr>
                                        <p:cTn id="9" dur="1230" accel="100000" fill="hold">
                                          <p:stCondLst>
                                            <p:cond delay="770"/>
                                          </p:stCondLst>
                                        </p:cTn>
                                        <p:tgtEl>
                                          <p:spTgt spid="17411">
                                            <p:txEl>
                                              <p:pRg st="0" end="0"/>
                                            </p:txEl>
                                          </p:spTgt>
                                        </p:tgtEl>
                                      </p:cBhvr>
                                      <p:from x="200000" y="450000"/>
                                      <p:to x="100000" y="100000"/>
                                    </p:animScale>
                                    <p:set>
                                      <p:cBhvr>
                                        <p:cTn id="10" dur="770" fill="hold"/>
                                        <p:tgtEl>
                                          <p:spTgt spid="17411">
                                            <p:txEl>
                                              <p:pRg st="0" end="0"/>
                                            </p:txEl>
                                          </p:spTgt>
                                        </p:tgtEl>
                                        <p:attrNameLst>
                                          <p:attrName>ppt_x</p:attrName>
                                        </p:attrNameLst>
                                      </p:cBhvr>
                                      <p:to>
                                        <p:strVal val="(0.5)"/>
                                      </p:to>
                                    </p:set>
                                    <p:anim from="(0.5)" to="(#ppt_x)" calcmode="lin" valueType="num">
                                      <p:cBhvr>
                                        <p:cTn id="11" dur="1230" accel="100000" fill="hold">
                                          <p:stCondLst>
                                            <p:cond delay="770"/>
                                          </p:stCondLst>
                                        </p:cTn>
                                        <p:tgtEl>
                                          <p:spTgt spid="17411">
                                            <p:txEl>
                                              <p:pRg st="0" end="0"/>
                                            </p:txEl>
                                          </p:spTgt>
                                        </p:tgtEl>
                                        <p:attrNameLst>
                                          <p:attrName>ppt_x</p:attrName>
                                        </p:attrNameLst>
                                      </p:cBhvr>
                                    </p:anim>
                                    <p:set>
                                      <p:cBhvr>
                                        <p:cTn id="12" dur="770" fill="hold"/>
                                        <p:tgtEl>
                                          <p:spTgt spid="17411">
                                            <p:txEl>
                                              <p:pRg st="0" end="0"/>
                                            </p:txEl>
                                          </p:spTgt>
                                        </p:tgtEl>
                                        <p:attrNameLst>
                                          <p:attrName>ppt_y</p:attrName>
                                        </p:attrNameLst>
                                      </p:cBhvr>
                                      <p:to>
                                        <p:strVal val="(#ppt_y+0.4)"/>
                                      </p:to>
                                    </p:set>
                                    <p:anim from="(#ppt_y+0.4)" to="(#ppt_y)" calcmode="lin" valueType="num">
                                      <p:cBhvr>
                                        <p:cTn id="13" dur="1230" accel="100000" fill="hold">
                                          <p:stCondLst>
                                            <p:cond delay="770"/>
                                          </p:stCondLst>
                                        </p:cTn>
                                        <p:tgtEl>
                                          <p:spTgt spid="17411">
                                            <p:txEl>
                                              <p:pRg st="0" end="0"/>
                                            </p:txEl>
                                          </p:spTgt>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6" presetClass="entr" presetSubtype="0" fill="hold" nodeType="clickEffect">
                                  <p:stCondLst>
                                    <p:cond delay="0"/>
                                  </p:stCondLst>
                                  <p:iterate type="lt">
                                    <p:tmPct val="10000"/>
                                  </p:iterate>
                                  <p:childTnLst>
                                    <p:set>
                                      <p:cBhvr>
                                        <p:cTn id="17" dur="1" fill="hold">
                                          <p:stCondLst>
                                            <p:cond delay="0"/>
                                          </p:stCondLst>
                                        </p:cTn>
                                        <p:tgtEl>
                                          <p:spTgt spid="17411">
                                            <p:txEl>
                                              <p:pRg st="3" end="3"/>
                                            </p:txEl>
                                          </p:spTgt>
                                        </p:tgtEl>
                                        <p:attrNameLst>
                                          <p:attrName>style.visibility</p:attrName>
                                        </p:attrNameLst>
                                      </p:cBhvr>
                                      <p:to>
                                        <p:strVal val="visible"/>
                                      </p:to>
                                    </p:set>
                                    <p:anim by="(-#ppt_w*2)" calcmode="lin" valueType="num">
                                      <p:cBhvr rctx="PPT">
                                        <p:cTn id="18" dur="500" autoRev="1" fill="hold">
                                          <p:stCondLst>
                                            <p:cond delay="0"/>
                                          </p:stCondLst>
                                        </p:cTn>
                                        <p:tgtEl>
                                          <p:spTgt spid="17411">
                                            <p:txEl>
                                              <p:pRg st="3" end="3"/>
                                            </p:txEl>
                                          </p:spTgt>
                                        </p:tgtEl>
                                        <p:attrNameLst>
                                          <p:attrName>ppt_w</p:attrName>
                                        </p:attrNameLst>
                                      </p:cBhvr>
                                    </p:anim>
                                    <p:anim by="(#ppt_w*0.50)" calcmode="lin" valueType="num">
                                      <p:cBhvr>
                                        <p:cTn id="19" dur="500" decel="50000" autoRev="1" fill="hold">
                                          <p:stCondLst>
                                            <p:cond delay="0"/>
                                          </p:stCondLst>
                                        </p:cTn>
                                        <p:tgtEl>
                                          <p:spTgt spid="17411">
                                            <p:txEl>
                                              <p:pRg st="3" end="3"/>
                                            </p:txEl>
                                          </p:spTgt>
                                        </p:tgtEl>
                                        <p:attrNameLst>
                                          <p:attrName>ppt_x</p:attrName>
                                        </p:attrNameLst>
                                      </p:cBhvr>
                                    </p:anim>
                                    <p:anim from="(-#ppt_h/2)" to="(#ppt_y)" calcmode="lin" valueType="num">
                                      <p:cBhvr>
                                        <p:cTn id="20" dur="1000" fill="hold">
                                          <p:stCondLst>
                                            <p:cond delay="0"/>
                                          </p:stCondLst>
                                        </p:cTn>
                                        <p:tgtEl>
                                          <p:spTgt spid="17411">
                                            <p:txEl>
                                              <p:pRg st="3" end="3"/>
                                            </p:txEl>
                                          </p:spTgt>
                                        </p:tgtEl>
                                        <p:attrNameLst>
                                          <p:attrName>ppt_y</p:attrName>
                                        </p:attrNameLst>
                                      </p:cBhvr>
                                    </p:anim>
                                    <p:animRot by="21600000">
                                      <p:cBhvr>
                                        <p:cTn id="21" dur="1000" fill="hold">
                                          <p:stCondLst>
                                            <p:cond delay="0"/>
                                          </p:stCondLst>
                                        </p:cTn>
                                        <p:tgtEl>
                                          <p:spTgt spid="17411">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a:spLocks noGrp="1" noChangeArrowheads="1"/>
          </p:cNvSpPr>
          <p:nvPr>
            <p:ph type="body" idx="1"/>
          </p:nvPr>
        </p:nvSpPr>
        <p:spPr>
          <a:xfrm>
            <a:off x="250825" y="260350"/>
            <a:ext cx="8713788" cy="5865813"/>
          </a:xfrm>
        </p:spPr>
        <p:txBody>
          <a:bodyPr/>
          <a:lstStyle/>
          <a:p>
            <a:r>
              <a:rPr lang="en-US" altLang="zh-CN" sz="3600" b="1" dirty="0">
                <a:latin typeface="Arial" panose="020B0604020202020204"/>
                <a:ea typeface="楷体_GB2312" panose="02010609030101010101" pitchFamily="49" charset="-122"/>
              </a:rPr>
              <a:t>“</a:t>
            </a:r>
            <a:r>
              <a:rPr lang="zh-CN" altLang="en-US" sz="3600" b="1" dirty="0">
                <a:latin typeface="楷体_GB2312" panose="02010609030101010101" pitchFamily="49" charset="-122"/>
                <a:ea typeface="楷体_GB2312" panose="02010609030101010101" pitchFamily="49" charset="-122"/>
              </a:rPr>
              <a:t>他那半醉的脸上现出这样的神气：</a:t>
            </a:r>
            <a:r>
              <a:rPr lang="zh-CN" altLang="en-US" sz="3600" b="1" dirty="0">
                <a:latin typeface="Arial" panose="020B0604020202020204"/>
                <a:ea typeface="楷体_GB2312" panose="02010609030101010101" pitchFamily="49" charset="-122"/>
              </a:rPr>
              <a:t>“</a:t>
            </a:r>
            <a:r>
              <a:rPr lang="zh-CN" altLang="en-US" sz="3600" b="1" dirty="0">
                <a:latin typeface="楷体_GB2312" panose="02010609030101010101" pitchFamily="49" charset="-122"/>
                <a:ea typeface="楷体_GB2312" panose="02010609030101010101" pitchFamily="49" charset="-122"/>
              </a:rPr>
              <a:t>我要揭你的皮，坏蛋！</a:t>
            </a:r>
            <a:r>
              <a:rPr lang="zh-CN" altLang="en-US" sz="3600" b="1" dirty="0">
                <a:latin typeface="Arial" panose="020B0604020202020204"/>
                <a:ea typeface="楷体_GB2312" panose="02010609030101010101" pitchFamily="49" charset="-122"/>
              </a:rPr>
              <a:t>”</a:t>
            </a:r>
            <a:r>
              <a:rPr lang="zh-CN" altLang="en-US" sz="3600" b="1" dirty="0">
                <a:latin typeface="楷体_GB2312" panose="02010609030101010101" pitchFamily="49" charset="-122"/>
                <a:ea typeface="楷体_GB2312" panose="02010609030101010101" pitchFamily="49" charset="-122"/>
              </a:rPr>
              <a:t>而且那根手指头也像是一面胜利的旗帜。</a:t>
            </a:r>
            <a:r>
              <a:rPr lang="zh-CN" altLang="en-US" sz="3600" b="1" dirty="0">
                <a:latin typeface="Arial" panose="020B0604020202020204"/>
                <a:ea typeface="楷体_GB2312" panose="02010609030101010101" pitchFamily="49" charset="-122"/>
              </a:rPr>
              <a:t>”</a:t>
            </a:r>
            <a:r>
              <a:rPr lang="zh-CN" altLang="en-US" sz="3600" b="1" dirty="0">
                <a:latin typeface="楷体_GB2312" panose="02010609030101010101" pitchFamily="49" charset="-122"/>
                <a:ea typeface="楷体_GB2312" panose="02010609030101010101" pitchFamily="49" charset="-122"/>
              </a:rPr>
              <a:t> 这句话运用了什么修辞手法，有何表达效果？</a:t>
            </a:r>
            <a:endParaRPr lang="zh-CN" altLang="en-US" sz="3600" b="1" dirty="0">
              <a:latin typeface="楷体_GB2312" panose="02010609030101010101" pitchFamily="49" charset="-122"/>
              <a:ea typeface="楷体_GB2312" panose="02010609030101010101" pitchFamily="49" charset="-122"/>
            </a:endParaRPr>
          </a:p>
          <a:p>
            <a:endParaRPr lang="zh-CN" altLang="en-US" sz="3600" b="1" dirty="0">
              <a:latin typeface="楷体_GB2312" panose="02010609030101010101" pitchFamily="49" charset="-122"/>
              <a:ea typeface="楷体_GB2312" panose="02010609030101010101" pitchFamily="49" charset="-122"/>
            </a:endParaRPr>
          </a:p>
          <a:p>
            <a:endParaRPr lang="zh-CN" altLang="en-US" sz="3600" b="1" dirty="0">
              <a:latin typeface="楷体_GB2312" panose="02010609030101010101" pitchFamily="49" charset="-122"/>
              <a:ea typeface="楷体_GB2312" panose="02010609030101010101" pitchFamily="49" charset="-122"/>
            </a:endParaRPr>
          </a:p>
          <a:p>
            <a:r>
              <a:rPr lang="zh-CN" altLang="en-US" sz="3600" b="1" dirty="0">
                <a:latin typeface="楷体_GB2312" panose="02010609030101010101" pitchFamily="49" charset="-122"/>
                <a:ea typeface="楷体_GB2312" panose="02010609030101010101" pitchFamily="49" charset="-122"/>
              </a:rPr>
              <a:t>把</a:t>
            </a:r>
            <a:r>
              <a:rPr lang="zh-CN" altLang="en-US" sz="3600" b="1" dirty="0">
                <a:latin typeface="Arial" panose="020B0604020202020204"/>
                <a:ea typeface="楷体_GB2312" panose="02010609030101010101" pitchFamily="49" charset="-122"/>
              </a:rPr>
              <a:t>“</a:t>
            </a:r>
            <a:r>
              <a:rPr lang="zh-CN" altLang="en-US" sz="3600" b="1" dirty="0">
                <a:latin typeface="楷体_GB2312" panose="02010609030101010101" pitchFamily="49" charset="-122"/>
                <a:ea typeface="楷体_GB2312" panose="02010609030101010101" pitchFamily="49" charset="-122"/>
              </a:rPr>
              <a:t>手指头</a:t>
            </a:r>
            <a:r>
              <a:rPr lang="zh-CN" altLang="en-US" sz="3600" b="1" dirty="0">
                <a:latin typeface="Arial" panose="020B0604020202020204"/>
                <a:ea typeface="楷体_GB2312" panose="02010609030101010101" pitchFamily="49" charset="-122"/>
              </a:rPr>
              <a:t>”</a:t>
            </a:r>
            <a:r>
              <a:rPr lang="zh-CN" altLang="en-US" sz="3600" b="1" dirty="0">
                <a:latin typeface="楷体_GB2312" panose="02010609030101010101" pitchFamily="49" charset="-122"/>
                <a:ea typeface="楷体_GB2312" panose="02010609030101010101" pitchFamily="49" charset="-122"/>
              </a:rPr>
              <a:t>比作</a:t>
            </a:r>
            <a:r>
              <a:rPr lang="zh-CN" altLang="en-US" sz="3600" b="1" dirty="0">
                <a:latin typeface="Arial" panose="020B0604020202020204"/>
                <a:ea typeface="楷体_GB2312" panose="02010609030101010101" pitchFamily="49" charset="-122"/>
              </a:rPr>
              <a:t>“</a:t>
            </a:r>
            <a:r>
              <a:rPr lang="zh-CN" altLang="en-US" sz="3600" b="1" dirty="0">
                <a:latin typeface="楷体_GB2312" panose="02010609030101010101" pitchFamily="49" charset="-122"/>
                <a:ea typeface="楷体_GB2312" panose="02010609030101010101" pitchFamily="49" charset="-122"/>
              </a:rPr>
              <a:t>胜利的旗帜</a:t>
            </a:r>
            <a:r>
              <a:rPr lang="zh-CN" altLang="en-US" sz="3600" b="1" dirty="0">
                <a:latin typeface="Arial" panose="020B0604020202020204"/>
                <a:ea typeface="楷体_GB2312" panose="02010609030101010101" pitchFamily="49" charset="-122"/>
              </a:rPr>
              <a:t>”</a:t>
            </a:r>
            <a:r>
              <a:rPr lang="zh-CN" altLang="en-US" sz="3600" b="1" dirty="0">
                <a:latin typeface="楷体_GB2312" panose="02010609030101010101" pitchFamily="49" charset="-122"/>
                <a:ea typeface="楷体_GB2312" panose="02010609030101010101" pitchFamily="49" charset="-122"/>
              </a:rPr>
              <a:t>，因为他把它看做事要求主持公道、要求赔偿的证据，具有强烈的讽刺意味。</a:t>
            </a:r>
            <a:endParaRPr lang="zh-CN" altLang="en-US" sz="3600" b="1" dirty="0">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 calcmode="lin" valueType="num">
                                      <p:cBhvr>
                                        <p:cTn id="7" dur="500" fill="hold"/>
                                        <p:tgtEl>
                                          <p:spTgt spid="1843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8435">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8435">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18435">
                                            <p:txEl>
                                              <p:pRg st="3" end="3"/>
                                            </p:txEl>
                                          </p:spTgt>
                                        </p:tgtEl>
                                        <p:attrNameLst>
                                          <p:attrName>style.visibility</p:attrName>
                                        </p:attrNameLst>
                                      </p:cBhvr>
                                      <p:to>
                                        <p:strVal val="visible"/>
                                      </p:to>
                                    </p:set>
                                    <p:anim calcmode="lin" valueType="num">
                                      <p:cBhvr>
                                        <p:cTn id="14" dur="1000" fill="hold"/>
                                        <p:tgtEl>
                                          <p:spTgt spid="18435">
                                            <p:txEl>
                                              <p:pRg st="3" end="3"/>
                                            </p:txEl>
                                          </p:spTgt>
                                        </p:tgtEl>
                                        <p:attrNameLst>
                                          <p:attrName>ppt_w</p:attrName>
                                        </p:attrNameLst>
                                      </p:cBhvr>
                                      <p:tavLst>
                                        <p:tav tm="0">
                                          <p:val>
                                            <p:strVal val="#ppt_w*0.70"/>
                                          </p:val>
                                        </p:tav>
                                        <p:tav tm="100000">
                                          <p:val>
                                            <p:strVal val="#ppt_w"/>
                                          </p:val>
                                        </p:tav>
                                      </p:tavLst>
                                    </p:anim>
                                    <p:anim calcmode="lin" valueType="num">
                                      <p:cBhvr>
                                        <p:cTn id="15" dur="1000" fill="hold"/>
                                        <p:tgtEl>
                                          <p:spTgt spid="18435">
                                            <p:txEl>
                                              <p:pRg st="3" end="3"/>
                                            </p:txEl>
                                          </p:spTgt>
                                        </p:tgtEl>
                                        <p:attrNameLst>
                                          <p:attrName>ppt_h</p:attrName>
                                        </p:attrNameLst>
                                      </p:cBhvr>
                                      <p:tavLst>
                                        <p:tav tm="0">
                                          <p:val>
                                            <p:strVal val="#ppt_h"/>
                                          </p:val>
                                        </p:tav>
                                        <p:tav tm="100000">
                                          <p:val>
                                            <p:strVal val="#ppt_h"/>
                                          </p:val>
                                        </p:tav>
                                      </p:tavLst>
                                    </p:anim>
                                    <p:animEffect transition="in" filter="fade">
                                      <p:cBhvr>
                                        <p:cTn id="16" dur="1000"/>
                                        <p:tgtEl>
                                          <p:spTgt spid="1843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517130" y="3170555"/>
            <a:ext cx="1447165" cy="645160"/>
          </a:xfrm>
          <a:prstGeom prst="rect">
            <a:avLst/>
          </a:prstGeom>
          <a:solidFill>
            <a:schemeClr val="bg1"/>
          </a:solidFill>
        </p:spPr>
        <p:txBody>
          <a:bodyPr wrap="square" rtlCol="0">
            <a:spAutoFit/>
          </a:bodyPr>
          <a:p>
            <a:endParaRPr lang="zh-CN" altLang="en-US"/>
          </a:p>
        </p:txBody>
      </p:sp>
      <p:sp>
        <p:nvSpPr>
          <p:cNvPr id="26627" name="Rectangle 3"/>
          <p:cNvSpPr>
            <a:spLocks noGrp="1" noChangeArrowheads="1"/>
          </p:cNvSpPr>
          <p:nvPr>
            <p:ph type="body" idx="1"/>
          </p:nvPr>
        </p:nvSpPr>
        <p:spPr>
          <a:xfrm>
            <a:off x="457200" y="549275"/>
            <a:ext cx="8229600" cy="5576888"/>
          </a:xfrm>
        </p:spPr>
        <p:txBody>
          <a:bodyPr/>
          <a:lstStyle/>
          <a:p>
            <a:endParaRPr lang="en-US" altLang="zh-CN" b="1" dirty="0">
              <a:ea typeface="楷体_GB2312" panose="02010609030101010101" pitchFamily="49" charset="-122"/>
            </a:endParaRPr>
          </a:p>
          <a:p>
            <a:r>
              <a:rPr lang="zh-CN" altLang="en-US" b="1" dirty="0">
                <a:ea typeface="楷体_GB2312" panose="02010609030101010101" pitchFamily="49" charset="-122"/>
              </a:rPr>
              <a:t>应如何理解赫留金说的“就连法律上也没有那么一条”这句话？</a:t>
            </a:r>
            <a:endParaRPr lang="zh-CN" altLang="en-US" b="1" dirty="0">
              <a:ea typeface="楷体_GB2312" panose="02010609030101010101" pitchFamily="49" charset="-122"/>
            </a:endParaRPr>
          </a:p>
          <a:p>
            <a:endParaRPr lang="zh-CN" altLang="en-US" b="1" dirty="0">
              <a:ea typeface="楷体_GB2312" panose="02010609030101010101" pitchFamily="49" charset="-122"/>
            </a:endParaRPr>
          </a:p>
          <a:p>
            <a:endParaRPr lang="zh-CN" altLang="en-US" b="1" dirty="0">
              <a:ea typeface="楷体_GB2312" panose="02010609030101010101" pitchFamily="49" charset="-122"/>
            </a:endParaRPr>
          </a:p>
          <a:p>
            <a:r>
              <a:rPr lang="zh-CN" altLang="en-US" b="1" dirty="0">
                <a:ea typeface="楷体_GB2312" panose="02010609030101010101" pitchFamily="49" charset="-122"/>
              </a:rPr>
              <a:t>“就连法律上也没有那么一条”赫留金提出法律根据，反映了底层人民的机敏。作者借这句话讽喻沙皇的“法律”对人民的压迫。</a:t>
            </a:r>
            <a:endParaRPr lang="zh-CN" altLang="en-US" b="1" dirty="0">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26627">
                                            <p:txEl>
                                              <p:pRg st="1" end="1"/>
                                            </p:txEl>
                                          </p:spTgt>
                                        </p:tgtEl>
                                        <p:attrNameLst>
                                          <p:attrName>style.visibility</p:attrName>
                                        </p:attrNameLst>
                                      </p:cBhvr>
                                      <p:to>
                                        <p:strVal val="visible"/>
                                      </p:to>
                                    </p:set>
                                    <p:anim calcmode="lin" valueType="num">
                                      <p:cBhvr>
                                        <p:cTn id="7" dur="500" fill="hold"/>
                                        <p:tgtEl>
                                          <p:spTgt spid="26627">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26627">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0" presetClass="entr" presetSubtype="0" decel="100000" fill="hold" nodeType="clickEffect">
                                  <p:stCondLst>
                                    <p:cond delay="0"/>
                                  </p:stCondLst>
                                  <p:childTnLst>
                                    <p:set>
                                      <p:cBhvr>
                                        <p:cTn id="12" dur="1" fill="hold">
                                          <p:stCondLst>
                                            <p:cond delay="0"/>
                                          </p:stCondLst>
                                        </p:cTn>
                                        <p:tgtEl>
                                          <p:spTgt spid="26627">
                                            <p:txEl>
                                              <p:pRg st="4" end="4"/>
                                            </p:txEl>
                                          </p:spTgt>
                                        </p:tgtEl>
                                        <p:attrNameLst>
                                          <p:attrName>style.visibility</p:attrName>
                                        </p:attrNameLst>
                                      </p:cBhvr>
                                      <p:to>
                                        <p:strVal val="visible"/>
                                      </p:to>
                                    </p:set>
                                    <p:anim calcmode="lin" valueType="num">
                                      <p:cBhvr>
                                        <p:cTn id="13" dur="1000" fill="hold"/>
                                        <p:tgtEl>
                                          <p:spTgt spid="26627">
                                            <p:txEl>
                                              <p:pRg st="4" end="4"/>
                                            </p:txEl>
                                          </p:spTgt>
                                        </p:tgtEl>
                                        <p:attrNameLst>
                                          <p:attrName>ppt_w</p:attrName>
                                        </p:attrNameLst>
                                      </p:cBhvr>
                                      <p:tavLst>
                                        <p:tav tm="0">
                                          <p:val>
                                            <p:strVal val="#ppt_w+.3"/>
                                          </p:val>
                                        </p:tav>
                                        <p:tav tm="100000">
                                          <p:val>
                                            <p:strVal val="#ppt_w"/>
                                          </p:val>
                                        </p:tav>
                                      </p:tavLst>
                                    </p:anim>
                                    <p:anim calcmode="lin" valueType="num">
                                      <p:cBhvr>
                                        <p:cTn id="14" dur="1000" fill="hold"/>
                                        <p:tgtEl>
                                          <p:spTgt spid="26627">
                                            <p:txEl>
                                              <p:pRg st="4" end="4"/>
                                            </p:txEl>
                                          </p:spTgt>
                                        </p:tgtEl>
                                        <p:attrNameLst>
                                          <p:attrName>ppt_h</p:attrName>
                                        </p:attrNameLst>
                                      </p:cBhvr>
                                      <p:tavLst>
                                        <p:tav tm="0">
                                          <p:val>
                                            <p:strVal val="#ppt_h"/>
                                          </p:val>
                                        </p:tav>
                                        <p:tav tm="100000">
                                          <p:val>
                                            <p:strVal val="#ppt_h"/>
                                          </p:val>
                                        </p:tav>
                                      </p:tavLst>
                                    </p:anim>
                                    <p:animEffect transition="in" filter="fade">
                                      <p:cBhvr>
                                        <p:cTn id="15" dur="1000"/>
                                        <p:tgtEl>
                                          <p:spTgt spid="2662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517130" y="3170555"/>
            <a:ext cx="1447165" cy="645160"/>
          </a:xfrm>
          <a:prstGeom prst="rect">
            <a:avLst/>
          </a:prstGeom>
          <a:solidFill>
            <a:schemeClr val="bg1"/>
          </a:solidFill>
        </p:spPr>
        <p:txBody>
          <a:bodyPr wrap="square" rtlCol="0">
            <a:spAutoFit/>
          </a:bodyPr>
          <a:p>
            <a:endParaRPr lang="zh-CN" altLang="en-US"/>
          </a:p>
        </p:txBody>
      </p:sp>
      <p:sp>
        <p:nvSpPr>
          <p:cNvPr id="27651" name="Rectangle 3"/>
          <p:cNvSpPr>
            <a:spLocks noGrp="1" noChangeArrowheads="1"/>
          </p:cNvSpPr>
          <p:nvPr>
            <p:ph type="body" idx="1"/>
          </p:nvPr>
        </p:nvSpPr>
        <p:spPr>
          <a:xfrm>
            <a:off x="457200" y="549275"/>
            <a:ext cx="8229600" cy="5576888"/>
          </a:xfrm>
        </p:spPr>
        <p:txBody>
          <a:bodyPr/>
          <a:lstStyle/>
          <a:p>
            <a:r>
              <a:rPr lang="en-US" altLang="zh-CN" sz="3600" b="1">
                <a:latin typeface="Arial" panose="020B0604020202020204"/>
                <a:ea typeface="楷体_GB2312" panose="02010609030101010101" pitchFamily="49" charset="-122"/>
              </a:rPr>
              <a:t>“‘</a:t>
            </a:r>
            <a:r>
              <a:rPr lang="zh-CN" altLang="en-US" sz="3600" b="1">
                <a:latin typeface="楷体_GB2312" panose="02010609030101010101" pitchFamily="49" charset="-122"/>
                <a:ea typeface="楷体_GB2312" panose="02010609030101010101" pitchFamily="49" charset="-122"/>
              </a:rPr>
              <a:t>嗯！</a:t>
            </a:r>
            <a:r>
              <a:rPr lang="en-US" altLang="zh-CN" sz="3600" b="1">
                <a:latin typeface="Arial" panose="020B0604020202020204"/>
                <a:ea typeface="楷体_GB2312" panose="02010609030101010101" pitchFamily="49" charset="-122"/>
              </a:rPr>
              <a:t>……</a:t>
            </a:r>
            <a:r>
              <a:rPr lang="zh-CN" altLang="en-US" sz="3600" b="1">
                <a:latin typeface="楷体_GB2312" panose="02010609030101010101" pitchFamily="49" charset="-122"/>
                <a:ea typeface="楷体_GB2312" panose="02010609030101010101" pitchFamily="49" charset="-122"/>
              </a:rPr>
              <a:t>不错</a:t>
            </a:r>
            <a:r>
              <a:rPr lang="en-US" altLang="zh-CN" sz="3600" b="1">
                <a:latin typeface="Arial" panose="020B0604020202020204"/>
                <a:ea typeface="楷体_GB2312" panose="02010609030101010101" pitchFamily="49" charset="-122"/>
              </a:rPr>
              <a:t>……’</a:t>
            </a:r>
            <a:r>
              <a:rPr lang="zh-CN" altLang="en-US" sz="3600" b="1">
                <a:latin typeface="楷体_GB2312" panose="02010609030101010101" pitchFamily="49" charset="-122"/>
                <a:ea typeface="楷体_GB2312" panose="02010609030101010101" pitchFamily="49" charset="-122"/>
              </a:rPr>
              <a:t>奥楚蔑洛夫严厉地说，咳了一声，拧起眉毛</a:t>
            </a:r>
            <a:r>
              <a:rPr lang="zh-CN" altLang="en-US" sz="3600" b="1">
                <a:latin typeface="Arial" panose="020B0604020202020204"/>
                <a:ea typeface="楷体_GB2312" panose="02010609030101010101" pitchFamily="49" charset="-122"/>
              </a:rPr>
              <a:t>”</a:t>
            </a:r>
            <a:r>
              <a:rPr lang="zh-CN" altLang="en-US" sz="3600" b="1">
                <a:latin typeface="楷体_GB2312" panose="02010609030101010101" pitchFamily="49" charset="-122"/>
                <a:ea typeface="楷体_GB2312" panose="02010609030101010101" pitchFamily="49" charset="-122"/>
              </a:rPr>
              <a:t>这句中的</a:t>
            </a:r>
            <a:r>
              <a:rPr lang="zh-CN" altLang="en-US" sz="3600" b="1">
                <a:latin typeface="Arial" panose="020B0604020202020204"/>
                <a:ea typeface="楷体_GB2312" panose="02010609030101010101" pitchFamily="49" charset="-122"/>
              </a:rPr>
              <a:t>“</a:t>
            </a:r>
            <a:r>
              <a:rPr lang="zh-CN" altLang="en-US" sz="3600" b="1">
                <a:latin typeface="楷体_GB2312" panose="02010609030101010101" pitchFamily="49" charset="-122"/>
                <a:ea typeface="楷体_GB2312" panose="02010609030101010101" pitchFamily="49" charset="-122"/>
              </a:rPr>
              <a:t>严厉</a:t>
            </a:r>
            <a:r>
              <a:rPr lang="zh-CN" altLang="en-US" sz="3600" b="1">
                <a:latin typeface="Arial" panose="020B0604020202020204"/>
                <a:ea typeface="楷体_GB2312" panose="02010609030101010101" pitchFamily="49" charset="-122"/>
              </a:rPr>
              <a:t>”“</a:t>
            </a:r>
            <a:r>
              <a:rPr lang="zh-CN" altLang="en-US" sz="3600" b="1">
                <a:latin typeface="楷体_GB2312" panose="02010609030101010101" pitchFamily="49" charset="-122"/>
                <a:ea typeface="楷体_GB2312" panose="02010609030101010101" pitchFamily="49" charset="-122"/>
              </a:rPr>
              <a:t>咳</a:t>
            </a:r>
            <a:r>
              <a:rPr lang="zh-CN" altLang="en-US" sz="3600" b="1">
                <a:latin typeface="Arial" panose="020B0604020202020204"/>
                <a:ea typeface="楷体_GB2312" panose="02010609030101010101" pitchFamily="49" charset="-122"/>
              </a:rPr>
              <a:t>”“</a:t>
            </a:r>
            <a:r>
              <a:rPr lang="zh-CN" altLang="en-US" sz="3600" b="1">
                <a:latin typeface="楷体_GB2312" panose="02010609030101010101" pitchFamily="49" charset="-122"/>
                <a:ea typeface="楷体_GB2312" panose="02010609030101010101" pitchFamily="49" charset="-122"/>
              </a:rPr>
              <a:t>拧</a:t>
            </a:r>
            <a:r>
              <a:rPr lang="zh-CN" altLang="en-US" sz="3600" b="1">
                <a:latin typeface="Arial" panose="020B0604020202020204"/>
                <a:ea typeface="楷体_GB2312" panose="02010609030101010101" pitchFamily="49" charset="-122"/>
              </a:rPr>
              <a:t>”</a:t>
            </a:r>
            <a:r>
              <a:rPr lang="zh-CN" altLang="en-US" sz="3600" b="1">
                <a:latin typeface="楷体_GB2312" panose="02010609030101010101" pitchFamily="49" charset="-122"/>
                <a:ea typeface="楷体_GB2312" panose="02010609030101010101" pitchFamily="49" charset="-122"/>
              </a:rPr>
              <a:t>有何表达作用？</a:t>
            </a:r>
            <a:endParaRPr lang="zh-CN" altLang="en-US" sz="3600" b="1">
              <a:latin typeface="楷体_GB2312" panose="02010609030101010101" pitchFamily="49" charset="-122"/>
              <a:ea typeface="楷体_GB2312" panose="02010609030101010101" pitchFamily="49" charset="-122"/>
            </a:endParaRPr>
          </a:p>
          <a:p>
            <a:endParaRPr lang="zh-CN" altLang="en-US" sz="3600" b="1">
              <a:latin typeface="楷体_GB2312" panose="02010609030101010101" pitchFamily="49" charset="-122"/>
              <a:ea typeface="楷体_GB2312" panose="02010609030101010101" pitchFamily="49" charset="-122"/>
            </a:endParaRPr>
          </a:p>
          <a:p>
            <a:r>
              <a:rPr lang="zh-CN" altLang="en-US" sz="3600" b="1">
                <a:latin typeface="楷体_GB2312" panose="02010609030101010101" pitchFamily="49" charset="-122"/>
                <a:ea typeface="楷体_GB2312" panose="02010609030101010101" pitchFamily="49" charset="-122"/>
              </a:rPr>
              <a:t>表现了奥楚蔑洛夫善于拿腔拿调，官气十足的丑态。 </a:t>
            </a:r>
            <a:endParaRPr lang="zh-CN" altLang="en-US" sz="3600" b="1">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Effect transition="in" filter="fade">
                                      <p:cBhvr>
                                        <p:cTn id="7" dur="2000"/>
                                        <p:tgtEl>
                                          <p:spTgt spid="27651">
                                            <p:txEl>
                                              <p:pRg st="0" end="0"/>
                                            </p:txEl>
                                          </p:spTgt>
                                        </p:tgtEl>
                                      </p:cBhvr>
                                    </p:animEffect>
                                    <p:anim calcmode="lin" valueType="num">
                                      <p:cBhvr>
                                        <p:cTn id="8" dur="2000" fill="hold"/>
                                        <p:tgtEl>
                                          <p:spTgt spid="27651">
                                            <p:txEl>
                                              <p:pRg st="0" end="0"/>
                                            </p:txEl>
                                          </p:spTgt>
                                        </p:tgtEl>
                                        <p:attrNameLst>
                                          <p:attrName>style.rotation</p:attrName>
                                        </p:attrNameLst>
                                      </p:cBhvr>
                                      <p:tavLst>
                                        <p:tav tm="0">
                                          <p:val>
                                            <p:fltVal val="720"/>
                                          </p:val>
                                        </p:tav>
                                        <p:tav tm="100000">
                                          <p:val>
                                            <p:fltVal val="0"/>
                                          </p:val>
                                        </p:tav>
                                      </p:tavLst>
                                    </p:anim>
                                    <p:anim calcmode="lin" valueType="num">
                                      <p:cBhvr>
                                        <p:cTn id="9" dur="2000" fill="hold"/>
                                        <p:tgtEl>
                                          <p:spTgt spid="27651">
                                            <p:txEl>
                                              <p:pRg st="0" end="0"/>
                                            </p:txEl>
                                          </p:spTgt>
                                        </p:tgtEl>
                                        <p:attrNameLst>
                                          <p:attrName>ppt_h</p:attrName>
                                        </p:attrNameLst>
                                      </p:cBhvr>
                                      <p:tavLst>
                                        <p:tav tm="0">
                                          <p:val>
                                            <p:fltVal val="0"/>
                                          </p:val>
                                        </p:tav>
                                        <p:tav tm="100000">
                                          <p:val>
                                            <p:strVal val="#ppt_h"/>
                                          </p:val>
                                        </p:tav>
                                      </p:tavLst>
                                    </p:anim>
                                    <p:anim calcmode="lin" valueType="num">
                                      <p:cBhvr>
                                        <p:cTn id="10" dur="2000" fill="hold"/>
                                        <p:tgtEl>
                                          <p:spTgt spid="27651">
                                            <p:txEl>
                                              <p:pRg st="0" end="0"/>
                                            </p:txEl>
                                          </p:spTgt>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40" presetClass="entr" presetSubtype="0" fill="hold" nodeType="clickEffect">
                                  <p:stCondLst>
                                    <p:cond delay="0"/>
                                  </p:stCondLst>
                                  <p:iterate type="lt">
                                    <p:tmPct val="10000"/>
                                  </p:iterate>
                                  <p:childTnLst>
                                    <p:set>
                                      <p:cBhvr>
                                        <p:cTn id="14" dur="1" fill="hold">
                                          <p:stCondLst>
                                            <p:cond delay="0"/>
                                          </p:stCondLst>
                                        </p:cTn>
                                        <p:tgtEl>
                                          <p:spTgt spid="27651">
                                            <p:txEl>
                                              <p:pRg st="2" end="2"/>
                                            </p:txEl>
                                          </p:spTgt>
                                        </p:tgtEl>
                                        <p:attrNameLst>
                                          <p:attrName>style.visibility</p:attrName>
                                        </p:attrNameLst>
                                      </p:cBhvr>
                                      <p:to>
                                        <p:strVal val="visible"/>
                                      </p:to>
                                    </p:set>
                                    <p:animEffect transition="in" filter="fade">
                                      <p:cBhvr>
                                        <p:cTn id="15" dur="1000"/>
                                        <p:tgtEl>
                                          <p:spTgt spid="27651">
                                            <p:txEl>
                                              <p:pRg st="2" end="2"/>
                                            </p:txEl>
                                          </p:spTgt>
                                        </p:tgtEl>
                                      </p:cBhvr>
                                    </p:animEffect>
                                    <p:anim calcmode="lin" valueType="num">
                                      <p:cBhvr>
                                        <p:cTn id="16" dur="1000" fill="hold"/>
                                        <p:tgtEl>
                                          <p:spTgt spid="27651">
                                            <p:txEl>
                                              <p:pRg st="2" end="2"/>
                                            </p:txEl>
                                          </p:spTgt>
                                        </p:tgtEl>
                                        <p:attrNameLst>
                                          <p:attrName>ppt_x</p:attrName>
                                        </p:attrNameLst>
                                      </p:cBhvr>
                                      <p:tavLst>
                                        <p:tav tm="0">
                                          <p:val>
                                            <p:strVal val="#ppt_x-.1"/>
                                          </p:val>
                                        </p:tav>
                                        <p:tav tm="100000">
                                          <p:val>
                                            <p:strVal val="#ppt_x"/>
                                          </p:val>
                                        </p:tav>
                                      </p:tavLst>
                                    </p:anim>
                                    <p:anim calcmode="lin" valueType="num">
                                      <p:cBhvr>
                                        <p:cTn id="17" dur="1000" fill="hold"/>
                                        <p:tgtEl>
                                          <p:spTgt spid="27651">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517130" y="3170555"/>
            <a:ext cx="1447165" cy="645160"/>
          </a:xfrm>
          <a:prstGeom prst="rect">
            <a:avLst/>
          </a:prstGeom>
          <a:solidFill>
            <a:schemeClr val="bg1"/>
          </a:solidFill>
        </p:spPr>
        <p:txBody>
          <a:bodyPr wrap="square" rtlCol="0">
            <a:spAutoFit/>
          </a:bodyPr>
          <a:p>
            <a:endParaRPr lang="en-US" altLang="zh-CN"/>
          </a:p>
        </p:txBody>
      </p:sp>
      <p:sp>
        <p:nvSpPr>
          <p:cNvPr id="28675" name="Rectangle 3"/>
          <p:cNvSpPr>
            <a:spLocks noGrp="1" noChangeArrowheads="1"/>
          </p:cNvSpPr>
          <p:nvPr>
            <p:ph type="body" idx="1"/>
          </p:nvPr>
        </p:nvSpPr>
        <p:spPr>
          <a:xfrm>
            <a:off x="457200" y="692150"/>
            <a:ext cx="8218488" cy="5434013"/>
          </a:xfrm>
        </p:spPr>
        <p:txBody>
          <a:bodyPr/>
          <a:lstStyle/>
          <a:p>
            <a:r>
              <a:rPr lang="zh-CN" altLang="en-US" sz="3600" b="1">
                <a:latin typeface="楷体_GB2312" panose="02010609030101010101" pitchFamily="49" charset="-122"/>
                <a:ea typeface="楷体_GB2312" panose="02010609030101010101" pitchFamily="49" charset="-122"/>
              </a:rPr>
              <a:t>第</a:t>
            </a:r>
            <a:r>
              <a:rPr lang="en-US" altLang="zh-CN" sz="3600" b="1">
                <a:latin typeface="楷体_GB2312" panose="02010609030101010101" pitchFamily="49" charset="-122"/>
                <a:ea typeface="楷体_GB2312" panose="02010609030101010101" pitchFamily="49" charset="-122"/>
              </a:rPr>
              <a:t>8</a:t>
            </a:r>
            <a:r>
              <a:rPr lang="zh-CN" altLang="en-US" sz="3600" b="1">
                <a:latin typeface="楷体_GB2312" panose="02010609030101010101" pitchFamily="49" charset="-122"/>
                <a:ea typeface="楷体_GB2312" panose="02010609030101010101" pitchFamily="49" charset="-122"/>
              </a:rPr>
              <a:t>自然段中的绝不轻易放过、拿点颜色出来、管管、好好地教训等句子应如何理解？</a:t>
            </a:r>
            <a:endParaRPr lang="zh-CN" altLang="en-US" sz="3600" b="1">
              <a:latin typeface="楷体_GB2312" panose="02010609030101010101" pitchFamily="49" charset="-122"/>
              <a:ea typeface="楷体_GB2312" panose="02010609030101010101" pitchFamily="49" charset="-122"/>
            </a:endParaRPr>
          </a:p>
          <a:p>
            <a:endParaRPr lang="zh-CN" altLang="en-US" sz="3600" b="1">
              <a:latin typeface="楷体_GB2312" panose="02010609030101010101" pitchFamily="49" charset="-122"/>
              <a:ea typeface="楷体_GB2312" panose="02010609030101010101" pitchFamily="49" charset="-122"/>
            </a:endParaRPr>
          </a:p>
          <a:p>
            <a:r>
              <a:rPr lang="zh-CN" altLang="en-US" sz="3600" b="1">
                <a:latin typeface="楷体_GB2312" panose="02010609030101010101" pitchFamily="49" charset="-122"/>
                <a:ea typeface="楷体_GB2312" panose="02010609030101010101" pitchFamily="49" charset="-122"/>
              </a:rPr>
              <a:t>刻画了一个粗野、专横、貌似公正、严于执法的审判官的形象。</a:t>
            </a:r>
            <a:endParaRPr lang="zh-CN" altLang="en-US" sz="3600" b="1">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animEffect transition="in" filter="fade">
                                      <p:cBhvr>
                                        <p:cTn id="7" dur="100"/>
                                        <p:tgtEl>
                                          <p:spTgt spid="28675">
                                            <p:txEl>
                                              <p:pRg st="0" end="0"/>
                                            </p:txEl>
                                          </p:spTgt>
                                        </p:tgtEl>
                                      </p:cBhvr>
                                    </p:animEffect>
                                    <p:anim calcmode="lin" valueType="num">
                                      <p:cBhvr>
                                        <p:cTn id="8" dur="400" fill="hold"/>
                                        <p:tgtEl>
                                          <p:spTgt spid="28675">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8675">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8675">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8675">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nodeType="clickEffect">
                                  <p:stCondLst>
                                    <p:cond delay="0"/>
                                  </p:stCondLst>
                                  <p:childTnLst>
                                    <p:set>
                                      <p:cBhvr>
                                        <p:cTn id="15" dur="1" fill="hold">
                                          <p:stCondLst>
                                            <p:cond delay="0"/>
                                          </p:stCondLst>
                                        </p:cTn>
                                        <p:tgtEl>
                                          <p:spTgt spid="28675">
                                            <p:txEl>
                                              <p:pRg st="2" end="2"/>
                                            </p:txEl>
                                          </p:spTgt>
                                        </p:tgtEl>
                                        <p:attrNameLst>
                                          <p:attrName>style.visibility</p:attrName>
                                        </p:attrNameLst>
                                      </p:cBhvr>
                                      <p:to>
                                        <p:strVal val="visible"/>
                                      </p:to>
                                    </p:set>
                                    <p:anim calcmode="lin" valueType="num">
                                      <p:cBhvr>
                                        <p:cTn id="16" dur="500" fill="hold"/>
                                        <p:tgtEl>
                                          <p:spTgt spid="28675">
                                            <p:txEl>
                                              <p:pRg st="2" end="2"/>
                                            </p:txEl>
                                          </p:spTgt>
                                        </p:tgtEl>
                                        <p:attrNameLst>
                                          <p:attrName>ppt_w</p:attrName>
                                        </p:attrNameLst>
                                      </p:cBhvr>
                                      <p:tavLst>
                                        <p:tav tm="0">
                                          <p:val>
                                            <p:strVal val="#ppt_w*0.05"/>
                                          </p:val>
                                        </p:tav>
                                        <p:tav tm="100000">
                                          <p:val>
                                            <p:strVal val="#ppt_w"/>
                                          </p:val>
                                        </p:tav>
                                      </p:tavLst>
                                    </p:anim>
                                    <p:anim calcmode="lin" valueType="num">
                                      <p:cBhvr>
                                        <p:cTn id="17" dur="500" fill="hold"/>
                                        <p:tgtEl>
                                          <p:spTgt spid="28675">
                                            <p:txEl>
                                              <p:pRg st="2" end="2"/>
                                            </p:txEl>
                                          </p:spTgt>
                                        </p:tgtEl>
                                        <p:attrNameLst>
                                          <p:attrName>ppt_h</p:attrName>
                                        </p:attrNameLst>
                                      </p:cBhvr>
                                      <p:tavLst>
                                        <p:tav tm="0">
                                          <p:val>
                                            <p:strVal val="#ppt_h"/>
                                          </p:val>
                                        </p:tav>
                                        <p:tav tm="100000">
                                          <p:val>
                                            <p:strVal val="#ppt_h"/>
                                          </p:val>
                                        </p:tav>
                                      </p:tavLst>
                                    </p:anim>
                                    <p:anim calcmode="lin" valueType="num">
                                      <p:cBhvr>
                                        <p:cTn id="18" dur="500" fill="hold"/>
                                        <p:tgtEl>
                                          <p:spTgt spid="28675">
                                            <p:txEl>
                                              <p:pRg st="2" end="2"/>
                                            </p:txEl>
                                          </p:spTgt>
                                        </p:tgtEl>
                                        <p:attrNameLst>
                                          <p:attrName>ppt_x</p:attrName>
                                        </p:attrNameLst>
                                      </p:cBhvr>
                                      <p:tavLst>
                                        <p:tav tm="0">
                                          <p:val>
                                            <p:strVal val="#ppt_x-.2"/>
                                          </p:val>
                                        </p:tav>
                                        <p:tav tm="100000">
                                          <p:val>
                                            <p:strVal val="#ppt_x"/>
                                          </p:val>
                                        </p:tav>
                                      </p:tavLst>
                                    </p:anim>
                                    <p:anim calcmode="lin" valueType="num">
                                      <p:cBhvr>
                                        <p:cTn id="19" dur="500" fill="hold"/>
                                        <p:tgtEl>
                                          <p:spTgt spid="28675">
                                            <p:txEl>
                                              <p:pRg st="2" end="2"/>
                                            </p:txEl>
                                          </p:spTgt>
                                        </p:tgtEl>
                                        <p:attrNameLst>
                                          <p:attrName>ppt_y</p:attrName>
                                        </p:attrNameLst>
                                      </p:cBhvr>
                                      <p:tavLst>
                                        <p:tav tm="0">
                                          <p:val>
                                            <p:strVal val="#ppt_y"/>
                                          </p:val>
                                        </p:tav>
                                        <p:tav tm="100000">
                                          <p:val>
                                            <p:strVal val="#ppt_y"/>
                                          </p:val>
                                        </p:tav>
                                      </p:tavLst>
                                    </p:anim>
                                    <p:animEffect transition="in" filter="fade">
                                      <p:cBhvr>
                                        <p:cTn id="20" dur="500"/>
                                        <p:tgtEl>
                                          <p:spTgt spid="2867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517130" y="3170555"/>
            <a:ext cx="1447165" cy="645160"/>
          </a:xfrm>
          <a:prstGeom prst="rect">
            <a:avLst/>
          </a:prstGeom>
          <a:solidFill>
            <a:schemeClr val="bg1"/>
          </a:solidFill>
        </p:spPr>
        <p:txBody>
          <a:bodyPr wrap="square" rtlCol="0">
            <a:spAutoFit/>
          </a:bodyPr>
          <a:p>
            <a:endParaRPr lang="zh-CN" altLang="en-US"/>
          </a:p>
        </p:txBody>
      </p:sp>
      <p:sp>
        <p:nvSpPr>
          <p:cNvPr id="29699" name="Rectangle 3"/>
          <p:cNvSpPr>
            <a:spLocks noGrp="1" noChangeArrowheads="1"/>
          </p:cNvSpPr>
          <p:nvPr>
            <p:ph type="body" idx="1"/>
          </p:nvPr>
        </p:nvSpPr>
        <p:spPr>
          <a:xfrm>
            <a:off x="395288" y="836613"/>
            <a:ext cx="8229600" cy="5721350"/>
          </a:xfrm>
        </p:spPr>
        <p:txBody>
          <a:bodyPr/>
          <a:lstStyle/>
          <a:p>
            <a:r>
              <a:rPr lang="zh-CN" altLang="en-US" sz="3600" b="1">
                <a:latin typeface="Webdings" panose="05030102010509060703" pitchFamily="18" charset="2"/>
                <a:ea typeface="楷体_GB2312" panose="02010609030101010101" pitchFamily="49" charset="-122"/>
              </a:rPr>
              <a:t>奥斯蔑洛夫对狗的第一次宣判是什么？</a:t>
            </a:r>
            <a:endParaRPr lang="zh-CN" altLang="en-US" sz="3600" b="1">
              <a:latin typeface="Webdings" panose="05030102010509060703" pitchFamily="18" charset="2"/>
              <a:ea typeface="楷体_GB2312" panose="02010609030101010101" pitchFamily="49" charset="-122"/>
            </a:endParaRPr>
          </a:p>
          <a:p>
            <a:endParaRPr lang="zh-CN" altLang="en-US" sz="3600" b="1">
              <a:latin typeface="Webdings" panose="05030102010509060703" pitchFamily="18" charset="2"/>
              <a:ea typeface="楷体_GB2312" panose="02010609030101010101" pitchFamily="49" charset="-122"/>
            </a:endParaRPr>
          </a:p>
          <a:p>
            <a:endParaRPr lang="zh-CN" altLang="en-US" sz="3600" b="1">
              <a:latin typeface="Webdings" panose="05030102010509060703" pitchFamily="18" charset="2"/>
              <a:ea typeface="楷体_GB2312" panose="02010609030101010101" pitchFamily="49" charset="-122"/>
            </a:endParaRPr>
          </a:p>
          <a:p>
            <a:r>
              <a:rPr lang="zh-CN" altLang="en-US" sz="3600" b="1">
                <a:latin typeface="Webdings" panose="05030102010509060703" pitchFamily="18" charset="2"/>
                <a:ea typeface="楷体_GB2312" panose="02010609030101010101" pitchFamily="49" charset="-122"/>
              </a:rPr>
              <a:t>野畜生、疯狗、弄死，这是对狗的第一次宣判。</a:t>
            </a:r>
            <a:endParaRPr lang="zh-CN" altLang="en-US" sz="3600" b="1">
              <a:latin typeface="Webdings" panose="05030102010509060703" pitchFamily="18" charset="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Effect transition="in" filter="fade">
                                      <p:cBhvr>
                                        <p:cTn id="7" dur="2000"/>
                                        <p:tgtEl>
                                          <p:spTgt spid="29699">
                                            <p:txEl>
                                              <p:pRg st="0" end="0"/>
                                            </p:txEl>
                                          </p:spTgt>
                                        </p:tgtEl>
                                      </p:cBhvr>
                                    </p:animEffect>
                                    <p:anim calcmode="lin" valueType="num">
                                      <p:cBhvr>
                                        <p:cTn id="8" dur="2000" fill="hold"/>
                                        <p:tgtEl>
                                          <p:spTgt spid="29699">
                                            <p:txEl>
                                              <p:pRg st="0" end="0"/>
                                            </p:txEl>
                                          </p:spTgt>
                                        </p:tgtEl>
                                        <p:attrNameLst>
                                          <p:attrName>style.rotation</p:attrName>
                                        </p:attrNameLst>
                                      </p:cBhvr>
                                      <p:tavLst>
                                        <p:tav tm="0">
                                          <p:val>
                                            <p:fltVal val="720"/>
                                          </p:val>
                                        </p:tav>
                                        <p:tav tm="100000">
                                          <p:val>
                                            <p:fltVal val="0"/>
                                          </p:val>
                                        </p:tav>
                                      </p:tavLst>
                                    </p:anim>
                                    <p:anim calcmode="lin" valueType="num">
                                      <p:cBhvr>
                                        <p:cTn id="9" dur="2000" fill="hold"/>
                                        <p:tgtEl>
                                          <p:spTgt spid="29699">
                                            <p:txEl>
                                              <p:pRg st="0" end="0"/>
                                            </p:txEl>
                                          </p:spTgt>
                                        </p:tgtEl>
                                        <p:attrNameLst>
                                          <p:attrName>ppt_h</p:attrName>
                                        </p:attrNameLst>
                                      </p:cBhvr>
                                      <p:tavLst>
                                        <p:tav tm="0">
                                          <p:val>
                                            <p:fltVal val="0"/>
                                          </p:val>
                                        </p:tav>
                                        <p:tav tm="100000">
                                          <p:val>
                                            <p:strVal val="#ppt_h"/>
                                          </p:val>
                                        </p:tav>
                                      </p:tavLst>
                                    </p:anim>
                                    <p:anim calcmode="lin" valueType="num">
                                      <p:cBhvr>
                                        <p:cTn id="10" dur="2000" fill="hold"/>
                                        <p:tgtEl>
                                          <p:spTgt spid="29699">
                                            <p:txEl>
                                              <p:pRg st="0" end="0"/>
                                            </p:txEl>
                                          </p:spTgt>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43" presetClass="entr" presetSubtype="0" fill="hold" nodeType="clickEffect">
                                  <p:stCondLst>
                                    <p:cond delay="0"/>
                                  </p:stCondLst>
                                  <p:childTnLst>
                                    <p:set>
                                      <p:cBhvr>
                                        <p:cTn id="14" dur="1" fill="hold">
                                          <p:stCondLst>
                                            <p:cond delay="0"/>
                                          </p:stCondLst>
                                        </p:cTn>
                                        <p:tgtEl>
                                          <p:spTgt spid="29699">
                                            <p:txEl>
                                              <p:pRg st="3" end="3"/>
                                            </p:txEl>
                                          </p:spTgt>
                                        </p:tgtEl>
                                        <p:attrNameLst>
                                          <p:attrName>style.visibility</p:attrName>
                                        </p:attrNameLst>
                                      </p:cBhvr>
                                      <p:to>
                                        <p:strVal val="visible"/>
                                      </p:to>
                                    </p:set>
                                    <p:animEffect transition="in" filter="fade">
                                      <p:cBhvr>
                                        <p:cTn id="15" dur="100"/>
                                        <p:tgtEl>
                                          <p:spTgt spid="29699">
                                            <p:txEl>
                                              <p:pRg st="3" end="3"/>
                                            </p:txEl>
                                          </p:spTgt>
                                        </p:tgtEl>
                                      </p:cBhvr>
                                    </p:animEffect>
                                    <p:anim calcmode="lin" valueType="num">
                                      <p:cBhvr>
                                        <p:cTn id="16" dur="400" fill="hold"/>
                                        <p:tgtEl>
                                          <p:spTgt spid="29699">
                                            <p:txEl>
                                              <p:pRg st="3" end="3"/>
                                            </p:txEl>
                                          </p:spTgt>
                                        </p:tgtEl>
                                        <p:attrNameLst>
                                          <p:attrName>ppt_x</p:attrName>
                                        </p:attrNameLst>
                                      </p:cBhvr>
                                      <p:tavLst>
                                        <p:tav tm="0">
                                          <p:val>
                                            <p:strVal val="#ppt_x"/>
                                          </p:val>
                                        </p:tav>
                                        <p:tav tm="100000">
                                          <p:val>
                                            <p:strVal val="#ppt_x"/>
                                          </p:val>
                                        </p:tav>
                                      </p:tavLst>
                                    </p:anim>
                                    <p:anim calcmode="lin" valueType="num">
                                      <p:cBhvr>
                                        <p:cTn id="17" dur="400" fill="hold"/>
                                        <p:tgtEl>
                                          <p:spTgt spid="29699">
                                            <p:txEl>
                                              <p:pRg st="3" end="3"/>
                                            </p:txEl>
                                          </p:spTgt>
                                        </p:tgtEl>
                                        <p:attrNameLst>
                                          <p:attrName>ppt_y</p:attrName>
                                        </p:attrNameLst>
                                      </p:cBhvr>
                                      <p:tavLst>
                                        <p:tav tm="0">
                                          <p:val>
                                            <p:strVal val="#ppt_y+0.31"/>
                                          </p:val>
                                        </p:tav>
                                        <p:tav tm="100000">
                                          <p:val>
                                            <p:strVal val="#ppt_y+0.31"/>
                                          </p:val>
                                        </p:tav>
                                      </p:tavLst>
                                    </p:anim>
                                    <p:anim calcmode="lin" valueType="num">
                                      <p:cBhvr>
                                        <p:cTn id="18" dur="600" decel="50000" fill="hold">
                                          <p:stCondLst>
                                            <p:cond delay="400"/>
                                          </p:stCondLst>
                                        </p:cTn>
                                        <p:tgtEl>
                                          <p:spTgt spid="29699">
                                            <p:txEl>
                                              <p:pRg st="3" end="3"/>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9" dur="600" decel="50000" fill="hold">
                                          <p:stCondLst>
                                            <p:cond delay="400"/>
                                          </p:stCondLst>
                                        </p:cTn>
                                        <p:tgtEl>
                                          <p:spTgt spid="29699">
                                            <p:txEl>
                                              <p:pRg st="3" end="3"/>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517130" y="3170555"/>
            <a:ext cx="1447165" cy="645160"/>
          </a:xfrm>
          <a:prstGeom prst="rect">
            <a:avLst/>
          </a:prstGeom>
          <a:solidFill>
            <a:schemeClr val="bg1"/>
          </a:solidFill>
        </p:spPr>
        <p:txBody>
          <a:bodyPr wrap="square" rtlCol="0">
            <a:spAutoFit/>
          </a:bodyPr>
          <a:p>
            <a:endParaRPr lang="zh-CN" altLang="en-US"/>
          </a:p>
        </p:txBody>
      </p:sp>
      <p:sp>
        <p:nvSpPr>
          <p:cNvPr id="30723" name="Rectangle 3"/>
          <p:cNvSpPr>
            <a:spLocks noGrp="1" noChangeArrowheads="1"/>
          </p:cNvSpPr>
          <p:nvPr>
            <p:ph type="body" idx="1"/>
          </p:nvPr>
        </p:nvSpPr>
        <p:spPr>
          <a:xfrm>
            <a:off x="457200" y="620713"/>
            <a:ext cx="8229600" cy="5505450"/>
          </a:xfrm>
        </p:spPr>
        <p:txBody>
          <a:bodyPr/>
          <a:lstStyle/>
          <a:p>
            <a:pPr>
              <a:lnSpc>
                <a:spcPct val="90000"/>
              </a:lnSpc>
            </a:pPr>
            <a:r>
              <a:rPr lang="zh-CN" altLang="en-US" sz="3600" b="1" dirty="0">
                <a:latin typeface="Webdings" panose="05030102010509060703" pitchFamily="18" charset="2"/>
                <a:ea typeface="楷体_GB2312" panose="02010609030101010101" pitchFamily="49" charset="-122"/>
              </a:rPr>
              <a:t>第</a:t>
            </a:r>
            <a:r>
              <a:rPr lang="en-US" altLang="zh-CN" sz="3600" b="1" dirty="0">
                <a:latin typeface="楷体_GB2312" panose="02010609030101010101" pitchFamily="49" charset="-122"/>
                <a:ea typeface="楷体_GB2312" panose="02010609030101010101" pitchFamily="49" charset="-122"/>
              </a:rPr>
              <a:t>10</a:t>
            </a:r>
            <a:r>
              <a:rPr lang="zh-CN" altLang="en-US" sz="3600" b="1" dirty="0">
                <a:latin typeface="Webdings" panose="05030102010509060703" pitchFamily="18" charset="2"/>
                <a:ea typeface="楷体_GB2312" panose="02010609030101010101" pitchFamily="49" charset="-122"/>
              </a:rPr>
              <a:t>自然段奥楚蔑洛夫一连两问是真的在调查情况吗？</a:t>
            </a:r>
            <a:endParaRPr lang="zh-CN" altLang="en-US" sz="3600" b="1" dirty="0">
              <a:latin typeface="Webdings" panose="05030102010509060703" pitchFamily="18" charset="2"/>
              <a:ea typeface="楷体_GB2312" panose="02010609030101010101" pitchFamily="49" charset="-122"/>
            </a:endParaRPr>
          </a:p>
          <a:p>
            <a:pPr>
              <a:lnSpc>
                <a:spcPct val="90000"/>
              </a:lnSpc>
            </a:pPr>
            <a:endParaRPr lang="zh-CN" altLang="en-US" sz="3600" b="1" dirty="0">
              <a:latin typeface="Webdings" panose="05030102010509060703" pitchFamily="18" charset="2"/>
              <a:ea typeface="楷体_GB2312" panose="02010609030101010101" pitchFamily="49" charset="-122"/>
            </a:endParaRPr>
          </a:p>
          <a:p>
            <a:pPr>
              <a:lnSpc>
                <a:spcPct val="90000"/>
              </a:lnSpc>
            </a:pPr>
            <a:endParaRPr lang="zh-CN" altLang="en-US" sz="3600" b="1" dirty="0">
              <a:latin typeface="Webdings" panose="05030102010509060703" pitchFamily="18" charset="2"/>
              <a:ea typeface="楷体_GB2312" panose="02010609030101010101" pitchFamily="49" charset="-122"/>
            </a:endParaRPr>
          </a:p>
          <a:p>
            <a:pPr>
              <a:lnSpc>
                <a:spcPct val="90000"/>
              </a:lnSpc>
            </a:pPr>
            <a:endParaRPr lang="zh-CN" altLang="en-US" dirty="0">
              <a:latin typeface="Webdings" panose="05030102010509060703" pitchFamily="18" charset="2"/>
              <a:ea typeface="楷体_GB2312" panose="02010609030101010101" pitchFamily="49" charset="-122"/>
            </a:endParaRPr>
          </a:p>
          <a:p>
            <a:pPr>
              <a:lnSpc>
                <a:spcPct val="90000"/>
              </a:lnSpc>
            </a:pPr>
            <a:r>
              <a:rPr lang="zh-CN" altLang="en-US" sz="3600" b="1" dirty="0">
                <a:latin typeface="Webdings" panose="05030102010509060703" pitchFamily="18" charset="2"/>
                <a:ea typeface="楷体_GB2312" panose="02010609030101010101" pitchFamily="49" charset="-122"/>
              </a:rPr>
              <a:t>一连两问，表面上是在调查，实则是想否定原判。由痛骂狗到为狗辩护，赫留金有受害者变为敲诈者，紧扣变色，暴露其善变本质，影射沙皇统治的专横、虚伪。</a:t>
            </a:r>
            <a:endParaRPr lang="zh-CN" altLang="en-US" sz="3600" b="1" dirty="0">
              <a:latin typeface="Webdings" panose="05030102010509060703" pitchFamily="18" charset="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anim calcmode="lin" valueType="num">
                                      <p:cBhvr>
                                        <p:cTn id="7" dur="500" fill="hold"/>
                                        <p:tgtEl>
                                          <p:spTgt spid="3072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072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0" presetClass="entr" presetSubtype="0" fill="hold" nodeType="clickEffect">
                                  <p:stCondLst>
                                    <p:cond delay="0"/>
                                  </p:stCondLst>
                                  <p:childTnLst>
                                    <p:set>
                                      <p:cBhvr>
                                        <p:cTn id="12" dur="1" fill="hold">
                                          <p:stCondLst>
                                            <p:cond delay="0"/>
                                          </p:stCondLst>
                                        </p:cTn>
                                        <p:tgtEl>
                                          <p:spTgt spid="30723">
                                            <p:txEl>
                                              <p:pRg st="4" end="4"/>
                                            </p:txEl>
                                          </p:spTgt>
                                        </p:tgtEl>
                                        <p:attrNameLst>
                                          <p:attrName>style.visibility</p:attrName>
                                        </p:attrNameLst>
                                      </p:cBhvr>
                                      <p:to>
                                        <p:strVal val="visible"/>
                                      </p:to>
                                    </p:set>
                                    <p:animEffect transition="in" filter="wedge">
                                      <p:cBhvr>
                                        <p:cTn id="13" dur="2000"/>
                                        <p:tgtEl>
                                          <p:spTgt spid="3072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type="body" idx="1"/>
          </p:nvPr>
        </p:nvSpPr>
        <p:spPr>
          <a:xfrm>
            <a:off x="457200" y="404813"/>
            <a:ext cx="8229600" cy="5721350"/>
          </a:xfrm>
        </p:spPr>
        <p:txBody>
          <a:bodyPr/>
          <a:lstStyle/>
          <a:p>
            <a:r>
              <a:rPr lang="en-US" altLang="zh-CN" b="1">
                <a:latin typeface="楷体_GB2312" panose="02010609030101010101" pitchFamily="49" charset="-122"/>
                <a:ea typeface="楷体_GB2312" panose="02010609030101010101" pitchFamily="49" charset="-122"/>
              </a:rPr>
              <a:t>11</a:t>
            </a:r>
            <a:r>
              <a:rPr lang="zh-CN" altLang="en-US" b="1">
                <a:latin typeface="Webdings" panose="05030102010509060703" pitchFamily="18" charset="2"/>
                <a:ea typeface="楷体_GB2312" panose="02010609030101010101" pitchFamily="49" charset="-122"/>
              </a:rPr>
              <a:t>段有何作用？</a:t>
            </a:r>
            <a:endParaRPr lang="zh-CN" altLang="en-US" b="1">
              <a:latin typeface="Webdings" panose="05030102010509060703" pitchFamily="18" charset="2"/>
              <a:ea typeface="楷体_GB2312" panose="02010609030101010101" pitchFamily="49" charset="-122"/>
            </a:endParaRPr>
          </a:p>
          <a:p>
            <a:endParaRPr lang="zh-CN" altLang="en-US" b="1">
              <a:latin typeface="Webdings" panose="05030102010509060703" pitchFamily="18" charset="2"/>
              <a:ea typeface="楷体_GB2312" panose="02010609030101010101" pitchFamily="49" charset="-122"/>
            </a:endParaRPr>
          </a:p>
          <a:p>
            <a:endParaRPr lang="zh-CN" altLang="en-US" b="1">
              <a:latin typeface="Webdings" panose="05030102010509060703" pitchFamily="18" charset="2"/>
              <a:ea typeface="楷体_GB2312" panose="02010609030101010101" pitchFamily="49" charset="-122"/>
            </a:endParaRPr>
          </a:p>
          <a:p>
            <a:r>
              <a:rPr lang="zh-CN" altLang="en-US" b="1">
                <a:latin typeface="Webdings" panose="05030102010509060703" pitchFamily="18" charset="2"/>
                <a:ea typeface="楷体_GB2312" panose="02010609030101010101" pitchFamily="49" charset="-122"/>
              </a:rPr>
              <a:t>揭发真相，与前面狗的发抖、悲苦、恐怖呼应</a:t>
            </a:r>
            <a:endParaRPr lang="zh-CN" altLang="en-US" b="1">
              <a:latin typeface="Webdings" panose="05030102010509060703" pitchFamily="18" charset="2"/>
              <a:ea typeface="楷体_GB2312" panose="02010609030101010101" pitchFamily="49" charset="-122"/>
            </a:endParaRPr>
          </a:p>
        </p:txBody>
      </p:sp>
      <p:sp>
        <p:nvSpPr>
          <p:cNvPr id="2" name="文本框 1"/>
          <p:cNvSpPr txBox="1"/>
          <p:nvPr/>
        </p:nvSpPr>
        <p:spPr>
          <a:xfrm>
            <a:off x="7517130" y="3170555"/>
            <a:ext cx="1447165" cy="645160"/>
          </a:xfrm>
          <a:prstGeom prst="rect">
            <a:avLst/>
          </a:prstGeom>
          <a:solidFill>
            <a:schemeClr val="bg1"/>
          </a:solidFill>
        </p:spPr>
        <p:txBody>
          <a:bodyPr wrap="square" rtlCol="0">
            <a:spAutoFit/>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Effect transition="in" filter="wipe(down)">
                                      <p:cBhvr>
                                        <p:cTn id="7" dur="500"/>
                                        <p:tgtEl>
                                          <p:spTgt spid="317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1747">
                                            <p:txEl>
                                              <p:pRg st="3" end="3"/>
                                            </p:txEl>
                                          </p:spTgt>
                                        </p:tgtEl>
                                        <p:attrNameLst>
                                          <p:attrName>style.visibility</p:attrName>
                                        </p:attrNameLst>
                                      </p:cBhvr>
                                      <p:to>
                                        <p:strVal val="visible"/>
                                      </p:to>
                                    </p:set>
                                    <p:anim calcmode="lin" valueType="num">
                                      <p:cBhvr additive="base">
                                        <p:cTn id="12" dur="500" fill="hold"/>
                                        <p:tgtEl>
                                          <p:spTgt spid="31747">
                                            <p:txEl>
                                              <p:pRg st="3" end="3"/>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174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517130" y="3170555"/>
            <a:ext cx="1447165" cy="645160"/>
          </a:xfrm>
          <a:prstGeom prst="rect">
            <a:avLst/>
          </a:prstGeom>
          <a:solidFill>
            <a:schemeClr val="bg1"/>
          </a:solidFill>
        </p:spPr>
        <p:txBody>
          <a:bodyPr wrap="square" rtlCol="0">
            <a:spAutoFit/>
          </a:bodyPr>
          <a:p>
            <a:endParaRPr lang="zh-CN" altLang="en-US"/>
          </a:p>
        </p:txBody>
      </p:sp>
      <p:sp>
        <p:nvSpPr>
          <p:cNvPr id="32771" name="Rectangle 3"/>
          <p:cNvSpPr>
            <a:spLocks noGrp="1" noChangeArrowheads="1"/>
          </p:cNvSpPr>
          <p:nvPr>
            <p:ph type="body" idx="1"/>
          </p:nvPr>
        </p:nvSpPr>
        <p:spPr>
          <a:xfrm>
            <a:off x="457200" y="404813"/>
            <a:ext cx="8229600" cy="6119812"/>
          </a:xfrm>
        </p:spPr>
        <p:txBody>
          <a:bodyPr/>
          <a:lstStyle/>
          <a:p>
            <a:r>
              <a:rPr lang="en-US" altLang="zh-CN" sz="3600" b="1" dirty="0">
                <a:latin typeface="楷体_GB2312" panose="02010609030101010101" pitchFamily="49" charset="-122"/>
                <a:ea typeface="楷体_GB2312" panose="02010609030101010101" pitchFamily="49" charset="-122"/>
              </a:rPr>
              <a:t>12</a:t>
            </a:r>
            <a:r>
              <a:rPr lang="zh-CN" altLang="en-US" sz="3600" b="1" dirty="0">
                <a:latin typeface="楷体_GB2312" panose="02010609030101010101" pitchFamily="49" charset="-122"/>
                <a:ea typeface="楷体_GB2312" panose="02010609030101010101" pitchFamily="49" charset="-122"/>
              </a:rPr>
              <a:t>段</a:t>
            </a:r>
            <a:r>
              <a:rPr lang="zh-CN" altLang="en-US" sz="3600" b="1" dirty="0">
                <a:latin typeface="Webdings" panose="05030102010509060703" pitchFamily="18" charset="2"/>
                <a:ea typeface="楷体_GB2312" panose="02010609030101010101" pitchFamily="49" charset="-122"/>
              </a:rPr>
              <a:t>赫留金的话揭示了怎样的社会实质？</a:t>
            </a:r>
            <a:endParaRPr lang="zh-CN" altLang="en-US" sz="3600" b="1" dirty="0">
              <a:latin typeface="Webdings" panose="05030102010509060703" pitchFamily="18" charset="2"/>
              <a:ea typeface="楷体_GB2312" panose="02010609030101010101" pitchFamily="49" charset="-122"/>
            </a:endParaRPr>
          </a:p>
          <a:p>
            <a:endParaRPr lang="zh-CN" altLang="en-US" sz="3600" b="1" dirty="0">
              <a:latin typeface="Webdings" panose="05030102010509060703" pitchFamily="18" charset="2"/>
              <a:ea typeface="楷体_GB2312" panose="02010609030101010101" pitchFamily="49" charset="-122"/>
            </a:endParaRPr>
          </a:p>
          <a:p>
            <a:endParaRPr lang="zh-CN" altLang="en-US" sz="3600" b="1" dirty="0">
              <a:latin typeface="Webdings" panose="05030102010509060703" pitchFamily="18" charset="2"/>
              <a:ea typeface="楷体_GB2312" panose="02010609030101010101" pitchFamily="49" charset="-122"/>
            </a:endParaRPr>
          </a:p>
          <a:p>
            <a:r>
              <a:rPr lang="zh-CN" altLang="en-US" sz="3600" b="1" dirty="0">
                <a:latin typeface="Webdings" panose="05030102010509060703" pitchFamily="18" charset="2"/>
                <a:ea typeface="楷体_GB2312" panose="02010609030101010101" pitchFamily="49" charset="-122"/>
              </a:rPr>
              <a:t>再次用法律为自己辩护，并抬出自己当宪兵的兄弟。人物的语言揭露了沙皇法律的实质：宪兵就是法律。这是对沙皇法律的又一尖锐讽刺。</a:t>
            </a:r>
            <a:endParaRPr lang="zh-CN" altLang="en-US" sz="3600" b="1" dirty="0">
              <a:latin typeface="Webdings" panose="05030102010509060703" pitchFamily="18" charset="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animEffect transition="in" filter="box(in)">
                                      <p:cBhvr>
                                        <p:cTn id="7" dur="500"/>
                                        <p:tgtEl>
                                          <p:spTgt spid="327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2771">
                                            <p:txEl>
                                              <p:pRg st="3" end="3"/>
                                            </p:txEl>
                                          </p:spTgt>
                                        </p:tgtEl>
                                        <p:attrNameLst>
                                          <p:attrName>style.visibility</p:attrName>
                                        </p:attrNameLst>
                                      </p:cBhvr>
                                      <p:to>
                                        <p:strVal val="visible"/>
                                      </p:to>
                                    </p:set>
                                    <p:animEffect transition="in" filter="strips(downLeft)">
                                      <p:cBhvr>
                                        <p:cTn id="12" dur="500"/>
                                        <p:tgtEl>
                                          <p:spTgt spid="3277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517130" y="3170555"/>
            <a:ext cx="1447165" cy="645160"/>
          </a:xfrm>
          <a:prstGeom prst="rect">
            <a:avLst/>
          </a:prstGeom>
          <a:solidFill>
            <a:schemeClr val="bg1"/>
          </a:solidFill>
        </p:spPr>
        <p:txBody>
          <a:bodyPr wrap="square" rtlCol="0">
            <a:spAutoFit/>
          </a:bodyPr>
          <a:p>
            <a:endParaRPr lang="zh-CN" altLang="en-US"/>
          </a:p>
        </p:txBody>
      </p:sp>
      <p:sp>
        <p:nvSpPr>
          <p:cNvPr id="7173" name="Rectangle 5"/>
          <p:cNvSpPr>
            <a:spLocks noGrp="1" noChangeArrowheads="1"/>
          </p:cNvSpPr>
          <p:nvPr>
            <p:ph type="body" idx="1"/>
          </p:nvPr>
        </p:nvSpPr>
        <p:spPr>
          <a:xfrm>
            <a:off x="133033" y="421005"/>
            <a:ext cx="8229600" cy="4425950"/>
          </a:xfrm>
          <a:noFill/>
        </p:spPr>
        <p:txBody>
          <a:bodyPr/>
          <a:lstStyle/>
          <a:p>
            <a:r>
              <a:rPr lang="zh-CN" altLang="en-US" sz="3600" b="1" dirty="0">
                <a:ea typeface="楷体_GB2312" panose="02010609030101010101" pitchFamily="49" charset="-122"/>
              </a:rPr>
              <a:t>作品大多取材于俄国中等阶层的“小人物”描写小市民、小官吏的自私、虚伪、庸俗的丑态，揭露腐朽反动的沙皇统治的罪恶，反映劳动人民的苦难生活。他的名言“简洁是天才的姐妹”成为后市作家孜孜追求的座右铭。</a:t>
            </a:r>
            <a:endParaRPr lang="zh-CN" altLang="en-US" sz="3600" b="1" dirty="0">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7173">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7173">
                                            <p:txEl>
                                              <p:pRg st="0" end="0"/>
                                            </p:txEl>
                                          </p:spTgt>
                                        </p:tgtEl>
                                        <p:attrNameLst>
                                          <p:attrName>ppt_x</p:attrName>
                                        </p:attrNameLst>
                                      </p:cBhvr>
                                    </p:anim>
                                    <p:anim from="0" to="-1.0" calcmode="lin" valueType="num">
                                      <p:cBhvr>
                                        <p:cTn id="8" dur="200" decel="50000" autoRev="1" fill="hold">
                                          <p:stCondLst>
                                            <p:cond delay="600"/>
                                          </p:stCondLst>
                                        </p:cTn>
                                        <p:tgtEl>
                                          <p:spTgt spid="7173">
                                            <p:txEl>
                                              <p:pRg st="0" end="0"/>
                                            </p:txEl>
                                          </p:spTgt>
                                        </p:tgtEl>
                                        <p:attrNameLst>
                                          <p:attrName>xshear</p:attrName>
                                        </p:attrNameLst>
                                      </p:cBhvr>
                                    </p:anim>
                                    <p:animScale>
                                      <p:cBhvr>
                                        <p:cTn id="9" dur="200" decel="100000" autoRev="1" fill="hold">
                                          <p:stCondLst>
                                            <p:cond delay="600"/>
                                          </p:stCondLst>
                                        </p:cTn>
                                        <p:tgtEl>
                                          <p:spTgt spid="7173">
                                            <p:txEl>
                                              <p:pRg st="0" end="0"/>
                                            </p:txEl>
                                          </p:spTgt>
                                        </p:tgtEl>
                                      </p:cBhvr>
                                      <p:from x="100000" y="100000"/>
                                      <p:to x="80000" y="100000"/>
                                    </p:animScale>
                                    <p:anim by="(#ppt_h/3+#ppt_w*0.1)" calcmode="lin" valueType="num">
                                      <p:cBhvr additive="sum">
                                        <p:cTn id="10" dur="200" decel="100000" autoRev="1" fill="hold">
                                          <p:stCondLst>
                                            <p:cond delay="600"/>
                                          </p:stCondLst>
                                        </p:cTn>
                                        <p:tgtEl>
                                          <p:spTgt spid="7173">
                                            <p:txEl>
                                              <p:pRg st="0" end="0"/>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517130" y="3170555"/>
            <a:ext cx="1447165" cy="645160"/>
          </a:xfrm>
          <a:prstGeom prst="rect">
            <a:avLst/>
          </a:prstGeom>
          <a:solidFill>
            <a:schemeClr val="bg1"/>
          </a:solidFill>
        </p:spPr>
        <p:txBody>
          <a:bodyPr wrap="square" rtlCol="0">
            <a:spAutoFit/>
          </a:bodyPr>
          <a:p>
            <a:endParaRPr lang="zh-CN" altLang="en-US"/>
          </a:p>
        </p:txBody>
      </p:sp>
      <p:sp>
        <p:nvSpPr>
          <p:cNvPr id="33795" name="Rectangle 3"/>
          <p:cNvSpPr>
            <a:spLocks noGrp="1" noChangeArrowheads="1"/>
          </p:cNvSpPr>
          <p:nvPr>
            <p:ph type="body" idx="1"/>
          </p:nvPr>
        </p:nvSpPr>
        <p:spPr>
          <a:xfrm>
            <a:off x="457200" y="620713"/>
            <a:ext cx="8229600" cy="5505450"/>
          </a:xfrm>
        </p:spPr>
        <p:txBody>
          <a:bodyPr/>
          <a:lstStyle/>
          <a:p>
            <a:r>
              <a:rPr lang="en-US" altLang="zh-CN" sz="3600" b="1" dirty="0">
                <a:latin typeface="楷体_GB2312" panose="02010609030101010101" pitchFamily="49" charset="-122"/>
                <a:ea typeface="楷体_GB2312" panose="02010609030101010101" pitchFamily="49" charset="-122"/>
              </a:rPr>
              <a:t>17</a:t>
            </a:r>
            <a:r>
              <a:rPr lang="zh-CN" altLang="en-US" sz="3600" b="1" dirty="0">
                <a:latin typeface="楷体_GB2312" panose="02010609030101010101" pitchFamily="49" charset="-122"/>
                <a:ea typeface="楷体_GB2312" panose="02010609030101010101" pitchFamily="49" charset="-122"/>
              </a:rPr>
              <a:t>段</a:t>
            </a:r>
            <a:r>
              <a:rPr lang="en-US" altLang="zh-CN" sz="3600" b="1" dirty="0">
                <a:latin typeface="楷体_GB2312" panose="02010609030101010101" pitchFamily="49" charset="-122"/>
                <a:ea typeface="楷体_GB2312" panose="02010609030101010101" pitchFamily="49" charset="-122"/>
              </a:rPr>
              <a:t>3</a:t>
            </a:r>
            <a:r>
              <a:rPr lang="zh-CN" altLang="en-US" sz="3600" b="1" dirty="0">
                <a:latin typeface="Webdings" panose="05030102010509060703" pitchFamily="18" charset="2"/>
                <a:ea typeface="楷体_GB2312" panose="02010609030101010101" pitchFamily="49" charset="-122"/>
              </a:rPr>
              <a:t>次提到法律有何用意？</a:t>
            </a:r>
            <a:endParaRPr lang="zh-CN" altLang="en-US" sz="3600" b="1" dirty="0">
              <a:latin typeface="Webdings" panose="05030102010509060703" pitchFamily="18" charset="2"/>
              <a:ea typeface="楷体_GB2312" panose="02010609030101010101" pitchFamily="49" charset="-122"/>
            </a:endParaRPr>
          </a:p>
          <a:p>
            <a:endParaRPr lang="zh-CN" altLang="en-US" sz="3600" b="1" dirty="0">
              <a:latin typeface="Webdings" panose="05030102010509060703" pitchFamily="18" charset="2"/>
              <a:ea typeface="楷体_GB2312" panose="02010609030101010101" pitchFamily="49" charset="-122"/>
            </a:endParaRPr>
          </a:p>
          <a:p>
            <a:endParaRPr lang="zh-CN" altLang="en-US" sz="3600" b="1" dirty="0">
              <a:latin typeface="Webdings" panose="05030102010509060703" pitchFamily="18" charset="2"/>
              <a:ea typeface="楷体_GB2312" panose="02010609030101010101" pitchFamily="49" charset="-122"/>
            </a:endParaRPr>
          </a:p>
          <a:p>
            <a:r>
              <a:rPr lang="zh-CN" altLang="en-US" sz="3600" b="1" dirty="0">
                <a:latin typeface="Webdings" panose="05030102010509060703" pitchFamily="18" charset="2"/>
                <a:ea typeface="楷体_GB2312" panose="02010609030101010101" pitchFamily="49" charset="-122"/>
              </a:rPr>
              <a:t>表明法律只是统治阶级压迫人民的工具，绝不是保护人民的，说明沙皇法律的虚伪性。使小说的主题不仅仅停留在对一个小警官的揭露上，还把矛头指向了沙皇的专制统治。</a:t>
            </a:r>
            <a:endParaRPr lang="zh-CN" altLang="en-US" sz="3600" b="1" dirty="0">
              <a:latin typeface="Webdings" panose="05030102010509060703" pitchFamily="18" charset="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animEffect transition="in" filter="wheel(4)">
                                      <p:cBhvr>
                                        <p:cTn id="7" dur="2000"/>
                                        <p:tgtEl>
                                          <p:spTgt spid="337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3795">
                                            <p:txEl>
                                              <p:pRg st="3" end="3"/>
                                            </p:txEl>
                                          </p:spTgt>
                                        </p:tgtEl>
                                        <p:attrNameLst>
                                          <p:attrName>style.visibility</p:attrName>
                                        </p:attrNameLst>
                                      </p:cBhvr>
                                      <p:to>
                                        <p:strVal val="visible"/>
                                      </p:to>
                                    </p:set>
                                    <p:animEffect transition="in" filter="checkerboard(across)">
                                      <p:cBhvr>
                                        <p:cTn id="12" dur="500"/>
                                        <p:tgtEl>
                                          <p:spTgt spid="3379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noChangeArrowheads="1"/>
          </p:cNvSpPr>
          <p:nvPr>
            <p:ph type="body" idx="1"/>
          </p:nvPr>
        </p:nvSpPr>
        <p:spPr>
          <a:xfrm>
            <a:off x="250825" y="549275"/>
            <a:ext cx="8229600" cy="5472113"/>
          </a:xfrm>
        </p:spPr>
        <p:txBody>
          <a:bodyPr/>
          <a:lstStyle/>
          <a:p>
            <a:endParaRPr lang="en-US" altLang="zh-CN" dirty="0"/>
          </a:p>
          <a:p>
            <a:r>
              <a:rPr lang="zh-CN" altLang="en-US" sz="3600" b="1" dirty="0">
                <a:latin typeface="Webdings" panose="05030102010509060703" pitchFamily="18" charset="2"/>
                <a:ea typeface="楷体_GB2312" panose="02010609030101010101" pitchFamily="49" charset="-122"/>
              </a:rPr>
              <a:t>第</a:t>
            </a:r>
            <a:r>
              <a:rPr lang="en-US" altLang="zh-CN" sz="3600" b="1" dirty="0">
                <a:latin typeface="楷体_GB2312" panose="02010609030101010101" pitchFamily="49" charset="-122"/>
                <a:ea typeface="楷体_GB2312" panose="02010609030101010101" pitchFamily="49" charset="-122"/>
              </a:rPr>
              <a:t>27</a:t>
            </a:r>
            <a:r>
              <a:rPr lang="zh-CN" altLang="en-US" sz="3600" b="1" dirty="0">
                <a:latin typeface="Webdings" panose="05030102010509060703" pitchFamily="18" charset="2"/>
                <a:ea typeface="楷体_GB2312" panose="02010609030101010101" pitchFamily="49" charset="-122"/>
              </a:rPr>
              <a:t>段为什么对将军的哥哥也这样奉承？</a:t>
            </a:r>
            <a:endParaRPr lang="zh-CN" altLang="en-US" sz="3600" b="1" dirty="0">
              <a:latin typeface="Webdings" panose="05030102010509060703" pitchFamily="18" charset="2"/>
              <a:ea typeface="楷体_GB2312" panose="02010609030101010101" pitchFamily="49" charset="-122"/>
            </a:endParaRPr>
          </a:p>
          <a:p>
            <a:endParaRPr lang="zh-CN" altLang="en-US" sz="3600" b="1" dirty="0">
              <a:latin typeface="Webdings" panose="05030102010509060703" pitchFamily="18" charset="2"/>
              <a:ea typeface="楷体_GB2312" panose="02010609030101010101" pitchFamily="49" charset="-122"/>
            </a:endParaRPr>
          </a:p>
          <a:p>
            <a:endParaRPr lang="zh-CN" altLang="en-US" sz="3600" b="1" dirty="0">
              <a:latin typeface="Webdings" panose="05030102010509060703" pitchFamily="18" charset="2"/>
              <a:ea typeface="楷体_GB2312" panose="02010609030101010101" pitchFamily="49" charset="-122"/>
            </a:endParaRPr>
          </a:p>
          <a:p>
            <a:r>
              <a:rPr lang="zh-CN" altLang="en-US" sz="3600" b="1" dirty="0">
                <a:latin typeface="Webdings" panose="05030102010509060703" pitchFamily="18" charset="2"/>
                <a:ea typeface="楷体_GB2312" panose="02010609030101010101" pitchFamily="49" charset="-122"/>
              </a:rPr>
              <a:t>文章这样安排大有深意，表明沙皇统治警察是为整个统治阶级服务的工具</a:t>
            </a:r>
            <a:endParaRPr lang="zh-CN" altLang="en-US" sz="3600" b="1" dirty="0">
              <a:latin typeface="Webdings" panose="05030102010509060703" pitchFamily="18" charset="2"/>
              <a:ea typeface="楷体_GB2312" panose="02010609030101010101" pitchFamily="49" charset="-122"/>
            </a:endParaRPr>
          </a:p>
        </p:txBody>
      </p:sp>
      <p:sp>
        <p:nvSpPr>
          <p:cNvPr id="2" name="文本框 1"/>
          <p:cNvSpPr txBox="1"/>
          <p:nvPr/>
        </p:nvSpPr>
        <p:spPr>
          <a:xfrm>
            <a:off x="7517130" y="3170555"/>
            <a:ext cx="1447165" cy="645160"/>
          </a:xfrm>
          <a:prstGeom prst="rect">
            <a:avLst/>
          </a:prstGeom>
          <a:solidFill>
            <a:schemeClr val="bg1"/>
          </a:solidFill>
        </p:spPr>
        <p:txBody>
          <a:bodyPr wrap="square" rtlCol="0">
            <a:spAutoFit/>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5843">
                                            <p:txEl>
                                              <p:pRg st="1" end="1"/>
                                            </p:txEl>
                                          </p:spTgt>
                                        </p:tgtEl>
                                        <p:attrNameLst>
                                          <p:attrName>style.visibility</p:attrName>
                                        </p:attrNameLst>
                                      </p:cBhvr>
                                      <p:to>
                                        <p:strVal val="visible"/>
                                      </p:to>
                                    </p:set>
                                    <p:anim to="" calcmode="lin" valueType="num">
                                      <p:cBhvr>
                                        <p:cTn id="7" dur="1" fill="hold"/>
                                        <p:tgtEl>
                                          <p:spTgt spid="35843">
                                            <p:txEl>
                                              <p:pRg st="1" end="1"/>
                                            </p:txEl>
                                          </p:spTgt>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5843">
                                            <p:txEl>
                                              <p:pRg st="4" end="4"/>
                                            </p:txEl>
                                          </p:spTgt>
                                        </p:tgtEl>
                                        <p:attrNameLst>
                                          <p:attrName>style.visibility</p:attrName>
                                        </p:attrNameLst>
                                      </p:cBhvr>
                                      <p:to>
                                        <p:strVal val="visible"/>
                                      </p:to>
                                    </p:set>
                                    <p:anim to="" calcmode="lin" valueType="num">
                                      <p:cBhvr>
                                        <p:cTn id="12" dur="1" fill="hold"/>
                                        <p:tgtEl>
                                          <p:spTgt spid="35843">
                                            <p:txEl>
                                              <p:pRg st="4" end="4"/>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517130" y="3170555"/>
            <a:ext cx="1447165" cy="645160"/>
          </a:xfrm>
          <a:prstGeom prst="rect">
            <a:avLst/>
          </a:prstGeom>
          <a:solidFill>
            <a:schemeClr val="bg1"/>
          </a:solidFill>
        </p:spPr>
        <p:txBody>
          <a:bodyPr wrap="square" rtlCol="0">
            <a:spAutoFit/>
          </a:bodyPr>
          <a:p>
            <a:endParaRPr lang="zh-CN" altLang="en-US"/>
          </a:p>
        </p:txBody>
      </p:sp>
      <p:sp>
        <p:nvSpPr>
          <p:cNvPr id="36867" name="Rectangle 3"/>
          <p:cNvSpPr>
            <a:spLocks noGrp="1" noChangeArrowheads="1"/>
          </p:cNvSpPr>
          <p:nvPr>
            <p:ph type="body" idx="1"/>
          </p:nvPr>
        </p:nvSpPr>
        <p:spPr>
          <a:xfrm>
            <a:off x="457200" y="404813"/>
            <a:ext cx="8229600" cy="5721350"/>
          </a:xfrm>
        </p:spPr>
        <p:txBody>
          <a:bodyPr/>
          <a:lstStyle/>
          <a:p>
            <a:endParaRPr lang="en-US" altLang="zh-CN" sz="3600" b="1" dirty="0">
              <a:ea typeface="楷体_GB2312" panose="02010609030101010101" pitchFamily="49" charset="-122"/>
            </a:endParaRPr>
          </a:p>
          <a:p>
            <a:r>
              <a:rPr lang="zh-CN" altLang="en-US" sz="3600" b="1" dirty="0">
                <a:latin typeface="Webdings" panose="05030102010509060703" pitchFamily="18" charset="2"/>
                <a:ea typeface="楷体_GB2312" panose="02010609030101010101" pitchFamily="49" charset="-122"/>
              </a:rPr>
              <a:t>文章结尾揭露了怎样的社会现实？</a:t>
            </a:r>
            <a:endParaRPr lang="zh-CN" altLang="en-US" sz="3600" b="1" dirty="0">
              <a:latin typeface="Webdings" panose="05030102010509060703" pitchFamily="18" charset="2"/>
              <a:ea typeface="楷体_GB2312" panose="02010609030101010101" pitchFamily="49" charset="-122"/>
            </a:endParaRPr>
          </a:p>
          <a:p>
            <a:endParaRPr lang="zh-CN" altLang="en-US" sz="3600" b="1" dirty="0">
              <a:latin typeface="Webdings" panose="05030102010509060703" pitchFamily="18" charset="2"/>
              <a:ea typeface="楷体_GB2312" panose="02010609030101010101" pitchFamily="49" charset="-122"/>
            </a:endParaRPr>
          </a:p>
          <a:p>
            <a:endParaRPr lang="zh-CN" altLang="en-US" sz="3600" b="1" dirty="0">
              <a:latin typeface="Webdings" panose="05030102010509060703" pitchFamily="18" charset="2"/>
              <a:ea typeface="楷体_GB2312" panose="02010609030101010101" pitchFamily="49" charset="-122"/>
            </a:endParaRPr>
          </a:p>
          <a:p>
            <a:r>
              <a:rPr lang="zh-CN" altLang="en-US" sz="3600" b="1" dirty="0">
                <a:latin typeface="Webdings" panose="05030102010509060703" pitchFamily="18" charset="2"/>
                <a:ea typeface="楷体_GB2312" panose="02010609030101010101" pitchFamily="49" charset="-122"/>
              </a:rPr>
              <a:t>由结尾可以看出，一个下层百姓的命运还不如有权有势人家的一条狗；警官判案可以不依据事实和法律。揭露了俄国警察制度的反动的和虚伪，批判了他反人民的实质。</a:t>
            </a:r>
            <a:endParaRPr lang="zh-CN" altLang="en-US" sz="3600" b="1" dirty="0">
              <a:latin typeface="Webdings" panose="05030102010509060703" pitchFamily="18" charset="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6867">
                                            <p:txEl>
                                              <p:pRg st="1" end="1"/>
                                            </p:txEl>
                                          </p:spTgt>
                                        </p:tgtEl>
                                        <p:attrNameLst>
                                          <p:attrName>style.visibility</p:attrName>
                                        </p:attrNameLst>
                                      </p:cBhvr>
                                      <p:to>
                                        <p:strVal val="visible"/>
                                      </p:to>
                                    </p:set>
                                    <p:anim to="" calcmode="lin" valueType="num">
                                      <p:cBhvr>
                                        <p:cTn id="7" dur="1" fill="hold"/>
                                        <p:tgtEl>
                                          <p:spTgt spid="36867">
                                            <p:txEl>
                                              <p:pRg st="1" end="1"/>
                                            </p:txEl>
                                          </p:spTgt>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6867">
                                            <p:txEl>
                                              <p:pRg st="4" end="4"/>
                                            </p:txEl>
                                          </p:spTgt>
                                        </p:tgtEl>
                                        <p:attrNameLst>
                                          <p:attrName>style.visibility</p:attrName>
                                        </p:attrNameLst>
                                      </p:cBhvr>
                                      <p:to>
                                        <p:strVal val="visible"/>
                                      </p:to>
                                    </p:set>
                                    <p:anim to="" calcmode="lin" valueType="num">
                                      <p:cBhvr>
                                        <p:cTn id="12" dur="1" fill="hold"/>
                                        <p:tgtEl>
                                          <p:spTgt spid="36867">
                                            <p:txEl>
                                              <p:pRg st="4" end="4"/>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517130" y="3170555"/>
            <a:ext cx="1447165" cy="645160"/>
          </a:xfrm>
          <a:prstGeom prst="rect">
            <a:avLst/>
          </a:prstGeom>
          <a:solidFill>
            <a:schemeClr val="bg1"/>
          </a:solidFill>
        </p:spPr>
        <p:txBody>
          <a:bodyPr wrap="square" rtlCol="0">
            <a:spAutoFit/>
          </a:bodyPr>
          <a:p>
            <a:endParaRPr lang="zh-CN" altLang="en-US"/>
          </a:p>
        </p:txBody>
      </p:sp>
      <p:sp>
        <p:nvSpPr>
          <p:cNvPr id="51203" name="Rectangle 3"/>
          <p:cNvSpPr>
            <a:spLocks noGrp="1" noChangeArrowheads="1"/>
          </p:cNvSpPr>
          <p:nvPr>
            <p:ph type="body" idx="1"/>
          </p:nvPr>
        </p:nvSpPr>
        <p:spPr>
          <a:xfrm>
            <a:off x="468313" y="1628775"/>
            <a:ext cx="8229600" cy="4281488"/>
          </a:xfrm>
        </p:spPr>
        <p:txBody>
          <a:bodyPr/>
          <a:lstStyle/>
          <a:p>
            <a:r>
              <a:rPr lang="zh-CN" altLang="en-US" sz="3600" b="1" dirty="0">
                <a:ea typeface="楷体_GB2312" panose="02010609030101010101" pitchFamily="49" charset="-122"/>
              </a:rPr>
              <a:t>小说通过对见风使舵、趋炎附势、媚上欺下的警官奥楚蔑洛夫这个沙皇忠实走狗的刻画揭露了沙皇统治的黑暗腐败，也揭露了小市民阶层麻木、庸俗、愚昧的社会病苦。</a:t>
            </a:r>
            <a:endParaRPr lang="zh-CN" altLang="en-US" sz="3600" b="1" dirty="0">
              <a:ea typeface="楷体_GB2312" panose="02010609030101010101" pitchFamily="49" charset="-122"/>
            </a:endParaRPr>
          </a:p>
        </p:txBody>
      </p:sp>
      <p:sp>
        <p:nvSpPr>
          <p:cNvPr id="51204" name="WordArt 4"/>
          <p:cNvSpPr>
            <a:spLocks noChangeArrowheads="1" noChangeShapeType="1" noTextEdit="1"/>
          </p:cNvSpPr>
          <p:nvPr/>
        </p:nvSpPr>
        <p:spPr bwMode="auto">
          <a:xfrm>
            <a:off x="7235825" y="-242888"/>
            <a:ext cx="1543050" cy="1714501"/>
          </a:xfrm>
          <a:prstGeom prst="rect">
            <a:avLst/>
          </a:prstGeom>
        </p:spPr>
        <p:txBody>
          <a:bodyPr wrap="none" fromWordArt="1">
            <a:prstTxWarp prst="textSlantUp">
              <a:avLst>
                <a:gd name="adj" fmla="val 32056"/>
              </a:avLst>
            </a:prstTxWarp>
          </a:bodyPr>
          <a:lstStyle/>
          <a:p>
            <a:pPr algn="ctr">
              <a:buFontTx/>
              <a:buNone/>
            </a:pPr>
            <a:r>
              <a:rPr lang="zh-CN" altLang="en-US" sz="6000" kern="10">
                <a:ln w="9525">
                  <a:solidFill>
                    <a:srgbClr val="CC99FF"/>
                  </a:solidFill>
                  <a:rou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楷体_GB2312" panose="02010609030101010101" pitchFamily="49" charset="-122"/>
                <a:ea typeface="楷体_GB2312" panose="02010609030101010101" pitchFamily="49" charset="-122"/>
              </a:rPr>
              <a:t>中心</a:t>
            </a:r>
            <a:endParaRPr lang="zh-CN" altLang="en-US" sz="6000" kern="10">
              <a:ln w="9525">
                <a:solidFill>
                  <a:srgbClr val="CC99FF"/>
                </a:solidFill>
                <a:rou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1204"/>
                                        </p:tgtEl>
                                        <p:attrNameLst>
                                          <p:attrName>style.visibility</p:attrName>
                                        </p:attrNameLst>
                                      </p:cBhvr>
                                      <p:to>
                                        <p:strVal val="visible"/>
                                      </p:to>
                                    </p:set>
                                    <p:anim to="" calcmode="lin" valueType="num">
                                      <p:cBhvr>
                                        <p:cTn id="7" dur="1" fill="hold"/>
                                        <p:tgtEl>
                                          <p:spTgt spid="51204"/>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51203">
                                            <p:txEl>
                                              <p:pRg st="0" end="0"/>
                                            </p:txEl>
                                          </p:spTgt>
                                        </p:tgtEl>
                                        <p:attrNameLst>
                                          <p:attrName>style.visibility</p:attrName>
                                        </p:attrNameLst>
                                      </p:cBhvr>
                                      <p:to>
                                        <p:strVal val="visible"/>
                                      </p:to>
                                    </p:set>
                                    <p:anim to="" calcmode="lin" valueType="num">
                                      <p:cBhvr>
                                        <p:cTn id="12" dur="1" fill="hold"/>
                                        <p:tgtEl>
                                          <p:spTgt spid="51203">
                                            <p:txEl>
                                              <p:pRg st="0" end="0"/>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468313" y="-171450"/>
            <a:ext cx="8229600" cy="954088"/>
          </a:xfrm>
        </p:spPr>
        <p:txBody>
          <a:bodyPr/>
          <a:lstStyle/>
          <a:p>
            <a:r>
              <a:rPr lang="zh-CN" altLang="en-US" sz="4000" b="1" dirty="0">
                <a:ea typeface="楷体_GB2312" panose="02010609030101010101" pitchFamily="49" charset="-122"/>
              </a:rPr>
              <a:t>小练笔</a:t>
            </a:r>
            <a:endParaRPr lang="zh-CN" altLang="en-US" sz="4000" b="1" dirty="0">
              <a:ea typeface="楷体_GB2312" panose="02010609030101010101" pitchFamily="49" charset="-122"/>
            </a:endParaRPr>
          </a:p>
        </p:txBody>
      </p:sp>
      <p:sp>
        <p:nvSpPr>
          <p:cNvPr id="45059" name="Rectangle 3"/>
          <p:cNvSpPr>
            <a:spLocks noGrp="1" noChangeArrowheads="1"/>
          </p:cNvSpPr>
          <p:nvPr>
            <p:ph type="body" idx="1"/>
          </p:nvPr>
        </p:nvSpPr>
        <p:spPr>
          <a:xfrm>
            <a:off x="179388" y="908050"/>
            <a:ext cx="8785225" cy="5834063"/>
          </a:xfrm>
        </p:spPr>
        <p:txBody>
          <a:bodyPr/>
          <a:lstStyle/>
          <a:p>
            <a:pPr>
              <a:lnSpc>
                <a:spcPct val="90000"/>
              </a:lnSpc>
            </a:pPr>
            <a:r>
              <a:rPr kumimoji="1" lang="zh-CN" altLang="en-US" b="1" dirty="0">
                <a:ea typeface="楷体_GB2312" panose="02010609030101010101" pitchFamily="49" charset="-122"/>
              </a:rPr>
              <a:t>文章最后写道奥楚蔑洛夫“裹紧大衣，接着穿过市场的广场径自走了”，请设想一下奥楚蔑洛夫离开广场后去了哪里？要求设计的情节符合人物的性格特征</a:t>
            </a:r>
            <a:endParaRPr kumimoji="1" lang="zh-CN" altLang="en-US" b="1" dirty="0">
              <a:ea typeface="楷体_GB2312" panose="02010609030101010101" pitchFamily="49" charset="-122"/>
            </a:endParaRPr>
          </a:p>
          <a:p>
            <a:pPr>
              <a:lnSpc>
                <a:spcPct val="90000"/>
              </a:lnSpc>
            </a:pPr>
            <a:r>
              <a:rPr kumimoji="1" lang="zh-CN" altLang="en-US" b="1" dirty="0">
                <a:solidFill>
                  <a:srgbClr val="FF0000"/>
                </a:solidFill>
                <a:latin typeface="楷体_GB2312" panose="02010609030101010101" pitchFamily="49" charset="-122"/>
                <a:ea typeface="楷体_GB2312" panose="02010609030101010101" pitchFamily="49" charset="-122"/>
              </a:rPr>
              <a:t>提示：</a:t>
            </a:r>
            <a:endParaRPr kumimoji="1" lang="zh-CN" altLang="en-US" b="1" dirty="0">
              <a:solidFill>
                <a:srgbClr val="FF0000"/>
              </a:solidFill>
              <a:latin typeface="楷体_GB2312" panose="02010609030101010101" pitchFamily="49" charset="-122"/>
              <a:ea typeface="楷体_GB2312" panose="02010609030101010101" pitchFamily="49" charset="-122"/>
            </a:endParaRPr>
          </a:p>
          <a:p>
            <a:pPr>
              <a:lnSpc>
                <a:spcPct val="90000"/>
              </a:lnSpc>
              <a:buFontTx/>
              <a:buNone/>
            </a:pPr>
            <a:r>
              <a:rPr kumimoji="1" lang="zh-CN" altLang="en-US" b="1" dirty="0">
                <a:latin typeface="楷体_GB2312" panose="02010609030101010101" pitchFamily="49" charset="-122"/>
                <a:ea typeface="楷体_GB2312" panose="02010609030101010101" pitchFamily="49" charset="-122"/>
              </a:rPr>
              <a:t>  *继续去别的地方搜刮民脂民。</a:t>
            </a:r>
            <a:br>
              <a:rPr kumimoji="1" lang="zh-CN" altLang="en-US" b="1" dirty="0">
                <a:latin typeface="楷体_GB2312" panose="02010609030101010101" pitchFamily="49" charset="-122"/>
                <a:ea typeface="楷体_GB2312" panose="02010609030101010101" pitchFamily="49" charset="-122"/>
              </a:rPr>
            </a:br>
            <a:r>
              <a:rPr kumimoji="1" lang="zh-CN" altLang="en-US" b="1" dirty="0">
                <a:latin typeface="楷体_GB2312" panose="02010609030101010101" pitchFamily="49" charset="-122"/>
                <a:ea typeface="楷体_GB2312" panose="02010609030101010101" pitchFamily="49" charset="-122"/>
              </a:rPr>
              <a:t>*去找普洛诃尔套近乎。</a:t>
            </a:r>
            <a:br>
              <a:rPr kumimoji="1" lang="zh-CN" altLang="en-US" b="1" dirty="0">
                <a:latin typeface="楷体_GB2312" panose="02010609030101010101" pitchFamily="49" charset="-122"/>
                <a:ea typeface="楷体_GB2312" panose="02010609030101010101" pitchFamily="49" charset="-122"/>
              </a:rPr>
            </a:br>
            <a:r>
              <a:rPr kumimoji="1" lang="zh-CN" altLang="en-US" b="1" dirty="0">
                <a:latin typeface="楷体_GB2312" panose="02010609030101010101" pitchFamily="49" charset="-122"/>
                <a:ea typeface="楷体_GB2312" panose="02010609030101010101" pitchFamily="49" charset="-122"/>
              </a:rPr>
              <a:t>*去将军家邀功请赏，在此之前到首饰店索要一些金银珠宝，一并送给将军。</a:t>
            </a:r>
            <a:br>
              <a:rPr kumimoji="1" lang="zh-CN" altLang="en-US" b="1" dirty="0">
                <a:latin typeface="楷体_GB2312" panose="02010609030101010101" pitchFamily="49" charset="-122"/>
                <a:ea typeface="楷体_GB2312" panose="02010609030101010101" pitchFamily="49" charset="-122"/>
              </a:rPr>
            </a:br>
            <a:r>
              <a:rPr kumimoji="1" lang="zh-CN" altLang="en-US" b="1" dirty="0">
                <a:latin typeface="楷体_GB2312" panose="02010609030101010101" pitchFamily="49" charset="-122"/>
                <a:ea typeface="楷体_GB2312" panose="02010609030101010101" pitchFamily="49" charset="-122"/>
              </a:rPr>
              <a:t>*</a:t>
            </a:r>
            <a:r>
              <a:rPr kumimoji="1" lang="zh-CN" altLang="en-US" b="1" dirty="0">
                <a:latin typeface="Arial" panose="020B0604020202020204"/>
                <a:ea typeface="楷体_GB2312" panose="02010609030101010101" pitchFamily="49" charset="-122"/>
              </a:rPr>
              <a:t>“</a:t>
            </a:r>
            <a:r>
              <a:rPr kumimoji="1" lang="zh-CN" altLang="en-US" b="1" dirty="0">
                <a:latin typeface="楷体_GB2312" panose="02010609030101010101" pitchFamily="49" charset="-122"/>
                <a:ea typeface="楷体_GB2312" panose="02010609030101010101" pitchFamily="49" charset="-122"/>
              </a:rPr>
              <a:t>买</a:t>
            </a:r>
            <a:r>
              <a:rPr kumimoji="1" lang="zh-CN" altLang="en-US" b="1" dirty="0">
                <a:latin typeface="Arial" panose="020B0604020202020204"/>
                <a:ea typeface="楷体_GB2312" panose="02010609030101010101" pitchFamily="49" charset="-122"/>
              </a:rPr>
              <a:t>”</a:t>
            </a:r>
            <a:r>
              <a:rPr kumimoji="1" lang="zh-CN" altLang="en-US" b="1" dirty="0">
                <a:latin typeface="楷体_GB2312" panose="02010609030101010101" pitchFamily="49" charset="-122"/>
                <a:ea typeface="楷体_GB2312" panose="02010609030101010101" pitchFamily="49" charset="-122"/>
              </a:rPr>
              <a:t>一只小狗送给将军的哥哥。</a:t>
            </a:r>
            <a:br>
              <a:rPr kumimoji="1" lang="zh-CN" altLang="en-US" b="1" dirty="0">
                <a:latin typeface="楷体_GB2312" panose="02010609030101010101" pitchFamily="49" charset="-122"/>
                <a:ea typeface="楷体_GB2312" panose="02010609030101010101" pitchFamily="49" charset="-122"/>
              </a:rPr>
            </a:br>
            <a:r>
              <a:rPr kumimoji="1" lang="zh-CN" altLang="en-US" b="1" dirty="0">
                <a:latin typeface="楷体_GB2312" panose="02010609030101010101" pitchFamily="49" charset="-122"/>
                <a:ea typeface="楷体_GB2312" panose="02010609030101010101" pitchFamily="49" charset="-122"/>
              </a:rPr>
              <a:t>* 去赫留金工作的首饰店寻点儿麻烦。</a:t>
            </a:r>
            <a:br>
              <a:rPr kumimoji="1" lang="zh-CN" altLang="en-US" b="1" dirty="0">
                <a:latin typeface="楷体_GB2312" panose="02010609030101010101" pitchFamily="49" charset="-122"/>
                <a:ea typeface="楷体_GB2312" panose="02010609030101010101" pitchFamily="49" charset="-122"/>
              </a:rPr>
            </a:br>
            <a:r>
              <a:rPr kumimoji="1" lang="zh-CN" altLang="en-US" b="1" dirty="0">
                <a:latin typeface="楷体_GB2312" panose="02010609030101010101" pitchFamily="49" charset="-122"/>
                <a:ea typeface="楷体_GB2312" panose="02010609030101010101" pitchFamily="49" charset="-122"/>
              </a:rPr>
              <a:t>*去纠集一批地痞流氓准备欧打赫留金</a:t>
            </a:r>
            <a:r>
              <a:rPr kumimoji="1" lang="zh-CN" altLang="en-US" b="1" dirty="0" smtClean="0">
                <a:latin typeface="楷体_GB2312" panose="02010609030101010101" pitchFamily="49" charset="-122"/>
                <a:ea typeface="楷体_GB2312" panose="02010609030101010101" pitchFamily="49" charset="-122"/>
              </a:rPr>
              <a:t>。 </a:t>
            </a:r>
            <a:endParaRPr kumimoji="1" lang="zh-CN" altLang="en-US" b="1" dirty="0">
              <a:latin typeface="楷体_GB2312" panose="02010609030101010101" pitchFamily="49" charset="-122"/>
              <a:ea typeface="楷体_GB2312" panose="02010609030101010101" pitchFamily="49" charset="-122"/>
            </a:endParaRPr>
          </a:p>
        </p:txBody>
      </p:sp>
      <p:sp>
        <p:nvSpPr>
          <p:cNvPr id="2" name="文本框 1"/>
          <p:cNvSpPr txBox="1"/>
          <p:nvPr/>
        </p:nvSpPr>
        <p:spPr>
          <a:xfrm>
            <a:off x="7517130" y="3170555"/>
            <a:ext cx="1447165" cy="645160"/>
          </a:xfrm>
          <a:prstGeom prst="rect">
            <a:avLst/>
          </a:prstGeom>
          <a:solidFill>
            <a:schemeClr val="bg1"/>
          </a:solidFill>
        </p:spPr>
        <p:txBody>
          <a:bodyPr wrap="square" rtlCol="0">
            <a:spAutoFit/>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45058"/>
                                        </p:tgtEl>
                                        <p:attrNameLst>
                                          <p:attrName>style.visibility</p:attrName>
                                        </p:attrNameLst>
                                      </p:cBhvr>
                                      <p:to>
                                        <p:strVal val="visible"/>
                                      </p:to>
                                    </p:set>
                                    <p:set>
                                      <p:cBhvr>
                                        <p:cTn id="7" dur="455" fill="hold">
                                          <p:stCondLst>
                                            <p:cond delay="0"/>
                                          </p:stCondLst>
                                        </p:cTn>
                                        <p:tgtEl>
                                          <p:spTgt spid="45058"/>
                                        </p:tgtEl>
                                        <p:attrNameLst>
                                          <p:attrName>style.rotation</p:attrName>
                                        </p:attrNameLst>
                                      </p:cBhvr>
                                      <p:to>
                                        <p:strVal val="-45.0"/>
                                      </p:to>
                                    </p:set>
                                    <p:anim calcmode="lin" valueType="num">
                                      <p:cBhvr>
                                        <p:cTn id="8" dur="455" fill="hold">
                                          <p:stCondLst>
                                            <p:cond delay="455"/>
                                          </p:stCondLst>
                                        </p:cTn>
                                        <p:tgtEl>
                                          <p:spTgt spid="45058"/>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45058"/>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45058"/>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45058"/>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5" presetClass="entr" presetSubtype="0" fill="hold" nodeType="clickEffect">
                                  <p:stCondLst>
                                    <p:cond delay="0"/>
                                  </p:stCondLst>
                                  <p:childTnLst>
                                    <p:set>
                                      <p:cBhvr>
                                        <p:cTn id="15" dur="1" fill="hold">
                                          <p:stCondLst>
                                            <p:cond delay="0"/>
                                          </p:stCondLst>
                                        </p:cTn>
                                        <p:tgtEl>
                                          <p:spTgt spid="45059">
                                            <p:txEl>
                                              <p:pRg st="0" end="0"/>
                                            </p:txEl>
                                          </p:spTgt>
                                        </p:tgtEl>
                                        <p:attrNameLst>
                                          <p:attrName>style.visibility</p:attrName>
                                        </p:attrNameLst>
                                      </p:cBhvr>
                                      <p:to>
                                        <p:strVal val="visible"/>
                                      </p:to>
                                    </p:set>
                                    <p:anim calcmode="lin" valueType="num">
                                      <p:cBhvr>
                                        <p:cTn id="16" dur="1000" fill="hold"/>
                                        <p:tgtEl>
                                          <p:spTgt spid="45059">
                                            <p:txEl>
                                              <p:pRg st="0" end="0"/>
                                            </p:txEl>
                                          </p:spTgt>
                                        </p:tgtEl>
                                        <p:attrNameLst>
                                          <p:attrName>ppt_w</p:attrName>
                                        </p:attrNameLst>
                                      </p:cBhvr>
                                      <p:tavLst>
                                        <p:tav tm="0">
                                          <p:val>
                                            <p:fltVal val="0"/>
                                          </p:val>
                                        </p:tav>
                                        <p:tav tm="100000">
                                          <p:val>
                                            <p:strVal val="#ppt_w"/>
                                          </p:val>
                                        </p:tav>
                                      </p:tavLst>
                                    </p:anim>
                                    <p:anim calcmode="lin" valueType="num">
                                      <p:cBhvr>
                                        <p:cTn id="17" dur="1000" fill="hold"/>
                                        <p:tgtEl>
                                          <p:spTgt spid="45059">
                                            <p:txEl>
                                              <p:pRg st="0" end="0"/>
                                            </p:txEl>
                                          </p:spTgt>
                                        </p:tgtEl>
                                        <p:attrNameLst>
                                          <p:attrName>ppt_h</p:attrName>
                                        </p:attrNameLst>
                                      </p:cBhvr>
                                      <p:tavLst>
                                        <p:tav tm="0">
                                          <p:val>
                                            <p:fltVal val="0"/>
                                          </p:val>
                                        </p:tav>
                                        <p:tav tm="100000">
                                          <p:val>
                                            <p:strVal val="#ppt_h"/>
                                          </p:val>
                                        </p:tav>
                                      </p:tavLst>
                                    </p:anim>
                                    <p:anim calcmode="lin" valueType="num">
                                      <p:cBhvr>
                                        <p:cTn id="18" dur="1000" fill="hold"/>
                                        <p:tgtEl>
                                          <p:spTgt spid="45059">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9" dur="1000" fill="hold"/>
                                        <p:tgtEl>
                                          <p:spTgt spid="45059">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nodeType="clickEffect">
                                  <p:stCondLst>
                                    <p:cond delay="0"/>
                                  </p:stCondLst>
                                  <p:iterate type="lt">
                                    <p:tmPct val="10000"/>
                                  </p:iterate>
                                  <p:childTnLst>
                                    <p:set>
                                      <p:cBhvr>
                                        <p:cTn id="23" dur="1" fill="hold">
                                          <p:stCondLst>
                                            <p:cond delay="0"/>
                                          </p:stCondLst>
                                        </p:cTn>
                                        <p:tgtEl>
                                          <p:spTgt spid="45059">
                                            <p:txEl>
                                              <p:pRg st="1" end="1"/>
                                            </p:txEl>
                                          </p:spTgt>
                                        </p:tgtEl>
                                        <p:attrNameLst>
                                          <p:attrName>style.visibility</p:attrName>
                                        </p:attrNameLst>
                                      </p:cBhvr>
                                      <p:to>
                                        <p:strVal val="visible"/>
                                      </p:to>
                                    </p:set>
                                    <p:anim calcmode="lin" valueType="num">
                                      <p:cBhvr>
                                        <p:cTn id="24" dur="500" fill="hold"/>
                                        <p:tgtEl>
                                          <p:spTgt spid="45059">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45059">
                                            <p:txEl>
                                              <p:pRg st="1" end="1"/>
                                            </p:txEl>
                                          </p:spTgt>
                                        </p:tgtEl>
                                        <p:attrNameLst>
                                          <p:attrName>ppt_y</p:attrName>
                                        </p:attrNameLst>
                                      </p:cBhvr>
                                      <p:tavLst>
                                        <p:tav tm="0">
                                          <p:val>
                                            <p:strVal val="#ppt_y"/>
                                          </p:val>
                                        </p:tav>
                                        <p:tav tm="100000">
                                          <p:val>
                                            <p:strVal val="#ppt_y"/>
                                          </p:val>
                                        </p:tav>
                                      </p:tavLst>
                                    </p:anim>
                                    <p:anim calcmode="lin" valueType="num">
                                      <p:cBhvr>
                                        <p:cTn id="26" dur="500" fill="hold"/>
                                        <p:tgtEl>
                                          <p:spTgt spid="45059">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45059">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45059">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4" presetClass="entr" presetSubtype="0" fill="hold" nodeType="clickEffect">
                                  <p:stCondLst>
                                    <p:cond delay="0"/>
                                  </p:stCondLst>
                                  <p:childTnLst>
                                    <p:set>
                                      <p:cBhvr>
                                        <p:cTn id="32" dur="1" fill="hold">
                                          <p:stCondLst>
                                            <p:cond delay="0"/>
                                          </p:stCondLst>
                                        </p:cTn>
                                        <p:tgtEl>
                                          <p:spTgt spid="45059">
                                            <p:txEl>
                                              <p:pRg st="2" end="2"/>
                                            </p:txEl>
                                          </p:spTgt>
                                        </p:tgtEl>
                                        <p:attrNameLst>
                                          <p:attrName>style.visibility</p:attrName>
                                        </p:attrNameLst>
                                      </p:cBhvr>
                                      <p:to>
                                        <p:strVal val="visible"/>
                                      </p:to>
                                    </p:set>
                                    <p:anim to="" calcmode="lin" valueType="num">
                                      <p:cBhvr>
                                        <p:cTn id="33" dur="1" fill="hold"/>
                                        <p:tgtEl>
                                          <p:spTgt spid="45059">
                                            <p:txEl>
                                              <p:pRg st="2" end="2"/>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517130" y="3170555"/>
            <a:ext cx="1447165" cy="645160"/>
          </a:xfrm>
          <a:prstGeom prst="rect">
            <a:avLst/>
          </a:prstGeom>
          <a:solidFill>
            <a:schemeClr val="bg1"/>
          </a:solidFill>
        </p:spPr>
        <p:txBody>
          <a:bodyPr wrap="square" rtlCol="0">
            <a:spAutoFit/>
          </a:bodyPr>
          <a:p>
            <a:endParaRPr lang="zh-CN" altLang="en-US"/>
          </a:p>
        </p:txBody>
      </p:sp>
      <p:sp>
        <p:nvSpPr>
          <p:cNvPr id="8194" name="Rectangle 2"/>
          <p:cNvSpPr>
            <a:spLocks noGrp="1" noChangeArrowheads="1"/>
          </p:cNvSpPr>
          <p:nvPr>
            <p:ph type="title"/>
          </p:nvPr>
        </p:nvSpPr>
        <p:spPr>
          <a:xfrm>
            <a:off x="0" y="0"/>
            <a:ext cx="2674938" cy="777875"/>
          </a:xfrm>
        </p:spPr>
        <p:txBody>
          <a:bodyPr/>
          <a:lstStyle/>
          <a:p>
            <a:r>
              <a:rPr lang="zh-CN" altLang="en-US" b="1">
                <a:ea typeface="楷体_GB2312" panose="02010609030101010101" pitchFamily="49" charset="-122"/>
              </a:rPr>
              <a:t>背景资料</a:t>
            </a:r>
            <a:endParaRPr lang="zh-CN" altLang="en-US" b="1">
              <a:ea typeface="楷体_GB2312" panose="02010609030101010101" pitchFamily="49" charset="-122"/>
            </a:endParaRPr>
          </a:p>
        </p:txBody>
      </p:sp>
      <p:sp>
        <p:nvSpPr>
          <p:cNvPr id="8195" name="Rectangle 3"/>
          <p:cNvSpPr>
            <a:spLocks noGrp="1" noChangeArrowheads="1"/>
          </p:cNvSpPr>
          <p:nvPr>
            <p:ph type="body" idx="1"/>
          </p:nvPr>
        </p:nvSpPr>
        <p:spPr>
          <a:xfrm>
            <a:off x="0" y="952500"/>
            <a:ext cx="8964613" cy="5905500"/>
          </a:xfrm>
        </p:spPr>
        <p:txBody>
          <a:bodyPr/>
          <a:lstStyle/>
          <a:p>
            <a:pPr>
              <a:lnSpc>
                <a:spcPct val="90000"/>
              </a:lnSpc>
            </a:pPr>
            <a:r>
              <a:rPr lang="en-US" altLang="zh-CN" sz="3600" b="1" dirty="0">
                <a:solidFill>
                  <a:srgbClr val="FF0000"/>
                </a:solidFill>
                <a:latin typeface="楷体_GB2312" panose="02010609030101010101" pitchFamily="49" charset="-122"/>
                <a:ea typeface="楷体_GB2312" panose="02010609030101010101" pitchFamily="49" charset="-122"/>
              </a:rPr>
              <a:t>《</a:t>
            </a:r>
            <a:r>
              <a:rPr lang="zh-CN" altLang="en-US" sz="3600" b="1" dirty="0">
                <a:solidFill>
                  <a:srgbClr val="FF0000"/>
                </a:solidFill>
                <a:latin typeface="楷体_GB2312" panose="02010609030101010101" pitchFamily="49" charset="-122"/>
                <a:ea typeface="楷体_GB2312" panose="02010609030101010101" pitchFamily="49" charset="-122"/>
              </a:rPr>
              <a:t>变色龙</a:t>
            </a:r>
            <a:r>
              <a:rPr lang="en-US" altLang="zh-CN" sz="3600" b="1" dirty="0">
                <a:solidFill>
                  <a:srgbClr val="FF0000"/>
                </a:solidFill>
                <a:latin typeface="楷体_GB2312" panose="02010609030101010101" pitchFamily="49" charset="-122"/>
                <a:ea typeface="楷体_GB2312" panose="02010609030101010101" pitchFamily="49" charset="-122"/>
              </a:rPr>
              <a:t>》</a:t>
            </a:r>
            <a:r>
              <a:rPr lang="zh-CN" altLang="en-US" sz="3600" b="1" dirty="0">
                <a:solidFill>
                  <a:srgbClr val="FF0000"/>
                </a:solidFill>
                <a:latin typeface="楷体_GB2312" panose="02010609030101010101" pitchFamily="49" charset="-122"/>
                <a:ea typeface="楷体_GB2312" panose="02010609030101010101" pitchFamily="49" charset="-122"/>
              </a:rPr>
              <a:t>创作于</a:t>
            </a:r>
            <a:r>
              <a:rPr lang="en-US" altLang="zh-CN" sz="3600" b="1" dirty="0">
                <a:solidFill>
                  <a:srgbClr val="FF0000"/>
                </a:solidFill>
                <a:latin typeface="楷体_GB2312" panose="02010609030101010101" pitchFamily="49" charset="-122"/>
                <a:ea typeface="楷体_GB2312" panose="02010609030101010101" pitchFamily="49" charset="-122"/>
              </a:rPr>
              <a:t>1884</a:t>
            </a:r>
            <a:r>
              <a:rPr lang="zh-CN" altLang="en-US" sz="3600" b="1" dirty="0">
                <a:solidFill>
                  <a:srgbClr val="FF0000"/>
                </a:solidFill>
                <a:latin typeface="楷体_GB2312" panose="02010609030101010101" pitchFamily="49" charset="-122"/>
                <a:ea typeface="楷体_GB2312" panose="02010609030101010101" pitchFamily="49" charset="-122"/>
              </a:rPr>
              <a:t>年</a:t>
            </a:r>
            <a:r>
              <a:rPr lang="zh-CN" altLang="en-US" sz="3600" b="1" dirty="0">
                <a:latin typeface="楷体_GB2312" panose="02010609030101010101" pitchFamily="49" charset="-122"/>
                <a:ea typeface="楷体_GB2312" panose="02010609030101010101" pitchFamily="49" charset="-122"/>
              </a:rPr>
              <a:t>，作品发表前，正是俄国民意党人刺杀亚历山大二世</a:t>
            </a:r>
            <a:r>
              <a:rPr lang="en-US" altLang="zh-CN" sz="3600" b="1" dirty="0">
                <a:latin typeface="楷体_GB2312" panose="02010609030101010101" pitchFamily="49" charset="-122"/>
                <a:ea typeface="楷体_GB2312" panose="02010609030101010101" pitchFamily="49" charset="-122"/>
              </a:rPr>
              <a:t>1881</a:t>
            </a:r>
            <a:r>
              <a:rPr lang="zh-CN" altLang="en-US" sz="3600" b="1" dirty="0">
                <a:latin typeface="楷体_GB2312" panose="02010609030101010101" pitchFamily="49" charset="-122"/>
                <a:ea typeface="楷体_GB2312" panose="02010609030101010101" pitchFamily="49" charset="-122"/>
              </a:rPr>
              <a:t>之后。压力山大三世一上台，在竭力强化警察统治的同时，也搞了一些掩人耳目的法令，给残暴的专制主义蒙上一层面纱。</a:t>
            </a:r>
            <a:r>
              <a:rPr lang="en-US" altLang="zh-CN" sz="3600" b="1" dirty="0">
                <a:latin typeface="楷体_GB2312" panose="02010609030101010101" pitchFamily="49" charset="-122"/>
                <a:ea typeface="楷体_GB2312" panose="02010609030101010101" pitchFamily="49" charset="-122"/>
              </a:rPr>
              <a:t>1880</a:t>
            </a:r>
            <a:r>
              <a:rPr lang="zh-CN" altLang="en-US" sz="3600" b="1" dirty="0">
                <a:latin typeface="楷体_GB2312" panose="02010609030101010101" pitchFamily="49" charset="-122"/>
                <a:ea typeface="楷体_GB2312" panose="02010609030101010101" pitchFamily="49" charset="-122"/>
              </a:rPr>
              <a:t>年成立的治安最高委员会头目洛雷斯。麦里可夫后来当上了内务大臣，这是一个典型的两面派，人民称他为</a:t>
            </a:r>
            <a:r>
              <a:rPr lang="zh-CN" altLang="en-US" sz="3600" b="1" dirty="0">
                <a:latin typeface="Arial" panose="020B0604020202020204"/>
                <a:ea typeface="楷体_GB2312" panose="02010609030101010101" pitchFamily="49" charset="-122"/>
              </a:rPr>
              <a:t>“</a:t>
            </a:r>
            <a:r>
              <a:rPr lang="zh-CN" altLang="en-US" sz="3600" b="1" dirty="0">
                <a:latin typeface="楷体_GB2312" panose="02010609030101010101" pitchFamily="49" charset="-122"/>
                <a:ea typeface="楷体_GB2312" panose="02010609030101010101" pitchFamily="49" charset="-122"/>
              </a:rPr>
              <a:t>狼嘴狐尾</a:t>
            </a:r>
            <a:r>
              <a:rPr lang="zh-CN" altLang="en-US" sz="3600" b="1" dirty="0">
                <a:latin typeface="Arial" panose="020B0604020202020204"/>
                <a:ea typeface="楷体_GB2312" panose="02010609030101010101" pitchFamily="49" charset="-122"/>
              </a:rPr>
              <a:t>”</a:t>
            </a:r>
            <a:r>
              <a:rPr lang="zh-CN" altLang="en-US" sz="3600" b="1" dirty="0">
                <a:latin typeface="楷体_GB2312" panose="02010609030101010101" pitchFamily="49" charset="-122"/>
                <a:ea typeface="楷体_GB2312" panose="02010609030101010101" pitchFamily="49" charset="-122"/>
              </a:rPr>
              <a:t>。这时的警察打着遵守法令的官腔，干着献媚邀功的勾当。</a:t>
            </a:r>
            <a:r>
              <a:rPr lang="zh-CN" altLang="en-US" sz="3600" b="1" dirty="0">
                <a:solidFill>
                  <a:srgbClr val="FF0000"/>
                </a:solidFill>
                <a:latin typeface="楷体_GB2312" panose="02010609030101010101" pitchFamily="49" charset="-122"/>
                <a:ea typeface="楷体_GB2312" panose="02010609030101010101" pitchFamily="49" charset="-122"/>
              </a:rPr>
              <a:t>契科夫刻画的警官奥楚蔑洛夫正是沙皇专制警察统治的化身。</a:t>
            </a:r>
            <a:r>
              <a:rPr lang="zh-CN" altLang="en-US" sz="3600" dirty="0">
                <a:solidFill>
                  <a:srgbClr val="FF0000"/>
                </a:solidFill>
              </a:rPr>
              <a:t> </a:t>
            </a:r>
            <a:endParaRPr lang="zh-CN" altLang="en-US" sz="36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8194"/>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26" presetClass="entr" presetSubtype="0" fill="hold" nodeType="clickEffect">
                                  <p:stCondLst>
                                    <p:cond delay="0"/>
                                  </p:stCondLst>
                                  <p:childTnLst>
                                    <p:set>
                                      <p:cBhvr>
                                        <p:cTn id="10" dur="1" fill="hold">
                                          <p:stCondLst>
                                            <p:cond delay="0"/>
                                          </p:stCondLst>
                                        </p:cTn>
                                        <p:tgtEl>
                                          <p:spTgt spid="8195">
                                            <p:txEl>
                                              <p:pRg st="0" end="0"/>
                                            </p:txEl>
                                          </p:spTgt>
                                        </p:tgtEl>
                                        <p:attrNameLst>
                                          <p:attrName>style.visibility</p:attrName>
                                        </p:attrNameLst>
                                      </p:cBhvr>
                                      <p:to>
                                        <p:strVal val="visible"/>
                                      </p:to>
                                    </p:set>
                                    <p:animEffect transition="in" filter="wipe(down)">
                                      <p:cBhvr>
                                        <p:cTn id="11" dur="580">
                                          <p:stCondLst>
                                            <p:cond delay="0"/>
                                          </p:stCondLst>
                                        </p:cTn>
                                        <p:tgtEl>
                                          <p:spTgt spid="8195">
                                            <p:txEl>
                                              <p:pRg st="0" end="0"/>
                                            </p:txEl>
                                          </p:spTgt>
                                        </p:tgtEl>
                                      </p:cBhvr>
                                    </p:animEffect>
                                    <p:anim calcmode="lin" valueType="num">
                                      <p:cBhvr>
                                        <p:cTn id="12" dur="1822" tmFilter="0,0; 0.14,0.36; 0.43,0.73; 0.71,0.91; 1.0,1.0">
                                          <p:stCondLst>
                                            <p:cond delay="0"/>
                                          </p:stCondLst>
                                        </p:cTn>
                                        <p:tgtEl>
                                          <p:spTgt spid="8195">
                                            <p:txEl>
                                              <p:pRg st="0" end="0"/>
                                            </p:txEl>
                                          </p:spTgt>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8195">
                                            <p:txEl>
                                              <p:pRg st="0" end="0"/>
                                            </p:txEl>
                                          </p:spTgt>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8195">
                                            <p:txEl>
                                              <p:pRg st="0" end="0"/>
                                            </p:txEl>
                                          </p:spTgt>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8195">
                                            <p:txEl>
                                              <p:pRg st="0" end="0"/>
                                            </p:txEl>
                                          </p:spTgt>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8195">
                                            <p:txEl>
                                              <p:pRg st="0" end="0"/>
                                            </p:txEl>
                                          </p:spTgt>
                                        </p:tgtEl>
                                        <p:attrNameLst>
                                          <p:attrName>ppt_y</p:attrName>
                                        </p:attrNameLst>
                                      </p:cBhvr>
                                      <p:tavLst>
                                        <p:tav tm="0" fmla="#ppt_y-sin(pi*$)/81">
                                          <p:val>
                                            <p:fltVal val="0"/>
                                          </p:val>
                                        </p:tav>
                                        <p:tav tm="100000">
                                          <p:val>
                                            <p:fltVal val="1"/>
                                          </p:val>
                                        </p:tav>
                                      </p:tavLst>
                                    </p:anim>
                                    <p:animScale>
                                      <p:cBhvr>
                                        <p:cTn id="17" dur="26">
                                          <p:stCondLst>
                                            <p:cond delay="650"/>
                                          </p:stCondLst>
                                        </p:cTn>
                                        <p:tgtEl>
                                          <p:spTgt spid="8195">
                                            <p:txEl>
                                              <p:pRg st="0" end="0"/>
                                            </p:txEl>
                                          </p:spTgt>
                                        </p:tgtEl>
                                      </p:cBhvr>
                                      <p:to x="100000" y="60000"/>
                                    </p:animScale>
                                    <p:animScale>
                                      <p:cBhvr>
                                        <p:cTn id="18" dur="166" decel="50000">
                                          <p:stCondLst>
                                            <p:cond delay="676"/>
                                          </p:stCondLst>
                                        </p:cTn>
                                        <p:tgtEl>
                                          <p:spTgt spid="8195">
                                            <p:txEl>
                                              <p:pRg st="0" end="0"/>
                                            </p:txEl>
                                          </p:spTgt>
                                        </p:tgtEl>
                                      </p:cBhvr>
                                      <p:to x="100000" y="100000"/>
                                    </p:animScale>
                                    <p:animScale>
                                      <p:cBhvr>
                                        <p:cTn id="19" dur="26">
                                          <p:stCondLst>
                                            <p:cond delay="1312"/>
                                          </p:stCondLst>
                                        </p:cTn>
                                        <p:tgtEl>
                                          <p:spTgt spid="8195">
                                            <p:txEl>
                                              <p:pRg st="0" end="0"/>
                                            </p:txEl>
                                          </p:spTgt>
                                        </p:tgtEl>
                                      </p:cBhvr>
                                      <p:to x="100000" y="80000"/>
                                    </p:animScale>
                                    <p:animScale>
                                      <p:cBhvr>
                                        <p:cTn id="20" dur="166" decel="50000">
                                          <p:stCondLst>
                                            <p:cond delay="1338"/>
                                          </p:stCondLst>
                                        </p:cTn>
                                        <p:tgtEl>
                                          <p:spTgt spid="8195">
                                            <p:txEl>
                                              <p:pRg st="0" end="0"/>
                                            </p:txEl>
                                          </p:spTgt>
                                        </p:tgtEl>
                                      </p:cBhvr>
                                      <p:to x="100000" y="100000"/>
                                    </p:animScale>
                                    <p:animScale>
                                      <p:cBhvr>
                                        <p:cTn id="21" dur="26">
                                          <p:stCondLst>
                                            <p:cond delay="1642"/>
                                          </p:stCondLst>
                                        </p:cTn>
                                        <p:tgtEl>
                                          <p:spTgt spid="8195">
                                            <p:txEl>
                                              <p:pRg st="0" end="0"/>
                                            </p:txEl>
                                          </p:spTgt>
                                        </p:tgtEl>
                                      </p:cBhvr>
                                      <p:to x="100000" y="90000"/>
                                    </p:animScale>
                                    <p:animScale>
                                      <p:cBhvr>
                                        <p:cTn id="22" dur="166" decel="50000">
                                          <p:stCondLst>
                                            <p:cond delay="1668"/>
                                          </p:stCondLst>
                                        </p:cTn>
                                        <p:tgtEl>
                                          <p:spTgt spid="8195">
                                            <p:txEl>
                                              <p:pRg st="0" end="0"/>
                                            </p:txEl>
                                          </p:spTgt>
                                        </p:tgtEl>
                                      </p:cBhvr>
                                      <p:to x="100000" y="100000"/>
                                    </p:animScale>
                                    <p:animScale>
                                      <p:cBhvr>
                                        <p:cTn id="23" dur="26">
                                          <p:stCondLst>
                                            <p:cond delay="1808"/>
                                          </p:stCondLst>
                                        </p:cTn>
                                        <p:tgtEl>
                                          <p:spTgt spid="8195">
                                            <p:txEl>
                                              <p:pRg st="0" end="0"/>
                                            </p:txEl>
                                          </p:spTgt>
                                        </p:tgtEl>
                                      </p:cBhvr>
                                      <p:to x="100000" y="95000"/>
                                    </p:animScale>
                                    <p:animScale>
                                      <p:cBhvr>
                                        <p:cTn id="24" dur="166" decel="50000">
                                          <p:stCondLst>
                                            <p:cond delay="1834"/>
                                          </p:stCondLst>
                                        </p:cTn>
                                        <p:tgtEl>
                                          <p:spTgt spid="8195">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517130" y="3170555"/>
            <a:ext cx="1447165" cy="645160"/>
          </a:xfrm>
          <a:prstGeom prst="rect">
            <a:avLst/>
          </a:prstGeom>
          <a:solidFill>
            <a:schemeClr val="bg1"/>
          </a:solidFill>
        </p:spPr>
        <p:txBody>
          <a:bodyPr wrap="square" rtlCol="0">
            <a:spAutoFit/>
          </a:bodyPr>
          <a:p>
            <a:endParaRPr lang="zh-CN" altLang="en-US"/>
          </a:p>
        </p:txBody>
      </p:sp>
      <p:sp>
        <p:nvSpPr>
          <p:cNvPr id="9218" name="Rectangle 2"/>
          <p:cNvSpPr>
            <a:spLocks noGrp="1" noChangeArrowheads="1"/>
          </p:cNvSpPr>
          <p:nvPr>
            <p:ph type="title"/>
          </p:nvPr>
        </p:nvSpPr>
        <p:spPr>
          <a:xfrm>
            <a:off x="0" y="0"/>
            <a:ext cx="2459038" cy="777875"/>
          </a:xfrm>
        </p:spPr>
        <p:txBody>
          <a:bodyPr/>
          <a:lstStyle/>
          <a:p>
            <a:r>
              <a:rPr lang="zh-CN" altLang="en-US" b="1" dirty="0">
                <a:ea typeface="楷体_GB2312" panose="02010609030101010101" pitchFamily="49" charset="-122"/>
              </a:rPr>
              <a:t>文体知识</a:t>
            </a:r>
            <a:endParaRPr lang="zh-CN" altLang="en-US" b="1" dirty="0">
              <a:ea typeface="楷体_GB2312" panose="02010609030101010101" pitchFamily="49" charset="-122"/>
            </a:endParaRPr>
          </a:p>
        </p:txBody>
      </p:sp>
      <p:sp>
        <p:nvSpPr>
          <p:cNvPr id="9219" name="Rectangle 3"/>
          <p:cNvSpPr>
            <a:spLocks noGrp="1" noChangeArrowheads="1"/>
          </p:cNvSpPr>
          <p:nvPr>
            <p:ph type="body" idx="1"/>
          </p:nvPr>
        </p:nvSpPr>
        <p:spPr>
          <a:xfrm>
            <a:off x="0" y="908050"/>
            <a:ext cx="8435975" cy="5616575"/>
          </a:xfrm>
        </p:spPr>
        <p:txBody>
          <a:bodyPr/>
          <a:lstStyle/>
          <a:p>
            <a:r>
              <a:rPr lang="zh-CN" altLang="en-US" dirty="0"/>
              <a:t>　</a:t>
            </a:r>
            <a:r>
              <a:rPr lang="zh-CN" altLang="en-US" sz="3600" b="1" dirty="0">
                <a:solidFill>
                  <a:srgbClr val="FF0000"/>
                </a:solidFill>
                <a:latin typeface="楷体_GB2312" panose="02010609030101010101" pitchFamily="49" charset="-122"/>
                <a:ea typeface="楷体_GB2312" panose="02010609030101010101" pitchFamily="49" charset="-122"/>
              </a:rPr>
              <a:t>讽刺小说是按形象性质和题材领域划分的一种小说类型</a:t>
            </a:r>
            <a:r>
              <a:rPr lang="zh-CN" altLang="en-US" sz="3600" b="1" dirty="0">
                <a:latin typeface="楷体_GB2312" panose="02010609030101010101" pitchFamily="49" charset="-122"/>
                <a:ea typeface="楷体_GB2312" panose="02010609030101010101" pitchFamily="49" charset="-122"/>
              </a:rPr>
              <a:t>。它是以现实生活中的形形色色的丑的事物作为描写对象，以嘲讽、批判、揭露、抨击的态度描述社会中滑稽可笑、消极落后乃至腐</a:t>
            </a:r>
            <a:endParaRPr lang="zh-CN" altLang="en-US" sz="3600" b="1" dirty="0">
              <a:latin typeface="楷体_GB2312" panose="02010609030101010101" pitchFamily="49" charset="-122"/>
              <a:ea typeface="楷体_GB2312" panose="02010609030101010101" pitchFamily="49" charset="-122"/>
            </a:endParaRPr>
          </a:p>
          <a:p>
            <a:pPr>
              <a:buFontTx/>
              <a:buNone/>
            </a:pPr>
            <a:r>
              <a:rPr lang="zh-CN" altLang="en-US" sz="3600" b="1" dirty="0">
                <a:latin typeface="楷体_GB2312" panose="02010609030101010101" pitchFamily="49" charset="-122"/>
                <a:ea typeface="楷体_GB2312" panose="02010609030101010101" pitchFamily="49" charset="-122"/>
              </a:rPr>
              <a:t> 朽反动的现象、事物或思想。其主人公多是没落势力的代表或在品质性格上有缺陷的人物 </a:t>
            </a:r>
            <a:endParaRPr lang="zh-CN" altLang="en-US" sz="3600" b="1" dirty="0">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9218"/>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48" presetClass="entr" presetSubtype="0" accel="50000" fill="hold" nodeType="clickEffect">
                                  <p:stCondLst>
                                    <p:cond delay="0"/>
                                  </p:stCondLst>
                                  <p:childTnLst>
                                    <p:set>
                                      <p:cBhvr>
                                        <p:cTn id="10" dur="1" fill="hold">
                                          <p:stCondLst>
                                            <p:cond delay="0"/>
                                          </p:stCondLst>
                                        </p:cTn>
                                        <p:tgtEl>
                                          <p:spTgt spid="9219">
                                            <p:txEl>
                                              <p:pRg st="0" end="0"/>
                                            </p:txEl>
                                          </p:spTgt>
                                        </p:tgtEl>
                                        <p:attrNameLst>
                                          <p:attrName>style.visibility</p:attrName>
                                        </p:attrNameLst>
                                      </p:cBhvr>
                                      <p:to>
                                        <p:strVal val="visible"/>
                                      </p:to>
                                    </p:set>
                                    <p:anim calcmode="lin" valueType="num">
                                      <p:cBhvr>
                                        <p:cTn id="11" dur="1000" fill="hold"/>
                                        <p:tgtEl>
                                          <p:spTgt spid="9219">
                                            <p:txEl>
                                              <p:pRg st="0" end="0"/>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2" dur="1000" fill="hold"/>
                                        <p:tgtEl>
                                          <p:spTgt spid="9219">
                                            <p:txEl>
                                              <p:pRg st="0" end="0"/>
                                            </p:txEl>
                                          </p:spTgt>
                                        </p:tgtEl>
                                        <p:attrNameLst>
                                          <p:attrName>ppt_x</p:attrName>
                                        </p:attrNameLst>
                                      </p:cBhvr>
                                      <p:tavLst>
                                        <p:tav tm="0">
                                          <p:val>
                                            <p:fltVal val="-1"/>
                                          </p:val>
                                        </p:tav>
                                        <p:tav tm="50000">
                                          <p:val>
                                            <p:fltVal val="0.95"/>
                                          </p:val>
                                        </p:tav>
                                        <p:tav tm="100000">
                                          <p:val>
                                            <p:strVal val="#ppt_x"/>
                                          </p:val>
                                        </p:tav>
                                      </p:tavLst>
                                    </p:anim>
                                    <p:anim calcmode="lin" valueType="num">
                                      <p:cBhvr>
                                        <p:cTn id="13" dur="1000" fill="hold"/>
                                        <p:tgtEl>
                                          <p:spTgt spid="9219">
                                            <p:txEl>
                                              <p:pRg st="0" end="0"/>
                                            </p:txEl>
                                          </p:spTgt>
                                        </p:tgtEl>
                                        <p:attrNameLst>
                                          <p:attrName>ppt_y</p:attrName>
                                        </p:attrNameLst>
                                      </p:cBhvr>
                                      <p:tavLst>
                                        <p:tav tm="0">
                                          <p:val>
                                            <p:strVal val="#ppt_y"/>
                                          </p:val>
                                        </p:tav>
                                        <p:tav tm="100000">
                                          <p:val>
                                            <p:strVal val="#ppt_y"/>
                                          </p:val>
                                        </p:tav>
                                      </p:tavLst>
                                    </p:anim>
                                    <p:animEffect transition="in" filter="fade">
                                      <p:cBhvr>
                                        <p:cTn id="14" dur="1000"/>
                                        <p:tgtEl>
                                          <p:spTgt spid="9219">
                                            <p:txEl>
                                              <p:pRg st="0" end="0"/>
                                            </p:txEl>
                                          </p:spTgt>
                                        </p:tgtEl>
                                      </p:cBhvr>
                                    </p:animEffect>
                                  </p:childTnLst>
                                </p:cTn>
                              </p:par>
                              <p:par>
                                <p:cTn id="15" presetID="48" presetClass="entr" presetSubtype="0" accel="50000" fill="hold" nodeType="withEffect">
                                  <p:stCondLst>
                                    <p:cond delay="0"/>
                                  </p:stCondLst>
                                  <p:childTnLst>
                                    <p:set>
                                      <p:cBhvr>
                                        <p:cTn id="16" dur="1" fill="hold">
                                          <p:stCondLst>
                                            <p:cond delay="0"/>
                                          </p:stCondLst>
                                        </p:cTn>
                                        <p:tgtEl>
                                          <p:spTgt spid="9219">
                                            <p:txEl>
                                              <p:pRg st="1" end="1"/>
                                            </p:txEl>
                                          </p:spTgt>
                                        </p:tgtEl>
                                        <p:attrNameLst>
                                          <p:attrName>style.visibility</p:attrName>
                                        </p:attrNameLst>
                                      </p:cBhvr>
                                      <p:to>
                                        <p:strVal val="visible"/>
                                      </p:to>
                                    </p:set>
                                    <p:anim calcmode="lin" valueType="num">
                                      <p:cBhvr>
                                        <p:cTn id="17" dur="1000" fill="hold"/>
                                        <p:tgtEl>
                                          <p:spTgt spid="9219">
                                            <p:txEl>
                                              <p:pRg st="1" end="1"/>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8" dur="1000" fill="hold"/>
                                        <p:tgtEl>
                                          <p:spTgt spid="9219">
                                            <p:txEl>
                                              <p:pRg st="1" end="1"/>
                                            </p:txEl>
                                          </p:spTgt>
                                        </p:tgtEl>
                                        <p:attrNameLst>
                                          <p:attrName>ppt_x</p:attrName>
                                        </p:attrNameLst>
                                      </p:cBhvr>
                                      <p:tavLst>
                                        <p:tav tm="0">
                                          <p:val>
                                            <p:fltVal val="-1"/>
                                          </p:val>
                                        </p:tav>
                                        <p:tav tm="50000">
                                          <p:val>
                                            <p:fltVal val="0.95"/>
                                          </p:val>
                                        </p:tav>
                                        <p:tav tm="100000">
                                          <p:val>
                                            <p:strVal val="#ppt_x"/>
                                          </p:val>
                                        </p:tav>
                                      </p:tavLst>
                                    </p:anim>
                                    <p:anim calcmode="lin" valueType="num">
                                      <p:cBhvr>
                                        <p:cTn id="19" dur="1000" fill="hold"/>
                                        <p:tgtEl>
                                          <p:spTgt spid="9219">
                                            <p:txEl>
                                              <p:pRg st="1" end="1"/>
                                            </p:txEl>
                                          </p:spTgt>
                                        </p:tgtEl>
                                        <p:attrNameLst>
                                          <p:attrName>ppt_y</p:attrName>
                                        </p:attrNameLst>
                                      </p:cBhvr>
                                      <p:tavLst>
                                        <p:tav tm="0">
                                          <p:val>
                                            <p:strVal val="#ppt_y"/>
                                          </p:val>
                                        </p:tav>
                                        <p:tav tm="100000">
                                          <p:val>
                                            <p:strVal val="#ppt_y"/>
                                          </p:val>
                                        </p:tav>
                                      </p:tavLst>
                                    </p:anim>
                                    <p:animEffect transition="in" filter="fade">
                                      <p:cBhvr>
                                        <p:cTn id="20" dur="1000"/>
                                        <p:tgtEl>
                                          <p:spTgt spid="921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type="body" idx="1"/>
          </p:nvPr>
        </p:nvSpPr>
        <p:spPr>
          <a:xfrm>
            <a:off x="0" y="1700213"/>
            <a:ext cx="9144000" cy="5157787"/>
          </a:xfrm>
        </p:spPr>
        <p:txBody>
          <a:bodyPr/>
          <a:lstStyle/>
          <a:p>
            <a:r>
              <a:rPr lang="zh-CN" altLang="en-US" sz="3600" b="1" dirty="0">
                <a:ea typeface="楷体_GB2312" panose="02010609030101010101" pitchFamily="49" charset="-122"/>
              </a:rPr>
              <a:t>旁白：全班</a:t>
            </a:r>
            <a:endParaRPr lang="zh-CN" altLang="en-US" sz="3600" b="1" dirty="0">
              <a:ea typeface="楷体_GB2312" panose="02010609030101010101" pitchFamily="49" charset="-122"/>
            </a:endParaRPr>
          </a:p>
          <a:p>
            <a:r>
              <a:rPr lang="zh-CN" altLang="en-US" sz="3600" b="1" dirty="0">
                <a:ea typeface="楷体_GB2312" panose="02010609030101010101" pitchFamily="49" charset="-122"/>
              </a:rPr>
              <a:t>奥楚蔑洛夫：</a:t>
            </a:r>
            <a:endParaRPr lang="zh-CN" altLang="en-US" sz="3600" b="1" dirty="0">
              <a:ea typeface="楷体_GB2312" panose="02010609030101010101" pitchFamily="49" charset="-122"/>
            </a:endParaRPr>
          </a:p>
          <a:p>
            <a:r>
              <a:rPr lang="zh-CN" altLang="en-US" sz="3600" b="1" dirty="0">
                <a:ea typeface="楷体_GB2312" panose="02010609030101010101" pitchFamily="49" charset="-122"/>
              </a:rPr>
              <a:t>巡警（叶尔德林）：</a:t>
            </a:r>
            <a:endParaRPr lang="zh-CN" altLang="en-US" sz="3600" b="1" dirty="0">
              <a:ea typeface="楷体_GB2312" panose="02010609030101010101" pitchFamily="49" charset="-122"/>
            </a:endParaRPr>
          </a:p>
          <a:p>
            <a:r>
              <a:rPr lang="zh-CN" altLang="en-US" sz="3600" b="1" dirty="0">
                <a:ea typeface="楷体_GB2312" panose="02010609030101010101" pitchFamily="49" charset="-122"/>
              </a:rPr>
              <a:t>赫留金：</a:t>
            </a:r>
            <a:endParaRPr lang="zh-CN" altLang="en-US" sz="3600" b="1" dirty="0">
              <a:ea typeface="楷体_GB2312" panose="02010609030101010101" pitchFamily="49" charset="-122"/>
            </a:endParaRPr>
          </a:p>
          <a:p>
            <a:r>
              <a:rPr lang="zh-CN" altLang="en-US" sz="3600" b="1" dirty="0">
                <a:ea typeface="楷体_GB2312" panose="02010609030101010101" pitchFamily="49" charset="-122"/>
              </a:rPr>
              <a:t>围观者：</a:t>
            </a:r>
            <a:endParaRPr lang="zh-CN" altLang="en-US" sz="3600" b="1" dirty="0">
              <a:ea typeface="楷体_GB2312" panose="02010609030101010101" pitchFamily="49" charset="-122"/>
            </a:endParaRPr>
          </a:p>
          <a:p>
            <a:r>
              <a:rPr lang="zh-CN" altLang="en-US" sz="3600" b="1" dirty="0">
                <a:ea typeface="楷体_GB2312" panose="02010609030101010101" pitchFamily="49" charset="-122"/>
              </a:rPr>
              <a:t>普洛诃尔：</a:t>
            </a:r>
            <a:endParaRPr lang="zh-CN" altLang="en-US" sz="3600" b="1" dirty="0">
              <a:ea typeface="楷体_GB2312" panose="02010609030101010101" pitchFamily="49" charset="-122"/>
            </a:endParaRPr>
          </a:p>
        </p:txBody>
      </p:sp>
      <p:sp>
        <p:nvSpPr>
          <p:cNvPr id="11268" name="Text Box 4"/>
          <p:cNvSpPr txBox="1">
            <a:spLocks noChangeArrowheads="1"/>
          </p:cNvSpPr>
          <p:nvPr/>
        </p:nvSpPr>
        <p:spPr bwMode="auto">
          <a:xfrm>
            <a:off x="4572000" y="476250"/>
            <a:ext cx="4106863"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FontTx/>
              <a:buNone/>
            </a:pPr>
            <a:r>
              <a:rPr lang="zh-CN" altLang="en-US" sz="4400" dirty="0">
                <a:latin typeface="Arial" panose="020B0604020202020204" pitchFamily="34" charset="0"/>
              </a:rPr>
              <a:t>分角色朗读课文</a:t>
            </a:r>
            <a:endParaRPr lang="zh-CN" altLang="en-US" sz="4400" dirty="0">
              <a:latin typeface="Arial" panose="020B0604020202020204" pitchFamily="34" charset="0"/>
            </a:endParaRPr>
          </a:p>
        </p:txBody>
      </p:sp>
      <p:sp>
        <p:nvSpPr>
          <p:cNvPr id="2" name="文本框 1"/>
          <p:cNvSpPr txBox="1"/>
          <p:nvPr/>
        </p:nvSpPr>
        <p:spPr>
          <a:xfrm>
            <a:off x="7517130" y="3170555"/>
            <a:ext cx="1447165" cy="645160"/>
          </a:xfrm>
          <a:prstGeom prst="rect">
            <a:avLst/>
          </a:prstGeom>
          <a:solidFill>
            <a:schemeClr val="bg1"/>
          </a:solidFill>
        </p:spPr>
        <p:txBody>
          <a:bodyPr wrap="square" rtlCol="0">
            <a:spAutoFit/>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11268">
                                            <p:txEl>
                                              <p:pRg st="0" end="0"/>
                                            </p:txEl>
                                          </p:spTgt>
                                        </p:tgtEl>
                                        <p:attrNameLst>
                                          <p:attrName>style.visibility</p:attrName>
                                        </p:attrNameLst>
                                      </p:cBhvr>
                                      <p:to>
                                        <p:strVal val="visible"/>
                                      </p:to>
                                    </p:set>
                                    <p:anim calcmode="lin" valueType="num">
                                      <p:cBhvr>
                                        <p:cTn id="7" dur="5000" fill="hold"/>
                                        <p:tgtEl>
                                          <p:spTgt spid="11268">
                                            <p:txEl>
                                              <p:pRg st="0" end="0"/>
                                            </p:txEl>
                                          </p:spTgt>
                                        </p:tgtEl>
                                        <p:attrNameLst>
                                          <p:attrName>ppt_w</p:attrName>
                                        </p:attrNameLst>
                                      </p:cBhvr>
                                      <p:tavLst>
                                        <p:tav tm="0" fmla="#ppt_w*sin(2.5*pi*$)">
                                          <p:val>
                                            <p:fltVal val="0"/>
                                          </p:val>
                                        </p:tav>
                                        <p:tav tm="100000">
                                          <p:val>
                                            <p:fltVal val="1"/>
                                          </p:val>
                                        </p:tav>
                                      </p:tavLst>
                                    </p:anim>
                                    <p:anim calcmode="lin" valueType="num">
                                      <p:cBhvr>
                                        <p:cTn id="8" dur="5000" fill="hold"/>
                                        <p:tgtEl>
                                          <p:spTgt spid="11268">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8" presetClass="entr" presetSubtype="0" accel="50000" fill="hold" nodeType="clickEffect">
                                  <p:stCondLst>
                                    <p:cond delay="0"/>
                                  </p:stCondLst>
                                  <p:iterate type="lt">
                                    <p:tmPct val="50000"/>
                                  </p:iterate>
                                  <p:childTnLst>
                                    <p:set>
                                      <p:cBhvr>
                                        <p:cTn id="12" dur="1" fill="hold">
                                          <p:stCondLst>
                                            <p:cond delay="0"/>
                                          </p:stCondLst>
                                        </p:cTn>
                                        <p:tgtEl>
                                          <p:spTgt spid="11267">
                                            <p:txEl>
                                              <p:pRg st="0" end="0"/>
                                            </p:txEl>
                                          </p:spTgt>
                                        </p:tgtEl>
                                        <p:attrNameLst>
                                          <p:attrName>style.visibility</p:attrName>
                                        </p:attrNameLst>
                                      </p:cBhvr>
                                      <p:to>
                                        <p:strVal val="visible"/>
                                      </p:to>
                                    </p:set>
                                    <p:set>
                                      <p:cBhvr>
                                        <p:cTn id="13" dur="228" fill="hold">
                                          <p:stCondLst>
                                            <p:cond delay="0"/>
                                          </p:stCondLst>
                                        </p:cTn>
                                        <p:tgtEl>
                                          <p:spTgt spid="11267">
                                            <p:txEl>
                                              <p:pRg st="0" end="0"/>
                                            </p:txEl>
                                          </p:spTgt>
                                        </p:tgtEl>
                                        <p:attrNameLst>
                                          <p:attrName>style.rotation</p:attrName>
                                        </p:attrNameLst>
                                      </p:cBhvr>
                                      <p:to>
                                        <p:strVal val="-45.0"/>
                                      </p:to>
                                    </p:set>
                                    <p:anim calcmode="lin" valueType="num">
                                      <p:cBhvr>
                                        <p:cTn id="14" dur="228" fill="hold">
                                          <p:stCondLst>
                                            <p:cond delay="228"/>
                                          </p:stCondLst>
                                        </p:cTn>
                                        <p:tgtEl>
                                          <p:spTgt spid="11267">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15" dur="228" fill="hold">
                                          <p:stCondLst>
                                            <p:cond delay="0"/>
                                          </p:stCondLst>
                                        </p:cTn>
                                        <p:tgtEl>
                                          <p:spTgt spid="11267">
                                            <p:txEl>
                                              <p:pRg st="0" end="0"/>
                                            </p:txEl>
                                          </p:spTgt>
                                        </p:tgtEl>
                                        <p:attrNameLst>
                                          <p:attrName>ppt_y</p:attrName>
                                        </p:attrNameLst>
                                      </p:cBhvr>
                                      <p:tavLst>
                                        <p:tav tm="0">
                                          <p:val>
                                            <p:strVal val="#ppt_y-1"/>
                                          </p:val>
                                        </p:tav>
                                        <p:tav tm="100000">
                                          <p:val>
                                            <p:strVal val="#ppt_y-(0.354*#ppt_w-0.172*#ppt_h)"/>
                                          </p:val>
                                        </p:tav>
                                      </p:tavLst>
                                    </p:anim>
                                    <p:anim calcmode="lin" valueType="num">
                                      <p:cBhvr>
                                        <p:cTn id="16" dur="78" decel="50000" autoRev="1" fill="hold">
                                          <p:stCondLst>
                                            <p:cond delay="228"/>
                                          </p:stCondLst>
                                        </p:cTn>
                                        <p:tgtEl>
                                          <p:spTgt spid="11267">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7" dur="68" fill="hold">
                                          <p:stCondLst>
                                            <p:cond delay="432"/>
                                          </p:stCondLst>
                                        </p:cTn>
                                        <p:tgtEl>
                                          <p:spTgt spid="11267">
                                            <p:txEl>
                                              <p:pRg st="0" end="0"/>
                                            </p:txEl>
                                          </p:spTgt>
                                        </p:tgtEl>
                                        <p:attrNameLst>
                                          <p:attrName>ppt_y</p:attrName>
                                        </p:attrNameLst>
                                      </p:cBhvr>
                                      <p:tavLst>
                                        <p:tav tm="0">
                                          <p:val>
                                            <p:strVal val="#ppt_y-(0.354*#ppt_w-0.172*#ppt_h)"/>
                                          </p:val>
                                        </p:tav>
                                        <p:tav tm="100000">
                                          <p:val>
                                            <p:strVal val="#ppt_y"/>
                                          </p:val>
                                        </p:tav>
                                      </p:tavLst>
                                    </p:anim>
                                  </p:childTnLst>
                                </p:cTn>
                              </p:par>
                            </p:childTnLst>
                          </p:cTn>
                        </p:par>
                        <p:par>
                          <p:cTn id="18" fill="hold">
                            <p:stCondLst>
                              <p:cond delay="1500"/>
                            </p:stCondLst>
                            <p:childTnLst>
                              <p:par>
                                <p:cTn id="19" presetID="38" presetClass="entr" presetSubtype="0" accel="50000" fill="hold" nodeType="afterEffect">
                                  <p:stCondLst>
                                    <p:cond delay="0"/>
                                  </p:stCondLst>
                                  <p:iterate type="lt">
                                    <p:tmPct val="50000"/>
                                  </p:iterate>
                                  <p:childTnLst>
                                    <p:set>
                                      <p:cBhvr>
                                        <p:cTn id="20" dur="1" fill="hold">
                                          <p:stCondLst>
                                            <p:cond delay="0"/>
                                          </p:stCondLst>
                                        </p:cTn>
                                        <p:tgtEl>
                                          <p:spTgt spid="11267">
                                            <p:txEl>
                                              <p:pRg st="1" end="1"/>
                                            </p:txEl>
                                          </p:spTgt>
                                        </p:tgtEl>
                                        <p:attrNameLst>
                                          <p:attrName>style.visibility</p:attrName>
                                        </p:attrNameLst>
                                      </p:cBhvr>
                                      <p:to>
                                        <p:strVal val="visible"/>
                                      </p:to>
                                    </p:set>
                                    <p:set>
                                      <p:cBhvr>
                                        <p:cTn id="21" dur="228" fill="hold">
                                          <p:stCondLst>
                                            <p:cond delay="0"/>
                                          </p:stCondLst>
                                        </p:cTn>
                                        <p:tgtEl>
                                          <p:spTgt spid="11267">
                                            <p:txEl>
                                              <p:pRg st="1" end="1"/>
                                            </p:txEl>
                                          </p:spTgt>
                                        </p:tgtEl>
                                        <p:attrNameLst>
                                          <p:attrName>style.rotation</p:attrName>
                                        </p:attrNameLst>
                                      </p:cBhvr>
                                      <p:to>
                                        <p:strVal val="-45.0"/>
                                      </p:to>
                                    </p:set>
                                    <p:anim calcmode="lin" valueType="num">
                                      <p:cBhvr>
                                        <p:cTn id="22" dur="228" fill="hold">
                                          <p:stCondLst>
                                            <p:cond delay="228"/>
                                          </p:stCondLst>
                                        </p:cTn>
                                        <p:tgtEl>
                                          <p:spTgt spid="11267">
                                            <p:txEl>
                                              <p:pRg st="1" end="1"/>
                                            </p:txEl>
                                          </p:spTgt>
                                        </p:tgtEl>
                                        <p:attrNameLst>
                                          <p:attrName>style.rotation</p:attrName>
                                        </p:attrNameLst>
                                      </p:cBhvr>
                                      <p:tavLst>
                                        <p:tav tm="0">
                                          <p:val>
                                            <p:fltVal val="-45"/>
                                          </p:val>
                                        </p:tav>
                                        <p:tav tm="69900">
                                          <p:val>
                                            <p:fltVal val="45"/>
                                          </p:val>
                                        </p:tav>
                                        <p:tav tm="100000">
                                          <p:val>
                                            <p:fltVal val="0"/>
                                          </p:val>
                                        </p:tav>
                                      </p:tavLst>
                                    </p:anim>
                                    <p:anim calcmode="lin" valueType="num">
                                      <p:cBhvr>
                                        <p:cTn id="23" dur="228" fill="hold">
                                          <p:stCondLst>
                                            <p:cond delay="0"/>
                                          </p:stCondLst>
                                        </p:cTn>
                                        <p:tgtEl>
                                          <p:spTgt spid="11267">
                                            <p:txEl>
                                              <p:pRg st="1" end="1"/>
                                            </p:txEl>
                                          </p:spTgt>
                                        </p:tgtEl>
                                        <p:attrNameLst>
                                          <p:attrName>ppt_y</p:attrName>
                                        </p:attrNameLst>
                                      </p:cBhvr>
                                      <p:tavLst>
                                        <p:tav tm="0">
                                          <p:val>
                                            <p:strVal val="#ppt_y-1"/>
                                          </p:val>
                                        </p:tav>
                                        <p:tav tm="100000">
                                          <p:val>
                                            <p:strVal val="#ppt_y-(0.354*#ppt_w-0.172*#ppt_h)"/>
                                          </p:val>
                                        </p:tav>
                                      </p:tavLst>
                                    </p:anim>
                                    <p:anim calcmode="lin" valueType="num">
                                      <p:cBhvr>
                                        <p:cTn id="24" dur="78" decel="50000" autoRev="1" fill="hold">
                                          <p:stCondLst>
                                            <p:cond delay="228"/>
                                          </p:stCondLst>
                                        </p:cTn>
                                        <p:tgtEl>
                                          <p:spTgt spid="11267">
                                            <p:txEl>
                                              <p:pRg st="1" end="1"/>
                                            </p:txEl>
                                          </p:spTgt>
                                        </p:tgtEl>
                                        <p:attrNameLst>
                                          <p:attrName>ppt_y</p:attrName>
                                        </p:attrNameLst>
                                      </p:cBhvr>
                                      <p:tavLst>
                                        <p:tav tm="0">
                                          <p:val>
                                            <p:strVal val="#ppt_y-(0.354*#ppt_w-0.172*#ppt_h)"/>
                                          </p:val>
                                        </p:tav>
                                        <p:tav tm="100000">
                                          <p:val>
                                            <p:strVal val="#ppt_y-(0.354*#ppt_w-0.172*#ppt_h)-#ppt_h/2"/>
                                          </p:val>
                                        </p:tav>
                                      </p:tavLst>
                                    </p:anim>
                                    <p:anim calcmode="lin" valueType="num">
                                      <p:cBhvr>
                                        <p:cTn id="25" dur="68" fill="hold">
                                          <p:stCondLst>
                                            <p:cond delay="432"/>
                                          </p:stCondLst>
                                        </p:cTn>
                                        <p:tgtEl>
                                          <p:spTgt spid="11267">
                                            <p:txEl>
                                              <p:pRg st="1" end="1"/>
                                            </p:txEl>
                                          </p:spTgt>
                                        </p:tgtEl>
                                        <p:attrNameLst>
                                          <p:attrName>ppt_y</p:attrName>
                                        </p:attrNameLst>
                                      </p:cBhvr>
                                      <p:tavLst>
                                        <p:tav tm="0">
                                          <p:val>
                                            <p:strVal val="#ppt_y-(0.354*#ppt_w-0.172*#ppt_h)"/>
                                          </p:val>
                                        </p:tav>
                                        <p:tav tm="100000">
                                          <p:val>
                                            <p:strVal val="#ppt_y"/>
                                          </p:val>
                                        </p:tav>
                                      </p:tavLst>
                                    </p:anim>
                                  </p:childTnLst>
                                </p:cTn>
                              </p:par>
                            </p:childTnLst>
                          </p:cTn>
                        </p:par>
                        <p:par>
                          <p:cTn id="26" fill="hold">
                            <p:stCondLst>
                              <p:cond delay="3250"/>
                            </p:stCondLst>
                            <p:childTnLst>
                              <p:par>
                                <p:cTn id="27" presetID="38" presetClass="entr" presetSubtype="0" accel="50000" fill="hold" nodeType="afterEffect">
                                  <p:stCondLst>
                                    <p:cond delay="0"/>
                                  </p:stCondLst>
                                  <p:iterate type="lt">
                                    <p:tmPct val="50000"/>
                                  </p:iterate>
                                  <p:childTnLst>
                                    <p:set>
                                      <p:cBhvr>
                                        <p:cTn id="28" dur="1" fill="hold">
                                          <p:stCondLst>
                                            <p:cond delay="0"/>
                                          </p:stCondLst>
                                        </p:cTn>
                                        <p:tgtEl>
                                          <p:spTgt spid="11267">
                                            <p:txEl>
                                              <p:pRg st="2" end="2"/>
                                            </p:txEl>
                                          </p:spTgt>
                                        </p:tgtEl>
                                        <p:attrNameLst>
                                          <p:attrName>style.visibility</p:attrName>
                                        </p:attrNameLst>
                                      </p:cBhvr>
                                      <p:to>
                                        <p:strVal val="visible"/>
                                      </p:to>
                                    </p:set>
                                    <p:set>
                                      <p:cBhvr>
                                        <p:cTn id="29" dur="228" fill="hold">
                                          <p:stCondLst>
                                            <p:cond delay="0"/>
                                          </p:stCondLst>
                                        </p:cTn>
                                        <p:tgtEl>
                                          <p:spTgt spid="11267">
                                            <p:txEl>
                                              <p:pRg st="2" end="2"/>
                                            </p:txEl>
                                          </p:spTgt>
                                        </p:tgtEl>
                                        <p:attrNameLst>
                                          <p:attrName>style.rotation</p:attrName>
                                        </p:attrNameLst>
                                      </p:cBhvr>
                                      <p:to>
                                        <p:strVal val="-45.0"/>
                                      </p:to>
                                    </p:set>
                                    <p:anim calcmode="lin" valueType="num">
                                      <p:cBhvr>
                                        <p:cTn id="30" dur="228" fill="hold">
                                          <p:stCondLst>
                                            <p:cond delay="228"/>
                                          </p:stCondLst>
                                        </p:cTn>
                                        <p:tgtEl>
                                          <p:spTgt spid="11267">
                                            <p:txEl>
                                              <p:pRg st="2" end="2"/>
                                            </p:txEl>
                                          </p:spTgt>
                                        </p:tgtEl>
                                        <p:attrNameLst>
                                          <p:attrName>style.rotation</p:attrName>
                                        </p:attrNameLst>
                                      </p:cBhvr>
                                      <p:tavLst>
                                        <p:tav tm="0">
                                          <p:val>
                                            <p:fltVal val="-45"/>
                                          </p:val>
                                        </p:tav>
                                        <p:tav tm="69900">
                                          <p:val>
                                            <p:fltVal val="45"/>
                                          </p:val>
                                        </p:tav>
                                        <p:tav tm="100000">
                                          <p:val>
                                            <p:fltVal val="0"/>
                                          </p:val>
                                        </p:tav>
                                      </p:tavLst>
                                    </p:anim>
                                    <p:anim calcmode="lin" valueType="num">
                                      <p:cBhvr>
                                        <p:cTn id="31" dur="228" fill="hold">
                                          <p:stCondLst>
                                            <p:cond delay="0"/>
                                          </p:stCondLst>
                                        </p:cTn>
                                        <p:tgtEl>
                                          <p:spTgt spid="11267">
                                            <p:txEl>
                                              <p:pRg st="2" end="2"/>
                                            </p:txEl>
                                          </p:spTgt>
                                        </p:tgtEl>
                                        <p:attrNameLst>
                                          <p:attrName>ppt_y</p:attrName>
                                        </p:attrNameLst>
                                      </p:cBhvr>
                                      <p:tavLst>
                                        <p:tav tm="0">
                                          <p:val>
                                            <p:strVal val="#ppt_y-1"/>
                                          </p:val>
                                        </p:tav>
                                        <p:tav tm="100000">
                                          <p:val>
                                            <p:strVal val="#ppt_y-(0.354*#ppt_w-0.172*#ppt_h)"/>
                                          </p:val>
                                        </p:tav>
                                      </p:tavLst>
                                    </p:anim>
                                    <p:anim calcmode="lin" valueType="num">
                                      <p:cBhvr>
                                        <p:cTn id="32" dur="78" decel="50000" autoRev="1" fill="hold">
                                          <p:stCondLst>
                                            <p:cond delay="228"/>
                                          </p:stCondLst>
                                        </p:cTn>
                                        <p:tgtEl>
                                          <p:spTgt spid="11267">
                                            <p:txEl>
                                              <p:pRg st="2" end="2"/>
                                            </p:txEl>
                                          </p:spTgt>
                                        </p:tgtEl>
                                        <p:attrNameLst>
                                          <p:attrName>ppt_y</p:attrName>
                                        </p:attrNameLst>
                                      </p:cBhvr>
                                      <p:tavLst>
                                        <p:tav tm="0">
                                          <p:val>
                                            <p:strVal val="#ppt_y-(0.354*#ppt_w-0.172*#ppt_h)"/>
                                          </p:val>
                                        </p:tav>
                                        <p:tav tm="100000">
                                          <p:val>
                                            <p:strVal val="#ppt_y-(0.354*#ppt_w-0.172*#ppt_h)-#ppt_h/2"/>
                                          </p:val>
                                        </p:tav>
                                      </p:tavLst>
                                    </p:anim>
                                    <p:anim calcmode="lin" valueType="num">
                                      <p:cBhvr>
                                        <p:cTn id="33" dur="68" fill="hold">
                                          <p:stCondLst>
                                            <p:cond delay="432"/>
                                          </p:stCondLst>
                                        </p:cTn>
                                        <p:tgtEl>
                                          <p:spTgt spid="11267">
                                            <p:txEl>
                                              <p:pRg st="2" end="2"/>
                                            </p:txEl>
                                          </p:spTgt>
                                        </p:tgtEl>
                                        <p:attrNameLst>
                                          <p:attrName>ppt_y</p:attrName>
                                        </p:attrNameLst>
                                      </p:cBhvr>
                                      <p:tavLst>
                                        <p:tav tm="0">
                                          <p:val>
                                            <p:strVal val="#ppt_y-(0.354*#ppt_w-0.172*#ppt_h)"/>
                                          </p:val>
                                        </p:tav>
                                        <p:tav tm="100000">
                                          <p:val>
                                            <p:strVal val="#ppt_y"/>
                                          </p:val>
                                        </p:tav>
                                      </p:tavLst>
                                    </p:anim>
                                  </p:childTnLst>
                                </p:cTn>
                              </p:par>
                            </p:childTnLst>
                          </p:cTn>
                        </p:par>
                        <p:par>
                          <p:cTn id="34" fill="hold">
                            <p:stCondLst>
                              <p:cond delay="5750"/>
                            </p:stCondLst>
                            <p:childTnLst>
                              <p:par>
                                <p:cTn id="35" presetID="38" presetClass="entr" presetSubtype="0" accel="50000" fill="hold" nodeType="afterEffect">
                                  <p:stCondLst>
                                    <p:cond delay="0"/>
                                  </p:stCondLst>
                                  <p:iterate type="lt">
                                    <p:tmPct val="50000"/>
                                  </p:iterate>
                                  <p:childTnLst>
                                    <p:set>
                                      <p:cBhvr>
                                        <p:cTn id="36" dur="1" fill="hold">
                                          <p:stCondLst>
                                            <p:cond delay="0"/>
                                          </p:stCondLst>
                                        </p:cTn>
                                        <p:tgtEl>
                                          <p:spTgt spid="11267">
                                            <p:txEl>
                                              <p:pRg st="3" end="3"/>
                                            </p:txEl>
                                          </p:spTgt>
                                        </p:tgtEl>
                                        <p:attrNameLst>
                                          <p:attrName>style.visibility</p:attrName>
                                        </p:attrNameLst>
                                      </p:cBhvr>
                                      <p:to>
                                        <p:strVal val="visible"/>
                                      </p:to>
                                    </p:set>
                                    <p:set>
                                      <p:cBhvr>
                                        <p:cTn id="37" dur="228" fill="hold">
                                          <p:stCondLst>
                                            <p:cond delay="0"/>
                                          </p:stCondLst>
                                        </p:cTn>
                                        <p:tgtEl>
                                          <p:spTgt spid="11267">
                                            <p:txEl>
                                              <p:pRg st="3" end="3"/>
                                            </p:txEl>
                                          </p:spTgt>
                                        </p:tgtEl>
                                        <p:attrNameLst>
                                          <p:attrName>style.rotation</p:attrName>
                                        </p:attrNameLst>
                                      </p:cBhvr>
                                      <p:to>
                                        <p:strVal val="-45.0"/>
                                      </p:to>
                                    </p:set>
                                    <p:anim calcmode="lin" valueType="num">
                                      <p:cBhvr>
                                        <p:cTn id="38" dur="228" fill="hold">
                                          <p:stCondLst>
                                            <p:cond delay="228"/>
                                          </p:stCondLst>
                                        </p:cTn>
                                        <p:tgtEl>
                                          <p:spTgt spid="11267">
                                            <p:txEl>
                                              <p:pRg st="3" end="3"/>
                                            </p:txEl>
                                          </p:spTgt>
                                        </p:tgtEl>
                                        <p:attrNameLst>
                                          <p:attrName>style.rotation</p:attrName>
                                        </p:attrNameLst>
                                      </p:cBhvr>
                                      <p:tavLst>
                                        <p:tav tm="0">
                                          <p:val>
                                            <p:fltVal val="-45"/>
                                          </p:val>
                                        </p:tav>
                                        <p:tav tm="69900">
                                          <p:val>
                                            <p:fltVal val="45"/>
                                          </p:val>
                                        </p:tav>
                                        <p:tav tm="100000">
                                          <p:val>
                                            <p:fltVal val="0"/>
                                          </p:val>
                                        </p:tav>
                                      </p:tavLst>
                                    </p:anim>
                                    <p:anim calcmode="lin" valueType="num">
                                      <p:cBhvr>
                                        <p:cTn id="39" dur="228" fill="hold">
                                          <p:stCondLst>
                                            <p:cond delay="0"/>
                                          </p:stCondLst>
                                        </p:cTn>
                                        <p:tgtEl>
                                          <p:spTgt spid="11267">
                                            <p:txEl>
                                              <p:pRg st="3" end="3"/>
                                            </p:txEl>
                                          </p:spTgt>
                                        </p:tgtEl>
                                        <p:attrNameLst>
                                          <p:attrName>ppt_y</p:attrName>
                                        </p:attrNameLst>
                                      </p:cBhvr>
                                      <p:tavLst>
                                        <p:tav tm="0">
                                          <p:val>
                                            <p:strVal val="#ppt_y-1"/>
                                          </p:val>
                                        </p:tav>
                                        <p:tav tm="100000">
                                          <p:val>
                                            <p:strVal val="#ppt_y-(0.354*#ppt_w-0.172*#ppt_h)"/>
                                          </p:val>
                                        </p:tav>
                                      </p:tavLst>
                                    </p:anim>
                                    <p:anim calcmode="lin" valueType="num">
                                      <p:cBhvr>
                                        <p:cTn id="40" dur="78" decel="50000" autoRev="1" fill="hold">
                                          <p:stCondLst>
                                            <p:cond delay="228"/>
                                          </p:stCondLst>
                                        </p:cTn>
                                        <p:tgtEl>
                                          <p:spTgt spid="11267">
                                            <p:txEl>
                                              <p:pRg st="3" end="3"/>
                                            </p:txEl>
                                          </p:spTgt>
                                        </p:tgtEl>
                                        <p:attrNameLst>
                                          <p:attrName>ppt_y</p:attrName>
                                        </p:attrNameLst>
                                      </p:cBhvr>
                                      <p:tavLst>
                                        <p:tav tm="0">
                                          <p:val>
                                            <p:strVal val="#ppt_y-(0.354*#ppt_w-0.172*#ppt_h)"/>
                                          </p:val>
                                        </p:tav>
                                        <p:tav tm="100000">
                                          <p:val>
                                            <p:strVal val="#ppt_y-(0.354*#ppt_w-0.172*#ppt_h)-#ppt_h/2"/>
                                          </p:val>
                                        </p:tav>
                                      </p:tavLst>
                                    </p:anim>
                                    <p:anim calcmode="lin" valueType="num">
                                      <p:cBhvr>
                                        <p:cTn id="41" dur="68" fill="hold">
                                          <p:stCondLst>
                                            <p:cond delay="432"/>
                                          </p:stCondLst>
                                        </p:cTn>
                                        <p:tgtEl>
                                          <p:spTgt spid="11267">
                                            <p:txEl>
                                              <p:pRg st="3" end="3"/>
                                            </p:txEl>
                                          </p:spTgt>
                                        </p:tgtEl>
                                        <p:attrNameLst>
                                          <p:attrName>ppt_y</p:attrName>
                                        </p:attrNameLst>
                                      </p:cBhvr>
                                      <p:tavLst>
                                        <p:tav tm="0">
                                          <p:val>
                                            <p:strVal val="#ppt_y-(0.354*#ppt_w-0.172*#ppt_h)"/>
                                          </p:val>
                                        </p:tav>
                                        <p:tav tm="100000">
                                          <p:val>
                                            <p:strVal val="#ppt_y"/>
                                          </p:val>
                                        </p:tav>
                                      </p:tavLst>
                                    </p:anim>
                                  </p:childTnLst>
                                </p:cTn>
                              </p:par>
                            </p:childTnLst>
                          </p:cTn>
                        </p:par>
                        <p:par>
                          <p:cTn id="42" fill="hold">
                            <p:stCondLst>
                              <p:cond delay="7000"/>
                            </p:stCondLst>
                            <p:childTnLst>
                              <p:par>
                                <p:cTn id="43" presetID="38" presetClass="entr" presetSubtype="0" accel="50000" fill="hold" nodeType="afterEffect">
                                  <p:stCondLst>
                                    <p:cond delay="0"/>
                                  </p:stCondLst>
                                  <p:iterate type="lt">
                                    <p:tmPct val="50000"/>
                                  </p:iterate>
                                  <p:childTnLst>
                                    <p:set>
                                      <p:cBhvr>
                                        <p:cTn id="44" dur="1" fill="hold">
                                          <p:stCondLst>
                                            <p:cond delay="0"/>
                                          </p:stCondLst>
                                        </p:cTn>
                                        <p:tgtEl>
                                          <p:spTgt spid="11267">
                                            <p:txEl>
                                              <p:pRg st="4" end="4"/>
                                            </p:txEl>
                                          </p:spTgt>
                                        </p:tgtEl>
                                        <p:attrNameLst>
                                          <p:attrName>style.visibility</p:attrName>
                                        </p:attrNameLst>
                                      </p:cBhvr>
                                      <p:to>
                                        <p:strVal val="visible"/>
                                      </p:to>
                                    </p:set>
                                    <p:set>
                                      <p:cBhvr>
                                        <p:cTn id="45" dur="228" fill="hold">
                                          <p:stCondLst>
                                            <p:cond delay="0"/>
                                          </p:stCondLst>
                                        </p:cTn>
                                        <p:tgtEl>
                                          <p:spTgt spid="11267">
                                            <p:txEl>
                                              <p:pRg st="4" end="4"/>
                                            </p:txEl>
                                          </p:spTgt>
                                        </p:tgtEl>
                                        <p:attrNameLst>
                                          <p:attrName>style.rotation</p:attrName>
                                        </p:attrNameLst>
                                      </p:cBhvr>
                                      <p:to>
                                        <p:strVal val="-45.0"/>
                                      </p:to>
                                    </p:set>
                                    <p:anim calcmode="lin" valueType="num">
                                      <p:cBhvr>
                                        <p:cTn id="46" dur="228" fill="hold">
                                          <p:stCondLst>
                                            <p:cond delay="228"/>
                                          </p:stCondLst>
                                        </p:cTn>
                                        <p:tgtEl>
                                          <p:spTgt spid="11267">
                                            <p:txEl>
                                              <p:pRg st="4" end="4"/>
                                            </p:txEl>
                                          </p:spTgt>
                                        </p:tgtEl>
                                        <p:attrNameLst>
                                          <p:attrName>style.rotation</p:attrName>
                                        </p:attrNameLst>
                                      </p:cBhvr>
                                      <p:tavLst>
                                        <p:tav tm="0">
                                          <p:val>
                                            <p:fltVal val="-45"/>
                                          </p:val>
                                        </p:tav>
                                        <p:tav tm="69900">
                                          <p:val>
                                            <p:fltVal val="45"/>
                                          </p:val>
                                        </p:tav>
                                        <p:tav tm="100000">
                                          <p:val>
                                            <p:fltVal val="0"/>
                                          </p:val>
                                        </p:tav>
                                      </p:tavLst>
                                    </p:anim>
                                    <p:anim calcmode="lin" valueType="num">
                                      <p:cBhvr>
                                        <p:cTn id="47" dur="228" fill="hold">
                                          <p:stCondLst>
                                            <p:cond delay="0"/>
                                          </p:stCondLst>
                                        </p:cTn>
                                        <p:tgtEl>
                                          <p:spTgt spid="11267">
                                            <p:txEl>
                                              <p:pRg st="4" end="4"/>
                                            </p:txEl>
                                          </p:spTgt>
                                        </p:tgtEl>
                                        <p:attrNameLst>
                                          <p:attrName>ppt_y</p:attrName>
                                        </p:attrNameLst>
                                      </p:cBhvr>
                                      <p:tavLst>
                                        <p:tav tm="0">
                                          <p:val>
                                            <p:strVal val="#ppt_y-1"/>
                                          </p:val>
                                        </p:tav>
                                        <p:tav tm="100000">
                                          <p:val>
                                            <p:strVal val="#ppt_y-(0.354*#ppt_w-0.172*#ppt_h)"/>
                                          </p:val>
                                        </p:tav>
                                      </p:tavLst>
                                    </p:anim>
                                    <p:anim calcmode="lin" valueType="num">
                                      <p:cBhvr>
                                        <p:cTn id="48" dur="78" decel="50000" autoRev="1" fill="hold">
                                          <p:stCondLst>
                                            <p:cond delay="228"/>
                                          </p:stCondLst>
                                        </p:cTn>
                                        <p:tgtEl>
                                          <p:spTgt spid="11267">
                                            <p:txEl>
                                              <p:pRg st="4" end="4"/>
                                            </p:txEl>
                                          </p:spTgt>
                                        </p:tgtEl>
                                        <p:attrNameLst>
                                          <p:attrName>ppt_y</p:attrName>
                                        </p:attrNameLst>
                                      </p:cBhvr>
                                      <p:tavLst>
                                        <p:tav tm="0">
                                          <p:val>
                                            <p:strVal val="#ppt_y-(0.354*#ppt_w-0.172*#ppt_h)"/>
                                          </p:val>
                                        </p:tav>
                                        <p:tav tm="100000">
                                          <p:val>
                                            <p:strVal val="#ppt_y-(0.354*#ppt_w-0.172*#ppt_h)-#ppt_h/2"/>
                                          </p:val>
                                        </p:tav>
                                      </p:tavLst>
                                    </p:anim>
                                    <p:anim calcmode="lin" valueType="num">
                                      <p:cBhvr>
                                        <p:cTn id="49" dur="68" fill="hold">
                                          <p:stCondLst>
                                            <p:cond delay="432"/>
                                          </p:stCondLst>
                                        </p:cTn>
                                        <p:tgtEl>
                                          <p:spTgt spid="11267">
                                            <p:txEl>
                                              <p:pRg st="4" end="4"/>
                                            </p:txEl>
                                          </p:spTgt>
                                        </p:tgtEl>
                                        <p:attrNameLst>
                                          <p:attrName>ppt_y</p:attrName>
                                        </p:attrNameLst>
                                      </p:cBhvr>
                                      <p:tavLst>
                                        <p:tav tm="0">
                                          <p:val>
                                            <p:strVal val="#ppt_y-(0.354*#ppt_w-0.172*#ppt_h)"/>
                                          </p:val>
                                        </p:tav>
                                        <p:tav tm="100000">
                                          <p:val>
                                            <p:strVal val="#ppt_y"/>
                                          </p:val>
                                        </p:tav>
                                      </p:tavLst>
                                    </p:anim>
                                  </p:childTnLst>
                                </p:cTn>
                              </p:par>
                            </p:childTnLst>
                          </p:cTn>
                        </p:par>
                        <p:par>
                          <p:cTn id="50" fill="hold">
                            <p:stCondLst>
                              <p:cond delay="8250"/>
                            </p:stCondLst>
                            <p:childTnLst>
                              <p:par>
                                <p:cTn id="51" presetID="38" presetClass="entr" presetSubtype="0" accel="50000" fill="hold" nodeType="afterEffect">
                                  <p:stCondLst>
                                    <p:cond delay="0"/>
                                  </p:stCondLst>
                                  <p:iterate type="lt">
                                    <p:tmPct val="50000"/>
                                  </p:iterate>
                                  <p:childTnLst>
                                    <p:set>
                                      <p:cBhvr>
                                        <p:cTn id="52" dur="1" fill="hold">
                                          <p:stCondLst>
                                            <p:cond delay="0"/>
                                          </p:stCondLst>
                                        </p:cTn>
                                        <p:tgtEl>
                                          <p:spTgt spid="11267">
                                            <p:txEl>
                                              <p:pRg st="5" end="5"/>
                                            </p:txEl>
                                          </p:spTgt>
                                        </p:tgtEl>
                                        <p:attrNameLst>
                                          <p:attrName>style.visibility</p:attrName>
                                        </p:attrNameLst>
                                      </p:cBhvr>
                                      <p:to>
                                        <p:strVal val="visible"/>
                                      </p:to>
                                    </p:set>
                                    <p:set>
                                      <p:cBhvr>
                                        <p:cTn id="53" dur="228" fill="hold">
                                          <p:stCondLst>
                                            <p:cond delay="0"/>
                                          </p:stCondLst>
                                        </p:cTn>
                                        <p:tgtEl>
                                          <p:spTgt spid="11267">
                                            <p:txEl>
                                              <p:pRg st="5" end="5"/>
                                            </p:txEl>
                                          </p:spTgt>
                                        </p:tgtEl>
                                        <p:attrNameLst>
                                          <p:attrName>style.rotation</p:attrName>
                                        </p:attrNameLst>
                                      </p:cBhvr>
                                      <p:to>
                                        <p:strVal val="-45.0"/>
                                      </p:to>
                                    </p:set>
                                    <p:anim calcmode="lin" valueType="num">
                                      <p:cBhvr>
                                        <p:cTn id="54" dur="228" fill="hold">
                                          <p:stCondLst>
                                            <p:cond delay="228"/>
                                          </p:stCondLst>
                                        </p:cTn>
                                        <p:tgtEl>
                                          <p:spTgt spid="11267">
                                            <p:txEl>
                                              <p:pRg st="5" end="5"/>
                                            </p:txEl>
                                          </p:spTgt>
                                        </p:tgtEl>
                                        <p:attrNameLst>
                                          <p:attrName>style.rotation</p:attrName>
                                        </p:attrNameLst>
                                      </p:cBhvr>
                                      <p:tavLst>
                                        <p:tav tm="0">
                                          <p:val>
                                            <p:fltVal val="-45"/>
                                          </p:val>
                                        </p:tav>
                                        <p:tav tm="69900">
                                          <p:val>
                                            <p:fltVal val="45"/>
                                          </p:val>
                                        </p:tav>
                                        <p:tav tm="100000">
                                          <p:val>
                                            <p:fltVal val="0"/>
                                          </p:val>
                                        </p:tav>
                                      </p:tavLst>
                                    </p:anim>
                                    <p:anim calcmode="lin" valueType="num">
                                      <p:cBhvr>
                                        <p:cTn id="55" dur="228" fill="hold">
                                          <p:stCondLst>
                                            <p:cond delay="0"/>
                                          </p:stCondLst>
                                        </p:cTn>
                                        <p:tgtEl>
                                          <p:spTgt spid="11267">
                                            <p:txEl>
                                              <p:pRg st="5" end="5"/>
                                            </p:txEl>
                                          </p:spTgt>
                                        </p:tgtEl>
                                        <p:attrNameLst>
                                          <p:attrName>ppt_y</p:attrName>
                                        </p:attrNameLst>
                                      </p:cBhvr>
                                      <p:tavLst>
                                        <p:tav tm="0">
                                          <p:val>
                                            <p:strVal val="#ppt_y-1"/>
                                          </p:val>
                                        </p:tav>
                                        <p:tav tm="100000">
                                          <p:val>
                                            <p:strVal val="#ppt_y-(0.354*#ppt_w-0.172*#ppt_h)"/>
                                          </p:val>
                                        </p:tav>
                                      </p:tavLst>
                                    </p:anim>
                                    <p:anim calcmode="lin" valueType="num">
                                      <p:cBhvr>
                                        <p:cTn id="56" dur="78" decel="50000" autoRev="1" fill="hold">
                                          <p:stCondLst>
                                            <p:cond delay="228"/>
                                          </p:stCondLst>
                                        </p:cTn>
                                        <p:tgtEl>
                                          <p:spTgt spid="11267">
                                            <p:txEl>
                                              <p:pRg st="5" end="5"/>
                                            </p:txEl>
                                          </p:spTgt>
                                        </p:tgtEl>
                                        <p:attrNameLst>
                                          <p:attrName>ppt_y</p:attrName>
                                        </p:attrNameLst>
                                      </p:cBhvr>
                                      <p:tavLst>
                                        <p:tav tm="0">
                                          <p:val>
                                            <p:strVal val="#ppt_y-(0.354*#ppt_w-0.172*#ppt_h)"/>
                                          </p:val>
                                        </p:tav>
                                        <p:tav tm="100000">
                                          <p:val>
                                            <p:strVal val="#ppt_y-(0.354*#ppt_w-0.172*#ppt_h)-#ppt_h/2"/>
                                          </p:val>
                                        </p:tav>
                                      </p:tavLst>
                                    </p:anim>
                                    <p:anim calcmode="lin" valueType="num">
                                      <p:cBhvr>
                                        <p:cTn id="57" dur="68" fill="hold">
                                          <p:stCondLst>
                                            <p:cond delay="432"/>
                                          </p:stCondLst>
                                        </p:cTn>
                                        <p:tgtEl>
                                          <p:spTgt spid="11267">
                                            <p:txEl>
                                              <p:pRg st="5" end="5"/>
                                            </p:txEl>
                                          </p:spTgt>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517130" y="3170555"/>
            <a:ext cx="1447165" cy="645160"/>
          </a:xfrm>
          <a:prstGeom prst="rect">
            <a:avLst/>
          </a:prstGeom>
          <a:solidFill>
            <a:schemeClr val="bg1"/>
          </a:solidFill>
        </p:spPr>
        <p:txBody>
          <a:bodyPr wrap="square" rtlCol="0">
            <a:spAutoFit/>
          </a:bodyPr>
          <a:p>
            <a:endParaRPr lang="zh-CN" altLang="en-US"/>
          </a:p>
        </p:txBody>
      </p:sp>
      <p:sp>
        <p:nvSpPr>
          <p:cNvPr id="12290" name="Rectangle 2"/>
          <p:cNvSpPr>
            <a:spLocks noGrp="1" noChangeArrowheads="1"/>
          </p:cNvSpPr>
          <p:nvPr>
            <p:ph type="title"/>
          </p:nvPr>
        </p:nvSpPr>
        <p:spPr>
          <a:xfrm>
            <a:off x="179388" y="188913"/>
            <a:ext cx="8713787" cy="1228725"/>
          </a:xfrm>
        </p:spPr>
        <p:txBody>
          <a:bodyPr/>
          <a:lstStyle/>
          <a:p>
            <a:r>
              <a:rPr lang="zh-CN" altLang="en-US" sz="4000" b="1" dirty="0">
                <a:ea typeface="楷体_GB2312" panose="02010609030101010101" pitchFamily="49" charset="-122"/>
              </a:rPr>
              <a:t>请用简洁的语言概括这篇小说的故事情节</a:t>
            </a:r>
            <a:endParaRPr lang="zh-CN" altLang="en-US" sz="4000" b="1" dirty="0">
              <a:ea typeface="楷体_GB2312" panose="02010609030101010101" pitchFamily="49" charset="-122"/>
            </a:endParaRPr>
          </a:p>
        </p:txBody>
      </p:sp>
      <p:sp>
        <p:nvSpPr>
          <p:cNvPr id="12291" name="Rectangle 3"/>
          <p:cNvSpPr>
            <a:spLocks noGrp="1" noChangeArrowheads="1"/>
          </p:cNvSpPr>
          <p:nvPr>
            <p:ph type="body" idx="1"/>
          </p:nvPr>
        </p:nvSpPr>
        <p:spPr>
          <a:xfrm>
            <a:off x="0" y="2205038"/>
            <a:ext cx="9144000" cy="4392612"/>
          </a:xfrm>
        </p:spPr>
        <p:txBody>
          <a:bodyPr/>
          <a:lstStyle/>
          <a:p>
            <a:r>
              <a:rPr lang="zh-CN" altLang="en-US" sz="3600" b="1" dirty="0">
                <a:ea typeface="楷体_GB2312" panose="02010609030101010101" pitchFamily="49" charset="-122"/>
              </a:rPr>
              <a:t>开端：警官奥楚蔑洛夫碰上一件狗咬人的“案件”。</a:t>
            </a:r>
            <a:endParaRPr lang="zh-CN" altLang="en-US" sz="3600" b="1" dirty="0">
              <a:ea typeface="楷体_GB2312" panose="02010609030101010101" pitchFamily="49" charset="-122"/>
            </a:endParaRPr>
          </a:p>
          <a:p>
            <a:r>
              <a:rPr lang="zh-CN" altLang="en-US" sz="3600" b="1" dirty="0">
                <a:ea typeface="楷体_GB2312" panose="02010609030101010101" pitchFamily="49" charset="-122"/>
              </a:rPr>
              <a:t>发展和高潮：警官奥楚蔑洛夫处理“案件”的经过（五次变脸）。</a:t>
            </a:r>
            <a:endParaRPr lang="zh-CN" altLang="en-US" sz="3600" b="1" dirty="0">
              <a:ea typeface="楷体_GB2312" panose="02010609030101010101" pitchFamily="49" charset="-122"/>
            </a:endParaRPr>
          </a:p>
          <a:p>
            <a:r>
              <a:rPr lang="zh-CN" altLang="en-US" sz="3600" b="1" dirty="0">
                <a:ea typeface="楷体_GB2312" panose="02010609030101010101" pitchFamily="49" charset="-122"/>
              </a:rPr>
              <a:t>结局：奥楚蔑洛夫审理案子结束，小狗被带走，赫留金受到嘲笑和恐吓。</a:t>
            </a:r>
            <a:endParaRPr lang="zh-CN" altLang="en-US" sz="3600" b="1" dirty="0">
              <a:ea typeface="楷体_GB2312" panose="02010609030101010101" pitchFamily="49" charset="-122"/>
            </a:endParaRPr>
          </a:p>
          <a:p>
            <a:endParaRPr lang="en-US" altLang="zh-CN" sz="3600" b="1" dirty="0">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2290"/>
                                        </p:tgtEl>
                                        <p:attrNameLst>
                                          <p:attrName>style.visibility</p:attrName>
                                        </p:attrNameLst>
                                      </p:cBhvr>
                                      <p:to>
                                        <p:strVal val="visible"/>
                                      </p:to>
                                    </p:set>
                                    <p:anim calcmode="discrete" valueType="clr">
                                      <p:cBhvr override="childStyle">
                                        <p:cTn id="7" dur="80"/>
                                        <p:tgtEl>
                                          <p:spTgt spid="1229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2290"/>
                                        </p:tgtEl>
                                        <p:attrNameLst>
                                          <p:attrName>fillcolor</p:attrName>
                                        </p:attrNameLst>
                                      </p:cBhvr>
                                      <p:tavLst>
                                        <p:tav tm="0">
                                          <p:val>
                                            <p:clrVal>
                                              <a:schemeClr val="accent2"/>
                                            </p:clrVal>
                                          </p:val>
                                        </p:tav>
                                        <p:tav tm="50000">
                                          <p:val>
                                            <p:clrVal>
                                              <a:schemeClr val="hlink"/>
                                            </p:clrVal>
                                          </p:val>
                                        </p:tav>
                                      </p:tavLst>
                                    </p:anim>
                                    <p:set>
                                      <p:cBhvr>
                                        <p:cTn id="9" dur="80"/>
                                        <p:tgtEl>
                                          <p:spTgt spid="12290"/>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12291">
                                            <p:txEl>
                                              <p:pRg st="0" end="0"/>
                                            </p:txEl>
                                          </p:spTgt>
                                        </p:tgtEl>
                                        <p:attrNameLst>
                                          <p:attrName>style.visibility</p:attrName>
                                        </p:attrNameLst>
                                      </p:cBhvr>
                                      <p:to>
                                        <p:strVal val="visible"/>
                                      </p:to>
                                    </p:set>
                                    <p:animEffect transition="in" filter="blinds(horizontal)">
                                      <p:cBhvr>
                                        <p:cTn id="14" dur="500"/>
                                        <p:tgtEl>
                                          <p:spTgt spid="12291">
                                            <p:txEl>
                                              <p:pRg st="0" end="0"/>
                                            </p:txEl>
                                          </p:spTgt>
                                        </p:tgtEl>
                                      </p:cBhvr>
                                    </p:animEffect>
                                  </p:childTnLst>
                                </p:cTn>
                              </p:par>
                            </p:childTnLst>
                          </p:cTn>
                        </p:par>
                        <p:par>
                          <p:cTn id="15" fill="hold">
                            <p:stCondLst>
                              <p:cond delay="500"/>
                            </p:stCondLst>
                            <p:childTnLst>
                              <p:par>
                                <p:cTn id="16" presetID="3" presetClass="entr" presetSubtype="10" fill="hold" nodeType="afterEffect">
                                  <p:stCondLst>
                                    <p:cond delay="0"/>
                                  </p:stCondLst>
                                  <p:childTnLst>
                                    <p:set>
                                      <p:cBhvr>
                                        <p:cTn id="17" dur="1" fill="hold">
                                          <p:stCondLst>
                                            <p:cond delay="0"/>
                                          </p:stCondLst>
                                        </p:cTn>
                                        <p:tgtEl>
                                          <p:spTgt spid="12291">
                                            <p:txEl>
                                              <p:pRg st="1" end="1"/>
                                            </p:txEl>
                                          </p:spTgt>
                                        </p:tgtEl>
                                        <p:attrNameLst>
                                          <p:attrName>style.visibility</p:attrName>
                                        </p:attrNameLst>
                                      </p:cBhvr>
                                      <p:to>
                                        <p:strVal val="visible"/>
                                      </p:to>
                                    </p:set>
                                    <p:animEffect transition="in" filter="blinds(horizontal)">
                                      <p:cBhvr>
                                        <p:cTn id="18" dur="500"/>
                                        <p:tgtEl>
                                          <p:spTgt spid="12291">
                                            <p:txEl>
                                              <p:pRg st="1" end="1"/>
                                            </p:txEl>
                                          </p:spTgt>
                                        </p:tgtEl>
                                      </p:cBhvr>
                                    </p:animEffect>
                                  </p:childTnLst>
                                </p:cTn>
                              </p:par>
                            </p:childTnLst>
                          </p:cTn>
                        </p:par>
                        <p:par>
                          <p:cTn id="19" fill="hold">
                            <p:stCondLst>
                              <p:cond delay="1000"/>
                            </p:stCondLst>
                            <p:childTnLst>
                              <p:par>
                                <p:cTn id="20" presetID="3" presetClass="entr" presetSubtype="10" fill="hold" nodeType="afterEffect">
                                  <p:stCondLst>
                                    <p:cond delay="0"/>
                                  </p:stCondLst>
                                  <p:childTnLst>
                                    <p:set>
                                      <p:cBhvr>
                                        <p:cTn id="21" dur="1" fill="hold">
                                          <p:stCondLst>
                                            <p:cond delay="0"/>
                                          </p:stCondLst>
                                        </p:cTn>
                                        <p:tgtEl>
                                          <p:spTgt spid="12291">
                                            <p:txEl>
                                              <p:pRg st="2" end="2"/>
                                            </p:txEl>
                                          </p:spTgt>
                                        </p:tgtEl>
                                        <p:attrNameLst>
                                          <p:attrName>style.visibility</p:attrName>
                                        </p:attrNameLst>
                                      </p:cBhvr>
                                      <p:to>
                                        <p:strVal val="visible"/>
                                      </p:to>
                                    </p:set>
                                    <p:animEffect transition="in" filter="blinds(horizontal)">
                                      <p:cBhvr>
                                        <p:cTn id="22" dur="500"/>
                                        <p:tgtEl>
                                          <p:spTgt spid="1229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61" name="WordArt 5"/>
          <p:cNvSpPr>
            <a:spLocks noChangeArrowheads="1" noChangeShapeType="1" noTextEdit="1"/>
          </p:cNvSpPr>
          <p:nvPr/>
        </p:nvSpPr>
        <p:spPr bwMode="auto">
          <a:xfrm>
            <a:off x="2916238" y="2636838"/>
            <a:ext cx="3657600" cy="923925"/>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buFontTx/>
              <a:buNone/>
            </a:pPr>
            <a:r>
              <a:rPr lang="zh-CN" altLang="en-US" sz="72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楷体_GB2312" panose="02010609030101010101" pitchFamily="49" charset="-122"/>
                <a:ea typeface="楷体_GB2312" panose="02010609030101010101" pitchFamily="49" charset="-122"/>
              </a:rPr>
              <a:t>赏析课文</a:t>
            </a:r>
            <a:endParaRPr lang="zh-CN" altLang="en-US" sz="72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楷体_GB2312" panose="02010609030101010101" pitchFamily="49" charset="-122"/>
              <a:ea typeface="楷体_GB2312" panose="02010609030101010101" pitchFamily="49" charset="-122"/>
            </a:endParaRPr>
          </a:p>
        </p:txBody>
      </p:sp>
      <p:sp>
        <p:nvSpPr>
          <p:cNvPr id="2" name="文本框 1"/>
          <p:cNvSpPr txBox="1"/>
          <p:nvPr/>
        </p:nvSpPr>
        <p:spPr>
          <a:xfrm>
            <a:off x="7517130" y="3170555"/>
            <a:ext cx="1447165" cy="645160"/>
          </a:xfrm>
          <a:prstGeom prst="rect">
            <a:avLst/>
          </a:prstGeom>
          <a:solidFill>
            <a:schemeClr val="bg1"/>
          </a:solidFill>
        </p:spPr>
        <p:txBody>
          <a:bodyPr wrap="square" rtlCol="0">
            <a:spAutoFit/>
          </a:bodyPr>
          <a:p>
            <a:endParaRPr lang="zh-CN" altLang="en-US"/>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19461"/>
                                        </p:tgtEl>
                                        <p:attrNameLst>
                                          <p:attrName>style.visibility</p:attrName>
                                        </p:attrNameLst>
                                      </p:cBhvr>
                                      <p:to>
                                        <p:strVal val="visible"/>
                                      </p:to>
                                    </p:set>
                                    <p:anim calcmode="lin" valueType="num">
                                      <p:cBhvr>
                                        <p:cTn id="7" dur="5000" fill="hold"/>
                                        <p:tgtEl>
                                          <p:spTgt spid="19461"/>
                                        </p:tgtEl>
                                        <p:attrNameLst>
                                          <p:attrName>ppt_w</p:attrName>
                                        </p:attrNameLst>
                                      </p:cBhvr>
                                      <p:tavLst>
                                        <p:tav tm="0" fmla="#ppt_w*sin(2.5*pi*$)">
                                          <p:val>
                                            <p:fltVal val="0"/>
                                          </p:val>
                                        </p:tav>
                                        <p:tav tm="100000">
                                          <p:val>
                                            <p:fltVal val="1"/>
                                          </p:val>
                                        </p:tav>
                                      </p:tavLst>
                                    </p:anim>
                                    <p:anim calcmode="lin" valueType="num">
                                      <p:cBhvr>
                                        <p:cTn id="8" dur="5000" fill="hold"/>
                                        <p:tgtEl>
                                          <p:spTgt spid="1946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517130" y="3170555"/>
            <a:ext cx="1447165" cy="645160"/>
          </a:xfrm>
          <a:prstGeom prst="rect">
            <a:avLst/>
          </a:prstGeom>
          <a:solidFill>
            <a:schemeClr val="bg1"/>
          </a:solidFill>
        </p:spPr>
        <p:txBody>
          <a:bodyPr wrap="square" rtlCol="0">
            <a:spAutoFit/>
          </a:bodyPr>
          <a:p>
            <a:endParaRPr lang="zh-CN" altLang="en-US"/>
          </a:p>
        </p:txBody>
      </p:sp>
      <p:sp>
        <p:nvSpPr>
          <p:cNvPr id="13314" name="Rectangle 2"/>
          <p:cNvSpPr>
            <a:spLocks noGrp="1" noChangeArrowheads="1"/>
          </p:cNvSpPr>
          <p:nvPr>
            <p:ph type="title"/>
          </p:nvPr>
        </p:nvSpPr>
        <p:spPr>
          <a:xfrm>
            <a:off x="395288" y="1196975"/>
            <a:ext cx="8229600" cy="1296988"/>
          </a:xfrm>
        </p:spPr>
        <p:txBody>
          <a:bodyPr/>
          <a:lstStyle/>
          <a:p>
            <a:r>
              <a:rPr lang="zh-CN" altLang="en-US" sz="3600" b="1" dirty="0">
                <a:ea typeface="楷体_GB2312" panose="02010609030101010101" pitchFamily="49" charset="-122"/>
              </a:rPr>
              <a:t>文章开头为什么要描写奥楚蔑洛夫穿着“新”的军大衣</a:t>
            </a:r>
            <a:r>
              <a:rPr lang="zh-CN" altLang="en-US" sz="3600" b="1" dirty="0" smtClean="0">
                <a:ea typeface="楷体_GB2312" panose="02010609030101010101" pitchFamily="49" charset="-122"/>
              </a:rPr>
              <a:t>？</a:t>
            </a:r>
            <a:endParaRPr lang="zh-CN" altLang="en-US" sz="3600" b="1" dirty="0">
              <a:ea typeface="楷体_GB2312" panose="02010609030101010101" pitchFamily="49" charset="-122"/>
            </a:endParaRPr>
          </a:p>
        </p:txBody>
      </p:sp>
      <p:sp>
        <p:nvSpPr>
          <p:cNvPr id="13315" name="Rectangle 3"/>
          <p:cNvSpPr>
            <a:spLocks noGrp="1" noChangeArrowheads="1"/>
          </p:cNvSpPr>
          <p:nvPr>
            <p:ph type="body" idx="1"/>
          </p:nvPr>
        </p:nvSpPr>
        <p:spPr>
          <a:xfrm>
            <a:off x="323850" y="3284538"/>
            <a:ext cx="8229600" cy="1468437"/>
          </a:xfrm>
        </p:spPr>
        <p:txBody>
          <a:bodyPr/>
          <a:lstStyle/>
          <a:p>
            <a:r>
              <a:rPr lang="zh-CN" altLang="en-US" sz="3600" b="1" dirty="0">
                <a:ea typeface="楷体_GB2312" panose="02010609030101010101" pitchFamily="49" charset="-122"/>
              </a:rPr>
              <a:t>点明他的身份同时也对他威严的仪表进行了讽刺。</a:t>
            </a:r>
            <a:endParaRPr lang="zh-CN" altLang="en-US" sz="3600" b="1" dirty="0">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blinds(horizontal)">
                                      <p:cBhvr>
                                        <p:cTn id="7" dur="5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48" presetClass="entr" presetSubtype="0" accel="50000" fill="hold" nodeType="clickEffect">
                                  <p:stCondLst>
                                    <p:cond delay="0"/>
                                  </p:stCondLst>
                                  <p:childTnLst>
                                    <p:set>
                                      <p:cBhvr>
                                        <p:cTn id="11" dur="1" fill="hold">
                                          <p:stCondLst>
                                            <p:cond delay="0"/>
                                          </p:stCondLst>
                                        </p:cTn>
                                        <p:tgtEl>
                                          <p:spTgt spid="13315">
                                            <p:txEl>
                                              <p:pRg st="0" end="0"/>
                                            </p:txEl>
                                          </p:spTgt>
                                        </p:tgtEl>
                                        <p:attrNameLst>
                                          <p:attrName>style.visibility</p:attrName>
                                        </p:attrNameLst>
                                      </p:cBhvr>
                                      <p:to>
                                        <p:strVal val="visible"/>
                                      </p:to>
                                    </p:set>
                                    <p:anim calcmode="lin" valueType="num">
                                      <p:cBhvr>
                                        <p:cTn id="12" dur="1000" fill="hold"/>
                                        <p:tgtEl>
                                          <p:spTgt spid="13315">
                                            <p:txEl>
                                              <p:pRg st="0" end="0"/>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 dur="1000" fill="hold"/>
                                        <p:tgtEl>
                                          <p:spTgt spid="13315">
                                            <p:txEl>
                                              <p:pRg st="0" end="0"/>
                                            </p:txEl>
                                          </p:spTgt>
                                        </p:tgtEl>
                                        <p:attrNameLst>
                                          <p:attrName>ppt_x</p:attrName>
                                        </p:attrNameLst>
                                      </p:cBhvr>
                                      <p:tavLst>
                                        <p:tav tm="0">
                                          <p:val>
                                            <p:fltVal val="-1"/>
                                          </p:val>
                                        </p:tav>
                                        <p:tav tm="50000">
                                          <p:val>
                                            <p:fltVal val="0.95"/>
                                          </p:val>
                                        </p:tav>
                                        <p:tav tm="100000">
                                          <p:val>
                                            <p:strVal val="#ppt_x"/>
                                          </p:val>
                                        </p:tav>
                                      </p:tavLst>
                                    </p:anim>
                                    <p:anim calcmode="lin" valueType="num">
                                      <p:cBhvr>
                                        <p:cTn id="14" dur="1000" fill="hold"/>
                                        <p:tgtEl>
                                          <p:spTgt spid="13315">
                                            <p:txEl>
                                              <p:pRg st="0" end="0"/>
                                            </p:txEl>
                                          </p:spTgt>
                                        </p:tgtEl>
                                        <p:attrNameLst>
                                          <p:attrName>ppt_y</p:attrName>
                                        </p:attrNameLst>
                                      </p:cBhvr>
                                      <p:tavLst>
                                        <p:tav tm="0">
                                          <p:val>
                                            <p:strVal val="#ppt_y"/>
                                          </p:val>
                                        </p:tav>
                                        <p:tav tm="100000">
                                          <p:val>
                                            <p:strVal val="#ppt_y"/>
                                          </p:val>
                                        </p:tav>
                                      </p:tavLst>
                                    </p:anim>
                                    <p:animEffect transition="in" filter="fade">
                                      <p:cBhvr>
                                        <p:cTn id="15" dur="1000"/>
                                        <p:tgtEl>
                                          <p:spTgt spid="133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Lst>
  </p:timing>
</p:sld>
</file>

<file path=ppt/theme/theme1.xml><?xml version="1.0" encoding="utf-8"?>
<a:theme xmlns:a="http://schemas.openxmlformats.org/drawingml/2006/main" name="www.youyi100.com">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1" fontAlgn="base" latinLnBrk="0" hangingPunct="1">
          <a:lnSpc>
            <a:spcPct val="100000"/>
          </a:lnSpc>
          <a:spcBef>
            <a:spcPct val="20000"/>
          </a:spcBef>
          <a:spcAft>
            <a:spcPct val="0"/>
          </a:spcAft>
          <a:buClrTx/>
          <a:buSzTx/>
          <a:buFontTx/>
          <a:buChar char="•"/>
          <a:defRPr kumimoji="0" lang="zh-CN" altLang="en-US" sz="3600" b="1" i="0" u="none" strike="noStrike" cap="none" normalizeH="0" baseline="0" smtClean="0">
            <a:ln>
              <a:noFill/>
            </a:ln>
            <a:solidFill>
              <a:schemeClr val="tx1"/>
            </a:solidFill>
            <a:effectLst/>
            <a:latin typeface="楷体_GB2312" panose="02010609030101010101" pitchFamily="49" charset="-122"/>
            <a:ea typeface="楷体_GB2312" panose="02010609030101010101" pitchFamily="49"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1" fontAlgn="base" latinLnBrk="0" hangingPunct="1">
          <a:lnSpc>
            <a:spcPct val="100000"/>
          </a:lnSpc>
          <a:spcBef>
            <a:spcPct val="20000"/>
          </a:spcBef>
          <a:spcAft>
            <a:spcPct val="0"/>
          </a:spcAft>
          <a:buClrTx/>
          <a:buSzTx/>
          <a:buFontTx/>
          <a:buChar char="•"/>
          <a:defRPr kumimoji="0" lang="zh-CN" altLang="en-US" sz="3600" b="1" i="0" u="none" strike="noStrike" cap="none" normalizeH="0" baseline="0" smtClean="0">
            <a:ln>
              <a:noFill/>
            </a:ln>
            <a:solidFill>
              <a:schemeClr val="tx1"/>
            </a:solidFill>
            <a:effectLst/>
            <a:latin typeface="楷体_GB2312" panose="02010609030101010101" pitchFamily="49" charset="-122"/>
            <a:ea typeface="楷体_GB2312" panose="02010609030101010101" pitchFamily="49"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3076</Words>
  <Application>WPS 演示</Application>
  <PresentationFormat>全屏显示(4:3)</PresentationFormat>
  <Paragraphs>232</Paragraphs>
  <Slides>34</Slides>
  <Notes>0</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34</vt:i4>
      </vt:variant>
    </vt:vector>
  </HeadingPairs>
  <TitlesOfParts>
    <vt:vector size="44" baseType="lpstr">
      <vt:lpstr>Arial</vt:lpstr>
      <vt:lpstr>宋体</vt:lpstr>
      <vt:lpstr>Wingdings</vt:lpstr>
      <vt:lpstr>楷体_GB2312</vt:lpstr>
      <vt:lpstr>Arial</vt:lpstr>
      <vt:lpstr>Webdings</vt:lpstr>
      <vt:lpstr>微软雅黑</vt:lpstr>
      <vt:lpstr>Calibri</vt:lpstr>
      <vt:lpstr>Times New Roman</vt:lpstr>
      <vt:lpstr>www.youyi100.com</vt:lpstr>
      <vt:lpstr>变  色  龙</vt:lpstr>
      <vt:lpstr>作者简介</vt:lpstr>
      <vt:lpstr>PowerPoint 演示文稿</vt:lpstr>
      <vt:lpstr>背景资料</vt:lpstr>
      <vt:lpstr>文体知识</vt:lpstr>
      <vt:lpstr>PowerPoint 演示文稿</vt:lpstr>
      <vt:lpstr>请用简洁的语言概括这篇小说的故事情节</vt:lpstr>
      <vt:lpstr>PowerPoint 演示文稿</vt:lpstr>
      <vt:lpstr>文章开头为什么要描写奥楚蔑洛夫穿着“新”的军大衣？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小练笔</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17</cp:revision>
  <dcterms:created xsi:type="dcterms:W3CDTF">2011-03-11T07:21:00Z</dcterms:created>
  <dcterms:modified xsi:type="dcterms:W3CDTF">2017-06-05T09:58:19Z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