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73" r:id="rId2"/>
    <p:sldId id="263" r:id="rId3"/>
    <p:sldId id="264" r:id="rId4"/>
    <p:sldId id="311" r:id="rId5"/>
    <p:sldId id="312" r:id="rId6"/>
    <p:sldId id="317" r:id="rId7"/>
    <p:sldId id="318" r:id="rId8"/>
    <p:sldId id="319" r:id="rId9"/>
    <p:sldId id="316" r:id="rId10"/>
    <p:sldId id="320" r:id="rId11"/>
    <p:sldId id="321" r:id="rId12"/>
    <p:sldId id="265" r:id="rId13"/>
    <p:sldId id="322" r:id="rId14"/>
    <p:sldId id="323" r:id="rId15"/>
    <p:sldId id="324" r:id="rId16"/>
    <p:sldId id="313" r:id="rId17"/>
    <p:sldId id="326" r:id="rId18"/>
    <p:sldId id="314" r:id="rId19"/>
    <p:sldId id="315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10" r:id="rId34"/>
    <p:sldId id="340" r:id="rId35"/>
    <p:sldId id="341" r:id="rId36"/>
    <p:sldId id="342" r:id="rId37"/>
    <p:sldId id="343" r:id="rId38"/>
    <p:sldId id="344" r:id="rId39"/>
    <p:sldId id="345" r:id="rId40"/>
    <p:sldId id="346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333333"/>
    <a:srgbClr val="EAEAEA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11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陈情表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11</a:t>
            </a:r>
            <a:r>
              <a:rPr lang="zh-CN" altLang="zh-CN" dirty="0"/>
              <a:t>　</a:t>
            </a:r>
            <a:r>
              <a:rPr lang="zh-CN" altLang="zh-CN" b="1" dirty="0"/>
              <a:t>陈情表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8181264"/>
              </p:ext>
            </p:extLst>
          </p:nvPr>
        </p:nvGraphicFramePr>
        <p:xfrm>
          <a:off x="508000" y="1412776"/>
          <a:ext cx="8128000" cy="4850582"/>
        </p:xfrm>
        <a:graphic>
          <a:graphicData uri="http://schemas.openxmlformats.org/presentationml/2006/ole">
            <p:oleObj spid="_x0000_s7174" name="Document" r:id="rId6" imgW="3838193" imgH="229017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982774" y="2183092"/>
            <a:ext cx="114906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2081" y="2183092"/>
            <a:ext cx="89996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2773" y="2574436"/>
            <a:ext cx="1149065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2081" y="2574436"/>
            <a:ext cx="3780279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83290" y="3369025"/>
            <a:ext cx="116051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1524" y="3369025"/>
            <a:ext cx="116051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12198" y="4197439"/>
            <a:ext cx="141964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2300" y="4188721"/>
            <a:ext cx="210387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2198" y="5014633"/>
            <a:ext cx="84357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91776" y="5014633"/>
            <a:ext cx="84357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13323" y="5831827"/>
            <a:ext cx="113048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02770" y="5831827"/>
            <a:ext cx="113048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376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今臣亡国贱俘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欲苟顺私情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则告诉不许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是臣尽节于陛下之日长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既无叔伯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终鲜兄弟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门衰祚薄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晚有儿息。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外无期功强近之亲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内无应门五尺之僮。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臣无祖母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无以至今日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祖母无臣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无以终余年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臣生当陨首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死当结草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2238" y="2132023"/>
            <a:ext cx="859446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2277" y="2543139"/>
            <a:ext cx="859446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7944" y="2939247"/>
            <a:ext cx="2592288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6289" y="3749690"/>
            <a:ext cx="1141181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46407" y="3749690"/>
            <a:ext cx="1141181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05450" y="4139034"/>
            <a:ext cx="221442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47578" y="4545574"/>
            <a:ext cx="2596630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3985" y="4944902"/>
            <a:ext cx="1137129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719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7949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【目标一】逐层深入地叙事陈情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李密为什么写自己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少仕伪朝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李密深知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这段历史是不能回避的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只能剖明自己的心迹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少仕伪朝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本图宦达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不矜名节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在圣朝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宠命优渥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岂敢盘桓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让晋武帝明白自己的忠心。最后再以一幅祖母病笃图深深打动了晋武帝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让他明了自己不能出仕的唯一原因只是祖母病重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不能废远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的要求。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李密最后提出解决尽孝与尽忠两者矛盾的办法是什么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他是怎样提出这个办法的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尽忠日长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尽孝日短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先尽孝后尽忠。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作者以列数字、作对比的方式提出了先尽孝后尽忠这一解决矛盾的办法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合情合理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再加上李密在最后再表忠心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不容晋武帝置疑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不得不答应李密的陈请。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【目标二】赏析本文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悲恻动人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的语言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请朗读课文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把你认为写得好的语句画下来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然后结合文章的构思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说说这些语句有什么特点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好在哪里。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生孩六月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慈父见背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行年四岁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舅夺母志。祖母刘愍臣孤弱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躬亲抚养。臣少多疾病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九岁不行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零丁孤苦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至于成立。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四字骈句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语势连贯、紧凑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不拖沓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让人感到灾祸接踵而来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以情动人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让晋武帝化严为慈。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467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骈句与散句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骈句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是一种讲求对仗的艺术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它要求文字的对偶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重视声韵的和谐。是结构相似、内容相关、行文相邻、字数相等的两句话。骈句也有工整和不工整之分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不工整的骈句在结构和字数上也可能不完全合乎要求。骈句是诗句的一种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与散句相对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散句则是相对于骈句而言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骈句以外的句子都是散句。骈句在先秦文章中就有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但不是有意而为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汉代产生赋这一文体之后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才盛行起来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到六朝时更发展成为骈体文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而且多用四言六言的句子排比对偶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骈四俪六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。中唐以后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骈体文衰落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但人们在文章中仍常用骈句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而且不限于四言六言。一般地说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一篇文章中仅使用几个骈句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骈散结合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83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茕茕孑立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形影相吊。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直陈其事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白描手法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把自己的形只影单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孤独寂寥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极为形象地表现出来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读之让人动容。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刘日薄西山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气息奄奄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人命危浅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朝不虑夕。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以落日喻人命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贴切地刻画了祖母苍老多病的形象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融入浓烈的抒情色彩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能极大地引发读者的同情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朝不虑夕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虽属夸张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却给人以无可置疑的真实感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再加上四字骈句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有诗一般的韵律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读之无不令人动容。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633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将本文的第三段和第一段调整一下位置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先说理后讲情好不好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不好。出于情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先动之以情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再晓之以理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陈情于事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寓理于情。总之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全文首先陈述个人的悲惨遭遇及家庭凄苦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突出母孙的特殊关系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作为陈情的依据。继而写自己愿意奉诏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但又因为刘病日笃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处于狼狈之境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借以博取晋武帝的同情。接着抬出朝廷以孝治天下的大旗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恳求准许所请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同时表明自己的心迹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排除了不愿出仕的政治因素。最后提出解决矛盾的方案。全文构思缜密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脉络分明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具有很强的逻辑力量。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146" y="1198037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有论者认为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李密反复强调孝亲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其实是为自己不奉诏仕晋而故意寻找借口。你同意这一观点吗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1041087"/>
              </p:ext>
            </p:extLst>
          </p:nvPr>
        </p:nvGraphicFramePr>
        <p:xfrm>
          <a:off x="540103" y="2636912"/>
          <a:ext cx="8128000" cy="4905558"/>
        </p:xfrm>
        <a:graphic>
          <a:graphicData uri="http://schemas.openxmlformats.org/presentationml/2006/ole">
            <p:oleObj spid="_x0000_s8198" name="Document" r:id="rId7" imgW="3947619" imgH="238156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40145" y="2054414"/>
            <a:ext cx="8227957" cy="4182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060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6468645"/>
              </p:ext>
            </p:extLst>
          </p:nvPr>
        </p:nvGraphicFramePr>
        <p:xfrm>
          <a:off x="508000" y="1556792"/>
          <a:ext cx="8128000" cy="4537965"/>
        </p:xfrm>
        <a:graphic>
          <a:graphicData uri="http://schemas.openxmlformats.org/presentationml/2006/ole">
            <p:oleObj spid="_x0000_s9222" name="Document" r:id="rId7" imgW="3838193" imgH="21437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0464" y="1268760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二字反复陈述自己家庭不幸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和祖母相依为命的苦况亲情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表达对新朝宠遇的感激涕零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以及孝顺祖母的哀哀衷情。文章言辞恳切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真挚动人。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请运用本课抒情的手法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写一段歌颂同学之情的文字。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每当一段清脆的铃声响过之后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那短小的走廊上便飘浮着我们几个人的身影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未见其人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就听其声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这也许就是我们的一大特色吧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我们像一只只蜜蜂在寻觅快乐的花朵。这种过度的狂欢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带给别人的也许是疯狂的印象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但带给我们的却是一段段美好的记忆。尽管岁月可以带走青春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也可以把所有的黄昏一次次填满履历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但它无论如何也带不走记忆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因为这些记忆定格在脑海深处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也注定凝结成珍珠镶在那里。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2363233"/>
              </p:ext>
            </p:extLst>
          </p:nvPr>
        </p:nvGraphicFramePr>
        <p:xfrm>
          <a:off x="508000" y="1964266"/>
          <a:ext cx="8128000" cy="3183468"/>
        </p:xfrm>
        <a:graphic>
          <a:graphicData uri="http://schemas.openxmlformats.org/presentationml/2006/ole">
            <p:oleObj spid="_x0000_s1030" name="Document" r:id="rId3" imgW="4000172" imgH="15662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6140895"/>
              </p:ext>
            </p:extLst>
          </p:nvPr>
        </p:nvGraphicFramePr>
        <p:xfrm>
          <a:off x="531584" y="1340768"/>
          <a:ext cx="8128000" cy="5227065"/>
        </p:xfrm>
        <a:graphic>
          <a:graphicData uri="http://schemas.openxmlformats.org/presentationml/2006/ole">
            <p:oleObj spid="_x0000_s10246" name="Document" r:id="rId8" imgW="3838193" imgH="24682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1111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0639453"/>
              </p:ext>
            </p:extLst>
          </p:nvPr>
        </p:nvGraphicFramePr>
        <p:xfrm>
          <a:off x="508000" y="1141743"/>
          <a:ext cx="8128000" cy="4828515"/>
        </p:xfrm>
        <a:graphic>
          <a:graphicData uri="http://schemas.openxmlformats.org/presentationml/2006/ole">
            <p:oleObj spid="_x0000_s11270" name="Document" r:id="rId8" imgW="3847551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9103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8546325"/>
              </p:ext>
            </p:extLst>
          </p:nvPr>
        </p:nvGraphicFramePr>
        <p:xfrm>
          <a:off x="508000" y="1340768"/>
          <a:ext cx="8128000" cy="4911359"/>
        </p:xfrm>
        <a:graphic>
          <a:graphicData uri="http://schemas.openxmlformats.org/presentationml/2006/ole">
            <p:oleObj spid="_x0000_s12294" name="Document" r:id="rId8" imgW="3883547" imgH="23470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249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9110626"/>
              </p:ext>
            </p:extLst>
          </p:nvPr>
        </p:nvGraphicFramePr>
        <p:xfrm>
          <a:off x="508000" y="1234892"/>
          <a:ext cx="8128000" cy="4642216"/>
        </p:xfrm>
        <a:graphic>
          <a:graphicData uri="http://schemas.openxmlformats.org/presentationml/2006/ole">
            <p:oleObj spid="_x0000_s13318" name="Document" r:id="rId8" imgW="391594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95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7189496"/>
              </p:ext>
            </p:extLst>
          </p:nvPr>
        </p:nvGraphicFramePr>
        <p:xfrm>
          <a:off x="534153" y="1556792"/>
          <a:ext cx="8128000" cy="4495634"/>
        </p:xfrm>
        <a:graphic>
          <a:graphicData uri="http://schemas.openxmlformats.org/presentationml/2006/ole">
            <p:oleObj spid="_x0000_s14342" name="Document" r:id="rId8" imgW="3885707" imgH="21494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4343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7277140"/>
              </p:ext>
            </p:extLst>
          </p:nvPr>
        </p:nvGraphicFramePr>
        <p:xfrm>
          <a:off x="531584" y="1340768"/>
          <a:ext cx="8128000" cy="4840496"/>
        </p:xfrm>
        <a:graphic>
          <a:graphicData uri="http://schemas.openxmlformats.org/presentationml/2006/ole">
            <p:oleObj spid="_x0000_s15366" name="Document" r:id="rId8" imgW="3838193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739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1387406"/>
              </p:ext>
            </p:extLst>
          </p:nvPr>
        </p:nvGraphicFramePr>
        <p:xfrm>
          <a:off x="531584" y="1484784"/>
          <a:ext cx="8128000" cy="4736290"/>
        </p:xfrm>
        <a:graphic>
          <a:graphicData uri="http://schemas.openxmlformats.org/presentationml/2006/ole">
            <p:oleObj spid="_x0000_s16390" name="Document" r:id="rId8" imgW="383819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88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5531449"/>
              </p:ext>
            </p:extLst>
          </p:nvPr>
        </p:nvGraphicFramePr>
        <p:xfrm>
          <a:off x="531584" y="1412776"/>
          <a:ext cx="8128000" cy="4736290"/>
        </p:xfrm>
        <a:graphic>
          <a:graphicData uri="http://schemas.openxmlformats.org/presentationml/2006/ole">
            <p:oleObj spid="_x0000_s17414" name="Document" r:id="rId8" imgW="383819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5677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9434671"/>
              </p:ext>
            </p:extLst>
          </p:nvPr>
        </p:nvGraphicFramePr>
        <p:xfrm>
          <a:off x="531584" y="1134321"/>
          <a:ext cx="8128000" cy="5701029"/>
        </p:xfrm>
        <a:graphic>
          <a:graphicData uri="http://schemas.openxmlformats.org/presentationml/2006/ole">
            <p:oleObj spid="_x0000_s18438" name="Document" r:id="rId8" imgW="3838193" imgH="26931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3980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2889657"/>
              </p:ext>
            </p:extLst>
          </p:nvPr>
        </p:nvGraphicFramePr>
        <p:xfrm>
          <a:off x="540101" y="1484784"/>
          <a:ext cx="8128000" cy="4724567"/>
        </p:xfrm>
        <a:graphic>
          <a:graphicData uri="http://schemas.openxmlformats.org/presentationml/2006/ole">
            <p:oleObj spid="_x0000_s19462" name="Document" r:id="rId8" imgW="3847551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6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8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1776" y="1268759"/>
            <a:ext cx="1440264" cy="110239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445870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三国末期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司马氏灭蜀后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为了笼络蜀汉士人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大力征召蜀国名贤到朝廷做官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李密也是其中之一。李密从小由祖母刘氏抚养成人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故对刘氏非常孝顺。《晋书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孝友传》将他名列首位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以孝谨闻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。泰始三年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(267),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晋武帝征他为太子洗马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他以祖母年老多病无人奉养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辞不赴命。他曾仕蜀汉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而今亡国贱俘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故深恐晋武帝怀疑自己怀念旧朝以矜名节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招致大逆不道的罪名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于是饱含血泪写下了这篇《陈情表》。晋武帝阅其表后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赞扬他说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士之有名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不虚然哉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嘉其诚款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赐奴婢二人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使郡县供其祖母奉膳。至性之言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自尔悲恻动人。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吴楚材、吴调侯《古文观止》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4115227"/>
              </p:ext>
            </p:extLst>
          </p:nvPr>
        </p:nvGraphicFramePr>
        <p:xfrm>
          <a:off x="508000" y="1318936"/>
          <a:ext cx="8128000" cy="4474128"/>
        </p:xfrm>
        <a:graphic>
          <a:graphicData uri="http://schemas.openxmlformats.org/presentationml/2006/ole">
            <p:oleObj spid="_x0000_s20486" name="Document" r:id="rId8" imgW="4152433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692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2006204"/>
              </p:ext>
            </p:extLst>
          </p:nvPr>
        </p:nvGraphicFramePr>
        <p:xfrm>
          <a:off x="531584" y="1484784"/>
          <a:ext cx="8128000" cy="4722619"/>
        </p:xfrm>
        <a:graphic>
          <a:graphicData uri="http://schemas.openxmlformats.org/presentationml/2006/ole">
            <p:oleObj spid="_x0000_s21510" name="Document" r:id="rId8" imgW="3850071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72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3697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2128639"/>
              </p:ext>
            </p:extLst>
          </p:nvPr>
        </p:nvGraphicFramePr>
        <p:xfrm>
          <a:off x="508000" y="1581003"/>
          <a:ext cx="8128000" cy="3949993"/>
        </p:xfrm>
        <a:graphic>
          <a:graphicData uri="http://schemas.openxmlformats.org/presentationml/2006/ole">
            <p:oleObj spid="_x0000_s22534" name="Document" r:id="rId8" imgW="3847551" imgH="18702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411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落叶是疲倦的蝴蝶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朱成玉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西风渐紧。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秋就乘着落叶来了。秋来了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人就随着秋瘦了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随着秋愁了。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但金黄的落叶没有哀愁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它懂得如何在秋风中安慰自己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自己沉睡是为了新的醒来。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落叶有落叶的好处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可以不再陷入爱情的纠葛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落叶有落叶的美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它是疲倦了的蝴蝶。我甚至能感觉到落下来的叶子的轻轻叫喊。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我的心微微一颤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仿佛众多纷纷落下的叶子中的一枚。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看到了老家门前那棵生生不息的老树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看到了炊烟因为游子的归来而晃动。对于他乡的脚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对于飞上天空的翅膀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炊烟是永不能扯断的绳子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就像路口的大树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它的枝干指着许多路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而起点只有一个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每个离开村庄的人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都带走一片绿叶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却留下了一条根。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我看到了故乡的山崖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看到石头在山崖上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和花朵一起争着绽放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看到了羊在山崖上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和云一起争着飘荡。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我看到了我的屋檐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冬天时结满冰凌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夏天时蓄满鸟鸣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一串红辣椒常常被看做是穷日子里的火种。守着屋檐上下翻飞的麻雀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总是那么和谐地与庄户人家好好地过着日子。时时刻刻缠绕着那颗在路上的心的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就是那个屋檐。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55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为了不让我们在冬天里挨冻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她拾起一节节枯枝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犹如把那些破碎的日子一一点缀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把温暖交到我们的手上。柴垛越码越高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母亲却越来越矮。我看到母亲那对干瘪的乳房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像两只残缺不整的讨饭的碗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却为我们讨来了一生的盛宴。母亲在灶坑里点燃的红色的昏暗的火焰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成了那些夜里我们唯一可以依靠的肩膀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唯一可以握住的暖暖的手。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叶落归根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是我老了吗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我们花了很多时间去争取财富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却很少有时间享受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我们有越来越大的房子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却越来越少地住在家里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到月球然后回来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却发现找到邻居家都很困难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征服了外面的世界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对自己的内心世界却一无所知。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04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4830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远行的人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是什么声音使你隐姓埋名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是什么风将你吹往他乡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秋天就是这样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把叶子纷纷抖落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把人的思念纷纷挂上枝头。是该回去了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去看看那棵生下我、让我因成长而绿又让我因成熟而黄的大树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还有落叶里沉睡着的母亲。母亲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我匆匆的脚步就是你密密缝合的针脚。母亲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背着破烂行李的我要归来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找到了天堂的我也要归来。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一层层落叶铺在回家的路上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我要踩着温暖的地毯去看望母亲。母亲也像落叶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从灿烂的枝头缓缓落下来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她没有再醒来。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能留住人的不是房屋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能带走人的不是道路。岁月无法伸出一只手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替你抓住过往的云。如果一切还能重新拾捡回来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我要去拾取你的笑容、脚步和风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用你的爱做灯油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用你的善良做捻儿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我要点燃它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放到心里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一辈子不忘回家的路。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树的叶子落下来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树离我很近。我似乎听见了它们在缓缓凝固。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71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它们一排排地站着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心中坚守着的秘密一阵阵地疼痛起来。但叶子落下来掩盖了一切。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心灵没有了依靠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一下子就有了那种到处漏风的感觉。可是大风一直在刮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把故乡周围的尘土刮了个干净。我小小的故乡正在被秋天包裹。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母亲的坟上有一棵树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那是我写给母亲的诗。每到秋天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叶子纷纷落下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把母亲的坟头遮盖得严严实实。那些在风中微微呻吟着的落叶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像一群疲倦了的蝴蝶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静静地收拢着它们一生的美丽瞬间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一朵红晕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或者是简单的一声叹息。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《广州日报》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148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为线索抒写了对母亲深情的怀念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表达了作者对已经没有机会报答母爱的遗憾。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落叶是疲倦的蝴蝶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这个比喻把母亲耗尽生命为孩子创造幸福的内涵形象生动化了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凸显出母亲一生的辛劳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强调她为了孩子费尽心血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表达了作者对母亲深深的感激。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33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素材开发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读《陈情表》不堕泪者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其人必不孝。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李密因奉养祖母至孝而名垂青史。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百善孝为先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中国自古以来就是一个重视孝道的国家。在古代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孝顺父母的人可以被举荐做官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要辞官守孝三年。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今天仍然值得提倡。李密在《陈情表》里说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臣无祖母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无以至今日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祖母无臣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无以终余年。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读这些肺腑之语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总是感由心生。无论是董永卖身葬父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还是黄香扇枕温衾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无不闪烁着中华传统美德的光芒。孝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这一个被追问了千年的问题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我们有责任把它传递下去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天下孝悌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匹夫有责。站在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世纪的我们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每个人是否都做到了呢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记得公益广告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《将爱心传递下去》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讲的是一个普通家庭的生活细节。故事内容是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晚上妈妈给儿子洗完脚以后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又给老人洗脚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孩子看到妈妈的举动后立即也给妈妈端来一盆洗脚水。孝要勇于承担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因为这是一种责任。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051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(224—287),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字令伯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蜀汉西晋间犍为武阳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今四川彭山东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人。西晋初年散文家。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古代给皇帝的奏章的统称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包括奏、议、疏、表、对策等。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古代奏章的一种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是臣民对君主陈请事务的文书。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42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道德与美德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心灵美容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等话题或材料作文中。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10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8667621"/>
              </p:ext>
            </p:extLst>
          </p:nvPr>
        </p:nvGraphicFramePr>
        <p:xfrm>
          <a:off x="508000" y="1840310"/>
          <a:ext cx="8128000" cy="3431381"/>
        </p:xfrm>
        <a:graphic>
          <a:graphicData uri="http://schemas.openxmlformats.org/presentationml/2006/ole">
            <p:oleObj spid="_x0000_s2054" name="Document" r:id="rId6" imgW="3895785" imgH="16454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475557"/>
              </p:ext>
            </p:extLst>
          </p:nvPr>
        </p:nvGraphicFramePr>
        <p:xfrm>
          <a:off x="508000" y="2503865"/>
          <a:ext cx="8128000" cy="2104271"/>
        </p:xfrm>
        <a:graphic>
          <a:graphicData uri="http://schemas.openxmlformats.org/presentationml/2006/ole">
            <p:oleObj spid="_x0000_s3078" name="Document" r:id="rId6" imgW="3838193" imgH="99378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376328" y="2813586"/>
            <a:ext cx="28803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1920" y="2813586"/>
            <a:ext cx="122413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4360" y="3263965"/>
            <a:ext cx="5989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7479" y="3263965"/>
            <a:ext cx="140496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01612" y="3717032"/>
            <a:ext cx="28803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4716" y="4179950"/>
            <a:ext cx="271964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66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431947"/>
              </p:ext>
            </p:extLst>
          </p:nvPr>
        </p:nvGraphicFramePr>
        <p:xfrm>
          <a:off x="508000" y="1505512"/>
          <a:ext cx="8128000" cy="4100976"/>
        </p:xfrm>
        <a:graphic>
          <a:graphicData uri="http://schemas.openxmlformats.org/presentationml/2006/ole">
            <p:oleObj spid="_x0000_s4102" name="Document" r:id="rId6" imgW="3838193" imgH="1936485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090780" y="1905946"/>
            <a:ext cx="93781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0780" y="2427711"/>
            <a:ext cx="126519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9412" y="2982134"/>
            <a:ext cx="123865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1503" y="3494316"/>
            <a:ext cx="1501301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1464" y="4039156"/>
            <a:ext cx="120571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41422" y="4572174"/>
            <a:ext cx="209575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21334" y="5111103"/>
            <a:ext cx="125235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351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2347882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6" name="Document" r:id="rId6" imgW="3838193" imgH="201852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192294" y="1484784"/>
            <a:ext cx="123569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92294" y="2006947"/>
            <a:ext cx="123569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0032" y="2564904"/>
            <a:ext cx="122413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8204" y="3060323"/>
            <a:ext cx="120576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81603" y="3604258"/>
            <a:ext cx="90236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68216" y="4137795"/>
            <a:ext cx="149181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3966" y="4633214"/>
            <a:ext cx="93610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52018" y="5195034"/>
            <a:ext cx="97211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68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0509491"/>
              </p:ext>
            </p:extLst>
          </p:nvPr>
        </p:nvGraphicFramePr>
        <p:xfrm>
          <a:off x="508000" y="2229906"/>
          <a:ext cx="8128000" cy="2652188"/>
        </p:xfrm>
        <a:graphic>
          <a:graphicData uri="http://schemas.openxmlformats.org/presentationml/2006/ole">
            <p:oleObj spid="_x0000_s6150" name="Document" r:id="rId6" imgW="3838193" imgH="1253210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707904" y="2525554"/>
            <a:ext cx="266429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8774" y="3006166"/>
            <a:ext cx="2877361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9292" y="3429000"/>
            <a:ext cx="346487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1844" y="3909612"/>
            <a:ext cx="264625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19292" y="4356719"/>
            <a:ext cx="231274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60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模板.potx" id="{9C6A8938-2F6C-4DEB-97BE-68ABAF154A87}" vid="{EE0D3671-22AB-4BE8-9419-AF5451C479D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26</TotalTime>
  <Words>2649</Words>
  <Application>Microsoft Office PowerPoint</Application>
  <PresentationFormat>全屏显示(4:3)</PresentationFormat>
  <Paragraphs>187</Paragraphs>
  <Slides>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测控设计模板14新</vt:lpstr>
      <vt:lpstr>Document</vt:lpstr>
      <vt:lpstr>11　陈情表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　陈情表</dc:title>
  <dc:creator>Windows User</dc:creator>
  <cp:lastModifiedBy>Administrator</cp:lastModifiedBy>
  <cp:revision>6</cp:revision>
  <dcterms:created xsi:type="dcterms:W3CDTF">2017-06-10T05:00:09Z</dcterms:created>
  <dcterms:modified xsi:type="dcterms:W3CDTF">2017-09-09T13:07:31Z</dcterms:modified>
</cp:coreProperties>
</file>