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wdp" ContentType="image/vnd.ms-photo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23" r:id="rId2"/>
    <p:sldId id="782" r:id="rId3"/>
    <p:sldId id="783" r:id="rId4"/>
    <p:sldId id="781" r:id="rId5"/>
    <p:sldId id="826" r:id="rId6"/>
    <p:sldId id="827" r:id="rId7"/>
    <p:sldId id="828" r:id="rId8"/>
    <p:sldId id="829" r:id="rId9"/>
    <p:sldId id="830" r:id="rId10"/>
    <p:sldId id="833" r:id="rId11"/>
    <p:sldId id="825" r:id="rId12"/>
    <p:sldId id="831" r:id="rId13"/>
    <p:sldId id="819" r:id="rId14"/>
    <p:sldId id="83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46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6600"/>
    <a:srgbClr val="FF0000"/>
    <a:srgbClr val="EE6060"/>
    <a:srgbClr val="FF9933"/>
    <a:srgbClr val="0000FF"/>
    <a:srgbClr val="0070C0"/>
    <a:srgbClr val="FF9F9F"/>
    <a:srgbClr val="FFBF5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39" autoAdjust="0"/>
    <p:restoredTop sz="94660"/>
  </p:normalViewPr>
  <p:slideViewPr>
    <p:cSldViewPr>
      <p:cViewPr varScale="1">
        <p:scale>
          <a:sx n="104" d="100"/>
          <a:sy n="104" d="100"/>
        </p:scale>
        <p:origin x="-84" y="-192"/>
      </p:cViewPr>
      <p:guideLst>
        <p:guide orient="horz" pos="14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51572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2020/9/5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7843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4418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8" name="矩形 7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10"/>
            <p:cNvSpPr txBox="1"/>
            <p:nvPr userDrawn="1"/>
          </p:nvSpPr>
          <p:spPr>
            <a:xfrm>
              <a:off x="193237" y="92978"/>
              <a:ext cx="203132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>
                  <a:latin typeface="黑体" pitchFamily="49" charset="-122"/>
                  <a:ea typeface="黑体" pitchFamily="49" charset="-122"/>
                </a:rPr>
                <a:t>口语交际：</a:t>
              </a:r>
              <a:r>
                <a:rPr kumimoji="1" lang="zh-CN" altLang="en-US" sz="1200" dirty="0" smtClean="0">
                  <a:latin typeface="黑体" pitchFamily="49" charset="-122"/>
                  <a:ea typeface="黑体" pitchFamily="49" charset="-122"/>
                </a:rPr>
                <a:t>我们都来讲笑话</a:t>
              </a:r>
              <a:endParaRPr kumimoji="1" lang="zh-CN" altLang="en-US" sz="1200" dirty="0"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87900"/>
            <a:ext cx="91440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62" r:id="rId4"/>
  </p:sldLayoutIdLst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36791" y="1285866"/>
            <a:ext cx="6670417" cy="1200329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我们都来讲笑话</a:t>
            </a:r>
            <a:endParaRPr lang="zh-CN" altLang="en-US" sz="72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流程图: 决策 4"/>
          <p:cNvSpPr/>
          <p:nvPr/>
        </p:nvSpPr>
        <p:spPr>
          <a:xfrm>
            <a:off x="2303505" y="2842276"/>
            <a:ext cx="685907" cy="458700"/>
          </a:xfrm>
          <a:prstGeom prst="flowChartDecision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 flipH="1">
            <a:off x="0" y="123190"/>
            <a:ext cx="4252595" cy="264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"/>
          <p:cNvSpPr txBox="1"/>
          <p:nvPr/>
        </p:nvSpPr>
        <p:spPr>
          <a:xfrm>
            <a:off x="161281" y="110686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五年级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3" descr="mm0048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003798"/>
            <a:ext cx="2520280" cy="1890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80450" y="536353"/>
            <a:ext cx="2366215" cy="1165966"/>
            <a:chOff x="60425" y="116632"/>
            <a:chExt cx="3154461" cy="1554378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1094216" y="836713"/>
              <a:ext cx="1210426" cy="707789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范例</a:t>
              </a:r>
              <a:endParaRPr lang="zh-CN" altLang="en-US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69078" y="1725652"/>
            <a:ext cx="71313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爸爸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：孩子，你知道南非有什么稀有动物吗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?   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儿子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：有北极熊。   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爸爸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：孩子。在非洲是找不到北极熊的。   </a:t>
            </a:r>
            <a:endParaRPr lang="en-US" altLang="zh-CN" sz="2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>
              <a:lnSpc>
                <a:spcPct val="1500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儿子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：所以才说它是稀有动物啊！ </a:t>
            </a:r>
          </a:p>
        </p:txBody>
      </p:sp>
    </p:spTree>
    <p:extLst>
      <p:ext uri="{BB962C8B-B14F-4D97-AF65-F5344CB8AC3E}">
        <p14:creationId xmlns:p14="http://schemas.microsoft.com/office/powerpoint/2010/main" xmlns="" val="101291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9552" y="411510"/>
            <a:ext cx="1224136" cy="1221811"/>
            <a:chOff x="971600" y="771550"/>
            <a:chExt cx="1224136" cy="1221811"/>
          </a:xfrm>
        </p:grpSpPr>
        <p:grpSp>
          <p:nvGrpSpPr>
            <p:cNvPr id="4" name="组合 3"/>
            <p:cNvGrpSpPr/>
            <p:nvPr/>
          </p:nvGrpSpPr>
          <p:grpSpPr>
            <a:xfrm>
              <a:off x="971600" y="771550"/>
              <a:ext cx="1224136" cy="1221811"/>
              <a:chOff x="4139952" y="1412776"/>
              <a:chExt cx="2736304" cy="273630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139952" y="1412776"/>
                <a:ext cx="2736304" cy="2736304"/>
              </a:xfrm>
              <a:prstGeom prst="ellipse">
                <a:avLst/>
              </a:prstGeom>
              <a:pattFill prst="dkVert">
                <a:fgClr>
                  <a:srgbClr val="FFC000"/>
                </a:fgClr>
                <a:bgClr>
                  <a:srgbClr val="F79646">
                    <a:lumMod val="75000"/>
                  </a:srgbClr>
                </a:bgClr>
              </a:patt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427984" y="1700808"/>
                <a:ext cx="2160240" cy="216024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80000">
                    <a:srgbClr val="FFFF61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260501" y="1059289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说</a:t>
              </a:r>
              <a:endParaRPr lang="zh-CN" altLang="en-US" sz="2400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2350021" y="1563638"/>
            <a:ext cx="5778697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要求：</a:t>
            </a:r>
          </a:p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短小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易懂，说话清楚。</a:t>
            </a:r>
          </a:p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自己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不笑，把人逗笑。</a:t>
            </a:r>
          </a:p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3.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健康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有趣，配以动作。</a:t>
            </a:r>
          </a:p>
        </p:txBody>
      </p:sp>
    </p:spTree>
    <p:extLst>
      <p:ext uri="{BB962C8B-B14F-4D97-AF65-F5344CB8AC3E}">
        <p14:creationId xmlns:p14="http://schemas.microsoft.com/office/powerpoint/2010/main" xmlns="" val="167636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71600" y="771550"/>
            <a:ext cx="1224136" cy="1221811"/>
            <a:chOff x="971600" y="771550"/>
            <a:chExt cx="1224136" cy="1221811"/>
          </a:xfrm>
        </p:grpSpPr>
        <p:grpSp>
          <p:nvGrpSpPr>
            <p:cNvPr id="4" name="组合 3"/>
            <p:cNvGrpSpPr/>
            <p:nvPr/>
          </p:nvGrpSpPr>
          <p:grpSpPr>
            <a:xfrm>
              <a:off x="971600" y="771550"/>
              <a:ext cx="1224136" cy="1221811"/>
              <a:chOff x="4139952" y="1412776"/>
              <a:chExt cx="2736304" cy="2736304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139952" y="1412776"/>
                <a:ext cx="2736304" cy="2736304"/>
              </a:xfrm>
              <a:prstGeom prst="ellipse">
                <a:avLst/>
              </a:prstGeom>
              <a:pattFill prst="dkVert">
                <a:fgClr>
                  <a:srgbClr val="FFC000"/>
                </a:fgClr>
                <a:bgClr>
                  <a:srgbClr val="F79646">
                    <a:lumMod val="75000"/>
                  </a:srgbClr>
                </a:bgClr>
              </a:patt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4427984" y="1700808"/>
                <a:ext cx="2160240" cy="216024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000"/>
                  </a:gs>
                  <a:gs pos="80000">
                    <a:srgbClr val="FFFF61"/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1260501" y="1059289"/>
              <a:ext cx="64633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听</a:t>
              </a:r>
              <a:endParaRPr lang="zh-CN" altLang="en-US" sz="2400" dirty="0"/>
            </a:p>
          </p:txBody>
        </p:sp>
      </p:grpSp>
      <p:sp>
        <p:nvSpPr>
          <p:cNvPr id="9" name="矩形 8"/>
          <p:cNvSpPr/>
          <p:nvPr/>
        </p:nvSpPr>
        <p:spPr>
          <a:xfrm>
            <a:off x="2771800" y="2067694"/>
            <a:ext cx="3312368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要求：</a:t>
            </a:r>
          </a:p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1.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认真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倾听。</a:t>
            </a:r>
          </a:p>
          <a:p>
            <a:pPr marL="342900" lvl="0" indent="-342900" defTabSz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2.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听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懂内容。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092"/>
          <a:stretch/>
        </p:blipFill>
        <p:spPr>
          <a:xfrm>
            <a:off x="6516216" y="1748222"/>
            <a:ext cx="1817628" cy="261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975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683568" y="1707654"/>
            <a:ext cx="7920880" cy="2852209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defTabSz="0" fontAlgn="base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每个同学都要参与这项活动，先在小组里讲，看谁在小组里讲得最好。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 marL="342900" lvl="0" indent="-342900" defTabSz="0" fontAlgn="base">
              <a:lnSpc>
                <a:spcPct val="180000"/>
              </a:lnSpc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Font typeface="Wingdings" panose="05000000000000000000" pitchFamily="2" charset="2"/>
              <a:buChar char="n"/>
            </a:pPr>
            <a:r>
              <a:rPr lang="en-US" altLang="zh-CN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每个小组推选一位同学在班级里讲，说说推荐理由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87624" y="627534"/>
            <a:ext cx="6696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活动一：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讲一讲自己准备的笑话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699542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活动二：讲笑话大赛</a:t>
            </a:r>
            <a:endParaRPr lang="zh-CN" altLang="en-US" sz="36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1560" y="1779662"/>
            <a:ext cx="7920880" cy="2852209"/>
            <a:chOff x="611560" y="1779662"/>
            <a:chExt cx="7920880" cy="2852209"/>
          </a:xfrm>
        </p:grpSpPr>
        <p:sp>
          <p:nvSpPr>
            <p:cNvPr id="8" name="流程图: 可选过程 7"/>
            <p:cNvSpPr/>
            <p:nvPr/>
          </p:nvSpPr>
          <p:spPr>
            <a:xfrm>
              <a:off x="611560" y="1779662"/>
              <a:ext cx="7920880" cy="2852209"/>
            </a:xfrm>
            <a:prstGeom prst="flowChartAlternateProcess">
              <a:avLst/>
            </a:prstGeom>
            <a:grpFill/>
            <a:ln>
              <a:solidFill>
                <a:srgbClr val="92D050"/>
              </a:solidFill>
              <a:prstDash val="sysDash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lvl="0" indent="-342900" algn="dist" defTabSz="0" fontAlgn="base">
                <a:lnSpc>
                  <a:spcPct val="16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10CF9B"/>
                </a:buClr>
              </a:pPr>
              <a:endParaRPr lang="zh-CN" altLang="en-US" sz="26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71600" y="2317864"/>
              <a:ext cx="7272808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1.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被推荐的选手在小组里练讲，小组成员出谋划策。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2.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每个小组派代表参加讲笑话大赛，小组成员评价。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评选出班级讲笑话高手和听笑话达人。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xmlns="" val="2419850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2"/>
          <p:cNvSpPr/>
          <p:nvPr/>
        </p:nvSpPr>
        <p:spPr>
          <a:xfrm>
            <a:off x="2092755" y="1538054"/>
            <a:ext cx="4887331" cy="2664296"/>
          </a:xfrm>
          <a:prstGeom prst="round2DiagRect">
            <a:avLst/>
          </a:prstGeom>
          <a:grpFill/>
          <a:ln w="38100">
            <a:solidFill>
              <a:srgbClr val="00B050"/>
            </a:solidFill>
            <a:prstDash val="sysDot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笑话给我们带来快乐，让我们都来讲笑话吧。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4147" b="100000" l="1385" r="90000">
                        <a14:foregroundMark x1="19077" y1="31336" x2="19077" y2="31336"/>
                        <a14:foregroundMark x1="71231" y1="26267" x2="71231" y2="26267"/>
                        <a14:foregroundMark x1="64308" y1="89555" x2="64308" y2="89555"/>
                        <a14:foregroundMark x1="49846" y1="92166" x2="49846" y2="92166"/>
                        <a14:foregroundMark x1="54308" y1="89555" x2="54308" y2="89555"/>
                        <a14:foregroundMark x1="22923" y1="31951" x2="22923" y2="31951"/>
                        <a14:foregroundMark x1="22308" y1="29493" x2="22308" y2="29493"/>
                        <a14:foregroundMark x1="25385" y1="26882" x2="25385" y2="26882"/>
                        <a14:foregroundMark x1="6462" y1="26882" x2="6462" y2="26882"/>
                        <a14:foregroundMark x1="51077" y1="78341" x2="51077" y2="78341"/>
                        <a14:foregroundMark x1="59231" y1="78341" x2="59231" y2="783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80086" y="3219822"/>
            <a:ext cx="1674448" cy="167702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5326" y="87536"/>
            <a:ext cx="2366215" cy="1165966"/>
            <a:chOff x="60425" y="116632"/>
            <a:chExt cx="3154461" cy="1554378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92162" y="836712"/>
              <a:ext cx="2214534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1918" y="1840090"/>
            <a:ext cx="684076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0" fontAlgn="base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</a:pPr>
            <a:r>
              <a:rPr lang="zh-CN" altLang="en-US" sz="2400" b="1" dirty="0" smtClean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  今天</a:t>
            </a:r>
            <a:r>
              <a:rPr lang="zh-CN" altLang="en-US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我</a:t>
            </a:r>
            <a:r>
              <a:rPr lang="zh-CN" altLang="en-US" sz="2400" b="1" dirty="0" smtClean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陪妈妈去</a:t>
            </a:r>
            <a:r>
              <a:rPr lang="zh-CN" altLang="en-US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逛街，坐公交</a:t>
            </a:r>
            <a:r>
              <a:rPr lang="zh-CN" altLang="en-US" sz="2400" b="1" dirty="0" smtClean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车时，</a:t>
            </a:r>
            <a:r>
              <a:rPr lang="zh-CN" altLang="en-US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可能是她吃多了，</a:t>
            </a:r>
            <a:r>
              <a:rPr lang="zh-CN" altLang="en-US" sz="2400" b="1" dirty="0" smtClean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不停</a:t>
            </a:r>
            <a:r>
              <a:rPr lang="zh-CN" altLang="en-US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地</a:t>
            </a:r>
            <a:r>
              <a:rPr lang="zh-CN" altLang="en-US" sz="2400" b="1" dirty="0" smtClean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打嗝</a:t>
            </a:r>
            <a:r>
              <a:rPr lang="zh-CN" altLang="en-US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，旁边的一</a:t>
            </a:r>
            <a:r>
              <a:rPr lang="zh-CN" altLang="en-US" sz="2400" b="1" dirty="0" smtClean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个小孩子奶声奶气地说</a:t>
            </a:r>
            <a:r>
              <a:rPr lang="en-US" altLang="zh-CN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:“</a:t>
            </a:r>
            <a:r>
              <a:rPr lang="zh-CN" altLang="en-US" sz="2400" b="1" dirty="0">
                <a:solidFill>
                  <a:srgbClr val="08027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曲项向天歌。”</a:t>
            </a:r>
            <a:endParaRPr lang="zh-CN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3568" y="555526"/>
            <a:ext cx="2304763" cy="1080120"/>
            <a:chOff x="683568" y="555526"/>
            <a:chExt cx="2304763" cy="10801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3568" y="555526"/>
              <a:ext cx="2304763" cy="108012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349616" y="957957"/>
              <a:ext cx="142218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Times New Roman" panose="02020603050405020304" pitchFamily="18" charset="0"/>
                </a:rPr>
                <a:t>一则笑话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标注 8"/>
          <p:cNvSpPr/>
          <p:nvPr/>
        </p:nvSpPr>
        <p:spPr>
          <a:xfrm>
            <a:off x="2699792" y="1609725"/>
            <a:ext cx="4987414" cy="1394073"/>
          </a:xfrm>
          <a:prstGeom prst="wedgeRoundRectCallout">
            <a:avLst>
              <a:gd name="adj1" fmla="val -55600"/>
              <a:gd name="adj2" fmla="val 5007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457200">
              <a:lnSpc>
                <a:spcPct val="150000"/>
              </a:lnSpc>
            </a:pPr>
            <a:r>
              <a:rPr lang="zh-CN" altLang="en-US" sz="28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什么是笑话，笑话有什么特点</a:t>
            </a:r>
            <a:r>
              <a:rPr lang="en-US" altLang="zh-CN" sz="28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</a:p>
          <a:p>
            <a:pPr defTabSz="457200">
              <a:lnSpc>
                <a:spcPct val="150000"/>
              </a:lnSpc>
            </a:pPr>
            <a:r>
              <a:rPr lang="zh-CN" altLang="en-US" sz="28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讲笑话有什么意义呢</a:t>
            </a:r>
            <a:r>
              <a:rPr lang="zh-CN" altLang="en-US" sz="2800" b="1" noProof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28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3074" y="2957711"/>
            <a:ext cx="1300465" cy="1486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45DFD63D-F60A-431C-B591-04CAE2A5C9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1773"/>
          <a:stretch/>
        </p:blipFill>
        <p:spPr>
          <a:xfrm>
            <a:off x="7380312" y="2689441"/>
            <a:ext cx="1912970" cy="2437433"/>
          </a:xfrm>
          <a:prstGeom prst="rect">
            <a:avLst/>
          </a:prstGeom>
        </p:spPr>
      </p:pic>
      <p:sp>
        <p:nvSpPr>
          <p:cNvPr id="12" name="未知"/>
          <p:cNvSpPr>
            <a:spLocks/>
          </p:cNvSpPr>
          <p:nvPr/>
        </p:nvSpPr>
        <p:spPr bwMode="auto">
          <a:xfrm>
            <a:off x="3995936" y="558409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92D05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笑话特点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0450" y="536353"/>
            <a:ext cx="2366215" cy="1165966"/>
            <a:chOff x="60425" y="116632"/>
            <a:chExt cx="3154461" cy="1554378"/>
          </a:xfrm>
        </p:grpSpPr>
        <p:pic>
          <p:nvPicPr>
            <p:cNvPr id="14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25" y="116632"/>
              <a:ext cx="3154461" cy="1554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592162" y="836712"/>
              <a:ext cx="2214534" cy="706856"/>
            </a:xfrm>
            <a:prstGeom prst="rect">
              <a:avLst/>
            </a:prstGeom>
            <a:noFill/>
          </p:spPr>
          <p:txBody>
            <a:bodyPr wrap="none" lIns="68590" tIns="34295" rIns="68590" bIns="34295">
              <a:spAutoFit/>
            </a:bodyPr>
            <a:lstStyle/>
            <a:p>
              <a:pPr algn="ctr"/>
              <a:r>
                <a:rPr lang="zh-CN" altLang="en-US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交际指导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838" y="1856240"/>
            <a:ext cx="2182343" cy="2260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195736" y="795247"/>
            <a:ext cx="3694906" cy="853106"/>
            <a:chOff x="5535558" y="1311371"/>
            <a:chExt cx="2317027" cy="853106"/>
          </a:xfrm>
        </p:grpSpPr>
        <p:sp>
          <p:nvSpPr>
            <p:cNvPr id="12" name="TextBox 95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什么是笑话？</a:t>
              </a:r>
              <a:endParaRPr lang="zh-CN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流程图: 联系 13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632781" y="2148655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3275856" y="1856240"/>
            <a:ext cx="4164228" cy="2802128"/>
            <a:chOff x="4614135" y="91140"/>
            <a:chExt cx="3106606" cy="2222949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14135" y="91140"/>
              <a:ext cx="3106606" cy="2222949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5160989" y="1004062"/>
              <a:ext cx="2012898" cy="10338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引人发笑的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故事</a:t>
              </a:r>
              <a:endPara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就是笑话。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695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80838" y="1856240"/>
            <a:ext cx="2182343" cy="2260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195736" y="795247"/>
            <a:ext cx="3694906" cy="853106"/>
            <a:chOff x="5535558" y="1311371"/>
            <a:chExt cx="2317027" cy="853106"/>
          </a:xfrm>
        </p:grpSpPr>
        <p:sp>
          <p:nvSpPr>
            <p:cNvPr id="12" name="TextBox 95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笑话</a:t>
              </a:r>
              <a:r>
                <a:rPr lang="zh-CN" altLang="en-US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有什么特点？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流程图: 联系 13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632781" y="2148655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699792" y="1995686"/>
            <a:ext cx="6049886" cy="2980650"/>
            <a:chOff x="2699792" y="1995686"/>
            <a:chExt cx="6049886" cy="2980650"/>
          </a:xfrm>
        </p:grpSpPr>
        <p:pic>
          <p:nvPicPr>
            <p:cNvPr id="20" name="图片 19" descr="图片包含 蛋糕, 餐桌, 室内&#10;&#10;已生成极高可信度的说明">
              <a:extLst>
                <a:ext uri="{FF2B5EF4-FFF2-40B4-BE49-F238E27FC236}">
                  <a16:creationId xmlns:a16="http://schemas.microsoft.com/office/drawing/2014/main" xmlns="" id="{5D4E5C44-13D7-416B-96C6-F24C0594F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953" t="78218" r="15581" b="7912"/>
            <a:stretch/>
          </p:blipFill>
          <p:spPr>
            <a:xfrm>
              <a:off x="2699792" y="1995686"/>
              <a:ext cx="6049886" cy="298065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3563888" y="2330450"/>
              <a:ext cx="4824536" cy="194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笑话一般比较短小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，通常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包含着不同于常理</a:t>
              </a: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的思维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方式和行为模式，所以才会引人发笑。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48332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3" descr="C:\Users\Administrator\Desktop\17e1884f61f242d2a7c5ee365a480b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9196" y="1918883"/>
            <a:ext cx="2182343" cy="2260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267744" y="641327"/>
            <a:ext cx="4608512" cy="853106"/>
            <a:chOff x="5535558" y="1311371"/>
            <a:chExt cx="2317027" cy="853106"/>
          </a:xfrm>
        </p:grpSpPr>
        <p:sp>
          <p:nvSpPr>
            <p:cNvPr id="12" name="TextBox 95"/>
            <p:cNvSpPr txBox="1"/>
            <p:nvPr/>
          </p:nvSpPr>
          <p:spPr>
            <a:xfrm>
              <a:off x="5620337" y="1311371"/>
              <a:ext cx="2232248" cy="841378"/>
            </a:xfrm>
            <a:prstGeom prst="roundRect">
              <a:avLst>
                <a:gd name="adj" fmla="val 8176"/>
              </a:avLst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讲</a:t>
              </a:r>
              <a:r>
                <a:rPr lang="zh-CN" altLang="en-US" sz="32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笑话有什么意义呢？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626508" y="1743788"/>
              <a:ext cx="0" cy="420689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流程图: 联系 13"/>
            <p:cNvSpPr/>
            <p:nvPr/>
          </p:nvSpPr>
          <p:spPr>
            <a:xfrm>
              <a:off x="5535558" y="1724471"/>
              <a:ext cx="169589" cy="169589"/>
            </a:xfrm>
            <a:prstGeom prst="flowChartConnector">
              <a:avLst/>
            </a:prstGeom>
            <a:solidFill>
              <a:srgbClr val="FFC000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5632781" y="2148655"/>
              <a:ext cx="321323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051720" y="1667670"/>
            <a:ext cx="6385319" cy="3475830"/>
            <a:chOff x="2364359" y="1864926"/>
            <a:chExt cx="6385319" cy="3276670"/>
          </a:xfrm>
        </p:grpSpPr>
        <p:pic>
          <p:nvPicPr>
            <p:cNvPr id="20" name="图片 19" descr="图片包含 蛋糕, 餐桌, 室内&#10;&#10;已生成极高可信度的说明">
              <a:extLst>
                <a:ext uri="{FF2B5EF4-FFF2-40B4-BE49-F238E27FC236}">
                  <a16:creationId xmlns:a16="http://schemas.microsoft.com/office/drawing/2014/main" xmlns="" id="{5D4E5C44-13D7-416B-96C6-F24C0594F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953" t="78218" r="15581" b="7912"/>
            <a:stretch/>
          </p:blipFill>
          <p:spPr>
            <a:xfrm>
              <a:off x="2364359" y="1995685"/>
              <a:ext cx="6385319" cy="3145911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3491880" y="1864926"/>
              <a:ext cx="4920600" cy="32421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优秀的笑话，含有极强的语言表达技巧和人类的高超智慧，不仅可以帮助我们排遣愁绪，开朗心智，还可以帮助我们学习更好地做人。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4406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未知"/>
          <p:cNvSpPr>
            <a:spLocks/>
          </p:cNvSpPr>
          <p:nvPr/>
        </p:nvSpPr>
        <p:spPr bwMode="auto">
          <a:xfrm>
            <a:off x="629711" y="645518"/>
            <a:ext cx="198424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92D05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提炼方法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2115" y="1563638"/>
            <a:ext cx="5976664" cy="2154510"/>
            <a:chOff x="3132632" y="1619826"/>
            <a:chExt cx="7078167" cy="2154510"/>
          </a:xfrm>
        </p:grpSpPr>
        <p:sp>
          <p:nvSpPr>
            <p:cNvPr id="7" name="圆角矩形 6"/>
            <p:cNvSpPr/>
            <p:nvPr/>
          </p:nvSpPr>
          <p:spPr>
            <a:xfrm>
              <a:off x="3132632" y="1619826"/>
              <a:ext cx="7078167" cy="2154510"/>
            </a:xfrm>
            <a:prstGeom prst="roundRect">
              <a:avLst/>
            </a:prstGeom>
            <a:noFill/>
            <a:ln w="38100">
              <a:solidFill>
                <a:srgbClr val="FFC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276402" y="1717078"/>
              <a:ext cx="6873240" cy="1949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我们</a:t>
              </a:r>
              <a:r>
                <a:rPr lang="zh-CN" altLang="en-US" sz="2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的笑话可以从书籍、报刊、网络上来，也可以是从别人那里听来或是从自己的生活中来。</a:t>
              </a:r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635896" y="3970706"/>
            <a:ext cx="3250926" cy="740980"/>
            <a:chOff x="4684984" y="5029199"/>
            <a:chExt cx="3250926" cy="740980"/>
          </a:xfrm>
        </p:grpSpPr>
        <p:sp>
          <p:nvSpPr>
            <p:cNvPr id="14" name="圆角矩形 13"/>
            <p:cNvSpPr/>
            <p:nvPr/>
          </p:nvSpPr>
          <p:spPr>
            <a:xfrm>
              <a:off x="4684984" y="5029199"/>
              <a:ext cx="3118606" cy="740980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65839" y="5138077"/>
              <a:ext cx="307007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健康</a:t>
              </a:r>
              <a:r>
                <a:rPr lang="zh-CN" altLang="en-US" sz="28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向上、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新奇。</a:t>
              </a:r>
              <a:endPara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55598" y="3970704"/>
            <a:ext cx="1627369" cy="740980"/>
            <a:chOff x="3614587" y="5029197"/>
            <a:chExt cx="1102275" cy="740980"/>
          </a:xfrm>
        </p:grpSpPr>
        <p:sp>
          <p:nvSpPr>
            <p:cNvPr id="17" name="圆角矩形 16"/>
            <p:cNvSpPr/>
            <p:nvPr/>
          </p:nvSpPr>
          <p:spPr>
            <a:xfrm>
              <a:off x="3627043" y="5029197"/>
              <a:ext cx="1057941" cy="740980"/>
            </a:xfrm>
            <a:prstGeom prst="roundRect">
              <a:avLst/>
            </a:prstGeom>
            <a:solidFill>
              <a:srgbClr val="FF0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14587" y="5138077"/>
              <a:ext cx="110227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选择笑话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" name="Picture 3" descr="9ad665acf0bb2b36d6f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019268"/>
            <a:ext cx="1619250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70198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未知"/>
          <p:cNvSpPr>
            <a:spLocks/>
          </p:cNvSpPr>
          <p:nvPr/>
        </p:nvSpPr>
        <p:spPr bwMode="auto">
          <a:xfrm>
            <a:off x="629710" y="645518"/>
            <a:ext cx="4302330" cy="635818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9804"/>
            </a:schemeClr>
          </a:solidFill>
          <a:ln w="57150">
            <a:solidFill>
              <a:srgbClr val="92D050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讲笑话时要注意什么呢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93558" y="1563638"/>
            <a:ext cx="7956884" cy="3168352"/>
            <a:chOff x="3132632" y="1619826"/>
            <a:chExt cx="7078167" cy="2154510"/>
          </a:xfrm>
        </p:grpSpPr>
        <p:sp>
          <p:nvSpPr>
            <p:cNvPr id="7" name="圆角矩形 6"/>
            <p:cNvSpPr/>
            <p:nvPr/>
          </p:nvSpPr>
          <p:spPr>
            <a:xfrm>
              <a:off x="3132632" y="1619826"/>
              <a:ext cx="7078167" cy="2154510"/>
            </a:xfrm>
            <a:prstGeom prst="roundRect">
              <a:avLst/>
            </a:prstGeom>
            <a:noFill/>
            <a:ln w="38100">
              <a:solidFill>
                <a:srgbClr val="FFC000"/>
              </a:solidFill>
              <a:prstDash val="lgDashDot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235095" y="1786665"/>
              <a:ext cx="6873240" cy="1820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要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熟记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笑话的内容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</a:p>
            <a:p>
              <a:pPr marL="514350" indent="-5143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尽量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表现出笑话中人物的神情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、语气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和动作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514350" indent="-5143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克服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口头禅、重复等不良的口语习惯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marL="514350" indent="-514350">
                <a:lnSpc>
                  <a:spcPct val="150000"/>
                </a:lnSpc>
                <a:buFont typeface="Wingdings" panose="05000000000000000000" pitchFamily="2" charset="2"/>
                <a:buChar char="p"/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要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沉住气，自己不要笑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场。</a:t>
              </a:r>
              <a:endPara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6216" y="712828"/>
            <a:ext cx="1512168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8633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420</Words>
  <Application>Microsoft Office PowerPoint</Application>
  <PresentationFormat>全屏显示(16:9)</PresentationFormat>
  <Paragraphs>48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119</cp:revision>
  <dcterms:created xsi:type="dcterms:W3CDTF">2017-03-17T02:28:00Z</dcterms:created>
  <dcterms:modified xsi:type="dcterms:W3CDTF">2020-09-04T19:25:21Z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