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7" r:id="rId3"/>
    <p:sldId id="512" r:id="rId4"/>
    <p:sldId id="587" r:id="rId5"/>
    <p:sldId id="588" r:id="rId6"/>
    <p:sldId id="552" r:id="rId7"/>
    <p:sldId id="553" r:id="rId8"/>
    <p:sldId id="554" r:id="rId9"/>
    <p:sldId id="555" r:id="rId10"/>
    <p:sldId id="557" r:id="rId11"/>
    <p:sldId id="558" r:id="rId12"/>
    <p:sldId id="559" r:id="rId13"/>
    <p:sldId id="616" r:id="rId14"/>
    <p:sldId id="615" r:id="rId15"/>
    <p:sldId id="560" r:id="rId16"/>
    <p:sldId id="562" r:id="rId17"/>
    <p:sldId id="563" r:id="rId18"/>
    <p:sldId id="564" r:id="rId19"/>
    <p:sldId id="561" r:id="rId20"/>
    <p:sldId id="565" r:id="rId21"/>
    <p:sldId id="567" r:id="rId22"/>
    <p:sldId id="566" r:id="rId23"/>
    <p:sldId id="568" r:id="rId24"/>
    <p:sldId id="579" r:id="rId25"/>
    <p:sldId id="571" r:id="rId26"/>
    <p:sldId id="581" r:id="rId27"/>
    <p:sldId id="580" r:id="rId28"/>
    <p:sldId id="634" r:id="rId29"/>
    <p:sldId id="635" r:id="rId30"/>
    <p:sldId id="636" r:id="rId31"/>
    <p:sldId id="584" r:id="rId32"/>
    <p:sldId id="585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FD2"/>
    <a:srgbClr val="59A58B"/>
    <a:srgbClr val="407E69"/>
    <a:srgbClr val="2A695D"/>
    <a:srgbClr val="62AE93"/>
    <a:srgbClr val="5DA98F"/>
    <a:srgbClr val="FF7862"/>
    <a:srgbClr val="FFFC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78"/>
        <p:guide pos="381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91" d="100"/>
        <a:sy n="91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731EA360-90D7-446A-AE07-5780253737B9}" type="datetimeFigureOut">
              <a:rPr lang="zh-CN" altLang="en-US"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charset="0"/>
                <a:ea typeface="宋体" panose="02010600030101010101" pitchFamily="2" charset="-122"/>
              </a:defRPr>
            </a:lvl1pPr>
          </a:lstStyle>
          <a:p>
            <a:fld id="{881C0C28-7296-4E6E-A06D-3DB3FC0EB60D}" type="slidenum">
              <a:rPr lang="zh-CN" altLang="en-US"/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95D586C-C939-4393-9F9D-43B3ADD228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CB706B8-6A3F-40D4-8D19-339E93B3B2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7EAAAAB-676C-4FD3-8196-45CB6C0FB8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1C7BAFC-D147-47F3-8D09-A726D6DFD5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EAA1F77-506B-4B06-8CF7-D7720FC515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F8CB650-432E-46EC-A01A-3426FA4BB9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3AD7C12-2351-43A7-BB08-BE0F578A2E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5CE1893-63ED-444F-8635-5183D96B7A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71C9931-E8FB-46E9-ACDB-F3D9470D70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F2835C1-E361-4831-AC62-DD1ED08C24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D645041-BC97-4180-9C2B-C7D810AA10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FEE967F-7B0B-407D-8578-A0D8AEEB13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94EA7A7-E47A-4CC3-86EE-185787A01B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79705B9-49AF-4E3B-9AD8-A1EA9AE9BF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03A54C0-BACC-4B53-BF09-D56E2EB8E2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336268D-4618-4F74-AB5C-F02F4148CA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A7063BF-8430-4F02-A038-6E10CE97F2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2C7E1A5-8E36-408F-B49E-81C26EF6D1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460BE38-4E3F-41C3-B7EA-9D361D7A07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DBD8239-F4FC-4FFD-97E1-789BAE9220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91FB63-5818-4BED-BCA5-674B4A2A04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BA89D65-04CA-4577-AABE-9FD1808184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B3ADDD9-CE24-4DA7-B3E8-4BA450A47D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8DCB39F-94C4-45F8-B7C4-A1E8B0F0E3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FFC8ED8-B046-4B0A-AF4E-1C3B07D19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71AA745-077F-470D-9AC0-82B111FC80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63D34FD-F345-4B88-BE66-4F744C4B12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C669A59E-F5FE-4C91-819F-F8B45B271E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F45D036-0B02-49DE-B3BE-297141BF9F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D999C3E-9153-4D97-B573-EF29F63A1F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B89DD9A-A7F7-4B36-A60F-59A89DF574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ea typeface="微软雅黑" panose="020B0503020204020204" pitchFamily="34" charset="-122"/>
              </a:defRPr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C6992E-2902-49EB-8F3A-9639E6E09B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8" Type="http://schemas.openxmlformats.org/officeDocument/2006/relationships/theme" Target="../theme/theme1.xml"/><Relationship Id="rId67" Type="http://schemas.openxmlformats.org/officeDocument/2006/relationships/image" Target="../media/image1.jpeg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0">
          <a:gsLst>
            <a:gs pos="0">
              <a:schemeClr val="bg1"/>
            </a:gs>
            <a:gs pos="100000">
              <a:srgbClr val="DEEBF7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C:\Users\Administrator\Desktop\图片2.jpg图片2"/>
          <p:cNvPicPr>
            <a:picLocks noChangeAspect="1" noChangeArrowheads="1"/>
          </p:cNvPicPr>
          <p:nvPr/>
        </p:nvPicPr>
        <p:blipFill>
          <a:blip r:embed="rId67"/>
          <a:srcRect/>
          <a:stretch>
            <a:fillRect/>
          </a:stretch>
        </p:blipFill>
        <p:spPr bwMode="auto">
          <a:xfrm>
            <a:off x="0" y="-6350"/>
            <a:ext cx="12192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8.xml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1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4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5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843280"/>
            <a:ext cx="12192000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b="1" noProof="1">
                <a:ln w="19050" cmpd="sng">
                  <a:noFill/>
                  <a:prstDash val="solid"/>
                </a:ln>
                <a:ea typeface="微软雅黑" panose="020B0503020204020204" pitchFamily="34" charset="-122"/>
              </a:rPr>
              <a:t>习作</a:t>
            </a:r>
            <a:endParaRPr lang="zh-CN" altLang="en-US" sz="7200" b="1" noProof="1">
              <a:ln w="19050" cmpd="sng">
                <a:noFill/>
                <a:prstDash val="solid"/>
              </a:ln>
            </a:endParaRPr>
          </a:p>
          <a:p>
            <a:pPr algn="ctr"/>
            <a:r>
              <a:rPr lang="zh-CN" altLang="en-US" sz="7200" b="1" noProof="1">
                <a:ln w="19050" cmpd="sng">
                  <a:noFill/>
                  <a:prstDash val="solid"/>
                </a:ln>
                <a:ea typeface="微软雅黑" panose="020B0503020204020204" pitchFamily="34" charset="-122"/>
              </a:rPr>
              <a:t>我们眼中的缤纷世界</a:t>
            </a:r>
            <a:endParaRPr lang="zh-CN" altLang="en-US" sz="7200" b="1" noProof="1">
              <a:ln w="19050" cmpd="sng">
                <a:noFill/>
                <a:prstDash val="solid"/>
              </a:ln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45059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审题指导</a:t>
              </a:r>
              <a:endParaRPr lang="zh-CN" altLang="en-US" sz="4000" b="1" noProof="1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19100" y="1101725"/>
            <a:ext cx="11274425" cy="200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审清内容</a:t>
            </a:r>
            <a:endParaRPr lang="en-US" altLang="zh-CN" sz="3200" b="1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200" b="1" noProof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noProof="1"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45062" name="文本框 1"/>
          <p:cNvSpPr txBox="1">
            <a:spLocks noChangeArrowheads="1"/>
          </p:cNvSpPr>
          <p:nvPr/>
        </p:nvSpPr>
        <p:spPr bwMode="auto">
          <a:xfrm>
            <a:off x="1008063" y="2143125"/>
            <a:ext cx="9963150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本次习作是写一篇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观察作文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，观察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一种事物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一处场景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选择自己印象最深的事物或场景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按照一定顺序，全面、细致的观察事物或场景的变化。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3、讲观察中的所见、所闻、所想、所感写下来。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 bwMode="auto">
          <a:xfrm>
            <a:off x="1560513" y="2138363"/>
            <a:ext cx="8653462" cy="1851025"/>
            <a:chOff x="2956" y="7689"/>
            <a:chExt cx="13494" cy="2841"/>
          </a:xfrm>
        </p:grpSpPr>
        <p:sp>
          <p:nvSpPr>
            <p:cNvPr id="31" name="对角圆角矩形 30"/>
            <p:cNvSpPr/>
            <p:nvPr/>
          </p:nvSpPr>
          <p:spPr>
            <a:xfrm>
              <a:off x="2956" y="7689"/>
              <a:ext cx="13494" cy="284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60" y="7830"/>
              <a:ext cx="12011" cy="20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为写好这个习作，你做了哪些准备？</a:t>
              </a:r>
              <a:endParaRPr lang="zh-CN" altLang="en-US" sz="4000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429250" y="2644775"/>
            <a:ext cx="622935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准备一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：</a:t>
            </a: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提前仔细观察身边景物发生怎样的变化，回忆以前的样子。</a:t>
            </a:r>
            <a:endParaRPr lang="zh-CN" altLang="en-US" sz="3200" noProof="1">
              <a:latin typeface="+mj-lt"/>
              <a:ea typeface="楷体_GB2312" pitchFamily="49" charset="-122"/>
              <a:cs typeface="+mj-cs"/>
            </a:endParaRPr>
          </a:p>
        </p:txBody>
      </p:sp>
      <p:grpSp>
        <p:nvGrpSpPr>
          <p:cNvPr id="47107" name="组合 9"/>
          <p:cNvGrpSpPr/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47108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37515" y="1763394"/>
            <a:ext cx="4410710" cy="300355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19700" y="2543175"/>
            <a:ext cx="622935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准备二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：</a:t>
            </a: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利用周末时间，观察自己常常走的小街道，每个时间段有什么不一样</a:t>
            </a:r>
            <a:endParaRPr lang="zh-CN" altLang="en-US" sz="3200" noProof="1">
              <a:latin typeface="+mj-lt"/>
              <a:ea typeface="楷体_GB2312" pitchFamily="49" charset="-122"/>
              <a:cs typeface="+mj-cs"/>
            </a:endParaRPr>
          </a:p>
        </p:txBody>
      </p:sp>
      <p:grpSp>
        <p:nvGrpSpPr>
          <p:cNvPr id="48131" name="组合 9"/>
          <p:cNvGrpSpPr/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48132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rcRect l="-3805" t="-375"/>
          <a:stretch>
            <a:fillRect/>
          </a:stretch>
        </p:blipFill>
        <p:spPr>
          <a:xfrm>
            <a:off x="669925" y="1734185"/>
            <a:ext cx="3818253" cy="3185793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060950" y="2511425"/>
            <a:ext cx="622935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准备三：</a:t>
            </a:r>
            <a:r>
              <a:rPr lang="zh-CN" altLang="en-US" sz="3200" noProof="1">
                <a:latin typeface="+mj-lt"/>
                <a:ea typeface="楷体_GB2312" pitchFamily="49" charset="-122"/>
                <a:cs typeface="+mj-cs"/>
              </a:rPr>
              <a:t>整理日记本，看看记录的内容，搜集有用的素材</a:t>
            </a:r>
            <a:endParaRPr lang="zh-CN" altLang="en-US" sz="3200" noProof="1">
              <a:latin typeface="+mj-lt"/>
              <a:ea typeface="楷体_GB2312" pitchFamily="49" charset="-122"/>
              <a:cs typeface="+mj-cs"/>
            </a:endParaRPr>
          </a:p>
        </p:txBody>
      </p:sp>
      <p:grpSp>
        <p:nvGrpSpPr>
          <p:cNvPr id="49155" name="组合 9"/>
          <p:cNvGrpSpPr/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49156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 l="-2765"/>
          <a:stretch>
            <a:fillRect/>
          </a:stretch>
        </p:blipFill>
        <p:spPr>
          <a:xfrm>
            <a:off x="473075" y="1674494"/>
            <a:ext cx="4239895" cy="2684146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组合 9"/>
          <p:cNvGrpSpPr/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50179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50181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0985" y="1386840"/>
            <a:ext cx="4410710" cy="3003550"/>
          </a:xfrm>
          <a:prstGeom prst="ellipse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68913" y="2152650"/>
            <a:ext cx="6215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方正楷体简体" charset="-122"/>
                <a:ea typeface="方正楷体简体" charset="-122"/>
              </a:rPr>
              <a:t>秋天到了，树叶飘落，燕子南飞……</a:t>
            </a:r>
            <a:endParaRPr lang="zh-CN" altLang="en-US" sz="3600" b="1">
              <a:latin typeface="方正楷体简体" charset="-122"/>
              <a:ea typeface="方正楷体简体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5759450" y="3929063"/>
            <a:ext cx="5448300" cy="2255837"/>
            <a:chOff x="10357" y="4403"/>
            <a:chExt cx="8579" cy="3552"/>
          </a:xfrm>
        </p:grpSpPr>
        <p:sp>
          <p:nvSpPr>
            <p:cNvPr id="2" name="云形标注 1"/>
            <p:cNvSpPr/>
            <p:nvPr/>
          </p:nvSpPr>
          <p:spPr>
            <a:xfrm flipH="1">
              <a:off x="10357" y="4403"/>
              <a:ext cx="8579" cy="3552"/>
            </a:xfrm>
            <a:prstGeom prst="cloudCallout">
              <a:avLst/>
            </a:prstGeom>
            <a:solidFill>
              <a:srgbClr val="FDFEFD"/>
            </a:solidFill>
            <a:ln>
              <a:solidFill>
                <a:srgbClr val="B6D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50186" name="文本框 12"/>
            <p:cNvSpPr txBox="1">
              <a:spLocks noChangeArrowheads="1"/>
            </p:cNvSpPr>
            <p:nvPr/>
          </p:nvSpPr>
          <p:spPr bwMode="auto">
            <a:xfrm>
              <a:off x="11273" y="5129"/>
              <a:ext cx="7105" cy="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这是秋天的树，它在其他季节是什么样子的呢？</a:t>
              </a:r>
              <a:endParaRPr lang="zh-CN" altLang="en-US" sz="2800" b="1">
                <a:latin typeface="方正楷体简体" charset="-122"/>
                <a:ea typeface="方正楷体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9"/>
          <p:cNvGrpSpPr/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51203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51205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 l="-3805" t="-375"/>
          <a:stretch>
            <a:fillRect/>
          </a:stretch>
        </p:blipFill>
        <p:spPr>
          <a:xfrm>
            <a:off x="260985" y="1583055"/>
            <a:ext cx="3818255" cy="3185795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64038" y="1238250"/>
            <a:ext cx="7253287" cy="3211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b="1" noProof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noProof="1">
                <a:latin typeface="方正楷体简体" charset="-122"/>
                <a:ea typeface="方正楷体简体" charset="-122"/>
              </a:rPr>
              <a:t>早上，叔叔阿姨都匆匆忙忙去上班，小朋友背着书包</a:t>
            </a:r>
            <a:r>
              <a:rPr lang="zh-CN" altLang="en-US" sz="3600" b="1" noProof="1">
                <a:latin typeface="方正楷体简体" charset="-122"/>
                <a:ea typeface="方正楷体简体" charset="-122"/>
                <a:sym typeface="+mn-ea"/>
              </a:rPr>
              <a:t>去</a:t>
            </a:r>
            <a:r>
              <a:rPr lang="zh-CN" altLang="en-US" sz="3600" b="1" noProof="1">
                <a:latin typeface="方正楷体简体" charset="-122"/>
                <a:ea typeface="方正楷体简体" charset="-122"/>
              </a:rPr>
              <a:t>上学，环卫叔叔在清扫街道，书报亭奶奶正在整理书摊……</a:t>
            </a:r>
            <a:endParaRPr lang="zh-CN" altLang="en-US" sz="3600" b="1" noProof="1">
              <a:latin typeface="方正楷体简体" charset="-122"/>
              <a:ea typeface="方正楷体简体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7148513" y="4224338"/>
            <a:ext cx="4529137" cy="2265362"/>
            <a:chOff x="10357" y="4595"/>
            <a:chExt cx="8713" cy="4501"/>
          </a:xfrm>
        </p:grpSpPr>
        <p:sp>
          <p:nvSpPr>
            <p:cNvPr id="3" name="云形标注 2"/>
            <p:cNvSpPr/>
            <p:nvPr/>
          </p:nvSpPr>
          <p:spPr>
            <a:xfrm flipH="1">
              <a:off x="10357" y="4595"/>
              <a:ext cx="8713" cy="4501"/>
            </a:xfrm>
            <a:prstGeom prst="cloudCallout">
              <a:avLst/>
            </a:prstGeom>
            <a:solidFill>
              <a:srgbClr val="FDFEFD"/>
            </a:solidFill>
            <a:ln>
              <a:solidFill>
                <a:srgbClr val="B6D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51210" name="文本框 12"/>
            <p:cNvSpPr txBox="1">
              <a:spLocks noChangeArrowheads="1"/>
            </p:cNvSpPr>
            <p:nvPr/>
          </p:nvSpPr>
          <p:spPr bwMode="auto">
            <a:xfrm>
              <a:off x="11455" y="5471"/>
              <a:ext cx="7105" cy="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清晨的街道是怎样的？傍晚的街道上的场景又是怎样的呢？</a:t>
              </a:r>
              <a:endParaRPr lang="zh-CN" altLang="en-US" sz="2800" b="1">
                <a:latin typeface="方正楷体简体" charset="-122"/>
                <a:ea typeface="方正楷体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组合 9"/>
          <p:cNvGrpSpPr/>
          <p:nvPr/>
        </p:nvGrpSpPr>
        <p:grpSpPr bwMode="auto">
          <a:xfrm>
            <a:off x="-184150" y="203200"/>
            <a:ext cx="3957638" cy="1035050"/>
            <a:chOff x="685" y="452"/>
            <a:chExt cx="5716" cy="1630"/>
          </a:xfrm>
        </p:grpSpPr>
        <p:pic>
          <p:nvPicPr>
            <p:cNvPr id="52227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685" y="582"/>
              <a:ext cx="5074" cy="15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筛素材，明主题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52229" name="矩形 156"/>
          <p:cNvSpPr>
            <a:spLocks noChangeArrowheads="1"/>
          </p:cNvSpPr>
          <p:nvPr/>
        </p:nvSpPr>
        <p:spPr bwMode="auto">
          <a:xfrm>
            <a:off x="762000" y="1812925"/>
            <a:ext cx="70548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rcRect l="-2765"/>
          <a:stretch>
            <a:fillRect/>
          </a:stretch>
        </p:blipFill>
        <p:spPr>
          <a:xfrm>
            <a:off x="238125" y="1513840"/>
            <a:ext cx="4239895" cy="2684145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19625" y="1352550"/>
            <a:ext cx="7253288" cy="1771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800" b="1" noProof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noProof="1">
                <a:latin typeface="方正楷体简体" charset="-122"/>
                <a:ea typeface="方正楷体简体" charset="-122"/>
              </a:rPr>
              <a:t>我怀着忐忑的心情，走到李老师身边</a:t>
            </a:r>
            <a:r>
              <a:rPr lang="en-US" altLang="zh-CN" sz="3600" b="1" noProof="1">
                <a:latin typeface="方正楷体简体" charset="-122"/>
                <a:ea typeface="方正楷体简体" charset="-122"/>
              </a:rPr>
              <a:t>......</a:t>
            </a:r>
            <a:endParaRPr lang="en-US" altLang="zh-CN" sz="3600" b="1" noProof="1">
              <a:latin typeface="方正楷体简体" charset="-122"/>
              <a:ea typeface="方正楷体简体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6689725" y="3838575"/>
            <a:ext cx="4529138" cy="2263775"/>
            <a:chOff x="10357" y="4595"/>
            <a:chExt cx="8713" cy="4501"/>
          </a:xfrm>
        </p:grpSpPr>
        <p:sp>
          <p:nvSpPr>
            <p:cNvPr id="2" name="云形标注 1"/>
            <p:cNvSpPr/>
            <p:nvPr/>
          </p:nvSpPr>
          <p:spPr>
            <a:xfrm flipH="1">
              <a:off x="10357" y="4595"/>
              <a:ext cx="8713" cy="4501"/>
            </a:xfrm>
            <a:prstGeom prst="cloudCallout">
              <a:avLst/>
            </a:prstGeom>
            <a:solidFill>
              <a:srgbClr val="FDFEFD"/>
            </a:solidFill>
            <a:ln>
              <a:solidFill>
                <a:srgbClr val="B6DB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52234" name="文本框 12"/>
            <p:cNvSpPr txBox="1">
              <a:spLocks noChangeArrowheads="1"/>
            </p:cNvSpPr>
            <p:nvPr/>
          </p:nvSpPr>
          <p:spPr bwMode="auto">
            <a:xfrm>
              <a:off x="11455" y="5471"/>
              <a:ext cx="7105" cy="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>
                  <a:latin typeface="方正楷体简体" charset="-122"/>
                  <a:ea typeface="方正楷体简体" charset="-122"/>
                </a:rPr>
                <a:t>“</a:t>
              </a:r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我</a:t>
              </a:r>
              <a:r>
                <a:rPr lang="en-US" altLang="zh-CN" sz="2800" b="1">
                  <a:latin typeface="方正楷体简体" charset="-122"/>
                  <a:ea typeface="方正楷体简体" charset="-122"/>
                </a:rPr>
                <a:t>”</a:t>
              </a:r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的心情还会发生怎样的变化？</a:t>
              </a:r>
              <a:r>
                <a:rPr lang="en-US" altLang="zh-CN" sz="2800" b="1">
                  <a:latin typeface="方正楷体简体" charset="-122"/>
                  <a:ea typeface="方正楷体简体" charset="-122"/>
                </a:rPr>
                <a:t>“</a:t>
              </a:r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我</a:t>
              </a:r>
              <a:r>
                <a:rPr lang="en-US" altLang="zh-CN" sz="2800" b="1">
                  <a:latin typeface="方正楷体简体" charset="-122"/>
                  <a:ea typeface="方正楷体简体" charset="-122"/>
                </a:rPr>
                <a:t>”</a:t>
              </a:r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发生了什么事？</a:t>
              </a:r>
              <a:endParaRPr lang="zh-CN" altLang="en-US" sz="2800" b="1">
                <a:latin typeface="方正楷体简体" charset="-122"/>
                <a:ea typeface="方正楷体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652588" y="1436688"/>
            <a:ext cx="8764587" cy="427037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" name="文本框 11"/>
          <p:cNvSpPr txBox="1"/>
          <p:nvPr/>
        </p:nvSpPr>
        <p:spPr>
          <a:xfrm>
            <a:off x="2244725" y="1620838"/>
            <a:ext cx="7702550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同学们你现在想好了你的习作主题了吗？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     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我们来看看哪些方法能帮助我们吧</a:t>
            </a: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rPr>
              <a:t>!</a:t>
            </a:r>
            <a:endParaRPr lang="en-US" altLang="zh-CN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  <a:sym typeface="+mn-ea"/>
            </a:endParaRPr>
          </a:p>
        </p:txBody>
      </p:sp>
      <p:grpSp>
        <p:nvGrpSpPr>
          <p:cNvPr id="53253" name="组合 12"/>
          <p:cNvGrpSpPr/>
          <p:nvPr/>
        </p:nvGrpSpPr>
        <p:grpSpPr bwMode="auto">
          <a:xfrm>
            <a:off x="-92075" y="193675"/>
            <a:ext cx="3998913" cy="725488"/>
            <a:chOff x="850" y="452"/>
            <a:chExt cx="5551" cy="1126"/>
          </a:xfrm>
        </p:grpSpPr>
        <p:pic>
          <p:nvPicPr>
            <p:cNvPr id="53254" name="图片 13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76"/>
            <p:cNvSpPr txBox="1"/>
            <p:nvPr/>
          </p:nvSpPr>
          <p:spPr>
            <a:xfrm>
              <a:off x="850" y="610"/>
              <a:ext cx="4769" cy="8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选话题，定材料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275" name="组合 1"/>
          <p:cNvGrpSpPr/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54276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58800" y="4279900"/>
            <a:ext cx="3336925" cy="2078038"/>
            <a:chOff x="230" y="2085"/>
            <a:chExt cx="5837" cy="3135"/>
          </a:xfrm>
        </p:grpSpPr>
        <p:sp>
          <p:nvSpPr>
            <p:cNvPr id="21" name="云形标注 20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9" y="2085"/>
              <a:ext cx="4798" cy="27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noProof="1">
                  <a:latin typeface="方正楷体简体" charset="-122"/>
                  <a:ea typeface="方正楷体简体" charset="-122"/>
                </a:rPr>
                <a:t>   </a:t>
              </a:r>
              <a:r>
                <a:rPr lang="zh-CN" altLang="en-US" sz="2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你准备用什么方法，让这段话具体详细？</a:t>
              </a:r>
              <a:endParaRPr lang="zh-CN" altLang="en-US" sz="2400" noProof="1">
                <a:latin typeface="方正楷体简体" charset="-122"/>
                <a:ea typeface="方正楷体简体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4992688" y="4702175"/>
            <a:ext cx="6497637" cy="1235075"/>
            <a:chOff x="13026" y="2188"/>
            <a:chExt cx="9696" cy="2540"/>
          </a:xfrm>
        </p:grpSpPr>
        <p:sp>
          <p:nvSpPr>
            <p:cNvPr id="7" name="矩形 6"/>
            <p:cNvSpPr/>
            <p:nvPr/>
          </p:nvSpPr>
          <p:spPr>
            <a:xfrm>
              <a:off x="13026" y="2188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026" y="2681"/>
              <a:ext cx="9630" cy="10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运用拟人的修辞手法，加上形容词       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2000" y="1098550"/>
            <a:ext cx="10807700" cy="2768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凌晨四点，牵牛花开了；五点左右，蔷薇花开了；七点，水帘花开了；中午十二点左右，午时花开花了；下午三点，万寿菊绽开；傍晚六点，烟草花开了；月光花在七点左右绽开花瓣；夜来香子晚上八点开花；昙花却在九点左右开放……</a:t>
            </a:r>
            <a:endParaRPr lang="zh-CN" altLang="en-US" sz="2800" b="1" noProof="1">
              <a:latin typeface="方正楷体简体" charset="-122"/>
              <a:ea typeface="方正楷体简体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763" y="196850"/>
            <a:ext cx="2062162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rPr>
              <a:t>游戏导入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  <a:sym typeface="+mn-lt"/>
            </a:endParaRPr>
          </a:p>
        </p:txBody>
      </p:sp>
      <p:grpSp>
        <p:nvGrpSpPr>
          <p:cNvPr id="36867" name="组合 8"/>
          <p:cNvGrpSpPr/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36868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情境导入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6150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7575" y="1382713"/>
            <a:ext cx="4121150" cy="42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caise_735827_sm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3700" y="1454150"/>
            <a:ext cx="4302125" cy="40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44500" y="4364038"/>
            <a:ext cx="2847975" cy="1860550"/>
            <a:chOff x="230" y="2085"/>
            <a:chExt cx="5837" cy="3135"/>
          </a:xfrm>
        </p:grpSpPr>
        <p:sp>
          <p:nvSpPr>
            <p:cNvPr id="3" name="云形标注 2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5300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  <a:endParaRPr lang="zh-CN" altLang="en-US" sz="3200">
                <a:latin typeface="方正楷体简体" charset="-122"/>
                <a:ea typeface="方正楷体简体" charset="-122"/>
              </a:endParaRPr>
            </a:p>
            <a:p>
              <a:pPr algn="ctr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  <a:endParaRPr lang="zh-CN" altLang="en-US" sz="3200">
                <a:latin typeface="方正楷体简体" charset="-122"/>
                <a:ea typeface="方正楷体简体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69925" y="695325"/>
            <a:ext cx="9769475" cy="4060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凌晨四点，牵牛花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吹起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了紫色的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小喇 叭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；五点左右，艳丽的蔷薇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绽开了笑脸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；七点，水帘从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梦中醒来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；中午十二点左右，午时花开花了；下午三点，万寿菊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欣然怒放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；傍晚六点，烟草花在暮色中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苏醒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；月光花在七点左右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舒展开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自己的花瓣；夜来香子晚上八点开花；昙花却在九点左右</a:t>
            </a:r>
            <a:r>
              <a:rPr lang="zh-CN" altLang="en-US" sz="2800" b="1" noProof="1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+mn-ea"/>
              </a:rPr>
              <a:t>含笑</a:t>
            </a:r>
            <a:r>
              <a:rPr lang="zh-CN" altLang="en-US" sz="2800" b="1" noProof="1">
                <a:latin typeface="方正楷体简体" charset="-122"/>
                <a:ea typeface="方正楷体简体" charset="-122"/>
                <a:sym typeface="+mn-ea"/>
              </a:rPr>
              <a:t>一现……</a:t>
            </a:r>
            <a:endParaRPr lang="zh-CN" altLang="en-US" sz="2800" b="1" noProof="1">
              <a:latin typeface="方正楷体简体" charset="-122"/>
              <a:ea typeface="方正楷体简体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757738" y="4681538"/>
            <a:ext cx="6516687" cy="2501900"/>
            <a:chOff x="7492" y="7373"/>
            <a:chExt cx="10262" cy="3940"/>
          </a:xfrm>
        </p:grpSpPr>
        <p:grpSp>
          <p:nvGrpSpPr>
            <p:cNvPr id="55303" name="组合 9"/>
            <p:cNvGrpSpPr/>
            <p:nvPr/>
          </p:nvGrpSpPr>
          <p:grpSpPr bwMode="auto">
            <a:xfrm>
              <a:off x="7492" y="7373"/>
              <a:ext cx="10263" cy="2974"/>
              <a:chOff x="7434" y="1668"/>
              <a:chExt cx="9696" cy="25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7434" y="1668"/>
                <a:ext cx="9695" cy="254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500" y="1847"/>
                <a:ext cx="9629" cy="7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/>
                <a:r>
                  <a:rPr lang="en-US" altLang="zh-CN" sz="28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itchFamily="49" charset="-122"/>
                    <a:cs typeface="+mj-cs"/>
                  </a:rPr>
                  <a:t>      </a:t>
                </a:r>
                <a:endPara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endParaRPr>
              </a:p>
            </p:txBody>
          </p:sp>
        </p:grpSp>
        <p:sp>
          <p:nvSpPr>
            <p:cNvPr id="55306" name="文本框 11"/>
            <p:cNvSpPr txBox="1">
              <a:spLocks noChangeArrowheads="1"/>
            </p:cNvSpPr>
            <p:nvPr/>
          </p:nvSpPr>
          <p:spPr bwMode="auto">
            <a:xfrm>
              <a:off x="7625" y="7373"/>
              <a:ext cx="10045" cy="3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方正楷体简体" charset="-122"/>
                  <a:ea typeface="方正楷体简体" charset="-122"/>
                </a:rPr>
                <a:t>时间的</a:t>
              </a:r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观察顺序，运用</a:t>
              </a:r>
              <a:r>
                <a:rPr lang="zh-CN" altLang="en-US" sz="2800" b="1">
                  <a:solidFill>
                    <a:srgbClr val="FF0000"/>
                  </a:solidFill>
                  <a:latin typeface="方正楷体简体" charset="-122"/>
                  <a:ea typeface="方正楷体简体" charset="-122"/>
                </a:rPr>
                <a:t>比喻、拟人</a:t>
              </a:r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的修辞手法描绘出</a:t>
              </a:r>
              <a:r>
                <a:rPr lang="zh-CN" altLang="en-US" sz="2800" b="1">
                  <a:solidFill>
                    <a:srgbClr val="FF0000"/>
                  </a:solidFill>
                  <a:latin typeface="方正楷体简体" charset="-122"/>
                  <a:ea typeface="方正楷体简体" charset="-122"/>
                </a:rPr>
                <a:t>不同花朵不同时间不同变化。</a:t>
              </a:r>
              <a:endParaRPr lang="zh-CN" altLang="en-US" sz="2800" b="1">
                <a:solidFill>
                  <a:srgbClr val="FF0000"/>
                </a:solidFill>
                <a:latin typeface="仿宋_GB2312" charset="-122"/>
                <a:ea typeface="仿宋_GB2312" charset="-122"/>
              </a:endParaRPr>
            </a:p>
            <a:p>
              <a:pPr>
                <a:lnSpc>
                  <a:spcPct val="140000"/>
                </a:lnSpc>
              </a:pPr>
              <a:endParaRPr lang="zh-CN" altLang="en-US" sz="2800" b="1">
                <a:solidFill>
                  <a:srgbClr val="FF0000"/>
                </a:solidFill>
                <a:latin typeface="仿宋_GB2312" charset="-122"/>
                <a:ea typeface="仿宋_GB231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323" name="组合 1"/>
          <p:cNvGrpSpPr/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56324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465138" y="4168775"/>
            <a:ext cx="3336925" cy="2078038"/>
            <a:chOff x="230" y="2085"/>
            <a:chExt cx="5837" cy="3135"/>
          </a:xfrm>
        </p:grpSpPr>
        <p:sp>
          <p:nvSpPr>
            <p:cNvPr id="21" name="云形标注 20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9" y="2085"/>
              <a:ext cx="4798" cy="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noProof="1">
                  <a:latin typeface="方正楷体简体" charset="-122"/>
                  <a:ea typeface="方正楷体简体" charset="-122"/>
                </a:rPr>
                <a:t>   </a:t>
              </a:r>
              <a:r>
                <a:rPr lang="zh-CN" altLang="en-US" sz="2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你准备用什么方法，让红枣更可爱？</a:t>
              </a:r>
              <a:endParaRPr lang="zh-CN" altLang="en-US" sz="2400" noProof="1">
                <a:latin typeface="方正楷体简体" charset="-122"/>
                <a:ea typeface="方正楷体简体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4757738" y="4298950"/>
            <a:ext cx="6640512" cy="1235075"/>
            <a:chOff x="7297" y="680"/>
            <a:chExt cx="9909" cy="2540"/>
          </a:xfrm>
        </p:grpSpPr>
        <p:sp>
          <p:nvSpPr>
            <p:cNvPr id="7" name="矩形 6"/>
            <p:cNvSpPr/>
            <p:nvPr/>
          </p:nvSpPr>
          <p:spPr>
            <a:xfrm>
              <a:off x="7297" y="680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77" y="1202"/>
              <a:ext cx="9629" cy="10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比喻等修辞手法，突出红枣特点       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249238" y="1433513"/>
            <a:ext cx="11963400" cy="2573337"/>
            <a:chOff x="393" y="2257"/>
            <a:chExt cx="18840" cy="4052"/>
          </a:xfrm>
        </p:grpSpPr>
        <p:sp>
          <p:nvSpPr>
            <p:cNvPr id="3" name="文本框 2"/>
            <p:cNvSpPr txBox="1"/>
            <p:nvPr/>
          </p:nvSpPr>
          <p:spPr>
            <a:xfrm>
              <a:off x="4883" y="2437"/>
              <a:ext cx="14350" cy="36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  </a:t>
              </a:r>
              <a:r>
                <a:rPr lang="zh-CN" altLang="en-US" sz="32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那红枣儿，只要看上一眼就会让人直流口水。如果摘一个放进嘴里，让你一辈子也忘不了。</a:t>
              </a:r>
              <a:endPara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endPara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  <p:pic>
          <p:nvPicPr>
            <p:cNvPr id="56334" name="图片 1" descr="146906564399984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393" y="2257"/>
              <a:ext cx="4296" cy="4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44500" y="4364038"/>
            <a:ext cx="2847975" cy="1860550"/>
            <a:chOff x="230" y="2085"/>
            <a:chExt cx="5837" cy="3135"/>
          </a:xfrm>
        </p:grpSpPr>
        <p:sp>
          <p:nvSpPr>
            <p:cNvPr id="3" name="云形标注 2"/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7348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  <a:endParaRPr lang="zh-CN" altLang="en-US" sz="3200">
                <a:latin typeface="方正楷体简体" charset="-122"/>
                <a:ea typeface="方正楷体简体" charset="-122"/>
              </a:endParaRPr>
            </a:p>
            <a:p>
              <a:pPr algn="ctr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  <a:endParaRPr lang="zh-CN" altLang="en-US" sz="3200">
                <a:latin typeface="方正楷体简体" charset="-122"/>
                <a:ea typeface="方正楷体简体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249238" y="1011238"/>
            <a:ext cx="11177587" cy="3414712"/>
            <a:chOff x="393" y="1592"/>
            <a:chExt cx="17602" cy="5378"/>
          </a:xfrm>
        </p:grpSpPr>
        <p:sp>
          <p:nvSpPr>
            <p:cNvPr id="6" name="文本框 5"/>
            <p:cNvSpPr txBox="1"/>
            <p:nvPr/>
          </p:nvSpPr>
          <p:spPr>
            <a:xfrm>
              <a:off x="5185" y="1592"/>
              <a:ext cx="12810" cy="53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noProof="1">
                  <a:latin typeface="+mn-lt"/>
                  <a:ea typeface="+mn-ea"/>
                </a:rPr>
                <a:t>        </a:t>
              </a:r>
              <a:r>
                <a:rPr lang="en-US" altLang="zh-CN" sz="36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</a:t>
              </a:r>
              <a:r>
                <a:rPr lang="zh-CN" altLang="en-US" sz="36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那</a:t>
              </a:r>
              <a:r>
                <a:rPr lang="zh-CN" altLang="en-US" sz="36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红红的、大大的</a:t>
              </a:r>
              <a:r>
                <a:rPr lang="zh-CN" altLang="en-US" sz="36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枣儿，闪着</a:t>
              </a:r>
              <a:r>
                <a:rPr lang="zh-CN" altLang="en-US" sz="36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亮光</a:t>
              </a:r>
              <a:r>
                <a:rPr lang="zh-CN" altLang="en-US" sz="36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，只要看上一眼就会让人</a:t>
              </a:r>
              <a:r>
                <a:rPr lang="zh-CN" altLang="en-US" sz="36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直流口水</a:t>
              </a:r>
              <a:r>
                <a:rPr lang="zh-CN" altLang="en-US" sz="36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。如果摘一个放进嘴里，那</a:t>
              </a:r>
              <a:r>
                <a:rPr lang="zh-CN" altLang="en-US" sz="36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脆脆的感觉</a:t>
              </a:r>
              <a:r>
                <a:rPr lang="zh-CN" altLang="en-US" sz="36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、</a:t>
              </a:r>
              <a:r>
                <a:rPr lang="zh-CN" altLang="en-US" sz="3600" b="1" noProof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甜甜的味道</a:t>
              </a:r>
              <a:r>
                <a:rPr lang="zh-CN" altLang="en-US" sz="3600" b="1" noProof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让你一辈子也忘不了。</a:t>
              </a:r>
              <a:endPara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  <p:pic>
          <p:nvPicPr>
            <p:cNvPr id="57351" name="图片 3" descr="146906564399984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393" y="2257"/>
              <a:ext cx="4296" cy="4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 bwMode="auto">
          <a:xfrm>
            <a:off x="4756150" y="4757738"/>
            <a:ext cx="6488113" cy="1611312"/>
            <a:chOff x="7490" y="7492"/>
            <a:chExt cx="10218" cy="2538"/>
          </a:xfrm>
        </p:grpSpPr>
        <p:sp>
          <p:nvSpPr>
            <p:cNvPr id="8" name="矩形 7"/>
            <p:cNvSpPr/>
            <p:nvPr/>
          </p:nvSpPr>
          <p:spPr>
            <a:xfrm>
              <a:off x="7490" y="7492"/>
              <a:ext cx="10218" cy="25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7354" name="文本框 12"/>
            <p:cNvSpPr txBox="1">
              <a:spLocks noChangeArrowheads="1"/>
            </p:cNvSpPr>
            <p:nvPr/>
          </p:nvSpPr>
          <p:spPr bwMode="auto">
            <a:xfrm>
              <a:off x="7731" y="7651"/>
              <a:ext cx="9724" cy="2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比喻、夸张的修辞手法</a:t>
              </a:r>
              <a:r>
                <a:rPr lang="zh-CN" altLang="en-US" sz="3200" b="1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让读者如临其境，如尝其味</a:t>
              </a:r>
              <a:r>
                <a:rPr lang="zh-CN" altLang="en-US" sz="3200" b="1">
                  <a:solidFill>
                    <a:srgbClr val="843C0B"/>
                  </a:solidFill>
                  <a:latin typeface="仿宋_GB2312" charset="-122"/>
                  <a:ea typeface="仿宋_GB2312" charset="-122"/>
                  <a:sym typeface="微软雅黑" panose="020B0503020204020204" pitchFamily="34" charset="-122"/>
                </a:rPr>
                <a:t>。</a:t>
              </a:r>
              <a:endParaRPr lang="zh-CN" altLang="en-US" sz="3200" b="1">
                <a:solidFill>
                  <a:srgbClr val="843C0B"/>
                </a:solidFill>
                <a:latin typeface="仿宋_GB2312" charset="-122"/>
                <a:ea typeface="仿宋_GB231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371" name="组合 2"/>
          <p:cNvGrpSpPr/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58372" name="图片 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梳结构 清脉络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2001838" y="2014538"/>
            <a:ext cx="8553450" cy="2830512"/>
            <a:chOff x="3887" y="8797"/>
            <a:chExt cx="13494" cy="2841"/>
          </a:xfrm>
        </p:grpSpPr>
        <p:sp>
          <p:nvSpPr>
            <p:cNvPr id="31" name="对角圆角矩形 30"/>
            <p:cNvSpPr/>
            <p:nvPr/>
          </p:nvSpPr>
          <p:spPr>
            <a:xfrm>
              <a:off x="3887" y="8797"/>
              <a:ext cx="13494" cy="284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533" y="9321"/>
              <a:ext cx="12009" cy="13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你现在会写了吗？想好你要写的内容了吗?</a:t>
              </a:r>
              <a:endParaRPr lang="zh-CN" altLang="en-US" sz="4000" b="1" noProof="1">
                <a:latin typeface="+mj-lt"/>
                <a:ea typeface="楷体_GB2312" pitchFamily="49" charset="-122"/>
                <a:cs typeface="+mj-cs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156"/>
          <p:cNvSpPr>
            <a:spLocks noChangeArrowheads="1"/>
          </p:cNvSpPr>
          <p:nvPr/>
        </p:nvSpPr>
        <p:spPr bwMode="auto">
          <a:xfrm>
            <a:off x="558800" y="1098550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395" name="组合 2"/>
          <p:cNvGrpSpPr/>
          <p:nvPr/>
        </p:nvGrpSpPr>
        <p:grpSpPr bwMode="auto">
          <a:xfrm>
            <a:off x="-166688" y="203200"/>
            <a:ext cx="3889376" cy="1230313"/>
            <a:chOff x="720" y="452"/>
            <a:chExt cx="5681" cy="1936"/>
          </a:xfrm>
        </p:grpSpPr>
        <p:pic>
          <p:nvPicPr>
            <p:cNvPr id="59396" name="图片 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76"/>
            <p:cNvSpPr txBox="1"/>
            <p:nvPr/>
          </p:nvSpPr>
          <p:spPr>
            <a:xfrm>
              <a:off x="720" y="597"/>
              <a:ext cx="5073" cy="17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梳结构 清脉络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87538" y="1509713"/>
            <a:ext cx="907732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开头：点明中心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“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我爱家乡的杨梅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”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6763" y="2932113"/>
            <a:ext cx="86788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中间 ：介绍杨梅的生长过程、味道、颜色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325" y="4432300"/>
            <a:ext cx="834231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结尾：吃多了杨梅发生的变化，再次点题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3650" y="2144713"/>
            <a:ext cx="860425" cy="293052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/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家乡的杨梅</a:t>
            </a:r>
            <a:endParaRPr lang="zh-CN" altLang="en-US" sz="44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0418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小试牛刀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60420" name="组合 2"/>
          <p:cNvGrpSpPr/>
          <p:nvPr/>
        </p:nvGrpSpPr>
        <p:grpSpPr bwMode="auto">
          <a:xfrm>
            <a:off x="879475" y="1485900"/>
            <a:ext cx="7410450" cy="4802188"/>
            <a:chOff x="813" y="1686"/>
            <a:chExt cx="16696" cy="4438"/>
          </a:xfrm>
        </p:grpSpPr>
        <p:sp>
          <p:nvSpPr>
            <p:cNvPr id="2" name="对角圆角矩形 1"/>
            <p:cNvSpPr/>
            <p:nvPr/>
          </p:nvSpPr>
          <p:spPr>
            <a:xfrm>
              <a:off x="813" y="1686"/>
              <a:ext cx="16696" cy="443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71" y="2286"/>
              <a:ext cx="16181" cy="2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  <a:r>
                <a:rPr lang="zh-CN" altLang="en-US" sz="4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赶紧动笔试一试吧！写完后可以与读一读，相互修改</a:t>
              </a:r>
              <a:endParaRPr sz="4400" noProof="1">
                <a:latin typeface="+mn-ea"/>
              </a:endParaRPr>
            </a:p>
          </p:txBody>
        </p:sp>
      </p:grpSp>
      <p:grpSp>
        <p:nvGrpSpPr>
          <p:cNvPr id="60423" name="组合 10"/>
          <p:cNvGrpSpPr/>
          <p:nvPr/>
        </p:nvGrpSpPr>
        <p:grpSpPr bwMode="auto">
          <a:xfrm rot="1140000">
            <a:off x="9369425" y="3333750"/>
            <a:ext cx="2435225" cy="3275013"/>
            <a:chOff x="15473" y="6879"/>
            <a:chExt cx="3088" cy="3824"/>
          </a:xfrm>
        </p:grpSpPr>
        <p:sp>
          <p:nvSpPr>
            <p:cNvPr id="8" name="椭圆 7"/>
            <p:cNvSpPr/>
            <p:nvPr/>
          </p:nvSpPr>
          <p:spPr>
            <a:xfrm>
              <a:off x="15473" y="6879"/>
              <a:ext cx="3088" cy="382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515" y="7014"/>
              <a:ext cx="3046" cy="3553"/>
            </a:xfrm>
            <a:prstGeom prst="ellipse">
              <a:avLst/>
            </a:prstGeom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1443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佳文欣赏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61445" name="组合 40"/>
          <p:cNvGrpSpPr/>
          <p:nvPr/>
        </p:nvGrpSpPr>
        <p:grpSpPr bwMode="auto">
          <a:xfrm>
            <a:off x="554038" y="1127125"/>
            <a:ext cx="11052175" cy="4227513"/>
            <a:chOff x="873" y="1775"/>
            <a:chExt cx="17404" cy="6657"/>
          </a:xfrm>
        </p:grpSpPr>
        <p:grpSp>
          <p:nvGrpSpPr>
            <p:cNvPr id="61446" name="组合 7"/>
            <p:cNvGrpSpPr/>
            <p:nvPr/>
          </p:nvGrpSpPr>
          <p:grpSpPr bwMode="auto">
            <a:xfrm>
              <a:off x="873" y="1775"/>
              <a:ext cx="17405" cy="5855"/>
              <a:chOff x="903" y="1601"/>
              <a:chExt cx="17494" cy="6128"/>
            </a:xfrm>
          </p:grpSpPr>
          <p:sp>
            <p:nvSpPr>
              <p:cNvPr id="10" name="对角圆角矩形 9"/>
              <p:cNvSpPr/>
              <p:nvPr/>
            </p:nvSpPr>
            <p:spPr>
              <a:xfrm>
                <a:off x="903" y="1601"/>
                <a:ext cx="17493" cy="6128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32" y="1601"/>
                <a:ext cx="16885" cy="16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40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itchFamily="49" charset="-122"/>
                    <a:cs typeface="+mj-cs"/>
                  </a:rPr>
                  <a:t>    </a:t>
                </a:r>
                <a:endPara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528" y="2182"/>
              <a:ext cx="15789" cy="62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我爱家乡的杨梅。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   清明节后，杨梅树上挂满了杨梅。杨梅圆圆的，和桂圆一样大小，遍身生着小刺。等杨梅渐渐长熟，刺也渐渐软了，平了。摘一颗放进嘴里,舌尖触到杨梅那平滑的刺，使人感到细腻(nì)而且柔软。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  <a:p>
              <a:pPr>
                <a:lnSpc>
                  <a:spcPct val="150000"/>
                </a:lnSpc>
              </a:pP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974725" y="2203450"/>
            <a:ext cx="11753850" cy="1165225"/>
            <a:chOff x="1534" y="3470"/>
            <a:chExt cx="18510" cy="1834"/>
          </a:xfrm>
        </p:grpSpPr>
        <p:sp>
          <p:nvSpPr>
            <p:cNvPr id="61451" name="文本框 8"/>
            <p:cNvSpPr txBox="1">
              <a:spLocks noChangeArrowheads="1"/>
            </p:cNvSpPr>
            <p:nvPr/>
          </p:nvSpPr>
          <p:spPr bwMode="auto">
            <a:xfrm>
              <a:off x="12100" y="3470"/>
              <a:ext cx="249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</a:rPr>
                <a:t>圆圆的</a:t>
              </a:r>
              <a:endParaRPr lang="zh-CN" altLang="en-US" sz="2800" b="1">
                <a:solidFill>
                  <a:srgbClr val="C00000"/>
                </a:solidFill>
                <a:latin typeface="方正楷体简体" charset="-122"/>
                <a:ea typeface="方正楷体简体" charset="-122"/>
              </a:endParaRPr>
            </a:p>
          </p:txBody>
        </p:sp>
        <p:sp>
          <p:nvSpPr>
            <p:cNvPr id="61452" name="文本框 14"/>
            <p:cNvSpPr txBox="1">
              <a:spLocks noChangeArrowheads="1"/>
            </p:cNvSpPr>
            <p:nvPr/>
          </p:nvSpPr>
          <p:spPr bwMode="auto">
            <a:xfrm>
              <a:off x="14352" y="3470"/>
              <a:ext cx="569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和桂圆一</a:t>
              </a:r>
              <a:endParaRPr lang="zh-CN" altLang="en-US" sz="2800" b="1">
                <a:solidFill>
                  <a:srgbClr val="C00000"/>
                </a:solidFill>
                <a:latin typeface="方正楷体简体" charset="-122"/>
                <a:ea typeface="方正楷体简体" charset="-122"/>
              </a:endParaRPr>
            </a:p>
          </p:txBody>
        </p:sp>
        <p:sp>
          <p:nvSpPr>
            <p:cNvPr id="61453" name="文本框 21"/>
            <p:cNvSpPr txBox="1">
              <a:spLocks noChangeArrowheads="1"/>
            </p:cNvSpPr>
            <p:nvPr/>
          </p:nvSpPr>
          <p:spPr bwMode="auto">
            <a:xfrm>
              <a:off x="1534" y="4482"/>
              <a:ext cx="258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样大小</a:t>
              </a:r>
              <a:endParaRPr lang="zh-CN" altLang="en-US" sz="2800"/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2230438" y="3494088"/>
            <a:ext cx="9837737" cy="1168400"/>
            <a:chOff x="3512" y="5502"/>
            <a:chExt cx="15494" cy="1840"/>
          </a:xfrm>
        </p:grpSpPr>
        <p:sp>
          <p:nvSpPr>
            <p:cNvPr id="61455" name="文本框 23"/>
            <p:cNvSpPr txBox="1">
              <a:spLocks noChangeArrowheads="1"/>
            </p:cNvSpPr>
            <p:nvPr/>
          </p:nvSpPr>
          <p:spPr bwMode="auto">
            <a:xfrm>
              <a:off x="10621" y="5502"/>
              <a:ext cx="1896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平滑</a:t>
              </a:r>
              <a:endParaRPr lang="zh-CN" altLang="en-US" sz="2800" b="1">
                <a:solidFill>
                  <a:srgbClr val="C00000"/>
                </a:solidFill>
                <a:latin typeface="方正楷体简体" charset="-122"/>
                <a:ea typeface="方正楷体简体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61456" name="组合 26"/>
            <p:cNvGrpSpPr/>
            <p:nvPr/>
          </p:nvGrpSpPr>
          <p:grpSpPr bwMode="auto">
            <a:xfrm>
              <a:off x="3512" y="5502"/>
              <a:ext cx="15494" cy="1841"/>
              <a:chOff x="3512" y="5502"/>
              <a:chExt cx="15494" cy="1841"/>
            </a:xfrm>
          </p:grpSpPr>
          <p:sp>
            <p:nvSpPr>
              <p:cNvPr id="61457" name="文本框 24"/>
              <p:cNvSpPr txBox="1">
                <a:spLocks noChangeArrowheads="1"/>
              </p:cNvSpPr>
              <p:nvPr/>
            </p:nvSpPr>
            <p:spPr bwMode="auto">
              <a:xfrm>
                <a:off x="3512" y="5745"/>
                <a:ext cx="1595" cy="1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2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  <a:sym typeface="微软雅黑" panose="020B0503020204020204" pitchFamily="34" charset="-122"/>
                  </a:rPr>
                  <a:t>               </a:t>
                </a:r>
                <a:r>
                  <a:rPr lang="zh-CN" altLang="en-US" sz="28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  <a:sym typeface="微软雅黑" panose="020B0503020204020204" pitchFamily="34" charset="-122"/>
                  </a:rPr>
                  <a:t>柔软</a:t>
                </a:r>
                <a:endPara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1458" name="文本框 25"/>
              <p:cNvSpPr txBox="1">
                <a:spLocks noChangeArrowheads="1"/>
              </p:cNvSpPr>
              <p:nvPr/>
            </p:nvSpPr>
            <p:spPr bwMode="auto">
              <a:xfrm>
                <a:off x="15678" y="5502"/>
                <a:ext cx="3329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  <a:sym typeface="微软雅黑" panose="020B0503020204020204" pitchFamily="34" charset="-122"/>
                  </a:rPr>
                  <a:t>细腻</a:t>
                </a:r>
                <a:endParaRPr lang="zh-CN" altLang="en-US" sz="2800"/>
              </a:p>
            </p:txBody>
          </p:sp>
        </p:grpSp>
      </p:grpSp>
      <p:grpSp>
        <p:nvGrpSpPr>
          <p:cNvPr id="42" name="组合 41"/>
          <p:cNvGrpSpPr/>
          <p:nvPr/>
        </p:nvGrpSpPr>
        <p:grpSpPr bwMode="auto">
          <a:xfrm>
            <a:off x="492125" y="5149850"/>
            <a:ext cx="6719888" cy="977900"/>
            <a:chOff x="776" y="8111"/>
            <a:chExt cx="10582" cy="1538"/>
          </a:xfrm>
        </p:grpSpPr>
        <p:grpSp>
          <p:nvGrpSpPr>
            <p:cNvPr id="61460" name="组合 35"/>
            <p:cNvGrpSpPr/>
            <p:nvPr/>
          </p:nvGrpSpPr>
          <p:grpSpPr bwMode="auto">
            <a:xfrm>
              <a:off x="776" y="8111"/>
              <a:ext cx="4984" cy="822"/>
              <a:chOff x="756" y="8433"/>
              <a:chExt cx="4984" cy="822"/>
            </a:xfrm>
          </p:grpSpPr>
          <p:sp>
            <p:nvSpPr>
              <p:cNvPr id="61461" name="文本框 29"/>
              <p:cNvSpPr txBox="1">
                <a:spLocks noChangeArrowheads="1"/>
              </p:cNvSpPr>
              <p:nvPr/>
            </p:nvSpPr>
            <p:spPr bwMode="auto">
              <a:xfrm>
                <a:off x="3248" y="8433"/>
                <a:ext cx="2492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</a:rPr>
                  <a:t>圆圆的</a:t>
                </a:r>
                <a:endPara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</a:endParaRPr>
              </a:p>
            </p:txBody>
          </p:sp>
          <p:sp>
            <p:nvSpPr>
              <p:cNvPr id="61462" name="文本框 34"/>
              <p:cNvSpPr txBox="1">
                <a:spLocks noChangeArrowheads="1"/>
              </p:cNvSpPr>
              <p:nvPr/>
            </p:nvSpPr>
            <p:spPr bwMode="auto">
              <a:xfrm>
                <a:off x="756" y="8433"/>
                <a:ext cx="2976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方正楷体简体" charset="-122"/>
                    <a:ea typeface="方正楷体简体" charset="-122"/>
                  </a:rPr>
                  <a:t>杨梅形状</a:t>
                </a:r>
                <a:endParaRPr lang="zh-CN" altLang="en-US" sz="2800" b="1">
                  <a:latin typeface="方正楷体简体" charset="-122"/>
                  <a:ea typeface="方正楷体简体" charset="-122"/>
                </a:endParaRPr>
              </a:p>
            </p:txBody>
          </p:sp>
        </p:grpSp>
        <p:grpSp>
          <p:nvGrpSpPr>
            <p:cNvPr id="61463" name="组合 37"/>
            <p:cNvGrpSpPr/>
            <p:nvPr/>
          </p:nvGrpSpPr>
          <p:grpSpPr bwMode="auto">
            <a:xfrm>
              <a:off x="5760" y="8111"/>
              <a:ext cx="5599" cy="1538"/>
              <a:chOff x="1081" y="9112"/>
              <a:chExt cx="5599" cy="1538"/>
            </a:xfrm>
          </p:grpSpPr>
          <p:sp>
            <p:nvSpPr>
              <p:cNvPr id="61464" name="文本框 30"/>
              <p:cNvSpPr txBox="1">
                <a:spLocks noChangeArrowheads="1"/>
              </p:cNvSpPr>
              <p:nvPr/>
            </p:nvSpPr>
            <p:spPr bwMode="auto">
              <a:xfrm>
                <a:off x="3512" y="9150"/>
                <a:ext cx="3168" cy="15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  <a:sym typeface="微软雅黑" panose="020B0503020204020204" pitchFamily="34" charset="-122"/>
                  </a:rPr>
                  <a:t>和桂圆一样大小</a:t>
                </a:r>
                <a:endPara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</a:endParaRPr>
              </a:p>
            </p:txBody>
          </p:sp>
          <p:sp>
            <p:nvSpPr>
              <p:cNvPr id="61465" name="文本框 36"/>
              <p:cNvSpPr txBox="1">
                <a:spLocks noChangeArrowheads="1"/>
              </p:cNvSpPr>
              <p:nvPr/>
            </p:nvSpPr>
            <p:spPr bwMode="auto">
              <a:xfrm>
                <a:off x="1081" y="9112"/>
                <a:ext cx="2672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latin typeface="方正楷体简体" charset="-122"/>
                    <a:ea typeface="方正楷体简体" charset="-122"/>
                  </a:rPr>
                  <a:t>杨梅大小</a:t>
                </a:r>
                <a:endParaRPr lang="zh-CN" altLang="en-US" sz="2800" b="1">
                  <a:latin typeface="方正楷体简体" charset="-122"/>
                  <a:ea typeface="方正楷体简体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 bwMode="auto">
          <a:xfrm>
            <a:off x="7475538" y="5175250"/>
            <a:ext cx="3881437" cy="1019175"/>
            <a:chOff x="11772" y="8149"/>
            <a:chExt cx="6114" cy="1606"/>
          </a:xfrm>
        </p:grpSpPr>
        <p:grpSp>
          <p:nvGrpSpPr>
            <p:cNvPr id="61467" name="组合 31"/>
            <p:cNvGrpSpPr/>
            <p:nvPr/>
          </p:nvGrpSpPr>
          <p:grpSpPr bwMode="auto">
            <a:xfrm>
              <a:off x="14748" y="8149"/>
              <a:ext cx="3138" cy="1606"/>
              <a:chOff x="2347" y="5209"/>
              <a:chExt cx="3138" cy="1606"/>
            </a:xfrm>
          </p:grpSpPr>
          <p:sp>
            <p:nvSpPr>
              <p:cNvPr id="61468" name="文本框 32"/>
              <p:cNvSpPr txBox="1">
                <a:spLocks noChangeArrowheads="1"/>
              </p:cNvSpPr>
              <p:nvPr/>
            </p:nvSpPr>
            <p:spPr bwMode="auto">
              <a:xfrm>
                <a:off x="2347" y="5209"/>
                <a:ext cx="1543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  <a:sym typeface="微软雅黑" panose="020B0503020204020204" pitchFamily="34" charset="-122"/>
                  </a:rPr>
                  <a:t>平滑</a:t>
                </a:r>
                <a:endPara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</a:endParaRPr>
              </a:p>
            </p:txBody>
          </p:sp>
          <p:sp>
            <p:nvSpPr>
              <p:cNvPr id="61469" name="文本框 33"/>
              <p:cNvSpPr txBox="1">
                <a:spLocks noChangeArrowheads="1"/>
              </p:cNvSpPr>
              <p:nvPr/>
            </p:nvSpPr>
            <p:spPr bwMode="auto">
              <a:xfrm>
                <a:off x="2347" y="5993"/>
                <a:ext cx="3139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C00000"/>
                    </a:solidFill>
                    <a:latin typeface="方正楷体简体" charset="-122"/>
                    <a:ea typeface="方正楷体简体" charset="-122"/>
                    <a:sym typeface="微软雅黑" panose="020B0503020204020204" pitchFamily="34" charset="-122"/>
                  </a:rPr>
                  <a:t>细腻、柔软</a:t>
                </a:r>
                <a:endParaRPr lang="zh-CN" altLang="en-US" sz="2800" b="1">
                  <a:solidFill>
                    <a:srgbClr val="C00000"/>
                  </a:solidFill>
                  <a:latin typeface="方正楷体简体" charset="-122"/>
                  <a:ea typeface="方正楷体简体" charset="-122"/>
                </a:endParaRPr>
              </a:p>
            </p:txBody>
          </p:sp>
        </p:grpSp>
        <p:sp>
          <p:nvSpPr>
            <p:cNvPr id="61470" name="文本框 38"/>
            <p:cNvSpPr txBox="1">
              <a:spLocks noChangeArrowheads="1"/>
            </p:cNvSpPr>
            <p:nvPr/>
          </p:nvSpPr>
          <p:spPr bwMode="auto">
            <a:xfrm>
              <a:off x="11772" y="8149"/>
              <a:ext cx="323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方正楷体简体" charset="-122"/>
                  <a:ea typeface="方正楷体简体" charset="-122"/>
                </a:rPr>
                <a:t>杨梅口感</a:t>
              </a:r>
              <a:endParaRPr lang="zh-CN" altLang="en-US" sz="2800" b="1">
                <a:latin typeface="方正楷体简体" charset="-122"/>
                <a:ea typeface="方正楷体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2467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佳文欣赏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62469" name="组合 40"/>
          <p:cNvGrpSpPr/>
          <p:nvPr/>
        </p:nvGrpSpPr>
        <p:grpSpPr bwMode="auto">
          <a:xfrm>
            <a:off x="554038" y="1127125"/>
            <a:ext cx="11052175" cy="3717925"/>
            <a:chOff x="873" y="1775"/>
            <a:chExt cx="17405" cy="5855"/>
          </a:xfrm>
        </p:grpSpPr>
        <p:grpSp>
          <p:nvGrpSpPr>
            <p:cNvPr id="62470" name="组合 7"/>
            <p:cNvGrpSpPr/>
            <p:nvPr/>
          </p:nvGrpSpPr>
          <p:grpSpPr bwMode="auto">
            <a:xfrm>
              <a:off x="873" y="1775"/>
              <a:ext cx="17405" cy="5855"/>
              <a:chOff x="903" y="1601"/>
              <a:chExt cx="17494" cy="6128"/>
            </a:xfrm>
          </p:grpSpPr>
          <p:sp>
            <p:nvSpPr>
              <p:cNvPr id="10" name="对角圆角矩形 9"/>
              <p:cNvSpPr/>
              <p:nvPr/>
            </p:nvSpPr>
            <p:spPr>
              <a:xfrm>
                <a:off x="903" y="1601"/>
                <a:ext cx="17494" cy="6128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noProof="1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32" y="1601"/>
                <a:ext cx="16886" cy="167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40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itchFamily="49" charset="-122"/>
                    <a:cs typeface="+mj-cs"/>
                  </a:rPr>
                  <a:t>    </a:t>
                </a:r>
                <a:endPara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528" y="2183"/>
              <a:ext cx="15790" cy="5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rPr>
                <a:t>       </a:t>
              </a:r>
              <a:r>
                <a:rPr lang="zh-CN" altLang="en-US" sz="2800" b="1" noProof="1">
                  <a:latin typeface="方正楷体简体" charset="-122"/>
                  <a:ea typeface="方正楷体简体" charset="-122"/>
                  <a:sym typeface="+mn-ea"/>
                </a:rPr>
                <a:t>杨梅</a:t>
              </a:r>
              <a:r>
                <a:rPr lang="zh-CN" altLang="en-US" sz="2800" b="1" noProof="1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+mn-ea"/>
                </a:rPr>
                <a:t>先是</a:t>
              </a:r>
              <a:r>
                <a:rPr lang="zh-CN" altLang="en-US" sz="2800" b="1" noProof="1">
                  <a:latin typeface="方正楷体简体" charset="-122"/>
                  <a:ea typeface="方正楷体简体" charset="-122"/>
                  <a:sym typeface="+mn-ea"/>
                </a:rPr>
                <a:t>淡红的，</a:t>
              </a:r>
              <a:r>
                <a:rPr lang="zh-CN" altLang="en-US" sz="2800" b="1" noProof="1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+mn-ea"/>
                </a:rPr>
                <a:t>随后</a:t>
              </a:r>
              <a:r>
                <a:rPr lang="zh-CN" altLang="en-US" sz="2800" b="1" noProof="1">
                  <a:latin typeface="方正楷体简体" charset="-122"/>
                  <a:ea typeface="方正楷体简体" charset="-122"/>
                  <a:sym typeface="+mn-ea"/>
                </a:rPr>
                <a:t>变成深红，</a:t>
              </a:r>
              <a:r>
                <a:rPr lang="zh-CN" altLang="en-US" sz="2800" b="1" noProof="1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+mn-ea"/>
                </a:rPr>
                <a:t>最后</a:t>
              </a:r>
              <a:r>
                <a:rPr lang="zh-CN" altLang="en-US" sz="2800" b="1" noProof="1">
                  <a:latin typeface="方正楷体简体" charset="-122"/>
                  <a:ea typeface="方正楷体简体" charset="-122"/>
                  <a:sym typeface="+mn-ea"/>
                </a:rPr>
                <a:t>几乎变成黑的了。它不是真的变黑，因为太红了，所以像黑的。你轻轻咬开它，就可以看见那</a:t>
              </a:r>
              <a:r>
                <a:rPr lang="zh-CN" altLang="en-US" sz="2800" b="1" noProof="1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+mn-ea"/>
                </a:rPr>
                <a:t>新鲜红嫩</a:t>
              </a:r>
              <a:r>
                <a:rPr lang="zh-CN" altLang="en-US" sz="2800" b="1" noProof="1">
                  <a:latin typeface="方正楷体简体" charset="-122"/>
                  <a:ea typeface="方正楷体简体" charset="-122"/>
                  <a:sym typeface="+mn-ea"/>
                </a:rPr>
                <a:t>的果肉，嘴唇上舌头上同时染满了鲜红的</a:t>
              </a:r>
              <a:r>
                <a:rPr lang="zh-CN" altLang="en-US" sz="2800" b="1" noProof="1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+mn-ea"/>
                </a:rPr>
                <a:t>汁水</a:t>
              </a:r>
              <a:r>
                <a:rPr lang="zh-CN" altLang="en-US" sz="2800" b="1" noProof="1">
                  <a:latin typeface="方正楷体简体" charset="-122"/>
                  <a:ea typeface="方正楷体简体" charset="-122"/>
                  <a:sym typeface="+mn-ea"/>
                </a:rPr>
                <a:t>。</a:t>
              </a:r>
              <a:endParaRPr lang="zh-CN" altLang="en-US" sz="2800" b="1" noProof="1">
                <a:latin typeface="方正楷体简体" charset="-122"/>
                <a:ea typeface="方正楷体简体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77825" y="5043488"/>
            <a:ext cx="6626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方正楷体简体" charset="-122"/>
                <a:ea typeface="方正楷体简体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先是、随后、最后</a:t>
            </a:r>
            <a:r>
              <a:rPr lang="en-US" altLang="zh-CN" sz="2800" b="1">
                <a:latin typeface="方正楷体简体" charset="-122"/>
                <a:ea typeface="方正楷体简体" charset="-122"/>
              </a:rPr>
              <a:t>”</a:t>
            </a:r>
            <a:r>
              <a:rPr lang="zh-CN" altLang="en-US" sz="2800" b="1">
                <a:latin typeface="方正楷体简体" charset="-122"/>
                <a:ea typeface="方正楷体简体" charset="-122"/>
              </a:rPr>
              <a:t>描绘出了杨梅颜色，随着生长在发生</a:t>
            </a:r>
            <a:r>
              <a:rPr lang="zh-CN" altLang="en-US" sz="2800" b="1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变化</a:t>
            </a:r>
            <a:endParaRPr lang="zh-CN" altLang="en-US" sz="2800" b="1">
              <a:solidFill>
                <a:srgbClr val="FF0000"/>
              </a:solidFill>
              <a:latin typeface="方正楷体简体" charset="-122"/>
              <a:ea typeface="方正楷体简体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103938" y="5737225"/>
            <a:ext cx="48926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方正楷体简体" charset="-122"/>
                <a:ea typeface="方正楷体简体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新鲜红嫩</a:t>
            </a:r>
            <a:r>
              <a:rPr lang="zh-CN" altLang="en-US" sz="2800" b="1">
                <a:latin typeface="方正楷体简体" charset="-122"/>
                <a:ea typeface="方正楷体简体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汁水</a:t>
            </a:r>
            <a:r>
              <a:rPr lang="en-US" altLang="zh-CN" sz="2800" b="1">
                <a:latin typeface="方正楷体简体" charset="-122"/>
                <a:ea typeface="方正楷体简体" charset="-122"/>
              </a:rPr>
              <a:t>”</a:t>
            </a:r>
            <a:r>
              <a:rPr lang="zh-CN" altLang="en-US" sz="2800" b="1">
                <a:latin typeface="方正楷体简体" charset="-122"/>
                <a:ea typeface="方正楷体简体" charset="-122"/>
              </a:rPr>
              <a:t>体现了杨梅果肉鲜嫩多汁的特点</a:t>
            </a:r>
            <a:endParaRPr lang="zh-CN" altLang="en-US" sz="2800" b="1">
              <a:latin typeface="方正楷体简体" charset="-122"/>
              <a:ea typeface="方正楷体简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3491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佳文欣赏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17788" y="5467350"/>
            <a:ext cx="54816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方正楷体简体" charset="-122"/>
                <a:ea typeface="方正楷体简体" charset="-122"/>
              </a:rPr>
              <a:t>作者简单的</a:t>
            </a:r>
            <a:r>
              <a:rPr lang="zh-CN" altLang="en-US" sz="2800" b="1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举例说明</a:t>
            </a:r>
            <a:r>
              <a:rPr lang="zh-CN" altLang="en-US" sz="2800" b="1">
                <a:latin typeface="方正楷体简体" charset="-122"/>
                <a:ea typeface="方正楷体简体" charset="-122"/>
              </a:rPr>
              <a:t>，杨梅吃起来的感觉，让人想亲自尝一尝。</a:t>
            </a:r>
            <a:endParaRPr lang="zh-CN" altLang="en-US" sz="2800" b="1">
              <a:latin typeface="方正楷体简体" charset="-122"/>
              <a:ea typeface="方正楷体简体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671513" y="1174750"/>
            <a:ext cx="11050587" cy="4873625"/>
            <a:chOff x="873" y="1759"/>
            <a:chExt cx="17404" cy="7676"/>
          </a:xfrm>
        </p:grpSpPr>
        <p:grpSp>
          <p:nvGrpSpPr>
            <p:cNvPr id="63495" name="组合 14"/>
            <p:cNvGrpSpPr/>
            <p:nvPr/>
          </p:nvGrpSpPr>
          <p:grpSpPr bwMode="auto">
            <a:xfrm>
              <a:off x="873" y="1759"/>
              <a:ext cx="17405" cy="7676"/>
              <a:chOff x="873" y="1775"/>
              <a:chExt cx="17405" cy="7676"/>
            </a:xfrm>
          </p:grpSpPr>
          <p:grpSp>
            <p:nvGrpSpPr>
              <p:cNvPr id="63496" name="组合 15"/>
              <p:cNvGrpSpPr/>
              <p:nvPr/>
            </p:nvGrpSpPr>
            <p:grpSpPr bwMode="auto">
              <a:xfrm>
                <a:off x="873" y="1775"/>
                <a:ext cx="17405" cy="5855"/>
                <a:chOff x="903" y="1601"/>
                <a:chExt cx="17494" cy="6128"/>
              </a:xfrm>
            </p:grpSpPr>
            <p:sp>
              <p:nvSpPr>
                <p:cNvPr id="18" name="对角圆角矩形 17"/>
                <p:cNvSpPr/>
                <p:nvPr/>
              </p:nvSpPr>
              <p:spPr>
                <a:xfrm>
                  <a:off x="903" y="1601"/>
                  <a:ext cx="17493" cy="6129"/>
                </a:xfrm>
                <a:prstGeom prst="round2Diag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noProof="1"/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232" y="1601"/>
                  <a:ext cx="16885" cy="1672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lnSpc>
                      <a:spcPct val="150000"/>
                    </a:lnSpc>
                  </a:pPr>
                  <a:r>
                    <a:rPr lang="zh-CN" altLang="en-US" sz="4000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+mj-lt"/>
                      <a:ea typeface="楷体_GB2312" pitchFamily="49" charset="-122"/>
                      <a:cs typeface="+mj-cs"/>
                    </a:rPr>
                    <a:t>    </a:t>
                  </a:r>
                  <a:endParaRPr lang="zh-CN" altLang="en-US" sz="28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itchFamily="49" charset="-122"/>
                    <a:cs typeface="+mj-cs"/>
                  </a:endParaRPr>
                </a:p>
              </p:txBody>
            </p:sp>
          </p:grpSp>
          <p:sp>
            <p:nvSpPr>
              <p:cNvPr id="25" name="文本框 24"/>
              <p:cNvSpPr txBox="1"/>
              <p:nvPr/>
            </p:nvSpPr>
            <p:spPr>
              <a:xfrm>
                <a:off x="1528" y="2183"/>
                <a:ext cx="15789" cy="726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itchFamily="49" charset="-122"/>
                    <a:cs typeface="+mj-cs"/>
                  </a:rPr>
                  <a:t>      </a:t>
                </a:r>
                <a:r>
                  <a:rPr lang="en-US" altLang="zh-CN" sz="2800" b="1" noProof="1">
                    <a:latin typeface="方正楷体简体" charset="-122"/>
                    <a:ea typeface="方正楷体简体" charset="-122"/>
                    <a:sym typeface="+mn-ea"/>
                  </a:rPr>
                  <a:t> 没有熟透的杨梅又酸又甜，熟透了就甜津津的，叫人越吃越爱吃。我小时候，有一次吃杨梅吃得太多，发觉牙齿又酸又软，连豆腐也咬不动了。我才知道杨梅虽然熟透了，酸味还是有的，因为它太甜，吃起来就不觉得酸了。吃饱了杨梅再吃别的东西，才感觉到牙齿被它酸倒了。</a:t>
                </a:r>
                <a:endParaRPr lang="zh-CN" altLang="en-US" sz="2800" b="1" noProof="1">
                  <a:latin typeface="方正楷体简体" charset="-122"/>
                  <a:ea typeface="方正楷体简体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800" b="1" noProof="1">
                  <a:latin typeface="方正楷体简体" charset="-122"/>
                  <a:ea typeface="方正楷体简体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 flipV="1">
              <a:off x="11766" y="3197"/>
              <a:ext cx="2058" cy="48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501" name="组合 26"/>
            <p:cNvGrpSpPr/>
            <p:nvPr/>
          </p:nvGrpSpPr>
          <p:grpSpPr bwMode="auto">
            <a:xfrm>
              <a:off x="1646" y="3179"/>
              <a:ext cx="15459" cy="4148"/>
              <a:chOff x="1646" y="3195"/>
              <a:chExt cx="15459" cy="4148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623" y="3195"/>
                <a:ext cx="2393" cy="18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1646" y="5158"/>
                <a:ext cx="713" cy="4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0276" y="4225"/>
                <a:ext cx="2095" cy="5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5267" y="4225"/>
                <a:ext cx="1838" cy="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5061" y="5198"/>
                <a:ext cx="1608" cy="23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533" y="6291"/>
                <a:ext cx="13249" cy="58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646" y="7303"/>
                <a:ext cx="8543" cy="40"/>
              </a:xfrm>
              <a:prstGeom prst="line">
                <a:avLst/>
              </a:prstGeom>
              <a:ln w="28575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11"/>
          <p:cNvSpPr txBox="1">
            <a:spLocks noChangeArrowheads="1"/>
          </p:cNvSpPr>
          <p:nvPr/>
        </p:nvSpPr>
        <p:spPr bwMode="auto">
          <a:xfrm>
            <a:off x="612775" y="1619250"/>
            <a:ext cx="109664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方正楷体简体" charset="-122"/>
                <a:ea typeface="方正楷体简体" charset="-122"/>
              </a:rPr>
              <a:t>       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作者通过描写杨梅生长时，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颜色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形状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味道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变化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，让我们仿佛看到一颗颗鲜美多汁的杨梅，再通过自己小时候因为贪嘴吃杨梅酸掉牙齿的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小故事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，让大家更爱杨梅都想去试试，说明作者的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观察十分仔细，</a:t>
            </a:r>
            <a:r>
              <a:rPr lang="zh-CN" altLang="en-US" sz="3600" b="1" dirty="0">
                <a:latin typeface="方正楷体简体" charset="-122"/>
                <a:ea typeface="方正楷体简体" charset="-122"/>
              </a:rPr>
              <a:t>让我们有了</a:t>
            </a:r>
            <a:r>
              <a:rPr lang="zh-CN" altLang="en-US" sz="36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</a:rPr>
              <a:t>新的发现。</a:t>
            </a:r>
            <a:endParaRPr lang="zh-CN" altLang="en-US" sz="3600" b="1" dirty="0">
              <a:solidFill>
                <a:srgbClr val="FF0000"/>
              </a:solidFill>
              <a:latin typeface="方正楷体简体" charset="-122"/>
              <a:ea typeface="方正楷体简体" charset="-122"/>
            </a:endParaRPr>
          </a:p>
        </p:txBody>
      </p:sp>
      <p:grpSp>
        <p:nvGrpSpPr>
          <p:cNvPr id="64515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4516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佳作点评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85735" y="4044950"/>
            <a:ext cx="3604260" cy="2564765"/>
          </a:xfrm>
          <a:prstGeom prst="ellipse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763" y="196850"/>
            <a:ext cx="2062162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rPr>
              <a:t>游戏导入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  <a:sym typeface="+mn-lt"/>
            </a:endParaRPr>
          </a:p>
        </p:txBody>
      </p:sp>
      <p:grpSp>
        <p:nvGrpSpPr>
          <p:cNvPr id="37891" name="组合 8"/>
          <p:cNvGrpSpPr/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37892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情境导入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673" y="1327150"/>
            <a:ext cx="8413750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5539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素材宝库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10" name="对角圆角矩形 9"/>
          <p:cNvSpPr/>
          <p:nvPr/>
        </p:nvSpPr>
        <p:spPr>
          <a:xfrm>
            <a:off x="1217613" y="1570038"/>
            <a:ext cx="10225087" cy="491172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>
            <a:off x="1817688" y="1885950"/>
            <a:ext cx="9024937" cy="470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含苞欲放        百花怒放         绿草如茵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根深叶茂         玲珑可爱        膘肥体胖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贪吃好睡         欢蹦乱跳        摇头摆尾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龇牙咧嘴         呆头呆脑         憨态可掬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组合 8"/>
          <p:cNvGrpSpPr/>
          <p:nvPr/>
        </p:nvGrpSpPr>
        <p:grpSpPr bwMode="auto">
          <a:xfrm>
            <a:off x="184150" y="203200"/>
            <a:ext cx="3222625" cy="715963"/>
            <a:chOff x="1328" y="452"/>
            <a:chExt cx="5073" cy="1126"/>
          </a:xfrm>
        </p:grpSpPr>
        <p:pic>
          <p:nvPicPr>
            <p:cNvPr id="66563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1328" y="452"/>
              <a:ext cx="3631" cy="111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素材宝库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10" name="对角圆角矩形 9"/>
          <p:cNvSpPr/>
          <p:nvPr/>
        </p:nvSpPr>
        <p:spPr>
          <a:xfrm>
            <a:off x="931863" y="1203325"/>
            <a:ext cx="10326687" cy="509587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>
            <a:off x="931863" y="1036638"/>
            <a:ext cx="10534650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天上的云从西边一直烧到东边，红彤彤的，好像天空着了火。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 只见它们有的聚气凝神，抱紧米粒；有的二蚁联手，奋力平拼搏；有的发起蛮劲，搬米疾走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......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不多功夫，米粒好像返乡归国似的移向蚁穴。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</a:rPr>
              <a:t>       黄色的枫叶是最美的，那是胰脏金黄，远远望去，就像三月江南的杏林，绚烂耀眼。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763" y="196850"/>
            <a:ext cx="2062162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rPr>
              <a:t>游戏导入</a:t>
            </a:r>
            <a:endParaRPr lang="zh-CN" altLang="en-US" sz="36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itchFamily="49" charset="-122"/>
              <a:cs typeface="+mj-cs"/>
              <a:sym typeface="+mn-lt"/>
            </a:endParaRPr>
          </a:p>
        </p:txBody>
      </p:sp>
      <p:grpSp>
        <p:nvGrpSpPr>
          <p:cNvPr id="38915" name="组合 8"/>
          <p:cNvGrpSpPr/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38916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情境导入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38918" name="图片 7" descr="5252423_213128305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3" y="3403600"/>
            <a:ext cx="326390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图片 11" descr="timg (3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85138" y="3230563"/>
            <a:ext cx="324961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图片 12" descr="timg (5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64013" y="917575"/>
            <a:ext cx="3406775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0800" y="1871663"/>
            <a:ext cx="9075738" cy="3062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39939" name="组合 8"/>
          <p:cNvGrpSpPr/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39940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情境导入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39942" name="文本框 2"/>
          <p:cNvSpPr txBox="1">
            <a:spLocks noChangeArrowheads="1"/>
          </p:cNvSpPr>
          <p:nvPr/>
        </p:nvSpPr>
        <p:spPr bwMode="auto">
          <a:xfrm>
            <a:off x="1828800" y="1871663"/>
            <a:ext cx="83439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a typeface="楷体_GB2312" pitchFamily="49" charset="-122"/>
              </a:rPr>
              <a:t>     </a:t>
            </a:r>
            <a:endParaRPr lang="en-US" altLang="zh-CN" sz="2800" dirty="0"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楷体_GB2312" pitchFamily="49" charset="-122"/>
              </a:rPr>
              <a:t>     </a:t>
            </a:r>
            <a:r>
              <a:rPr lang="zh-CN" altLang="en-US" sz="3200" b="1" dirty="0">
                <a:ea typeface="楷体_GB2312" pitchFamily="49" charset="-122"/>
              </a:rPr>
              <a:t>大家回想一下，我们本单元的课文中有哪些事物让你印象深刻呢？</a:t>
            </a:r>
            <a:endParaRPr lang="zh-CN" altLang="en-US" sz="3200" b="1" dirty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8250" y="1247775"/>
            <a:ext cx="9423400" cy="4614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grpSp>
        <p:nvGrpSpPr>
          <p:cNvPr id="40963" name="组合 8"/>
          <p:cNvGrpSpPr/>
          <p:nvPr/>
        </p:nvGrpSpPr>
        <p:grpSpPr bwMode="auto">
          <a:xfrm>
            <a:off x="-214313" y="203200"/>
            <a:ext cx="3621088" cy="1322388"/>
            <a:chOff x="700" y="452"/>
            <a:chExt cx="5701" cy="2082"/>
          </a:xfrm>
        </p:grpSpPr>
        <p:pic>
          <p:nvPicPr>
            <p:cNvPr id="40964" name="图片 14" descr="PPT图标蓝色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/>
            <p:cNvSpPr txBox="1"/>
            <p:nvPr/>
          </p:nvSpPr>
          <p:spPr>
            <a:xfrm>
              <a:off x="700" y="452"/>
              <a:ext cx="5074" cy="20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/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lt"/>
                </a:rPr>
                <a:t>小组合作</a:t>
              </a: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  <a:p>
              <a:pPr algn="ctr" fontAlgn="auto"/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40966" name="文本框 2"/>
          <p:cNvSpPr txBox="1">
            <a:spLocks noChangeArrowheads="1"/>
          </p:cNvSpPr>
          <p:nvPr/>
        </p:nvSpPr>
        <p:spPr bwMode="auto">
          <a:xfrm>
            <a:off x="1717675" y="1824038"/>
            <a:ext cx="8342313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ea typeface="楷体_GB2312" pitchFamily="49" charset="-122"/>
                <a:sym typeface="微软雅黑" panose="020B0503020204020204" pitchFamily="34" charset="-122"/>
              </a:rPr>
              <a:t>1.分工合作，找自己最喜欢的课文片段读一读，与小伙伴交流你喜欢的理由</a:t>
            </a:r>
            <a:endParaRPr lang="zh-CN" altLang="en-US" sz="3200" dirty="0">
              <a:ea typeface="楷体_GB2312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ea typeface="楷体_GB2312" pitchFamily="49" charset="-122"/>
                <a:sym typeface="微软雅黑" panose="020B0503020204020204" pitchFamily="34" charset="-122"/>
              </a:rPr>
              <a:t>2.收集整理后，说说自己的收获</a:t>
            </a:r>
            <a:endParaRPr lang="zh-CN" altLang="en-US" sz="3200" dirty="0">
              <a:ea typeface="楷体_GB2312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ea typeface="楷体_GB2312" pitchFamily="49" charset="-122"/>
                <a:sym typeface="微软雅黑" panose="020B0503020204020204" pitchFamily="34" charset="-122"/>
              </a:rPr>
              <a:t>3.派代表发表自己小组的收获</a:t>
            </a:r>
            <a:endParaRPr lang="zh-CN" altLang="en-US" sz="3200" b="1" dirty="0"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3155950" y="3406775"/>
            <a:ext cx="8737600" cy="1949450"/>
            <a:chOff x="391" y="1676"/>
            <a:chExt cx="13760" cy="3069"/>
          </a:xfrm>
        </p:grpSpPr>
        <p:sp>
          <p:nvSpPr>
            <p:cNvPr id="7" name="矩形 6"/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1988" name="文本框 7"/>
            <p:cNvSpPr txBox="1">
              <a:spLocks noChangeArrowheads="1"/>
            </p:cNvSpPr>
            <p:nvPr/>
          </p:nvSpPr>
          <p:spPr bwMode="auto">
            <a:xfrm>
              <a:off x="772" y="1976"/>
              <a:ext cx="13379" cy="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dirty="0">
                  <a:ea typeface="楷体_GB2312" pitchFamily="49" charset="-122"/>
                  <a:sym typeface="微软雅黑" panose="020B0503020204020204" pitchFamily="34" charset="-122"/>
                </a:rPr>
                <a:t>      </a:t>
              </a:r>
              <a:r>
                <a:rPr lang="zh-CN" altLang="en-US" sz="3200" dirty="0">
                  <a:ea typeface="楷体_GB2312" pitchFamily="49" charset="-122"/>
                  <a:sym typeface="微软雅黑" panose="020B0503020204020204" pitchFamily="34" charset="-122"/>
                </a:rPr>
                <a:t>方法一：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作者从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整体到部分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的顺序观察了小鸟的外貌。用表示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颜色的词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描述了小鸟的外形美的特点。</a:t>
              </a:r>
              <a:endParaRPr lang="zh-CN" altLang="en-US" sz="3200" dirty="0">
                <a:solidFill>
                  <a:srgbClr val="FF0000"/>
                </a:solidFill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30200" y="695325"/>
            <a:ext cx="8737600" cy="2438400"/>
            <a:chOff x="520" y="1095"/>
            <a:chExt cx="13760" cy="3841"/>
          </a:xfrm>
        </p:grpSpPr>
        <p:sp>
          <p:nvSpPr>
            <p:cNvPr id="2" name="矩形 1"/>
            <p:cNvSpPr/>
            <p:nvPr/>
          </p:nvSpPr>
          <p:spPr>
            <a:xfrm>
              <a:off x="520" y="1095"/>
              <a:ext cx="13760" cy="30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1991" name="文本框 3"/>
            <p:cNvSpPr txBox="1">
              <a:spLocks noChangeArrowheads="1"/>
            </p:cNvSpPr>
            <p:nvPr/>
          </p:nvSpPr>
          <p:spPr bwMode="auto">
            <a:xfrm>
              <a:off x="822" y="1304"/>
              <a:ext cx="12639" cy="3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   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它的羽毛是</a:t>
              </a: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翠绿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的，翅膀带着一些</a:t>
              </a: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蓝色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，比鹦鹉还漂亮。他还有一张</a:t>
              </a:r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红色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的长嘴。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5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800" y="3305175"/>
            <a:ext cx="239712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3155950" y="4294188"/>
            <a:ext cx="8737600" cy="2160587"/>
            <a:chOff x="391" y="3074"/>
            <a:chExt cx="13760" cy="3400"/>
          </a:xfrm>
        </p:grpSpPr>
        <p:sp>
          <p:nvSpPr>
            <p:cNvPr id="7" name="矩形 6"/>
            <p:cNvSpPr/>
            <p:nvPr/>
          </p:nvSpPr>
          <p:spPr>
            <a:xfrm>
              <a:off x="391" y="3074"/>
              <a:ext cx="13760" cy="307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3012" name="文本框 7"/>
            <p:cNvSpPr txBox="1">
              <a:spLocks noChangeArrowheads="1"/>
            </p:cNvSpPr>
            <p:nvPr/>
          </p:nvSpPr>
          <p:spPr bwMode="auto">
            <a:xfrm>
              <a:off x="582" y="3229"/>
              <a:ext cx="13379" cy="3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dirty="0">
                  <a:ea typeface="楷体_GB2312" pitchFamily="49" charset="-122"/>
                  <a:sym typeface="微软雅黑" panose="020B0503020204020204" pitchFamily="34" charset="-122"/>
                </a:rPr>
                <a:t>      </a:t>
              </a:r>
              <a:r>
                <a:rPr lang="zh-CN" altLang="en-US" sz="3200" dirty="0">
                  <a:ea typeface="楷体_GB2312" pitchFamily="49" charset="-122"/>
                  <a:sym typeface="微软雅黑" panose="020B0503020204020204" pitchFamily="34" charset="-122"/>
                </a:rPr>
                <a:t>方法二：作者按照</a:t>
              </a:r>
              <a:r>
                <a:rPr lang="zh-CN" altLang="en-US" sz="3200" dirty="0">
                  <a:solidFill>
                    <a:srgbClr val="FF0000"/>
                  </a:solidFill>
                  <a:ea typeface="楷体_GB2312" pitchFamily="49" charset="-122"/>
                  <a:sym typeface="微软雅黑" panose="020B0503020204020204" pitchFamily="34" charset="-122"/>
                </a:rPr>
                <a:t>时间顺序，</a:t>
              </a:r>
              <a:r>
                <a:rPr lang="zh-CN" altLang="en-US" sz="3200" dirty="0">
                  <a:ea typeface="楷体_GB2312" pitchFamily="49" charset="-122"/>
                  <a:sym typeface="微软雅黑" panose="020B0503020204020204" pitchFamily="34" charset="-122"/>
                </a:rPr>
                <a:t>记录了草地颜色的变化</a:t>
              </a:r>
              <a:r>
                <a:rPr lang="zh-CN" altLang="en-US" sz="3200" dirty="0">
                  <a:solidFill>
                    <a:srgbClr val="FF0000"/>
                  </a:solidFill>
                  <a:ea typeface="楷体_GB2312" pitchFamily="49" charset="-122"/>
                  <a:sym typeface="微软雅黑" panose="020B0503020204020204" pitchFamily="34" charset="-122"/>
                </a:rPr>
                <a:t>。</a:t>
              </a:r>
              <a:r>
                <a:rPr lang="zh-CN" altLang="en-US" sz="3200" dirty="0">
                  <a:ea typeface="楷体_GB2312" pitchFamily="49" charset="-122"/>
                  <a:sym typeface="微软雅黑" panose="020B0503020204020204" pitchFamily="34" charset="-122"/>
                </a:rPr>
                <a:t>针对</a:t>
              </a:r>
              <a:r>
                <a:rPr lang="zh-CN" altLang="en-US" sz="3200" dirty="0">
                  <a:solidFill>
                    <a:srgbClr val="FF0000"/>
                  </a:solidFill>
                  <a:ea typeface="楷体_GB2312" pitchFamily="49" charset="-122"/>
                  <a:sym typeface="微软雅黑" panose="020B0503020204020204" pitchFamily="34" charset="-122"/>
                </a:rPr>
                <a:t>自己的发现，</a:t>
              </a:r>
              <a:r>
                <a:rPr lang="zh-CN" altLang="en-US" sz="3200" dirty="0">
                  <a:ea typeface="楷体_GB2312" pitchFamily="49" charset="-122"/>
                  <a:sym typeface="微软雅黑" panose="020B0503020204020204" pitchFamily="34" charset="-122"/>
                </a:rPr>
                <a:t>进行</a:t>
              </a:r>
              <a:r>
                <a:rPr lang="zh-CN" altLang="en-US" sz="3200" dirty="0">
                  <a:solidFill>
                    <a:srgbClr val="FF0000"/>
                  </a:solidFill>
                  <a:ea typeface="楷体_GB2312" pitchFamily="49" charset="-122"/>
                  <a:sym typeface="微软雅黑" panose="020B0503020204020204" pitchFamily="34" charset="-122"/>
                </a:rPr>
                <a:t>思考，记录</a:t>
              </a:r>
              <a:endParaRPr lang="zh-CN" altLang="en-US" sz="3200" dirty="0">
                <a:solidFill>
                  <a:srgbClr val="FF0000"/>
                </a:solidFill>
                <a:ea typeface="楷体_GB2312" pitchFamily="49" charset="-122"/>
                <a:sym typeface="微软雅黑" panose="020B0503020204020204" pitchFamily="34" charset="-122"/>
              </a:endParaRPr>
            </a:p>
            <a:p>
              <a:endParaRPr lang="zh-CN" altLang="en-US" sz="3200" dirty="0">
                <a:solidFill>
                  <a:srgbClr val="FF0000"/>
                </a:solidFill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30200" y="695325"/>
            <a:ext cx="8991600" cy="2768600"/>
            <a:chOff x="520" y="1095"/>
            <a:chExt cx="14160" cy="4360"/>
          </a:xfrm>
        </p:grpSpPr>
        <p:sp>
          <p:nvSpPr>
            <p:cNvPr id="2" name="矩形 1"/>
            <p:cNvSpPr/>
            <p:nvPr/>
          </p:nvSpPr>
          <p:spPr>
            <a:xfrm>
              <a:off x="520" y="1095"/>
              <a:ext cx="14160" cy="43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3015" name="文本框 7"/>
            <p:cNvSpPr txBox="1">
              <a:spLocks noChangeArrowheads="1"/>
            </p:cNvSpPr>
            <p:nvPr/>
          </p:nvSpPr>
          <p:spPr bwMode="auto">
            <a:xfrm>
              <a:off x="1238" y="1095"/>
              <a:ext cx="12544" cy="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   </a:t>
              </a: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有一天，我起得</a:t>
              </a:r>
              <a:r>
                <a:rPr lang="zh-CN" altLang="en-US" sz="2800" b="1" dirty="0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很早</a:t>
              </a: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去钓鱼，发现草地并</a:t>
              </a:r>
              <a:endParaRPr lang="zh-CN" altLang="en-US" sz="2800" b="1" dirty="0">
                <a:latin typeface="方正楷体简体" charset="-122"/>
                <a:ea typeface="方正楷体简体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不是金色的，而是绿色的。</a:t>
              </a:r>
              <a:r>
                <a:rPr lang="zh-CN" altLang="en-US" sz="2800" b="1" dirty="0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中午</a:t>
              </a: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回家的时候，</a:t>
              </a:r>
              <a:endParaRPr lang="zh-CN" altLang="en-US" sz="2800" b="1" dirty="0">
                <a:latin typeface="方正楷体简体" charset="-122"/>
                <a:ea typeface="方正楷体简体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我看见草地是金色的。</a:t>
              </a:r>
              <a:r>
                <a:rPr lang="zh-CN" altLang="en-US" sz="2800" b="1" dirty="0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傍晚</a:t>
              </a: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的时候，草地又变</a:t>
              </a:r>
              <a:endParaRPr lang="zh-CN" altLang="en-US" sz="2800" b="1" dirty="0">
                <a:latin typeface="方正楷体简体" charset="-122"/>
                <a:ea typeface="方正楷体简体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绿了。</a:t>
              </a:r>
              <a:r>
                <a:rPr lang="zh-CN" altLang="en-US" sz="2800" b="1" dirty="0">
                  <a:solidFill>
                    <a:srgbClr val="FF0000"/>
                  </a:solidFill>
                  <a:latin typeface="方正楷体简体" charset="-122"/>
                  <a:ea typeface="方正楷体简体" charset="-122"/>
                  <a:sym typeface="微软雅黑" panose="020B0503020204020204" pitchFamily="34" charset="-122"/>
                </a:rPr>
                <a:t>这是为什么呢？</a:t>
              </a:r>
              <a:endParaRPr lang="zh-CN" altLang="en-US" sz="2800" b="1" dirty="0">
                <a:solidFill>
                  <a:srgbClr val="FF0000"/>
                </a:solidFill>
                <a:latin typeface="方正楷体简体" charset="-122"/>
                <a:ea typeface="方正楷体简体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8198" name="图片 7" descr="5252423_213128305000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363" y="3943350"/>
            <a:ext cx="2738437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31"/>
          <p:cNvGrpSpPr/>
          <p:nvPr/>
        </p:nvGrpSpPr>
        <p:grpSpPr bwMode="auto">
          <a:xfrm>
            <a:off x="1814513" y="1885950"/>
            <a:ext cx="8755062" cy="2852738"/>
            <a:chOff x="2956" y="7155"/>
            <a:chExt cx="12965" cy="1786"/>
          </a:xfrm>
        </p:grpSpPr>
        <p:sp>
          <p:nvSpPr>
            <p:cNvPr id="31" name="对角圆角矩形 30"/>
            <p:cNvSpPr/>
            <p:nvPr/>
          </p:nvSpPr>
          <p:spPr>
            <a:xfrm>
              <a:off x="2956" y="7155"/>
              <a:ext cx="12965" cy="1786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1" y="7590"/>
              <a:ext cx="11632" cy="8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 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itchFamily="49" charset="-122"/>
                  <a:cs typeface="+mj-cs"/>
                  <a:sym typeface="+mn-ea"/>
                </a:rPr>
                <a:t>看看我们这次习作有哪些内容？你想选择哪一个来写呢？小组讨论。</a:t>
              </a:r>
              <a:endParaRPr lang="zh-CN" altLang="en-US" sz="4000" noProof="1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2433</Words>
  <Application>WPS 演示</Application>
  <PresentationFormat>自定义</PresentationFormat>
  <Paragraphs>243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</vt:lpstr>
      <vt:lpstr>Calibri</vt:lpstr>
      <vt:lpstr>楷体_GB2312</vt:lpstr>
      <vt:lpstr>新宋体</vt:lpstr>
      <vt:lpstr>楷体</vt:lpstr>
      <vt:lpstr>方正楷体简体</vt:lpstr>
      <vt:lpstr>黑体</vt:lpstr>
      <vt:lpstr>Arial Unicode MS</vt:lpstr>
      <vt:lpstr>仿宋_GB2312</vt:lpstr>
      <vt:lpstr>Arial</vt:lpstr>
      <vt:lpstr>仿宋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88</cp:revision>
  <dcterms:created xsi:type="dcterms:W3CDTF">2017-02-27T01:55:00Z</dcterms:created>
  <dcterms:modified xsi:type="dcterms:W3CDTF">2022-06-19T01:04:01Z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