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58" r:id="rId2"/>
    <p:sldId id="359" r:id="rId3"/>
    <p:sldId id="265" r:id="rId4"/>
    <p:sldId id="361" r:id="rId5"/>
    <p:sldId id="278" r:id="rId6"/>
    <p:sldId id="344" r:id="rId7"/>
    <p:sldId id="362" r:id="rId8"/>
    <p:sldId id="363" r:id="rId9"/>
    <p:sldId id="364" r:id="rId10"/>
    <p:sldId id="275" r:id="rId11"/>
    <p:sldId id="365" r:id="rId12"/>
    <p:sldId id="366" r:id="rId13"/>
    <p:sldId id="367" r:id="rId14"/>
    <p:sldId id="285" r:id="rId15"/>
    <p:sldId id="368" r:id="rId16"/>
    <p:sldId id="369" r:id="rId17"/>
    <p:sldId id="286" r:id="rId18"/>
    <p:sldId id="360" r:id="rId19"/>
    <p:sldId id="370" r:id="rId20"/>
    <p:sldId id="270" r:id="rId21"/>
    <p:sldId id="371" r:id="rId22"/>
    <p:sldId id="372" r:id="rId23"/>
    <p:sldId id="277"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732"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0.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7.png"/><Relationship Id="rId4" Type="http://schemas.openxmlformats.org/officeDocument/2006/relationships/slide" Target="../slides/slide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14</a:t>
            </a:r>
            <a:r>
              <a:rPr lang="zh-CN" altLang="zh-CN" sz="1400" dirty="0" smtClean="0"/>
              <a:t>　一名物理学家的教育历程</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0.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4.xml"/><Relationship Id="rId9" Type="http://schemas.openxmlformats.org/officeDocument/2006/relationships/image" Target="../media/image13.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0.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4.xml"/><Relationship Id="rId9" Type="http://schemas.openxmlformats.org/officeDocument/2006/relationships/image" Target="../media/image14.emf"/></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0.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4.xml"/><Relationship Id="rId9"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14</a:t>
            </a:r>
            <a:r>
              <a:rPr lang="zh-CN" altLang="zh-CN" dirty="0"/>
              <a:t>　一名物理学家的教育历程</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2206"/>
            <a:ext cx="8128000" cy="4385816"/>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理清结构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把握内容</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作者在文中指出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在童年有两件事情大大地丰富了他对世界的理解力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并且引导他成为一个理论物理学家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是哪两件事</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童年观看鲤鱼世界而换位想到鲤鱼是如何思考理解未知世界的。</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童年听过有关爱因斯坦的故事。</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鲤鱼科学家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的认识是怎样的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水池之外看不见的世界没有科学意义。</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它们为睡莲自己能够运动而困惑不解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神秘力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来掩饰自己的无知。</a:t>
            </a:r>
            <a:r>
              <a:rPr lang="zh-CN" altLang="zh-CN" dirty="0">
                <a:solidFill>
                  <a:srgbClr val="000000"/>
                </a:solidFill>
                <a:latin typeface="NEU-BZ-S92"/>
                <a:cs typeface="宋体" panose="02010600030101010101" pitchFamily="2" charset="-122"/>
              </a:rPr>
              <a:t>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鲤鱼科学家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被认为是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可怖的事情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鲤鱼科学家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传奇故事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真实地证明了另一个世界的存在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鱼类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却认为是胡说八道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荒谬绝伦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违背了它们的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
        <p:nvSpPr>
          <p:cNvPr id="8" name="矩形 7"/>
          <p:cNvSpPr/>
          <p:nvPr/>
        </p:nvSpPr>
        <p:spPr>
          <a:xfrm>
            <a:off x="193441" y="2769729"/>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3983292"/>
            <a:ext cx="8646661"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597130"/>
            <a:ext cx="8128000" cy="3917739"/>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作者想通过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鲤鱼科学家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对世界的认识说明什么问题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自以为是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的人类和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鲤鱼科学家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有相似之处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超出人类理解力的自然存在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人类就拒绝承认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只愿意承认那些看得见摸得着的事物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不肯改变思考问题的方式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思想保守和固执。</a:t>
            </a:r>
            <a:endParaRPr lang="zh-CN" altLang="zh-CN" sz="1600"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科普文常用的三种手法</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运用形象化的比喻来表达知识内容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使文章写得生动形象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引人入胜。</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运用拟人化的手法也能使科学小品富有情趣。</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把科学知识和故事结合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让读者通过想象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在阅读故事中认识和掌握科学知识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增加趣味性。</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049962"/>
            <a:ext cx="8646661" cy="12492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3299216"/>
            <a:ext cx="8646661" cy="25984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05484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484401"/>
            <a:ext cx="8128000" cy="4320863"/>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体会作者的科学精神与品格</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我决定要对这一秘密刨根究底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纵然为此而必须成为一名理论物理学家也在所不辞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这一秘密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具体是指什么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这一秘密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包括三个问题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他未完成的工作是什么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他桌上论文的内容是什么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什么问题可能会如此难以解决而又非常重要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值得如此伟大的科学家把他的有生之年花费在这种研究之中</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在作者心中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理论物理学家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应该是怎样的人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理论物理学家的工作是抽象、枯燥的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受实验条件限制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自己的学说很难得到实验的验证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甚至可能到死也得不到成功。这样的人必须耐得住寂寞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必须有奉献精神。</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926444"/>
            <a:ext cx="8646661" cy="12335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4551469"/>
            <a:ext cx="8646661" cy="14694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86573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课文中作者叙述自己阅读多维空间历险故事和统一场理论书籍两小段内容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教育历程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的叙述有什么作用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这两个小事例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主要起补充和衔接作用。历险故事加深作者对高维空间的想象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激发兴趣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而阅读统一场理论书籍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既表现高中阶段作者的求知热情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也衔接起由理论到实验的探究过程。</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作者建立实验室的事例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对我们有怎样的启示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科学是建立在基础实验之上的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科学理论要经过实验的检验才能得到论证。启示我们要注重实验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理论和实践相结合。</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706982"/>
            <a:ext cx="8646661" cy="12871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439973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73543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349930"/>
            <a:ext cx="8128000" cy="461023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本文题目为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一名物理学家的教育历程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既然为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历程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一般当以时间为序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按从小学到初中到高中再到大学的顺序来写。那为什么本文只选取童年两件趣事和高中建立实验室的事例来写呢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这对你的写作有什么启示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在作者这位物理学家的教育历程中一定有很多值得写的事件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但本文不仅仅是简单地向大家讲述成长故事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它还有着深刻的科学内涵。在作者看来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想象力、兴趣和实验精神对科学家的成长、成功而言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是至关重要的。所以作者便打破常规方式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只选择童年的两件趣事和高中时建立实验室这三个能够很好地体现这三层内涵的事件来写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突出他成长为一名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物理学家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教育历程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并不旁及其他成长的经验。</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这对于我们写作的启示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形式为内容服务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选材剪裁时一定要考虑内容和中心的关系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重要则详写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一般则略写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无用则不写。</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626026"/>
            <a:ext cx="8646661" cy="3334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从加来道雄的成长经历中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我们可以看出哪些方面的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教育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对成为优秀科学家至关重要</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28322691"/>
              </p:ext>
            </p:extLst>
          </p:nvPr>
        </p:nvGraphicFramePr>
        <p:xfrm>
          <a:off x="508000" y="2762962"/>
          <a:ext cx="8128000" cy="3402342"/>
        </p:xfrm>
        <a:graphic>
          <a:graphicData uri="http://schemas.openxmlformats.org/presentationml/2006/ole">
            <mc:AlternateContent xmlns:mc="http://schemas.openxmlformats.org/markup-compatibility/2006">
              <mc:Choice xmlns:v="urn:schemas-microsoft-com:vml" Requires="v">
                <p:oleObj spid="_x0000_s6148" name="文档" r:id="rId8" imgW="3910425" imgH="1637007" progId="Word.Document.12">
                  <p:embed/>
                </p:oleObj>
              </mc:Choice>
              <mc:Fallback>
                <p:oleObj name="文档" r:id="rId8" imgW="3910425" imgH="1637007" progId="Word.Document.12">
                  <p:embed/>
                  <p:pic>
                    <p:nvPicPr>
                      <p:cNvPr id="0" name=""/>
                      <p:cNvPicPr/>
                      <p:nvPr/>
                    </p:nvPicPr>
                    <p:blipFill>
                      <a:blip r:embed="rId9"/>
                      <a:stretch>
                        <a:fillRect/>
                      </a:stretch>
                    </p:blipFill>
                    <p:spPr>
                      <a:xfrm>
                        <a:off x="508000" y="2762962"/>
                        <a:ext cx="8128000" cy="3402342"/>
                      </a:xfrm>
                      <a:prstGeom prst="rect">
                        <a:avLst/>
                      </a:prstGeom>
                    </p:spPr>
                  </p:pic>
                </p:oleObj>
              </mc:Fallback>
            </mc:AlternateContent>
          </a:graphicData>
        </a:graphic>
      </p:graphicFrame>
      <p:sp>
        <p:nvSpPr>
          <p:cNvPr id="9" name="矩形 8"/>
          <p:cNvSpPr/>
          <p:nvPr/>
        </p:nvSpPr>
        <p:spPr>
          <a:xfrm>
            <a:off x="193441" y="2215750"/>
            <a:ext cx="8646661" cy="37335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97733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4" name="对象 3"/>
          <p:cNvGraphicFramePr>
            <a:graphicFrameLocks noChangeAspect="1"/>
          </p:cNvGraphicFramePr>
          <p:nvPr>
            <p:extLst>
              <p:ext uri="{D42A27DB-BD31-4B8C-83A1-F6EECF244321}">
                <p14:modId xmlns:p14="http://schemas.microsoft.com/office/powerpoint/2010/main" val="1667921537"/>
              </p:ext>
            </p:extLst>
          </p:nvPr>
        </p:nvGraphicFramePr>
        <p:xfrm>
          <a:off x="508000" y="2214534"/>
          <a:ext cx="8128000" cy="2682932"/>
        </p:xfrm>
        <a:graphic>
          <a:graphicData uri="http://schemas.openxmlformats.org/presentationml/2006/ole">
            <mc:AlternateContent xmlns:mc="http://schemas.openxmlformats.org/markup-compatibility/2006">
              <mc:Choice xmlns:v="urn:schemas-microsoft-com:vml" Requires="v">
                <p:oleObj spid="_x0000_s7172" name="文档" r:id="rId8" imgW="3910425" imgH="1290495" progId="Word.Document.12">
                  <p:embed/>
                </p:oleObj>
              </mc:Choice>
              <mc:Fallback>
                <p:oleObj name="文档" r:id="rId8" imgW="3910425" imgH="1290495" progId="Word.Document.12">
                  <p:embed/>
                  <p:pic>
                    <p:nvPicPr>
                      <p:cNvPr id="0" name=""/>
                      <p:cNvPicPr/>
                      <p:nvPr/>
                    </p:nvPicPr>
                    <p:blipFill>
                      <a:blip r:embed="rId9"/>
                      <a:stretch>
                        <a:fillRect/>
                      </a:stretch>
                    </p:blipFill>
                    <p:spPr>
                      <a:xfrm>
                        <a:off x="508000" y="2214534"/>
                        <a:ext cx="8128000" cy="2682932"/>
                      </a:xfrm>
                      <a:prstGeom prst="rect">
                        <a:avLst/>
                      </a:prstGeom>
                    </p:spPr>
                  </p:pic>
                </p:oleObj>
              </mc:Fallback>
            </mc:AlternateContent>
          </a:graphicData>
        </a:graphic>
      </p:graphicFrame>
    </p:spTree>
    <p:extLst>
      <p:ext uri="{BB962C8B-B14F-4D97-AF65-F5344CB8AC3E}">
        <p14:creationId xmlns:p14="http://schemas.microsoft.com/office/powerpoint/2010/main" val="21113416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1383423856"/>
              </p:ext>
            </p:extLst>
          </p:nvPr>
        </p:nvGraphicFramePr>
        <p:xfrm>
          <a:off x="508000" y="2789271"/>
          <a:ext cx="8128000" cy="1533458"/>
        </p:xfrm>
        <a:graphic>
          <a:graphicData uri="http://schemas.openxmlformats.org/presentationml/2006/ole">
            <mc:AlternateContent xmlns:mc="http://schemas.openxmlformats.org/markup-compatibility/2006">
              <mc:Choice xmlns:v="urn:schemas-microsoft-com:vml" Requires="v">
                <p:oleObj spid="_x0000_s8196" name="文档" r:id="rId8" imgW="3837004" imgH="723312" progId="Word.Document.12">
                  <p:embed/>
                </p:oleObj>
              </mc:Choice>
              <mc:Fallback>
                <p:oleObj name="文档" r:id="rId8" imgW="3837004" imgH="723312" progId="Word.Document.12">
                  <p:embed/>
                  <p:pic>
                    <p:nvPicPr>
                      <p:cNvPr id="0" name=""/>
                      <p:cNvPicPr/>
                      <p:nvPr/>
                    </p:nvPicPr>
                    <p:blipFill>
                      <a:blip r:embed="rId9"/>
                      <a:stretch>
                        <a:fillRect/>
                      </a:stretch>
                    </p:blipFill>
                    <p:spPr>
                      <a:xfrm>
                        <a:off x="508000" y="2789271"/>
                        <a:ext cx="8128000" cy="1533458"/>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352324"/>
            <a:ext cx="8128000" cy="502573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本文的题目是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一名物理学家的教育历程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叙述的主要事件是童年的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趣事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和高中阶段的做法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这两件事是按照时间顺序安排材料的。而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童年的两件趣事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作为文章的主要内容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作者在处理上又别具匠心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采用了并列的结构方式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让我们明白想象力和兴趣对于一个人成长的重要性。在记叙高中阶段的经历时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作者又按照事理的先后顺序安排材料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先写自己是怎样阅读大量的理论著作的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然后写自己着手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原子对撞机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的实验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是先理论后实践。这样的结构安排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使文章既脉络清楚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又重点突出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充分体现了一名理论物理学家的风格。</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作者关于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鲤鱼科学家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的幻想十分有趣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如果我们以动物的眼光来观察人类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是不是也很有意思呢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假如有一位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狗、猫、鸡、燕子等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专门研究人类的某些行为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它写了一篇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科普文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《人类行为之谜》。你替这位动物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做一回代笔人怎么样</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作为和人最密切的狗类一员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我的观点也许能代表我们这个族类对人的看法。虽然他们的许多行为在我们看来奇奇怪怪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但我们已经试图寻找答案并获得了部分答案。比如他们叫的声调不同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表达的意思就不同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他们喊出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那是在寻找我们或想与我们交流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那是他们想独自待一会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不让我们跟随监督。但我们思考了很久却没有解决的问题也很多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比如我们柔软的脚掌可以走任何道路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而他们柔软的脚掌却需要套上一个他们叫作鞋子的东西。由此看来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他们在进化和适应能力方面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显然比我们落后。</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941586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507726481"/>
              </p:ext>
            </p:extLst>
          </p:nvPr>
        </p:nvGraphicFramePr>
        <p:xfrm>
          <a:off x="508000" y="1310340"/>
          <a:ext cx="8128000" cy="4710948"/>
        </p:xfrm>
        <a:graphic>
          <a:graphicData uri="http://schemas.openxmlformats.org/presentationml/2006/ole">
            <mc:AlternateContent xmlns:mc="http://schemas.openxmlformats.org/markup-compatibility/2006">
              <mc:Choice xmlns:v="urn:schemas-microsoft-com:vml" Requires="v">
                <p:oleObj spid="_x0000_s1032" name="文档" r:id="rId4" imgW="3998963" imgH="2317050" progId="Word.Document.12">
                  <p:embed/>
                </p:oleObj>
              </mc:Choice>
              <mc:Fallback>
                <p:oleObj name="文档" r:id="rId4" imgW="3998963" imgH="2317050" progId="Word.Document.12">
                  <p:embed/>
                  <p:pic>
                    <p:nvPicPr>
                      <p:cNvPr id="0" name=""/>
                      <p:cNvPicPr/>
                      <p:nvPr/>
                    </p:nvPicPr>
                    <p:blipFill>
                      <a:blip r:embed="rId5"/>
                      <a:stretch>
                        <a:fillRect/>
                      </a:stretch>
                    </p:blipFill>
                    <p:spPr>
                      <a:xfrm>
                        <a:off x="508000" y="1310340"/>
                        <a:ext cx="8128000" cy="4710948"/>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2324"/>
            <a:ext cx="8128000" cy="5025735"/>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如何度过我们的一生</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瀚</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我们这一生将怎样度过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问之万人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答案相同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就是希望过得幸福。获得幸福的方法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依我之见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只有三个字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一个心中充满爱的人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无论对什么都有爱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无论何时都将会是幸福的。</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创造需要一个前提条件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就是好奇心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我们要在大学时期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打下人文、科学知识的基础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包括神、文、史、哲、科、艺。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是神学。找几本经典的介绍性的好书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接触一下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就会在人生观中留下一个伏笔。</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是文学。诗歌、戏剧、小说、散文、评论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人类数千年来的文字艺术精华都在这里了。尤其要多读诗歌和小说。小说中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《红楼梦》《战争与和平》都应该读。前者是中国小说的顶峰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后者是外国小说的顶峰。</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就是历史。这方面的书也是数不胜数。《史记》是必读的中国史籍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如果有时间也应该读《资治通鉴》。比较像样的通史性的作品必须读上几部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例如钱穆先生的《国史大纲》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张荫麟先生的《中国史纲》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费正清主编的剑桥中国史系列。外国史方面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可选择的范围很广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例如美国拉尔夫主编的《世界文明史》、黑格尔的《历史哲学》等。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就是哲学。古往今来的哲学著作很多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应该从哲学史入手。我的经验是德国文德尔班的《哲学史教程》最好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其次是美国梯利的《西方哲学史》。</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是科学。这方面的书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我们主要是读科普性读物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例如卡尔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萨根的书。这些书有助于我们摆脱科盲这尴尬的身份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扩大我们的视野。</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73232002"/>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就是艺术。范围很广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绘画、雕塑、音乐、舞蹈、戏剧、建筑、影视</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这些不但要从形成文字的文本去了解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更重要的是要亲身接触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有些甚至要去学习具体的艺术创作方法。艺术创作是最直接感受世界的方式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对人的影响巨大。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我希望诸君对这些人类智慧的积累都能够有兴趣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都有强烈的好奇心。有了毕生喜欢的事情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热爱它们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就会自由地去思想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去创造。而创造将使我们的生活永远充满活力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使我们的精神、灵魂、生命永葆青春。</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原文有删节</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这是作者给大学生开设的人生幸福的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必修课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告诉这些初涉青春之门、将要安排自己人生的青年人要有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的信仰和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创造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的品格。作者采用铺排的方式说明了神、文、史、哲、科、艺六门学科对于人生的意义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虽然点到为止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但切中肯綮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对我们普通读者也有指导意义。</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55674851"/>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在《一名物理学家的教育历程》中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日裔美籍物理学家加来道雄记述了自己幼年的两件趣事。其一是他曾经对畅游在水底睡莲间的鲤鱼出神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并从鲤鱼的角度思考水池外我们的世界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得出了很有意义的哲学发现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从而启发他最终走向科学的王国。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用鲤鱼的脑袋思考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换个角度看问题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是许多人成才的法宝。其二是作者童年时就对爱因斯坦的事业产生了浓厚的兴趣。作者并没有只让自己的兴趣停留在浅层的兴趣上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他在兴趣的引导下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把自己的终生志向和兴趣紧紧地联系在了一起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此后一直为自己热爱的事业不懈奋斗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并创造了辉煌的成就。</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兴趣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换个角度思考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成才的品格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523277"/>
            <a:ext cx="8128000" cy="127387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本文是理论物理学家加来道雄介绍自己成长历程的一篇科普短文。文章以童年的两件趣事说明了自己对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平行宇宙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多维空间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的兴趣和钻研情况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以及自己是如何走向理论物理这一道路的。</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91105807"/>
              </p:ext>
            </p:extLst>
          </p:nvPr>
        </p:nvGraphicFramePr>
        <p:xfrm>
          <a:off x="508000" y="2112599"/>
          <a:ext cx="8128000" cy="1200535"/>
        </p:xfrm>
        <a:graphic>
          <a:graphicData uri="http://schemas.openxmlformats.org/presentationml/2006/ole">
            <mc:AlternateContent xmlns:mc="http://schemas.openxmlformats.org/markup-compatibility/2006">
              <mc:Choice xmlns:v="urn:schemas-microsoft-com:vml" Requires="v">
                <p:oleObj spid="_x0000_s2055" name="文档" r:id="rId7" imgW="3837004" imgH="567183" progId="Word.Document.12">
                  <p:embed/>
                </p:oleObj>
              </mc:Choice>
              <mc:Fallback>
                <p:oleObj name="文档" r:id="rId7" imgW="3837004" imgH="567183" progId="Word.Document.12">
                  <p:embed/>
                  <p:pic>
                    <p:nvPicPr>
                      <p:cNvPr id="0" name=""/>
                      <p:cNvPicPr/>
                      <p:nvPr/>
                    </p:nvPicPr>
                    <p:blipFill>
                      <a:blip r:embed="rId8"/>
                      <a:stretch>
                        <a:fillRect/>
                      </a:stretch>
                    </p:blipFill>
                    <p:spPr>
                      <a:xfrm>
                        <a:off x="508000" y="2112599"/>
                        <a:ext cx="8128000" cy="1200535"/>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与本课相关的是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平行宇宙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多维空间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平行宇宙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是指在已知宇宙之外还可能存在的相似的其他宇宙。有学者描述平行宇宙时用了这样的比喻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它们可能处于同一空间体系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但时间体系不同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就好像同在一条铁路线上疾驰的先后两列火车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它们有可能处于同一时间体系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但空间体系不同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就好像同时行驶在立交桥上下两层通道中的小汽车。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多维空间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理论认为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我们所认识的世界简单与复杂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与我们所选择的空间维数有关。在一个一维空间中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只能容纳点和线的运动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在一个二维空间中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已经可以有面的存在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只有三维空间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才允许有运动的立体物。这立体的存在物可以是生命体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也可以是物体。但三维空间并不是可以容纳一切的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有些更高的存在很可能不是三维空间的框架所能容纳的。即使加上时间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构成四维时空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也还是有一些现象不能说明。</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626593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98011"/>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加来道雄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博士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美籍日裔人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世界著名物理学家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著名的科学畅销书作者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超弦理论的奠基人。他的著作广受赞誉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《构想未来》《超越爱因斯坦和超空间》《平行宇宙》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均被《纽约时报》和《华盛顿邮报》提名为当年的最佳科学读物之一。他主持着一档全美国联网的科学广播节目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还在《晓闻热线》《</a:t>
            </a:r>
            <a:r>
              <a:rPr lang="en-US" altLang="zh-CN" dirty="0">
                <a:solidFill>
                  <a:srgbClr val="000000"/>
                </a:solidFill>
                <a:latin typeface="Times New Roman" panose="02020603050405020304" pitchFamily="18" charset="0"/>
                <a:cs typeface="Times New Roman" panose="02020603050405020304" pitchFamily="18" charset="0"/>
              </a:rPr>
              <a:t>60</a:t>
            </a:r>
            <a:r>
              <a:rPr lang="zh-CN" altLang="zh-CN" dirty="0">
                <a:solidFill>
                  <a:srgbClr val="000000"/>
                </a:solidFill>
                <a:latin typeface="Times New Roman" panose="02020603050405020304" pitchFamily="18" charset="0"/>
                <a:cs typeface="Times New Roman" panose="02020603050405020304" pitchFamily="18" charset="0"/>
              </a:rPr>
              <a:t>分钟》《早安美国》以及《拉里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金直播在线》之类的全美国性电视节目中亮相。</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95941677"/>
              </p:ext>
            </p:extLst>
          </p:nvPr>
        </p:nvGraphicFramePr>
        <p:xfrm>
          <a:off x="508000" y="1772816"/>
          <a:ext cx="8128000" cy="1220714"/>
        </p:xfrm>
        <a:graphic>
          <a:graphicData uri="http://schemas.openxmlformats.org/presentationml/2006/ole">
            <mc:AlternateContent xmlns:mc="http://schemas.openxmlformats.org/markup-compatibility/2006">
              <mc:Choice xmlns:v="urn:schemas-microsoft-com:vml" Requires="v">
                <p:oleObj spid="_x0000_s3079" name="文档" r:id="rId7" imgW="3837004" imgH="576919" progId="Word.Document.12">
                  <p:embed/>
                </p:oleObj>
              </mc:Choice>
              <mc:Fallback>
                <p:oleObj name="文档" r:id="rId7" imgW="3837004" imgH="576919" progId="Word.Document.12">
                  <p:embed/>
                  <p:pic>
                    <p:nvPicPr>
                      <p:cNvPr id="0" name=""/>
                      <p:cNvPicPr/>
                      <p:nvPr/>
                    </p:nvPicPr>
                    <p:blipFill>
                      <a:blip r:embed="rId8"/>
                      <a:stretch>
                        <a:fillRect/>
                      </a:stretch>
                    </p:blipFill>
                    <p:spPr>
                      <a:xfrm>
                        <a:off x="508000" y="1772816"/>
                        <a:ext cx="8128000" cy="1220714"/>
                      </a:xfrm>
                      <a:prstGeom prst="rect">
                        <a:avLst/>
                      </a:prstGeom>
                    </p:spPr>
                  </p:pic>
                </p:oleObj>
              </mc:Fallback>
            </mc:AlternateContent>
          </a:graphicData>
        </a:graphic>
      </p:graphicFrame>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495670"/>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45460631"/>
              </p:ext>
            </p:extLst>
          </p:nvPr>
        </p:nvGraphicFramePr>
        <p:xfrm>
          <a:off x="508000" y="2094555"/>
          <a:ext cx="8128000" cy="4214765"/>
        </p:xfrm>
        <a:graphic>
          <a:graphicData uri="http://schemas.openxmlformats.org/presentationml/2006/ole">
            <mc:AlternateContent xmlns:mc="http://schemas.openxmlformats.org/markup-compatibility/2006">
              <mc:Choice xmlns:v="urn:schemas-microsoft-com:vml" Requires="v">
                <p:oleObj spid="_x0000_s4102" name="文档" r:id="rId7" imgW="3894229" imgH="2019936" progId="Word.Document.12">
                  <p:embed/>
                </p:oleObj>
              </mc:Choice>
              <mc:Fallback>
                <p:oleObj name="文档" r:id="rId7" imgW="3894229" imgH="2019936" progId="Word.Document.12">
                  <p:embed/>
                  <p:pic>
                    <p:nvPicPr>
                      <p:cNvPr id="0" name=""/>
                      <p:cNvPicPr/>
                      <p:nvPr/>
                    </p:nvPicPr>
                    <p:blipFill>
                      <a:blip r:embed="rId8"/>
                      <a:stretch>
                        <a:fillRect/>
                      </a:stretch>
                    </p:blipFill>
                    <p:spPr>
                      <a:xfrm>
                        <a:off x="508000" y="2094555"/>
                        <a:ext cx="8128000" cy="4214765"/>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3" name="矩形 2"/>
          <p:cNvSpPr>
            <a:spLocks noChangeAspect="1"/>
          </p:cNvSpPr>
          <p:nvPr/>
        </p:nvSpPr>
        <p:spPr>
          <a:xfrm>
            <a:off x="508000" y="1988840"/>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36329701"/>
              </p:ext>
            </p:extLst>
          </p:nvPr>
        </p:nvGraphicFramePr>
        <p:xfrm>
          <a:off x="508000" y="2743942"/>
          <a:ext cx="8128000" cy="2534822"/>
        </p:xfrm>
        <a:graphic>
          <a:graphicData uri="http://schemas.openxmlformats.org/presentationml/2006/ole">
            <mc:AlternateContent xmlns:mc="http://schemas.openxmlformats.org/markup-compatibility/2006">
              <mc:Choice xmlns:v="urn:schemas-microsoft-com:vml" Requires="v">
                <p:oleObj spid="_x0000_s5126" name="文档" r:id="rId7" imgW="3894229" imgH="1214774" progId="Word.Document.12">
                  <p:embed/>
                </p:oleObj>
              </mc:Choice>
              <mc:Fallback>
                <p:oleObj name="文档" r:id="rId7" imgW="3894229" imgH="1214774" progId="Word.Document.12">
                  <p:embed/>
                  <p:pic>
                    <p:nvPicPr>
                      <p:cNvPr id="0" name=""/>
                      <p:cNvPicPr/>
                      <p:nvPr/>
                    </p:nvPicPr>
                    <p:blipFill>
                      <a:blip r:embed="rId8"/>
                      <a:stretch>
                        <a:fillRect/>
                      </a:stretch>
                    </p:blipFill>
                    <p:spPr>
                      <a:xfrm>
                        <a:off x="508000" y="2743942"/>
                        <a:ext cx="8128000" cy="2534822"/>
                      </a:xfrm>
                      <a:prstGeom prst="rect">
                        <a:avLst/>
                      </a:prstGeom>
                    </p:spPr>
                  </p:pic>
                </p:oleObj>
              </mc:Fallback>
            </mc:AlternateContent>
          </a:graphicData>
        </a:graphic>
      </p:graphicFrame>
    </p:spTree>
    <p:extLst>
      <p:ext uri="{BB962C8B-B14F-4D97-AF65-F5344CB8AC3E}">
        <p14:creationId xmlns:p14="http://schemas.microsoft.com/office/powerpoint/2010/main" val="21454545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2263339"/>
            <a:ext cx="8128000" cy="258532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杜撰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没有根据地编造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虚构。</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高深莫测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究竟高深到什么程度无法揣测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形容估摸不透。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自鸣得意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自己表示很得意。多含贬义。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畏葸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畏惧。</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刨根究底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比喻追究底细</a:t>
            </a:r>
            <a:r>
              <a:rPr lang="zh-CN" altLang="zh-CN" dirty="0" smtClean="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017511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a:cs typeface="Times New Roman" panose="02020603050405020304" pitchFamily="18" charset="0"/>
              </a:rPr>
              <a:t>神志</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神智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神志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神智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两个词语都表示人的精神状态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都是名词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但在词义上有细微的区别。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神志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指知觉和理智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神志不清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神智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精神智慧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好书益人神智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a:cs typeface="Times New Roman" panose="02020603050405020304" pitchFamily="18" charset="0"/>
              </a:rPr>
              <a:t>五彩斑斓</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五彩缤纷</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五光十色</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三个词语都表示色彩丰富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但词义的侧重点不同。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五彩斑斓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形容色彩丰富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鲜艳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侧重于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多而杂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五彩缤纷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色彩繁多而艳丽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侧重于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多而美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五光十色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形容色彩鲜艳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花样繁多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多用于形容发光的东西。</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101771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269</TotalTime>
  <Words>2440</Words>
  <Application>Microsoft Office PowerPoint</Application>
  <PresentationFormat>全屏显示(4:3)</PresentationFormat>
  <Paragraphs>131</Paragraphs>
  <Slides>23</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7"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14　一名物理学家的教育历程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76</cp:revision>
  <dcterms:created xsi:type="dcterms:W3CDTF">2014-04-23T05:53:17Z</dcterms:created>
  <dcterms:modified xsi:type="dcterms:W3CDTF">2015-11-05T08:52:02Z</dcterms:modified>
</cp:coreProperties>
</file>