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D1CD6F-81C8-4BE7-A092-38466E18FB20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365929-7ACC-419E-9B39-A4902FF8C14F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8AD52E-2950-4EA1-9C16-F1D35DBC8CE7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11A753-FDCA-4272-BB73-DB3DB2B48AD5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310A65-D333-463E-ADBB-068AF736BCA0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454D2A-1004-4554-97AD-027DBC7CD480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754536-6C28-4302-B08C-6E7CAAFEEE2B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A7B981-C996-4CB5-99DD-F06BF229299E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3ECD10-A8AD-48FF-8D94-0AAEF9D6A2C3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B86EAD-7D11-4765-8423-C3F82A699064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5C514-F10A-4DB0-B133-7B51C515E1DA}" type="datetimeFigureOut">
              <a:rPr lang="zh-CN" altLang="en-US"/>
              <a:pPr/>
              <a:t>2018-9-23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F8CB611-498A-4CD2-9BF3-E17975E9C14B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6818313" y="6583363"/>
            <a:ext cx="23256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/>
              <a:t>7C</a:t>
            </a:r>
            <a:r>
              <a:rPr lang="zh-CN" altLang="en-US" sz="1200"/>
              <a:t>中小学课件</a:t>
            </a:r>
            <a:r>
              <a:rPr lang="en-US" altLang="zh-CN" sz="1200"/>
              <a:t>http://cai.7cxk.net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副标题 2"/>
          <p:cNvSpPr>
            <a:spLocks noGrp="1"/>
          </p:cNvSpPr>
          <p:nvPr>
            <p:ph type="subTitle" idx="4294967295"/>
          </p:nvPr>
        </p:nvSpPr>
        <p:spPr>
          <a:xfrm>
            <a:off x="539750" y="404813"/>
            <a:ext cx="7200900" cy="936625"/>
          </a:xfrm>
        </p:spPr>
        <p:txBody>
          <a:bodyPr anchor="b"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sz="2200">
                <a:solidFill>
                  <a:srgbClr val="443329"/>
                </a:solidFill>
              </a:rPr>
              <a:t>                                 </a:t>
            </a:r>
            <a:r>
              <a:rPr lang="zh-CN" altLang="en-US" sz="6100" b="1">
                <a:solidFill>
                  <a:srgbClr val="FF9933"/>
                </a:solidFill>
                <a:latin typeface="隶书"/>
                <a:ea typeface="隶书"/>
                <a:cs typeface="隶书"/>
              </a:rPr>
              <a:t>冰心诗三首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zh-CN" altLang="en-US" sz="2200">
              <a:solidFill>
                <a:srgbClr val="44332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750" y="1700213"/>
            <a:ext cx="5373688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+mn-ea"/>
                <a:ea typeface="+mn-ea"/>
              </a:rPr>
              <a:t>《</a:t>
            </a:r>
            <a:r>
              <a:rPr lang="zh-CN" altLang="en-US" sz="4000" b="1" dirty="0">
                <a:latin typeface="+mn-ea"/>
                <a:ea typeface="+mn-ea"/>
              </a:rPr>
              <a:t>成功的花</a:t>
            </a:r>
            <a:r>
              <a:rPr lang="en-US" altLang="zh-CN" sz="4000" b="1" dirty="0">
                <a:latin typeface="+mn-ea"/>
                <a:ea typeface="+mn-ea"/>
              </a:rPr>
              <a:t>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+mn-ea"/>
                <a:ea typeface="+mn-ea"/>
              </a:rPr>
              <a:t>《</a:t>
            </a:r>
            <a:r>
              <a:rPr lang="zh-CN" altLang="en-US" sz="4000" b="1" dirty="0">
                <a:latin typeface="+mn-ea"/>
                <a:ea typeface="+mn-ea"/>
              </a:rPr>
              <a:t>嫩绿的芽儿</a:t>
            </a:r>
            <a:r>
              <a:rPr lang="en-US" altLang="zh-CN" sz="4000" b="1" dirty="0">
                <a:latin typeface="+mn-ea"/>
                <a:ea typeface="+mn-ea"/>
              </a:rPr>
              <a:t>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+mn-ea"/>
                <a:ea typeface="+mn-ea"/>
              </a:rPr>
              <a:t>《</a:t>
            </a:r>
            <a:r>
              <a:rPr lang="zh-CN" altLang="en-US" sz="4000" b="1" dirty="0">
                <a:latin typeface="+mn-ea"/>
                <a:ea typeface="+mn-ea"/>
              </a:rPr>
              <a:t>青年人</a:t>
            </a:r>
            <a:r>
              <a:rPr lang="en-US" altLang="zh-CN" sz="4000" b="1" dirty="0">
                <a:latin typeface="+mn-ea"/>
                <a:ea typeface="+mn-ea"/>
              </a:rPr>
              <a:t>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副标题 2"/>
          <p:cNvSpPr>
            <a:spLocks noGrp="1"/>
          </p:cNvSpPr>
          <p:nvPr>
            <p:ph type="subTitle" idx="4294967295"/>
          </p:nvPr>
        </p:nvSpPr>
        <p:spPr>
          <a:xfrm>
            <a:off x="2555875" y="260350"/>
            <a:ext cx="6081713" cy="936625"/>
          </a:xfrm>
        </p:spPr>
        <p:txBody>
          <a:bodyPr anchor="b"/>
          <a:lstStyle/>
          <a:p>
            <a:pPr marL="0" indent="0">
              <a:buFontTx/>
              <a:buNone/>
            </a:pPr>
            <a:r>
              <a:rPr lang="zh-CN" altLang="en-US" sz="5400">
                <a:solidFill>
                  <a:srgbClr val="443329"/>
                </a:solidFill>
                <a:latin typeface="华文行楷" pitchFamily="2" charset="-122"/>
                <a:ea typeface="华文行楷" pitchFamily="2" charset="-122"/>
              </a:rPr>
              <a:t>   成功的花</a:t>
            </a:r>
          </a:p>
        </p:txBody>
      </p:sp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107950" y="4365625"/>
            <a:ext cx="85677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/>
                <a:ea typeface="华文楷体" pitchFamily="2" charset="-122"/>
              </a:rPr>
              <a:t>“这首小诗以盛开的花、明艳的花比喻成功。人们要获得成功，就好似花朵由发芽到开放的一个过程，人们获得成功，不可能都一帆风顺，而要付出辛勤的劳动，克服重重困难。一句话，成功源于奋斗和牺牲。”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850" y="1484313"/>
            <a:ext cx="6769100" cy="2247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成功的花，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人们只惊羡她现时的明艳！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然而当初她的芽儿，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浸透了奋斗的泪泉，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洒遍了牺牲的血雨。”</a:t>
            </a:r>
          </a:p>
        </p:txBody>
      </p:sp>
      <p:pic>
        <p:nvPicPr>
          <p:cNvPr id="14340" name="Picture 9" descr="C:\Documents and Settings\Administrator\Local Settings\Temporary Internet Files\Content.IE5\4PI3K56F\MC90043689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2925" y="1311275"/>
            <a:ext cx="3052763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副标题 2"/>
          <p:cNvSpPr>
            <a:spLocks noGrp="1"/>
          </p:cNvSpPr>
          <p:nvPr>
            <p:ph type="subTitle" idx="4294967295"/>
          </p:nvPr>
        </p:nvSpPr>
        <p:spPr>
          <a:xfrm>
            <a:off x="323850" y="188913"/>
            <a:ext cx="8458200" cy="914400"/>
          </a:xfrm>
        </p:spPr>
        <p:txBody>
          <a:bodyPr anchor="b"/>
          <a:lstStyle/>
          <a:p>
            <a:pPr marL="0" indent="0">
              <a:buFontTx/>
              <a:buNone/>
            </a:pPr>
            <a:r>
              <a:rPr lang="zh-CN" altLang="en-US" sz="4400">
                <a:solidFill>
                  <a:srgbClr val="443329"/>
                </a:solidFill>
                <a:latin typeface="华文行楷" pitchFamily="2" charset="-122"/>
                <a:ea typeface="华文行楷" pitchFamily="2" charset="-122"/>
              </a:rPr>
              <a:t>                 嫩绿的芽儿</a:t>
            </a:r>
          </a:p>
        </p:txBody>
      </p:sp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900113" y="1479550"/>
            <a:ext cx="74882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Blip>
                <a:blip r:embed="rId2"/>
              </a:buBlip>
            </a:pPr>
            <a:r>
              <a:rPr lang="zh-CN" altLang="en-US" sz="2800">
                <a:latin typeface="Franklin Gothic Book"/>
                <a:ea typeface="华文楷体" pitchFamily="2" charset="-122"/>
              </a:rPr>
              <a:t>嫩绿的芽儿和青年说：“发展你自己！”</a:t>
            </a:r>
          </a:p>
          <a:p>
            <a:pPr marL="457200" indent="-457200">
              <a:buFontTx/>
              <a:buBlip>
                <a:blip r:embed="rId2"/>
              </a:buBlip>
            </a:pPr>
            <a:r>
              <a:rPr lang="zh-CN" altLang="en-US" sz="2800">
                <a:latin typeface="Franklin Gothic Book"/>
                <a:ea typeface="华文楷体" pitchFamily="2" charset="-122"/>
              </a:rPr>
              <a:t>淡白的花儿和青年说：“贡献你自己！”</a:t>
            </a:r>
          </a:p>
          <a:p>
            <a:pPr marL="457200" indent="-457200">
              <a:buFontTx/>
              <a:buBlip>
                <a:blip r:embed="rId2"/>
              </a:buBlip>
            </a:pPr>
            <a:r>
              <a:rPr lang="zh-CN" altLang="en-US" sz="2800">
                <a:latin typeface="Franklin Gothic Book"/>
                <a:ea typeface="华文楷体" pitchFamily="2" charset="-122"/>
              </a:rPr>
              <a:t>深红的果儿和青年说：“牺牲你自己！”</a:t>
            </a:r>
          </a:p>
        </p:txBody>
      </p:sp>
      <p:sp>
        <p:nvSpPr>
          <p:cNvPr id="15363" name="TextBox 6"/>
          <p:cNvSpPr txBox="1">
            <a:spLocks noChangeArrowheads="1"/>
          </p:cNvSpPr>
          <p:nvPr/>
        </p:nvSpPr>
        <p:spPr bwMode="auto">
          <a:xfrm>
            <a:off x="4211638" y="3997325"/>
            <a:ext cx="47529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Franklin Gothic Book"/>
                <a:ea typeface="华文楷体" pitchFamily="2" charset="-122"/>
              </a:rPr>
              <a:t>“一个青年，专注地看着芽儿、花儿、果儿，由此及彼展开联想，有了许多感受。慢慢地，似乎不是自己想到了什么，而是那些芽儿、花儿、果儿在对他诉说</a:t>
            </a:r>
            <a:r>
              <a:rPr lang="en-US" altLang="zh-CN" sz="2400">
                <a:latin typeface="Franklin Gothic Book"/>
                <a:ea typeface="华文楷体" pitchFamily="2" charset="-122"/>
              </a:rPr>
              <a:t>……”</a:t>
            </a:r>
          </a:p>
        </p:txBody>
      </p:sp>
      <p:pic>
        <p:nvPicPr>
          <p:cNvPr id="15364" name="Picture 2" descr="C:\Program Files\Microsoft Office\MEDIA\CAGCAT10\j029198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271838"/>
            <a:ext cx="2735262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副标题 2"/>
          <p:cNvSpPr>
            <a:spLocks noGrp="1"/>
          </p:cNvSpPr>
          <p:nvPr>
            <p:ph type="subTitle" idx="4294967295"/>
          </p:nvPr>
        </p:nvSpPr>
        <p:spPr>
          <a:xfrm>
            <a:off x="468313" y="188913"/>
            <a:ext cx="8458200" cy="914400"/>
          </a:xfrm>
        </p:spPr>
        <p:txBody>
          <a:bodyPr anchor="b"/>
          <a:lstStyle/>
          <a:p>
            <a:pPr marL="0" indent="0">
              <a:buFontTx/>
              <a:buNone/>
            </a:pPr>
            <a:r>
              <a:rPr lang="zh-CN" altLang="en-US" sz="4800">
                <a:solidFill>
                  <a:srgbClr val="443329"/>
                </a:solidFill>
                <a:latin typeface="华文行楷" pitchFamily="2" charset="-122"/>
                <a:ea typeface="华文行楷" pitchFamily="2" charset="-122"/>
              </a:rPr>
              <a:t>                     青年人</a:t>
            </a:r>
          </a:p>
        </p:txBody>
      </p:sp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5508625" y="2205038"/>
            <a:ext cx="37433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Blip>
                <a:blip r:embed="rId2"/>
              </a:buBlip>
            </a:pPr>
            <a:r>
              <a:rPr lang="zh-CN" altLang="en-US" sz="2800">
                <a:latin typeface="Franklin Gothic Book"/>
                <a:ea typeface="华文楷体" pitchFamily="2" charset="-122"/>
              </a:rPr>
              <a:t>青年人，</a:t>
            </a:r>
          </a:p>
          <a:p>
            <a:pPr marL="457200" indent="-457200">
              <a:buFontTx/>
              <a:buBlip>
                <a:blip r:embed="rId2"/>
              </a:buBlip>
            </a:pPr>
            <a:r>
              <a:rPr lang="zh-CN" altLang="en-US" sz="2800">
                <a:latin typeface="Franklin Gothic Book"/>
                <a:ea typeface="华文楷体" pitchFamily="2" charset="-122"/>
              </a:rPr>
              <a:t>珍重的描写罢，</a:t>
            </a:r>
          </a:p>
          <a:p>
            <a:pPr marL="457200" indent="-457200">
              <a:buFontTx/>
              <a:buBlip>
                <a:blip r:embed="rId2"/>
              </a:buBlip>
            </a:pPr>
            <a:r>
              <a:rPr lang="zh-CN" altLang="en-US" sz="2800">
                <a:latin typeface="Franklin Gothic Book"/>
                <a:ea typeface="华文楷体" pitchFamily="2" charset="-122"/>
              </a:rPr>
              <a:t>时间正翻着书页，</a:t>
            </a:r>
          </a:p>
          <a:p>
            <a:pPr marL="457200" indent="-457200">
              <a:buFontTx/>
              <a:buBlip>
                <a:blip r:embed="rId2"/>
              </a:buBlip>
            </a:pPr>
            <a:r>
              <a:rPr lang="zh-CN" altLang="en-US" sz="2800">
                <a:latin typeface="Franklin Gothic Book"/>
                <a:ea typeface="华文楷体" pitchFamily="2" charset="-122"/>
              </a:rPr>
              <a:t>请你着笔！</a:t>
            </a: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847725" y="4652963"/>
            <a:ext cx="790098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/>
                <a:ea typeface="华文楷体" pitchFamily="2" charset="-122"/>
              </a:rPr>
              <a:t>作为一个奋发有为的青年人，诗人把自己以及所有的青年人的生命史当做一部未完成的书稿，当做不断被书写的历史，用这样奇特的构思来凝成这首小诗。于是“时间正翻着书页，请你着笔！”</a:t>
            </a:r>
          </a:p>
        </p:txBody>
      </p:sp>
      <p:pic>
        <p:nvPicPr>
          <p:cNvPr id="16388" name="Picture 2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725" y="1317625"/>
            <a:ext cx="31686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副标题 2"/>
          <p:cNvSpPr>
            <a:spLocks noGrp="1"/>
          </p:cNvSpPr>
          <p:nvPr>
            <p:ph type="subTitle" idx="4294967295"/>
          </p:nvPr>
        </p:nvSpPr>
        <p:spPr>
          <a:xfrm>
            <a:off x="468313" y="115888"/>
            <a:ext cx="8458200" cy="914400"/>
          </a:xfrm>
        </p:spPr>
        <p:txBody>
          <a:bodyPr anchor="b"/>
          <a:lstStyle/>
          <a:p>
            <a:pPr marL="0" indent="0">
              <a:buFontTx/>
              <a:buNone/>
            </a:pPr>
            <a:r>
              <a:rPr lang="zh-CN" altLang="en-US" sz="4400">
                <a:solidFill>
                  <a:srgbClr val="443329"/>
                </a:solidFill>
                <a:latin typeface="华文行楷" pitchFamily="2" charset="-122"/>
                <a:ea typeface="华文行楷" pitchFamily="2" charset="-122"/>
              </a:rPr>
              <a:t>                重点学习内容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8313" y="1484313"/>
            <a:ext cx="6119812" cy="443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  <a:defRPr/>
            </a:pPr>
            <a:r>
              <a:rPr lang="zh-CN" altLang="en-US" sz="2800" b="1" dirty="0">
                <a:latin typeface="+mn-lt"/>
                <a:ea typeface="+mn-ea"/>
              </a:rPr>
              <a:t>词语积累</a:t>
            </a:r>
            <a:endParaRPr lang="en-US" altLang="zh-CN" sz="2800" b="1" dirty="0">
              <a:latin typeface="+mn-lt"/>
              <a:ea typeface="+mn-ea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+mn-lt"/>
                <a:ea typeface="+mn-ea"/>
              </a:rPr>
              <a:t> 惊羡  明艳  浸透  嫩绿  泪泉  珍重  着笔</a:t>
            </a:r>
            <a:endParaRPr lang="zh-CN" altLang="en-US" sz="2800" b="1" dirty="0">
              <a:latin typeface="+mn-lt"/>
              <a:ea typeface="+mn-ea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  <a:defRPr/>
            </a:pPr>
            <a:r>
              <a:rPr lang="zh-CN" altLang="en-US" sz="2800" b="1" dirty="0">
                <a:latin typeface="+mn-lt"/>
                <a:ea typeface="+mn-ea"/>
              </a:rPr>
              <a:t>背景资料</a:t>
            </a:r>
            <a:endParaRPr lang="en-US" altLang="zh-CN" sz="2800" b="1" dirty="0">
              <a:latin typeface="+mn-lt"/>
              <a:ea typeface="+mn-ea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+mn-lt"/>
                <a:ea typeface="+mn-ea"/>
              </a:rPr>
              <a:t>冰心，原名谢 婉莹，生于</a:t>
            </a:r>
            <a:r>
              <a:rPr lang="en-US" altLang="zh-CN" dirty="0">
                <a:latin typeface="+mn-lt"/>
                <a:ea typeface="+mn-ea"/>
              </a:rPr>
              <a:t>1900</a:t>
            </a:r>
            <a:r>
              <a:rPr lang="zh-CN" altLang="en-US" dirty="0">
                <a:latin typeface="+mn-lt"/>
                <a:ea typeface="+mn-ea"/>
              </a:rPr>
              <a:t>年</a:t>
            </a:r>
            <a:r>
              <a:rPr lang="en-US" altLang="zh-CN" dirty="0">
                <a:latin typeface="+mn-lt"/>
                <a:ea typeface="+mn-ea"/>
              </a:rPr>
              <a:t>10</a:t>
            </a:r>
            <a:r>
              <a:rPr lang="zh-CN" altLang="en-US" dirty="0">
                <a:latin typeface="+mn-lt"/>
                <a:ea typeface="+mn-ea"/>
              </a:rPr>
              <a:t>月</a:t>
            </a:r>
            <a:r>
              <a:rPr lang="en-US" altLang="zh-CN" dirty="0">
                <a:latin typeface="+mn-lt"/>
                <a:ea typeface="+mn-ea"/>
              </a:rPr>
              <a:t>5</a:t>
            </a:r>
            <a:r>
              <a:rPr lang="zh-CN" altLang="en-US" dirty="0">
                <a:latin typeface="+mn-lt"/>
                <a:ea typeface="+mn-ea"/>
              </a:rPr>
              <a:t>日，</a:t>
            </a:r>
            <a:r>
              <a:rPr lang="en-US" altLang="zh-CN" dirty="0">
                <a:latin typeface="+mn-lt"/>
                <a:ea typeface="+mn-ea"/>
              </a:rPr>
              <a:t>1999  </a:t>
            </a:r>
            <a:r>
              <a:rPr lang="zh-CN" altLang="en-US" dirty="0">
                <a:latin typeface="+mn-lt"/>
                <a:ea typeface="+mn-ea"/>
              </a:rPr>
              <a:t>年                                        </a:t>
            </a:r>
            <a:r>
              <a:rPr lang="en-US" altLang="zh-CN" dirty="0">
                <a:latin typeface="+mn-lt"/>
                <a:ea typeface="+mn-ea"/>
              </a:rPr>
              <a:t>2</a:t>
            </a:r>
            <a:r>
              <a:rPr lang="zh-CN" altLang="en-US" dirty="0">
                <a:latin typeface="+mn-lt"/>
                <a:ea typeface="+mn-ea"/>
              </a:rPr>
              <a:t>月</a:t>
            </a:r>
            <a:r>
              <a:rPr lang="en-US" altLang="zh-CN" dirty="0">
                <a:latin typeface="+mn-lt"/>
                <a:ea typeface="+mn-ea"/>
              </a:rPr>
              <a:t>28</a:t>
            </a:r>
            <a:r>
              <a:rPr lang="zh-CN" altLang="en-US" dirty="0">
                <a:latin typeface="+mn-lt"/>
                <a:ea typeface="+mn-ea"/>
              </a:rPr>
              <a:t>日逝世。福建长乐人，现代著名作家，儿童文学家。   五四运动后，为了探索人生的道路，开始了以社会、家庭、   妇女等人生问题为主题的小说创作。</a:t>
            </a:r>
            <a:endParaRPr lang="en-US" altLang="zh-CN" dirty="0">
              <a:latin typeface="+mn-lt"/>
              <a:ea typeface="+mn-ea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+mn-lt"/>
                <a:ea typeface="+mn-ea"/>
              </a:rPr>
              <a:t>诗集</a:t>
            </a:r>
            <a:r>
              <a:rPr lang="en-US" altLang="zh-CN" dirty="0">
                <a:latin typeface="+mn-lt"/>
                <a:ea typeface="+mn-ea"/>
              </a:rPr>
              <a:t>《</a:t>
            </a:r>
            <a:r>
              <a:rPr lang="zh-CN" altLang="en-US" dirty="0">
                <a:latin typeface="+mn-lt"/>
                <a:ea typeface="+mn-ea"/>
              </a:rPr>
              <a:t>繁星</a:t>
            </a:r>
            <a:r>
              <a:rPr lang="en-US" altLang="zh-CN" dirty="0">
                <a:latin typeface="+mn-lt"/>
                <a:ea typeface="+mn-ea"/>
              </a:rPr>
              <a:t>》《</a:t>
            </a:r>
            <a:r>
              <a:rPr lang="zh-CN" altLang="en-US" dirty="0">
                <a:latin typeface="+mn-lt"/>
                <a:ea typeface="+mn-ea"/>
              </a:rPr>
              <a:t>春水</a:t>
            </a:r>
            <a:r>
              <a:rPr lang="en-US" altLang="zh-CN" dirty="0">
                <a:latin typeface="+mn-lt"/>
                <a:ea typeface="+mn-ea"/>
              </a:rPr>
              <a:t>》</a:t>
            </a:r>
            <a:r>
              <a:rPr lang="zh-CN" altLang="en-US" dirty="0">
                <a:latin typeface="+mn-lt"/>
                <a:ea typeface="+mn-ea"/>
              </a:rPr>
              <a:t>除了表现母爱外，还记录      了作者零星的感受和玄想，文笔隽永，艺术精巧。</a:t>
            </a:r>
            <a:r>
              <a:rPr lang="en-US" altLang="zh-CN" dirty="0">
                <a:latin typeface="+mn-lt"/>
                <a:ea typeface="+mn-ea"/>
              </a:rPr>
              <a:t>1921</a:t>
            </a:r>
            <a:r>
              <a:rPr lang="zh-CN" altLang="en-US" dirty="0">
                <a:latin typeface="+mn-lt"/>
                <a:ea typeface="+mn-ea"/>
              </a:rPr>
              <a:t>年参加茅盾、郑振铎等发起的文学研究会。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  <a:defRPr/>
            </a:pPr>
            <a:r>
              <a:rPr lang="zh-CN" altLang="en-US" sz="2800" b="1" dirty="0">
                <a:latin typeface="+mn-lt"/>
                <a:ea typeface="+mn-ea"/>
              </a:rPr>
              <a:t>能力拓展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+mn-lt"/>
                <a:ea typeface="+mn-ea"/>
              </a:rPr>
              <a:t> 体会诗中所蕴含的深刻的哲理。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latin typeface="+mn-lt"/>
                <a:ea typeface="+mn-ea"/>
              </a:rPr>
              <a:t>学习这三首诗丰富的想象、奇巧的构思、凝练的         语言。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i.7cxk.net1">
  <a:themeElements>
    <a:clrScheme name="cai.7cxk.net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i.7cxk.net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i.7cxk.net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i.7cxk.net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i.7cxk.net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cai.7cxk.net1</Template>
  <TotalTime>48</TotalTime>
  <Words>624</Words>
  <Paragraphs>31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cai.7cxk.net1</vt:lpstr>
      <vt:lpstr>Slide 1</vt:lpstr>
      <vt:lpstr>Slide 2</vt:lpstr>
      <vt:lpstr>Slide 3</vt:lpstr>
      <vt:lpstr>Slide 4</vt:lpstr>
      <vt:lpstr>Slide 5</vt:lpstr>
    </vt:vector>
  </TitlesOfParts>
  <Company>泸州职业技术学院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2014-05-16T02:22:45Z</dcterms:created>
  <dcterms:modified xsi:type="dcterms:W3CDTF">2018-09-23T06:55:02Z</dcterms:modified>
  <cp:category/>
</cp:coreProperties>
</file>