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0" r:id="rId7"/>
    <p:sldId id="261" r:id="rId8"/>
    <p:sldId id="262" r:id="rId9"/>
    <p:sldId id="263" r:id="rId10"/>
    <p:sldId id="265" r:id="rId11"/>
    <p:sldId id="269" r:id="rId12"/>
    <p:sldId id="270" r:id="rId13"/>
    <p:sldId id="272" r:id="rId14"/>
    <p:sldId id="273" r:id="rId15"/>
    <p:sldId id="276" r:id="rId16"/>
    <p:sldId id="278" r:id="rId17"/>
    <p:sldId id="280" r:id="rId18"/>
    <p:sldId id="281" r:id="rId19"/>
    <p:sldId id="282" r:id="rId20"/>
    <p:sldId id="283" r:id="rId21"/>
    <p:sldId id="287" r:id="rId22"/>
    <p:sldId id="290" r:id="rId23"/>
    <p:sldId id="294" r:id="rId24"/>
    <p:sldId id="296" r:id="rId25"/>
    <p:sldId id="297" r:id="rId26"/>
    <p:sldId id="298" r:id="rId27"/>
    <p:sldId id="299" r:id="rId28"/>
    <p:sldId id="303" r:id="rId29"/>
    <p:sldId id="308" r:id="rId30"/>
    <p:sldId id="310" r:id="rId31"/>
    <p:sldId id="311" r:id="rId32"/>
    <p:sldId id="312" r:id="rId33"/>
    <p:sldId id="313" r:id="rId34"/>
    <p:sldId id="317" r:id="rId35"/>
    <p:sldId id="319" r:id="rId36"/>
    <p:sldId id="323" r:id="rId37"/>
    <p:sldId id="327" r:id="rId38"/>
    <p:sldId id="328" r:id="rId39"/>
    <p:sldId id="329" r:id="rId40"/>
    <p:sldId id="330" r:id="rId41"/>
    <p:sldId id="648" r:id="rId42"/>
    <p:sldId id="331" r:id="rId43"/>
    <p:sldId id="335" r:id="rId44"/>
    <p:sldId id="337" r:id="rId45"/>
    <p:sldId id="342" r:id="rId46"/>
    <p:sldId id="345" r:id="rId47"/>
    <p:sldId id="346" r:id="rId48"/>
    <p:sldId id="347" r:id="rId49"/>
    <p:sldId id="348" r:id="rId50"/>
    <p:sldId id="349" r:id="rId51"/>
    <p:sldId id="350" r:id="rId52"/>
    <p:sldId id="355" r:id="rId53"/>
    <p:sldId id="360" r:id="rId54"/>
    <p:sldId id="362" r:id="rId55"/>
    <p:sldId id="363" r:id="rId56"/>
    <p:sldId id="364" r:id="rId57"/>
    <p:sldId id="365" r:id="rId58"/>
    <p:sldId id="649" r:id="rId59"/>
    <p:sldId id="372" r:id="rId60"/>
    <p:sldId id="378" r:id="rId61"/>
    <p:sldId id="379" r:id="rId62"/>
    <p:sldId id="380" r:id="rId63"/>
    <p:sldId id="381" r:id="rId64"/>
    <p:sldId id="383" r:id="rId65"/>
    <p:sldId id="389" r:id="rId66"/>
    <p:sldId id="393" r:id="rId67"/>
    <p:sldId id="395" r:id="rId68"/>
    <p:sldId id="396" r:id="rId69"/>
    <p:sldId id="397" r:id="rId70"/>
    <p:sldId id="398" r:id="rId71"/>
    <p:sldId id="399" r:id="rId72"/>
    <p:sldId id="403" r:id="rId73"/>
    <p:sldId id="409" r:id="rId74"/>
    <p:sldId id="410" r:id="rId75"/>
    <p:sldId id="411" r:id="rId76"/>
    <p:sldId id="412" r:id="rId77"/>
    <p:sldId id="413" r:id="rId78"/>
    <p:sldId id="415" r:id="rId79"/>
    <p:sldId id="421" r:id="rId80"/>
    <p:sldId id="424" r:id="rId81"/>
    <p:sldId id="427" r:id="rId82"/>
    <p:sldId id="428" r:id="rId83"/>
    <p:sldId id="429" r:id="rId84"/>
    <p:sldId id="430" r:id="rId85"/>
    <p:sldId id="435" r:id="rId86"/>
    <p:sldId id="437" r:id="rId87"/>
    <p:sldId id="438" r:id="rId88"/>
    <p:sldId id="439" r:id="rId89"/>
    <p:sldId id="440" r:id="rId90"/>
    <p:sldId id="444" r:id="rId91"/>
    <p:sldId id="450" r:id="rId92"/>
    <p:sldId id="451" r:id="rId93"/>
    <p:sldId id="452" r:id="rId94"/>
    <p:sldId id="453" r:id="rId95"/>
    <p:sldId id="456" r:id="rId96"/>
    <p:sldId id="460" r:id="rId97"/>
    <p:sldId id="461" r:id="rId98"/>
    <p:sldId id="462" r:id="rId99"/>
    <p:sldId id="463" r:id="rId100"/>
    <p:sldId id="469" r:id="rId101"/>
    <p:sldId id="472" r:id="rId102"/>
    <p:sldId id="473" r:id="rId103"/>
    <p:sldId id="474" r:id="rId104"/>
    <p:sldId id="475" r:id="rId105"/>
    <p:sldId id="477" r:id="rId106"/>
    <p:sldId id="481" r:id="rId107"/>
    <p:sldId id="485" r:id="rId108"/>
    <p:sldId id="486" r:id="rId109"/>
    <p:sldId id="487" r:id="rId110"/>
    <p:sldId id="488" r:id="rId111"/>
    <p:sldId id="489" r:id="rId112"/>
    <p:sldId id="493" r:id="rId113"/>
    <p:sldId id="498" r:id="rId114"/>
    <p:sldId id="499" r:id="rId115"/>
    <p:sldId id="500" r:id="rId116"/>
    <p:sldId id="501" r:id="rId117"/>
    <p:sldId id="502" r:id="rId118"/>
    <p:sldId id="506" r:id="rId119"/>
    <p:sldId id="511" r:id="rId120"/>
    <p:sldId id="512" r:id="rId121"/>
    <p:sldId id="513" r:id="rId122"/>
    <p:sldId id="514" r:id="rId123"/>
    <p:sldId id="515" r:id="rId124"/>
    <p:sldId id="518" r:id="rId125"/>
    <p:sldId id="524" r:id="rId126"/>
    <p:sldId id="526" r:id="rId127"/>
    <p:sldId id="527" r:id="rId128"/>
    <p:sldId id="528" r:id="rId129"/>
    <p:sldId id="529" r:id="rId130"/>
    <p:sldId id="530" r:id="rId131"/>
    <p:sldId id="532" r:id="rId132"/>
    <p:sldId id="535" r:id="rId133"/>
    <p:sldId id="536" r:id="rId134"/>
    <p:sldId id="537" r:id="rId135"/>
    <p:sldId id="538" r:id="rId136"/>
    <p:sldId id="539" r:id="rId137"/>
    <p:sldId id="540" r:id="rId138"/>
    <p:sldId id="542" r:id="rId139"/>
    <p:sldId id="545" r:id="rId140"/>
    <p:sldId id="546" r:id="rId141"/>
    <p:sldId id="547" r:id="rId142"/>
    <p:sldId id="548" r:id="rId143"/>
    <p:sldId id="549" r:id="rId144"/>
    <p:sldId id="551" r:id="rId145"/>
    <p:sldId id="554" r:id="rId146"/>
    <p:sldId id="555" r:id="rId147"/>
    <p:sldId id="556" r:id="rId148"/>
    <p:sldId id="557" r:id="rId149"/>
    <p:sldId id="559" r:id="rId150"/>
    <p:sldId id="560" r:id="rId151"/>
    <p:sldId id="562" r:id="rId152"/>
    <p:sldId id="565" r:id="rId153"/>
    <p:sldId id="566" r:id="rId154"/>
    <p:sldId id="567" r:id="rId155"/>
    <p:sldId id="568" r:id="rId156"/>
    <p:sldId id="569" r:id="rId157"/>
    <p:sldId id="570" r:id="rId158"/>
    <p:sldId id="572" r:id="rId159"/>
    <p:sldId id="575" r:id="rId160"/>
    <p:sldId id="576" r:id="rId161"/>
    <p:sldId id="577" r:id="rId162"/>
    <p:sldId id="578" r:id="rId163"/>
    <p:sldId id="579" r:id="rId164"/>
    <p:sldId id="581" r:id="rId165"/>
    <p:sldId id="585" r:id="rId166"/>
    <p:sldId id="586" r:id="rId167"/>
    <p:sldId id="587" r:id="rId168"/>
    <p:sldId id="588" r:id="rId169"/>
    <p:sldId id="590" r:id="rId170"/>
    <p:sldId id="592" r:id="rId171"/>
    <p:sldId id="595" r:id="rId172"/>
    <p:sldId id="596" r:id="rId173"/>
    <p:sldId id="597" r:id="rId174"/>
    <p:sldId id="598" r:id="rId175"/>
    <p:sldId id="600" r:id="rId176"/>
    <p:sldId id="602" r:id="rId177"/>
    <p:sldId id="605" r:id="rId178"/>
    <p:sldId id="606" r:id="rId179"/>
    <p:sldId id="607" r:id="rId180"/>
    <p:sldId id="608" r:id="rId181"/>
    <p:sldId id="610" r:id="rId182"/>
    <p:sldId id="612" r:id="rId183"/>
    <p:sldId id="615" r:id="rId184"/>
    <p:sldId id="616" r:id="rId185"/>
    <p:sldId id="617" r:id="rId186"/>
    <p:sldId id="619" r:id="rId187"/>
    <p:sldId id="621" r:id="rId188"/>
    <p:sldId id="623" r:id="rId189"/>
    <p:sldId id="626" r:id="rId190"/>
    <p:sldId id="627" r:id="rId191"/>
    <p:sldId id="628" r:id="rId192"/>
    <p:sldId id="629" r:id="rId193"/>
    <p:sldId id="631" r:id="rId194"/>
    <p:sldId id="633" r:id="rId195"/>
    <p:sldId id="636" r:id="rId196"/>
    <p:sldId id="637" r:id="rId197"/>
    <p:sldId id="638" r:id="rId198"/>
    <p:sldId id="639" r:id="rId199"/>
    <p:sldId id="640" r:id="rId200"/>
    <p:sldId id="641" r:id="rId201"/>
    <p:sldId id="642" r:id="rId202"/>
    <p:sldId id="644" r:id="rId203"/>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65" d="100"/>
          <a:sy n="65" d="100"/>
        </p:scale>
        <p:origin x="-1314" y="-108"/>
      </p:cViewPr>
      <p:guideLst>
        <p:guide orient="horz" pos="2115"/>
        <p:guide pos="29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6" Type="http://schemas.openxmlformats.org/officeDocument/2006/relationships/tableStyles" Target="tableStyles.xml"/><Relationship Id="rId205" Type="http://schemas.openxmlformats.org/officeDocument/2006/relationships/viewProps" Target="viewProps.xml"/><Relationship Id="rId204" Type="http://schemas.openxmlformats.org/officeDocument/2006/relationships/presProps" Target="presProps.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124.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image" Target="../media/image14.jpeg"/></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6.jpeg"/><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专题三 实用类文本阅读</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178501"/>
            <a:chOff x="540000" y="1080000"/>
            <a:chExt cx="8127000" cy="5178501"/>
          </a:xfrm>
        </p:grpSpPr>
        <p:sp>
          <p:nvSpPr>
            <p:cNvPr id="2" name="TextBox 2"/>
            <p:cNvSpPr txBox="1"/>
            <p:nvPr/>
          </p:nvSpPr>
          <p:spPr>
            <a:xfrm>
              <a:off x="540000" y="1080000"/>
              <a:ext cx="8127000" cy="17310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2008年起,中国文化文物系统的博物馆开始全面免费开放,此后博物馆的直接经济贡献逐渐弱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化。因此,只能通过博物馆事业增加值来衡量博物馆对国民经济的直接贡献。博物馆事业增加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值即文化文物系统内的博物馆向社会提供产品或服务(如文化创意产品销售、文物巡展、社会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文物鉴定及咨询等)而增加的价值总和。2001—2014年全国博物馆事业增加值变化情况如下图:</a:t>
              </a:r>
              <a:endParaRPr lang="zh-CN" altLang="en-US"/>
            </a:p>
          </p:txBody>
        </p:sp>
        <p:pic>
          <p:nvPicPr>
            <p:cNvPr id="3" name="图片 3" descr="textimage9.jpeg"/>
            <p:cNvPicPr>
              <a:picLocks noChangeAspect="1"/>
            </p:cNvPicPr>
            <p:nvPr/>
          </p:nvPicPr>
          <p:blipFill>
            <a:blip r:embed="rId1"/>
            <a:stretch>
              <a:fillRect/>
            </a:stretch>
          </p:blipFill>
          <p:spPr>
            <a:xfrm>
              <a:off x="1032245" y="3420269"/>
              <a:ext cx="6111523" cy="2838232"/>
            </a:xfrm>
            <a:prstGeom prst="rect">
              <a:avLst/>
            </a:prstGeom>
          </p:spPr>
        </p:pic>
      </p:gr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的保护工作尤为不易。随着一批批新建筑、一座座新城市的拔地而起,吴良镛的心头却日益萦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绕着浓密的困惑。他认为,旧城的改造不仅要满足现代生活的舒适要求,还要与原有的历史环境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密切结合。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③“自古太守多诗人。”在吴良镛看来,作为城市规划者的市长,不仅要具备革命家的情操,还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应具有诗人的情怀、史学家的渊博。“衣服破了一定要扔掉吗?是不是想想办法,例如打个漂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亮补丁或绣上图案。”相对于大拆大建,吴良镛提出了“有机更新”理论和建造“类四合院”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住房体系的构想。他的这一理论,被成功应用于北京菊儿胡同四合院改造工程。菊儿胡同居民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曾一直被危房、积水等问题困扰着。由于许多改造方案与旧城风貌保护相冲突,改造项目一直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停滞在规划层面。吴良镛说:“民惟邦本,普通人的居住问题是建筑最本质、最核心的内容。”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他不辞辛劳,反复修改施工方案,每天拖着装满资料的小车到建筑馆工作,或奔波于尘土飞扬的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工地。改造后的菊儿小区白墙黛瓦,与周边的老房子浑然一体。在这样一座“类四合院”里,邻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里进出打招呼,有了困难互相帮,北京城原有的历史环境和生活情境得以延续。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④创造与自然和谐的人居环境,让人们能诗情画意般栖居在大地上,这是吴良镛一生不变的梦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想。提到这个梦想时,他的脸上总是带着欣慰的笑容。辛勤耕耘在教育第一线的他,言传身教,</a:t>
            </a:r>
            <a:endParaRPr lang="zh-CN" alt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桃李芬芳。他常常对学生说:“建筑师与社会的发展是分不开的,而每个时代对建筑师的要求又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有所不同,但不管怎样改变,一定要牢记对人的关切,同时建筑业需要赴汤蹈火的热情和无限的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忠诚。”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⑤针对日益加快的城市化进程,吴良镛提出了以城市规划、建筑与园林为核心,整合工程、社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会、地理、生态等相关学科的发展模式。融贯多学科研究成果,他创建了“广义建筑学”理论,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并出版了同名专著,将建筑从单纯的“房子”概念拓展为“聚落”的概念。在1999年国际建协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第二十届建筑师大会上,作为中国建筑学与城市规划学的领军者,吴良镛宣读了由他起草的《北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京宪章》并获得通过。这标志着“广义建筑学”与“人居环境”学说已被世界建筑学界普遍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接受和推崇,扭转了长期以来西方建筑理论占主导地位的局面。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⑥2008年,86岁的吴良镛在工地视察时突发脑梗,被医生判断为难以再行走。但他按照科学方法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刻苦锻炼,努力坚持,很快就可以走路了。出院那天,满头银发的他亲笔完成了一幅书法作品。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苍劲有力的字迹,与绚烂的晚霞交相辉映。医生说,吴老不仅给建筑界留下了令人惊叹的奇迹,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也创造了康复医学领域中的奇迹。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⑦著名建筑学家贝聿铭曾说过:“不管你到哪个国家,说起中国建筑,大家都会说起吴良镛。”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中国两院院士、2011年度国家最高科技奖获得者、世界人居学会主席</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数不清的荣誉和成</a:t>
            </a:r>
            <a:endParaRPr lang="zh-CN" altLang="en-US"/>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就并未让吴良镛停下前行的步履。他每每凝思:“人们说电影是遗憾的艺术,我觉得建筑更是遗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憾的艺术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我们将把一个什么样的世界交给子孙后代?”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(摘编自田雅婷《吴良镛:筑梦人生》)</a:t>
              </a:r>
              <a:endParaRPr lang="zh-CN" altLang="en-US"/>
            </a:p>
          </p:txBody>
        </p:sp>
        <p:sp>
          <p:nvSpPr>
            <p:cNvPr id="3" name="TextBox 2"/>
            <p:cNvSpPr txBox="1"/>
            <p:nvPr/>
          </p:nvSpPr>
          <p:spPr>
            <a:xfrm>
              <a:off x="540000" y="2151106"/>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下列对传记有关内容的分析和概括,最恰当的两项是(5分)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A.本文依次记述了吴良镛的青少年经历、国际声望、事业追求及成就,详略得当,人物形象形神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兼备,故事性与励志性相统一。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B.青少年时期的家国之痛对吴良镛树立毕生筑梦为民居的理想产生了重要影响。他经过不断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思考和创造性的努力,最终成为中国建筑学界的领军者。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C.1999年,吴良镛起草的《北京宪章》在国际建协第二十届建筑师大会上通过,这标志着中国的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建筑理论开始在世界上占主导地位。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D.吴良镛认为,较之电影艺术,建筑是更为遗憾的艺术。因为后者完成后,将会矗立几十年甚至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几百年,修改的可能性微乎其微。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E.本文写作态度严谨,文笔凝练,从不同角度为读者刻画了一位专业造诣深厚、中西学养交融、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为理想而奋斗的中国建筑学家形象。</a:t>
              </a:r>
              <a:endParaRPr lang="zh-CN" altLang="en-US" dirty="0"/>
            </a:p>
          </p:txBody>
        </p:sp>
      </p:gr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0">
            <a:off x="539750" y="1080135"/>
            <a:ext cx="8158480" cy="1351280"/>
            <a:chOff x="540000" y="1080000"/>
            <a:chExt cx="8158472" cy="1351527"/>
          </a:xfrm>
        </p:grpSpPr>
        <p:sp>
          <p:nvSpPr>
            <p:cNvPr id="2" name="TextBox 2"/>
            <p:cNvSpPr txBox="1"/>
            <p:nvPr/>
          </p:nvSpPr>
          <p:spPr>
            <a:xfrm>
              <a:off x="540000" y="108000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本文第⑥段有何作用?请简要分析。(6分)</a:t>
              </a:r>
              <a:endParaRPr lang="zh-CN" altLang="en-US" dirty="0"/>
            </a:p>
          </p:txBody>
        </p:sp>
        <p:sp>
          <p:nvSpPr>
            <p:cNvPr id="3" name="TextBox 2"/>
            <p:cNvSpPr txBox="1"/>
            <p:nvPr/>
          </p:nvSpPr>
          <p:spPr>
            <a:xfrm>
              <a:off x="571472" y="140291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吴良镛在建筑领域取得了哪些方面的成就?请结合全文概括说明。(6分)</a:t>
              </a:r>
              <a:endParaRPr lang="zh-CN" altLang="en-US" dirty="0"/>
            </a:p>
          </p:txBody>
        </p:sp>
        <p:sp>
          <p:nvSpPr>
            <p:cNvPr id="4" name="TextBox 2"/>
            <p:cNvSpPr txBox="1"/>
            <p:nvPr/>
          </p:nvSpPr>
          <p:spPr>
            <a:xfrm>
              <a:off x="540000" y="178192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在吴良镛看来,城市管理者的素养应包括诗人的情怀和史学家的品格与学识。请结合全文和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社会现实,谈谈你的看法。(8分)</a:t>
              </a:r>
              <a:endParaRPr lang="zh-CN" altLang="en-US" dirty="0"/>
            </a:p>
          </p:txBody>
        </p:sp>
      </p:grpSp>
      <p:sp>
        <p:nvSpPr>
          <p:cNvPr id="6" name="TextBox 2"/>
          <p:cNvSpPr txBox="1"/>
          <p:nvPr/>
        </p:nvSpPr>
        <p:spPr>
          <a:xfrm>
            <a:off x="539750" y="2482850"/>
            <a:ext cx="8126730" cy="208026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答B给3分,答E给2分,答D给1分;答A、C不给分。A.“依次记述了吴良镛的青少年经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历、国际声望、事业追求及成就”不正确,应为“依次记述了吴良镛的青少年经历、事业追求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及成就、国际声望”。C.原文为“这标志着‘广义建筑学’与‘人居环境’学说已被世界建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筑学界普遍接受和推崇”,而不是“中国的建筑理论”,概念的范围扩大了。D.“修改的可能性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微乎其微”于文无据。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16966" y="1080000"/>
            <a:ext cx="8150034" cy="4626285"/>
            <a:chOff x="516966" y="1080000"/>
            <a:chExt cx="8150034" cy="4626285"/>
          </a:xfrm>
        </p:grpSpPr>
        <p:sp>
          <p:nvSpPr>
            <p:cNvPr id="2" name="TextBox 2"/>
            <p:cNvSpPr txBox="1"/>
            <p:nvPr/>
          </p:nvSpPr>
          <p:spPr>
            <a:xfrm>
              <a:off x="540000" y="108000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①使人物形象更加丰满,从不同侧面突显其人格魅力;②丰富主题意蕴,增强艺术感染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力。(每答出一点给2分,结合文本分析给2分。意思答对即可)</a:t>
              </a:r>
              <a:endParaRPr lang="zh-CN" altLang="en-US" dirty="0"/>
            </a:p>
          </p:txBody>
        </p:sp>
        <p:sp>
          <p:nvSpPr>
            <p:cNvPr id="3" name="TextBox 2"/>
            <p:cNvSpPr txBox="1"/>
            <p:nvPr/>
          </p:nvSpPr>
          <p:spPr>
            <a:xfrm>
              <a:off x="540000" y="1852402"/>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第⑥段是写86岁的吴良镛在突发脑梗住院时,被医生判断为难以再行走,但吴老通过科学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方法锻炼后可以走路了,创造了康复医学领域中的奇迹。从另一侧面突显出吴老坚强而坚韧的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性格,使人物形象更为突出,增强了艺术感染力。</a:t>
              </a:r>
              <a:endParaRPr lang="zh-CN" altLang="en-US" dirty="0"/>
            </a:p>
          </p:txBody>
        </p:sp>
        <p:sp>
          <p:nvSpPr>
            <p:cNvPr id="4" name="TextBox 2"/>
            <p:cNvSpPr txBox="1"/>
            <p:nvPr/>
          </p:nvSpPr>
          <p:spPr>
            <a:xfrm>
              <a:off x="540000" y="2920203"/>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①理论建树方面,主要有“广义建筑学”理论、“人居环境”学说等;②实践业绩方面,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如菊儿胡同改造工程;③声望和影响力方面,如中国两院院士、2011年度国家最高科技奖获得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者、世界人居学会主席等;④人才培养方面,参与创建清华建筑系,桃李芬芳。(每答出一方面给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2分,答出三个方面即可。意思答对即可)</a:t>
              </a:r>
              <a:endParaRPr lang="zh-CN" altLang="en-US" dirty="0"/>
            </a:p>
          </p:txBody>
        </p:sp>
        <p:sp>
          <p:nvSpPr>
            <p:cNvPr id="5" name="TextBox 2"/>
            <p:cNvSpPr txBox="1"/>
            <p:nvPr/>
          </p:nvSpPr>
          <p:spPr>
            <a:xfrm>
              <a:off x="516966" y="436316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解答此题需梳理文章结构。第⑤段有“创建了‘广义建筑学’理论,并出版了同名专著,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将建筑从单纯的‘房子’概念拓展为‘聚落’的概念”。第③段写他的“有机更新”的理论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和建造“类四合院”住房体系的构想,成功改造了北京菊儿胡同。第⑦段写他获得的荣誉。第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④段写他辛勤耕耘在教育第一线,言传身教,桃李芬芳。根据题意,应由主到次,分点概括。</a:t>
              </a:r>
              <a:endParaRPr lang="zh-CN" altLang="en-US" dirty="0"/>
            </a:p>
          </p:txBody>
        </p:sp>
      </p:gr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29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①城市管理者应具备人文关怀、审美修养。城市建设要体现对人的关注,使生活环境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充满诗情画意,富有美感。②城市管理者应具备历史意识和丰富的历史知识。城市建设要尊重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历史和文化传统,要与原有的历史人居环境相融合。(要求就以上两方面分别探究,每方面4分;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观点明确给1分,论述合理、理由充分给2分,联系现实给1分)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“包括诗人的情怀”体现在文中第③段“民惟邦本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普通人的居住问题是建筑最本质、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最核心的内容”和第④段“创造与自然和谐的人居环境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让人们能诗情画意般栖居在大地上”</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中。“史学家的品格与学识”指的是第②段结尾句“旧城的改造不仅要满足现代生活的舒适</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要求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还要与原有的历史环境密切结合”。联系现实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可结合北京的四合院拆迁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南方的吊脚</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楼、土楼拆迁等来谈。</a:t>
            </a:r>
            <a:endParaRPr lang="zh-CN" altLang="en-US" sz="1500"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85299"/>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一、(2012课标全国,12)阅读下面的文字,回答问题。(25分)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谢希德的诚与真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1949年10月1日新中国成立,正在美国麻省理工学院攻读博士学位的谢希德从亲人的来信中得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到这一消息。昂首屹立于世界东方的祖国母亲,像磁石般吸引着这个远在异国他乡的赤子。有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人劝告谢希德不要回到当时生活贫困、科研条件差的中国去,她却视祖国的利益高于一切,决心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在学习告一段落后,立刻回国参加建设。1952年,获得博士学位的谢希德回国,在复旦大学任教,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并于1956年与北京大学的黄昆教授共同主持开办了我国第一个半导体专门化培训班。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谢希德一直密切关注着国内外物理学研究的动态,努力探索真知。上世纪70年代后期,她开始思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索一个奥妙而又实际的问题——怎样使钢材不生锈?是什么起到抗腐蚀的保护层作用?世界上</a:t>
            </a:r>
            <a:endParaRPr lang="zh-CN" altLang="en-US" dirty="0"/>
          </a:p>
        </p:txBody>
      </p:sp>
      <p:sp>
        <p:nvSpPr>
          <p:cNvPr id="3" name="TextBox 2"/>
          <p:cNvSpPr txBox="1"/>
          <p:nvPr/>
        </p:nvSpPr>
        <p:spPr>
          <a:xfrm>
            <a:off x="3071802" y="1062815"/>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一些国家每年因腐蚀而报废的钢材达上千万吨,中国也面临着同样的问题。怎样才能使我国有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限的钢材发挥更大的作用?这就要涉足表面物理。专长在半导体和固体物理研究的谢希德,如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果继续从事她的研究,可以说既省力又稳妥,还可以尽快出成果;如果另辟蹊径转入新领域,即使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付出艰辛的劳动,五年十载能否取得显著成绩仍是个未知数。然而,她是一个进取心很强的人,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表面物理亟待研究,哪怕付出10倍、20倍的努力,也要勇闯难关,有所创造。作为学界前辈,她也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要借此鼓励年轻人去开拓这个前景广阔的新领域。谢希德率领她的团队,经过认真细致的研究,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一点一滴地积累经验,使复旦大学的表面物理研究达到了世界水平。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1983年,谢希德担任复旦大学校长。以她的身份,每天上下班都有专车。可是人们时常在校车上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看到她的身影。她说:“在车上既可以提前处理一些公事,又可以借这个机会与同志们交谈,倾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听各种议论。从校内的事到天下事都可以成为车内的话题,其中有牢骚,也不乏独到的见解;特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别有意思的是车内总有一两位不愿隐瞒自己观点、也不善于窃窃私语的同志不时发表一通高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见,而且获得一些同事的共鸣。”在这里,教师对学校的意见和要求得到了反映,学校的决策又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通过谢希德的宣传深入人心。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谢希德这样一位日夜为科学事业操劳的学者,业余爱好广泛,喜欢多彩的生活。她酷爱集邮,喜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欢欣赏古典音乐和阅读文学作品。生活虽然是丰富的,但一个人却不可能样样喜好、样样精</a:t>
            </a:r>
            <a:endParaRPr lang="zh-CN" alt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通。有人曾撰文说谢希德爱好和擅长烹饪,其实她对此谈不上内行。为此她特意关照那位作者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要实事求是:“中国的烹饪大有学问,我还未入门,其实我的手艺远不及我爱人。”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1987年,谢希德的丈夫、中科院院士曹天钦患重病住院,一位成就极高的科学家变成了比孩子更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需要照顾的病人。谢希德接受了这个残酷的现实,尽心履行着妻子的职责,为治愈丈夫的疾病倾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注了一腔深情。那几年,谢希德政务缠身,再加上频繁的学术和外事活动,身心都十分劳累。但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是不管工作多忙,只要人在上海,她每天都要挤出时间,去医院陪伴丈夫,默默地做着力所能及的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一切。她和所有勤劳朴实的中国妇女一样,有着撼人心魄的人间至诚。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1999年,谢希德应邀担任新世纪版《十万个为什么》的编委,并修改书中的两篇科学小品。她深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知即便是科普文章也不能不讲准确性。谢希德修改文章也像做科学实验一样,不敢有丝毫的马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虎。如某作者混淆了“硅片”和“芯片”这两个概念。芯片是硅片经过多道程序加工而成的,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她特地画了一个简明易懂的示意图供作者参考。另一个地方,作者为求形象生动,用“指甲大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小”来描述一个面积概念。不同人的手指甲可能差别很大,即便是同一个人,大拇指和小拇指的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指甲大小也并不相同。谢希德根据实际情况把它改成“一厘米见方”这样较为准确的写法。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求真的科学态度对每个人都非常重要,谢希德对此更为看重。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(摘编自王增藩《谢希德传》)</a:t>
            </a:r>
            <a:endParaRPr lang="zh-CN" alt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58472" cy="4780552"/>
            <a:chOff x="540000" y="1080000"/>
            <a:chExt cx="8158472" cy="4780552"/>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下列对传记有关内容的分析和概括,最恰当的两项是(5分)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A.新中国成立后,有人劝阻谢希德回国,是考虑她事业的发展,担心国内科研条件差影响她在物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理学研究上取得成绩。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B.担任校长的谢希德,经常乘校车上下班,使校车成为反映意见、宣传决策的重要窗口,这体现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出她为人的平易谦和。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C.谢希德在钻研科学的同时,业余爱好也很广泛,但不擅长烹饪,对此也不感兴趣,所以不希望别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人宣传她精于此道。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D.谢希德在修改一篇科学小品时,特地为原作增补了一个简明易懂的示意图,以区别“硅片”和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“芯片”这两个概念。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E.本文撷取谢希德人生的若干片段,描写她热爱祖国、献身科学、关爱亲人的事迹,表现了一位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杰出女性的伟大人格。</a:t>
              </a:r>
              <a:endParaRPr lang="zh-CN" altLang="en-US" dirty="0"/>
            </a:p>
          </p:txBody>
        </p:sp>
        <p:sp>
          <p:nvSpPr>
            <p:cNvPr id="3" name="TextBox 2"/>
            <p:cNvSpPr txBox="1"/>
            <p:nvPr/>
          </p:nvSpPr>
          <p:spPr>
            <a:xfrm>
              <a:off x="540000" y="490337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谢希德转而从事自己不熟悉的表面物理研究,有哪些方面的原因?请简要分析。(6分)</a:t>
              </a:r>
              <a:endParaRPr lang="zh-CN" altLang="en-US" dirty="0"/>
            </a:p>
          </p:txBody>
        </p:sp>
        <p:sp>
          <p:nvSpPr>
            <p:cNvPr id="4" name="TextBox 2"/>
            <p:cNvSpPr txBox="1"/>
            <p:nvPr/>
          </p:nvSpPr>
          <p:spPr>
            <a:xfrm>
              <a:off x="571472" y="526056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谢希德在科学工作中的求真态度体现在哪些地方?请简要说明。(6分)</a:t>
              </a:r>
              <a:endParaRPr lang="zh-CN" altLang="en-US" dirty="0"/>
            </a:p>
          </p:txBody>
        </p:sp>
        <p:sp>
          <p:nvSpPr>
            <p:cNvPr id="5" name="TextBox 2"/>
            <p:cNvSpPr txBox="1"/>
            <p:nvPr/>
          </p:nvSpPr>
          <p:spPr>
            <a:xfrm>
              <a:off x="540000" y="5557712"/>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谢希德的“诚”体现在很多方面,请结合全文,谈谈你的理解。(8分)</a:t>
              </a:r>
              <a:endParaRPr lang="zh-CN" altLang="en-US"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034" y="1134253"/>
            <a:ext cx="8127000" cy="5338068"/>
            <a:chOff x="500034" y="1134253"/>
            <a:chExt cx="8127000" cy="5338068"/>
          </a:xfrm>
        </p:grpSpPr>
        <p:grpSp>
          <p:nvGrpSpPr>
            <p:cNvPr id="5" name="组合 4"/>
            <p:cNvGrpSpPr/>
            <p:nvPr/>
          </p:nvGrpSpPr>
          <p:grpSpPr>
            <a:xfrm>
              <a:off x="500034" y="1134253"/>
              <a:ext cx="8127000" cy="3499417"/>
              <a:chOff x="500034" y="2104661"/>
              <a:chExt cx="8127000" cy="3499417"/>
            </a:xfrm>
          </p:grpSpPr>
          <p:sp>
            <p:nvSpPr>
              <p:cNvPr id="2" name="TextBox 2"/>
              <p:cNvSpPr txBox="1"/>
              <p:nvPr/>
            </p:nvSpPr>
            <p:spPr>
              <a:xfrm>
                <a:off x="500034" y="3176747"/>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期进行历史对比,以观察国民经济的发展情况。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要真正了解或融入一个城市与国家,最直接也是最重要的途径就是参观博物馆。北京每年接待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的上亿游客中,相当一部分人要参观北京的博物馆。博物馆对于旅游经济的拉动难以用数字衡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量,它更多的是一种潜移默化的宣传和教育作用。通过品牌价值的提升和精神核心的建立,实现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对旅游经济的长远影响,这也是博物馆对国民经济的间接贡献。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(摘编自王小润等《博物馆能否成为旅游经济新坐标》)</a:t>
                </a:r>
                <a:endParaRPr lang="zh-CN" altLang="en-US" dirty="0"/>
              </a:p>
            </p:txBody>
          </p:sp>
          <p:sp>
            <p:nvSpPr>
              <p:cNvPr id="4" name="TextBox 2"/>
              <p:cNvSpPr txBox="1"/>
              <p:nvPr/>
            </p:nvSpPr>
            <p:spPr>
              <a:xfrm>
                <a:off x="500034" y="2104661"/>
                <a:ext cx="8127000" cy="10382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[摘编自苏杨等主编《中国文化遗产事业发展报告(2015—2016)》]</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计算或比较不同时期的经济数据时,用某一时期产品的平均价格作为固定的计算尺度,这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种平均价格叫可比价格。可比价格计算出的指标,可以消除价格变动因素的影响,便于对不同时</a:t>
                </a:r>
                <a:endParaRPr lang="zh-CN" altLang="en-US" dirty="0"/>
              </a:p>
            </p:txBody>
          </p:sp>
        </p:grpSp>
        <p:sp>
          <p:nvSpPr>
            <p:cNvPr id="6" name="TextBox 2"/>
            <p:cNvSpPr txBox="1"/>
            <p:nvPr/>
          </p:nvSpPr>
          <p:spPr>
            <a:xfrm>
              <a:off x="500034" y="4738513"/>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下列对材料二相关内容的理解,不正确的一项是(3分)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A.2001—2014年间,按当年价格计算出的全国博物馆事业增加值最低的年份是2001年,最高的年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份是2014年。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B.除2007年的全国博物馆事业增加值较前一年有所减少外,其余年份的增加值与前一年相比均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呈现上升态势。</a:t>
              </a:r>
              <a:endParaRPr lang="zh-CN" altLang="en-US" dirty="0"/>
            </a:p>
          </p:txBody>
        </p:sp>
      </p:gr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080000"/>
            <a:ext cx="8175404" cy="5269227"/>
            <a:chOff x="540000" y="1080000"/>
            <a:chExt cx="8175404" cy="5269227"/>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答E给3分,答B给2分,答A给1分;答C、D不给分。A.据第一段相关内容可知,劝阻者考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虑的是当时中国“生活贫困、科研条件差”;至于说考虑到谢希德事业的发展,则缺乏依据。C.</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据第四段“她对此谈不上内行”及末句引语可知,“不擅长烹饪,对此也不感兴趣”不符合文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意。D.据第六段“她特地画了一个简明易懂的示意图供作者参考”可知,“特地为原作增补了</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”不符合文意。</a:t>
              </a:r>
              <a:endParaRPr lang="zh-CN" altLang="en-US" dirty="0"/>
            </a:p>
          </p:txBody>
        </p:sp>
        <p:sp>
          <p:nvSpPr>
            <p:cNvPr id="3" name="TextBox 2"/>
            <p:cNvSpPr txBox="1"/>
            <p:nvPr/>
          </p:nvSpPr>
          <p:spPr>
            <a:xfrm>
              <a:off x="540000" y="313451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①这项研究可以解决钢材腐蚀的问题,节约能源,对国家建设有重要意义;②作为科学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家,积极进取,勇于创新,转入科研新领域;③作为学术前辈,可以借此鼓励年轻人,开拓科研新领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域。</a:t>
              </a:r>
              <a:endParaRPr lang="zh-CN" altLang="en-US" dirty="0"/>
            </a:p>
          </p:txBody>
        </p:sp>
        <p:sp>
          <p:nvSpPr>
            <p:cNvPr id="4" name="TextBox 2"/>
            <p:cNvSpPr txBox="1"/>
            <p:nvPr/>
          </p:nvSpPr>
          <p:spPr>
            <a:xfrm>
              <a:off x="540000" y="419942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应从第二段中筛选出相应的信息加以整合,从外因、内因,主要原因、次要原因等方面分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析,进而从不同方面分条概括。</a:t>
              </a:r>
              <a:endParaRPr lang="zh-CN" altLang="en-US" dirty="0"/>
            </a:p>
          </p:txBody>
        </p:sp>
        <p:sp>
          <p:nvSpPr>
            <p:cNvPr id="5" name="TextBox 2"/>
            <p:cNvSpPr txBox="1"/>
            <p:nvPr/>
          </p:nvSpPr>
          <p:spPr>
            <a:xfrm>
              <a:off x="540000" y="494132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①密切关注学术动态,努力探索真知;②研究过程中认真细致,注重积累,追求高水平;③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修改科普文章一丝不苟,注重概念和表述准确无误,不片面追求形象生动。</a:t>
              </a:r>
              <a:endParaRPr lang="zh-CN" altLang="en-US" dirty="0"/>
            </a:p>
          </p:txBody>
        </p:sp>
        <p:sp>
          <p:nvSpPr>
            <p:cNvPr id="6" name="TextBox 2"/>
            <p:cNvSpPr txBox="1"/>
            <p:nvPr/>
          </p:nvSpPr>
          <p:spPr>
            <a:xfrm>
              <a:off x="588404" y="569962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应紧扣“在科学工作中的求真态度”这一中心,筛选出第二段首句、末句及第六段相关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语句,根据题意分条概括。</a:t>
              </a:r>
              <a:endParaRPr lang="zh-CN" altLang="en-US" dirty="0"/>
            </a:p>
          </p:txBody>
        </p:sp>
      </p:gr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335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方面一:对祖国无限忠诚。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①视祖国的利益高于一切,不计个人得失,毅然回到科研条件差的祖国参加建设;②为国家建设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需要调整研究方向,转入科研新领域。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方面二:对事业充满热诚。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①作为科学家,锐意创新,勇闯难关,实事求是,一丝不苟;②作为大学校长,谦虚做人,认真做事,深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入群众,不搞特权。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方面三:对亲人至爱至诚。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①不被丈夫身患重病的残酷现实所压倒,为治愈丈夫的疾病倾注深情;②不顾自己工作繁忙,尽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心尽力地照顾丈夫,具有勤劳朴实的美德。</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根据题意及文意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可按由国到家、由大到小、由主到次、由事业到亲情的顺序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结合具体</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事例分析概括。</a:t>
            </a:r>
            <a:endParaRPr lang="zh-CN" altLang="en-US" sz="1500"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二、(2011课标全国,12)阅读下面的文字,回答问题。(25分)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下笔不觉师造化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黄宾虹一生绘画艺术的大进展,多发生在他隐居的时期。这并不是纯粹的巧合,无须应酬杂务的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宁静生活可以让他深思内省,促使画作和自然风景、隐居生活进一步契合。池阳湖画风之变是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一次突变,源自他对江湖水光天色的写生,也来自他蓄积已久的思考,还来自苦涩现实对他心灵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的影响。其弟子王伯敏多年后还难忘他老师的教诲:“读书的人,要甘于寂寞。寂寞能安定,定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则心静,静则心清,清则心明,明则明白一切事理。作画,墨是黑的,只要眼明心清,便能悟出知白守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黑的道理,画便猛进。”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1929年的一件盛事是教育部在上海举办的第一届全国美术展览,南北国画家都参加。此时在上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海美专任教的黄宾虹参加了展出工作,并发表了评介文章《美展国画谈》。文章提倡士大夫的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逸品画格,以为不必求悦于人,人不知而不愠,才是真画者;还以为当时沪上流行的一种是细谨、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工于涂泽的媚人习气,另一种是自矜才气、沦于放诞的欺人画风,以浮滑为潇洒、以轻软为秀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润,真画者反不合时宜。他希望画者能坚持避俗趋雅的操守,力求华滋浑厚的画风,不要因一时</a:t>
            </a:r>
            <a:endParaRPr lang="zh-CN" alt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俗世弃取而改变。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黄宾虹一向以为书画同源,所以称作画为“写画”。他以为上古时代书画不分,如伏羲画八卦,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仓颉造字的一种主要方式就是象形,中国最早的文字中已有横线、纵线、弧线等线条形式;汉以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后虽分书画,但仍是道归于一,三代以上笔法可从甲骨、古玉、铜器中求之。他在1929年编辑的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《滨虹草堂古印谱》里曾谈到古印上的籀篆文字:点画的肥瘦方圆奇正各不同,有助于绘画笔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法;而结构的疏密、参差离合、抑扬顿挫、回环往复,更可见章法布置之妙。所以,他作画时要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置备金石拓本在案头。他由古玺印这种上古金石实物、临近原始的艺术形式中悟出笔法要旨,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认识到书法、文字、金石、绘画都是同一来源,即来源于自然山水,从而找到回归造化之路。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黄宾虹常提到古代书法家从观察自然中有所领悟,如在雨后看车行泥沼,车轮在泥中转动犹如笔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被纸墨所滞却仍圆转,不疾不徐、不粘不脱,由此笔法大进。他也常以自然山水之理来诠释自己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的笔法,如“平”就是如风吹水动、一波三折;“圆”如行云流水、宛转自如,而石有棱角、树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有丫杈,则是圆中有方;“变”则如石有阴阳向背、树有交互参差,山有起伏显晦、水有缓急动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静。1922年他在给友人陈柱尊的信里说到,自己是以山水作字,而以字来作画。可见,他已将山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水自然之理、《说文》六书之法、书法、画法相互打通。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现代画家以画为道抑或以画为艺,这种人生态度和价值取向上的对比,在黄宾虹和张大千身上表</a:t>
            </a:r>
            <a:endParaRPr lang="zh-CN" alt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现得最为明显。张大千一生充满传奇色彩,黄宾虹一生平静淡泊。张大千1925年在上海举办第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一次个人画展,26岁就扬名南北,后又去北平办画展,被称为“南张北溥”,可谓名满天下;而黄宾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虹虽较早就有“南黄北齐”之称,但他直至1943年才在上海举办第一次个人画展,这时他已经80</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岁了。黄宾虹自来沪上就以鉴赏、鉴别真伪著称;而张大千仿作的石涛画,甚至瞒过了当时的大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行家罗振玉、黄宾虹及其老师曾髯,可谓出神入化。还有对画与钱的关系,黄宾虹一生力避卖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画,多以画赠友人知己,虽有润笔,与他的名气相比也很低,他一直严守传统士大夫不言阿堵的精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神,过着清寂的学人生活;而张大千却有着对金钱的开通看法和潇洒追求,有过极高的润格,也卖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商品画,出手阔绰。不同的人生态度最终体现在他们的画中,黄宾虹的画是典型的恪守传统的雅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正的士夫画,张大千的画则有趋向民间、时尚的意趣。两人都是一代宗师,只是在境界上和被认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可的领域不同而已。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(摘编自吴晶《画之大者——黄宾虹传》)</a:t>
            </a:r>
            <a:endParaRPr lang="zh-CN" alt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034" y="1080000"/>
            <a:ext cx="8166966" cy="5133010"/>
            <a:chOff x="500034" y="1080000"/>
            <a:chExt cx="8166966" cy="5133010"/>
          </a:xfrm>
        </p:grpSpPr>
        <p:grpSp>
          <p:nvGrpSpPr>
            <p:cNvPr id="5" name="组合 4"/>
            <p:cNvGrpSpPr/>
            <p:nvPr/>
          </p:nvGrpSpPr>
          <p:grpSpPr>
            <a:xfrm>
              <a:off x="500034" y="1080000"/>
              <a:ext cx="8166966" cy="4483409"/>
              <a:chOff x="500034" y="1080000"/>
              <a:chExt cx="8166966" cy="4483409"/>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下列对传记有关内容的分析和概括,最恰当的两项是(5分)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A.针对当时沪上流行的细谨、涂泽的媚人习气和自矜才气、沦于放诞的欺人画风,黄宾虹推崇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细腻、轻软的逸品画格,倡导做“真画者”。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B.由于我国书法、文字、金石、绘画同源异流,道归于一,要研究中国书法、绘画的笔法意蕴,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就只能从上古时期的甲骨、古玉、铜器入手。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C.书画家常能从观察自然中领悟到艺术的真谛,如由雨后看车行泥沼悟得笔法的疾徐粘脱,由石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的阴阳向背、树的交互参差悟出笔法的变化。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D.张大千有着深厚的艺术修养,模仿的水平也极为高超,以至于他所仿作的石涛画,甚至瞒过了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当时的书画大行家罗振玉等人。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E.本文通过记述黄宾虹博采众长、学习绘画的艰苦历程,描写了他在中国绘画艺术上的理论创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见与突出成就,为我们展示了一位艺术家的感人形象。</a:t>
                </a:r>
                <a:endParaRPr lang="zh-CN" altLang="en-US" dirty="0"/>
              </a:p>
            </p:txBody>
          </p:sp>
          <p:sp>
            <p:nvSpPr>
              <p:cNvPr id="3" name="TextBox 2"/>
              <p:cNvSpPr txBox="1"/>
              <p:nvPr/>
            </p:nvSpPr>
            <p:spPr>
              <a:xfrm>
                <a:off x="500034" y="484902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黄宾虹一生绘画艺术的大进展,多发生在他的隐居时期。这是什么原因?请简要分析。(6分)</a:t>
                </a:r>
                <a:endParaRPr lang="zh-CN" altLang="en-US" dirty="0"/>
              </a:p>
            </p:txBody>
          </p:sp>
          <p:sp>
            <p:nvSpPr>
              <p:cNvPr id="4" name="TextBox 2"/>
              <p:cNvSpPr txBox="1"/>
              <p:nvPr/>
            </p:nvSpPr>
            <p:spPr>
              <a:xfrm>
                <a:off x="500034" y="526056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黄宾虹作画时为什么要把金石拓本摆在案头?请简要分析。(6分)</a:t>
                </a:r>
                <a:endParaRPr lang="zh-CN" altLang="en-US" dirty="0"/>
              </a:p>
            </p:txBody>
          </p:sp>
        </p:grpSp>
        <p:sp>
          <p:nvSpPr>
            <p:cNvPr id="6" name="TextBox 2"/>
            <p:cNvSpPr txBox="1"/>
            <p:nvPr/>
          </p:nvSpPr>
          <p:spPr>
            <a:xfrm>
              <a:off x="500034" y="556340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尽管黄宾虹和张大千都是一代宗师,但二人的人生态度、对金钱的看法以及艺道旨趣却大相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径庭。这给你什么样的启示?请结合全文,谈谈你的看法。(8分)</a:t>
              </a:r>
              <a:endParaRPr lang="zh-CN" altLang="en-US" dirty="0"/>
            </a:p>
          </p:txBody>
        </p:sp>
      </p:gr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16966" y="1080000"/>
            <a:ext cx="8181506" cy="4483409"/>
            <a:chOff x="516966" y="1080000"/>
            <a:chExt cx="8181506" cy="4483409"/>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答C给3分,答D给2分,答B给1分;答A、E不给分。A.“黄宾虹推崇细腻、轻软的逸品画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格”不恰当,从原文第二段“文章提倡士大夫的逸品画格</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不要因一时俗世弃取而改变”可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以看出。B.“就只能从上古时期”说法不准确,第三段中说“三代以上笔法可从甲骨、古玉、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铜器中求之”。E.第三段写黄宾虹从金石文字上悟作画要旨,第四段写黄宾虹从自然生活中领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悟作画之理,这些不是“博采众长”;“学习绘画的艰苦历程”于文无据。</a:t>
              </a:r>
              <a:endParaRPr lang="zh-CN" altLang="en-US" dirty="0"/>
            </a:p>
          </p:txBody>
        </p:sp>
        <p:sp>
          <p:nvSpPr>
            <p:cNvPr id="3" name="TextBox 2"/>
            <p:cNvSpPr txBox="1"/>
            <p:nvPr/>
          </p:nvSpPr>
          <p:spPr>
            <a:xfrm>
              <a:off x="571472" y="315537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①减少应酬杂务,生活清静,便于深思内省和作画;②对江湖水光天色的写生使他的画风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发生了突变;③安定生活使他眼明心清,能够悟出知白守黑的道理,画艺猛进。</a:t>
              </a:r>
              <a:endParaRPr lang="zh-CN" altLang="en-US" dirty="0"/>
            </a:p>
          </p:txBody>
        </p:sp>
        <p:sp>
          <p:nvSpPr>
            <p:cNvPr id="4" name="TextBox 2"/>
            <p:cNvSpPr txBox="1"/>
            <p:nvPr/>
          </p:nvSpPr>
          <p:spPr>
            <a:xfrm>
              <a:off x="571472" y="384889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相关信息在原文首段。这一段除首句外,共有三句话,每句话中各有一个要点。</a:t>
              </a:r>
              <a:endParaRPr lang="zh-CN" altLang="en-US" dirty="0"/>
            </a:p>
          </p:txBody>
        </p:sp>
        <p:sp>
          <p:nvSpPr>
            <p:cNvPr id="5" name="TextBox 2"/>
            <p:cNvSpPr txBox="1"/>
            <p:nvPr/>
          </p:nvSpPr>
          <p:spPr>
            <a:xfrm>
              <a:off x="516966" y="420608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①从金石文字的点画结构中,他受到绘画笔法与章法布置方面的启发;②从金石拓本认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识到书画同源,悟出画艺回归造化的路径。</a:t>
              </a:r>
              <a:endParaRPr lang="zh-CN" altLang="en-US" dirty="0"/>
            </a:p>
          </p:txBody>
        </p:sp>
        <p:sp>
          <p:nvSpPr>
            <p:cNvPr id="6" name="TextBox 2"/>
            <p:cNvSpPr txBox="1"/>
            <p:nvPr/>
          </p:nvSpPr>
          <p:spPr>
            <a:xfrm>
              <a:off x="571472" y="491380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原文第三段将黄宾虹作画时要把金石拓本摆在案头的原因交代得很清楚,应仔细审读本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段内容,筛选出有效信息加以整合,分条作答。</a:t>
              </a:r>
              <a:endParaRPr lang="zh-CN" altLang="en-US" dirty="0"/>
            </a:p>
          </p:txBody>
        </p:sp>
      </p:gr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198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观点一:恪守传统,力求雅正,甘于清寂淡泊,追寻艺术真谛。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①于平静淡泊中求真务实的人生态度;②淡泊名利,不言阿堵,保持传统学人本色;③避俗趋雅,不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为流俗所动,寻求华滋浑厚的画风。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观点二:创新与模仿并重,理想与时尚兼顾。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①创造与仿作兼顾;②对金钱的开通看法和潇洒态度;③注重民间时尚意趣。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观点三:既恪守传统,又勇于创新,在追求自己理想的过程中享受人生。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①守正出新,继承与创新兼顾;②怀抱艺术理想,追求名山事业;③脚踏实地,享受人生。</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应研读原文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筛选出黄宾虹和张大千各自的人生态度、对金钱的看法以及他们的艺道旨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根据试题要求整合信息并分条作答。</a:t>
            </a:r>
            <a:endParaRPr lang="zh-CN" altLang="en-US" sz="1500"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三、(2010课标全国,12)阅读下面的文字,回答问题。(25分)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杂交水稻之父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1982年的一个秋日,马尼拉洛斯巴洛斯镇国际水稻研究所的报告厅里,正在举行国际水稻科技界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的一次盛会。会议开始,国际水稻研究所所长、印度农业部前部长斯瓦米纳森博士庄重地引领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袁隆平走上主席台。这时,屏幕上赫然打出袁隆平的巨幅头像,下方是“杂交水稻之父袁隆平”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一行特大黑体字,报告厅里顿时响起经久不息的掌声。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国际同行的推崇,确实使袁隆平感受到了心智和汗水的价值,以及来自光明正大的竞争对手的真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诚友谊和温暖。想到国内学术界某些权威至今仍然把自己看作湘西泥巴地里滚出来的土老帽,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把杂交水稻技术视为不值一提的雕虫小技,袁隆平内心不由得黯然掠过一丝淡淡的悲哀。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会后,袁隆平跟斯瓦米纳森开玩笑说:“您今天这样‘突然袭击’,大张旗鼓地‘贩卖’我,可真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叫我有点措手不及呀!”“我就是特意要给您一个惊喜呀!”“可我1980年第一次应邀来合作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研究时,您竟然给我定了个每月800美元的实习研究生工资!”袁隆平笑着说。那一次他向斯瓦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米纳森提出严正抗议,准备拂袖而去。经斯瓦米纳森反复道歉,极力挽留,并把他重新定为特别</a:t>
            </a:r>
            <a:endParaRPr lang="zh-CN" alt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研究员,每月工资提到1750美元,他才留了下来。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“哈哈,您还记得那件事呀!说实话,那时候我们看您在国内地位也很低似的,这里给您待遇太高,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反而使我们丢份。加上那时我们毕竟还没有亲眼见过成功的三系配套杂交水稻,所以定的工资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估计为您在国内的10倍,想来您该可以接受。没想到您还很有气派!而第二年我们就看到中国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政府给您颁发了科技特等发明奖,而且您的伟大成果也让我们亲眼看到了。所以我们后来一直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为那件事感到内疚。今天,也算是我们正式为您正名吧!”斯瓦米纳森爽朗地一笑,便竹筒倒豆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子般地把那件往事兜底揭穿了。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“哈哈,原来阁下您也曾亲自参与歧视我的‘勾当’啊!坦率地说,我们在国内是从来不争经济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利益的。可是,到了您这里,拿多少钱可就关系到中国科学家的尊严了,所以我一定要跟您‘斗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争’到底啊。不过,中国有句老话,叫作‘不打不相识’。这就像我们国际科技界的朋友们,实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际都是同一阵地上的竞争对手。但是也正因为在同一块阵地上竞争,才有机会成为朋友啊!我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和您一见面就‘打了一仗’,所以我们的友谊也将会更加长久。是不是?”袁隆平说。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袁隆平发明的杂交水稻技术,使水稻平均亩产比原先增加20%以上。这项世界领先的科技成果,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不仅有助于中国以仅占世界7%的耕地养活占世界22%的人口,而且惠及全世界。为此,他被美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国科学院选聘为外籍院士,院长西瑟罗纳先生介绍袁隆平当选的理由是:“袁隆平先生发明杂交</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5528" y="1277129"/>
            <a:ext cx="8127000" cy="4923399"/>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C.按2001年可比价格计算,十几年间全国博物馆事业增加值大体上保持了较好的增长势头。</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D.按当年价格计算出的增加值与按可比价格计算出的增加值相比,二者差距最大的年份是2014年。</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下列对材料相关内容的概括和分析,正确的两项是(5分)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A.直到今天,博物馆依然是通过藏品的基本陈列和专题展览的形式服务于公众,这种形式可以丰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富大众的精神文化生活。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B.博物馆逐渐成为学校教育的“第二课堂”,它通过独特的学习资源,以适应青少年心理特点的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方式,激励青少年学习。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C.西安、广州等城市越来越重视利用博物馆来展现城市历史中最有深度和吸引力的元素,并以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此构建城市文化品牌。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D.博物馆免费开放会使其经济贡献逐渐弱化,因此需要通过博物馆事业增加值来衡量博物馆对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国民经济的全部贡献。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E.博物馆对旅游经济的拉动是非常重要的贡献,这也是提升博物馆诸如宣传和教育等其他功能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的关键所在。</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根据上述材料,概括说明博物馆在科研方面的作用。(4分)</a:t>
            </a:r>
            <a:endParaRPr lang="zh-CN" altLang="en-US" sz="1500"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水稻技术,为世界粮食安全做出了杰出贡献,增产的粮食每年为世界解决了7000万人的吃饭问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题。”湖南郴州农民曹宏球说“邓小平送来了好政策,袁隆平送来了好种子”,他专门花钱雕了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一尊汉白玉的袁隆平石像供在家里。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袁隆平把他的研究生介绍到美国、澳大利亚等国攻读博士学位,这些研究生学成后都选择留在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国外工作。有人便跟袁隆平开玩笑说:“您老人家送出去的人才都飞了,您可是白费心血了!”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袁隆平则认真地回答说:“你们不要短见浅识。中国杂交水稻事业的未来,需要大量超过袁隆平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的人才。优秀人才的成长需要广阔的自由天地,让他们通通窝到我的手下来,受着我的思想束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缚,而且我还无法给他们提供世界一流的研究条件。怎么能使他们成长为超过我的杰出学者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呢?一旦祖国有条件充分发挥他们的作用,他们随时都会回来的。相反,如果他们回来而又无用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武之地,那又叫人家回来干什么呢?”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(摘编自庄志霞《袁隆平传》)</a:t>
            </a:r>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下列对传记有关内容的分析和概括,最恰当的两项是(5分)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A.斯瓦米纳森博士在他主持召开的一次国际水稻科技界会议上的隆重推介,使袁隆平作为世界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著名水稻专家而广为人知。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B.袁隆平因为发明了具有国际领先水平的杂交水稻技术,为世界粮食安全做出了杰出贡献,被美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国科学院选聘为外籍院士。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C.湖南郴州农民曹宏球为了感谢袁隆平给他送来杂交水稻种子,专门花钱请人雕了一尊汉白玉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的袁隆平石像供在家里。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D.袁隆平的研究生经他介绍到美国、澳大利亚等国攻读博士学位,为了成为超过老师的杰出学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者,学成后都选择留在国外工作。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E.本文通过对“杂交水稻之父”袁隆平相关事迹的描述,表现了一位伟大科学家的博大胸怀以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及勇于探索、不计名利、无私奉献的精神。</a:t>
            </a:r>
            <a:endParaRPr lang="zh-CN" altLang="en-US" dirty="0"/>
          </a:p>
        </p:txBody>
      </p:sp>
      <p:sp>
        <p:nvSpPr>
          <p:cNvPr id="3" name="TextBox 2"/>
          <p:cNvSpPr txBox="1"/>
          <p:nvPr/>
        </p:nvSpPr>
        <p:spPr>
          <a:xfrm>
            <a:off x="571472" y="492046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尽管被国际同行称为“杂交水稻之父”,袁隆平内心却“不由得黯然掠过一丝淡淡的悲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哀”。这是为什么?请简要分析。(6分)</a:t>
            </a:r>
            <a:endParaRPr lang="zh-CN" altLang="en-US" dirty="0"/>
          </a:p>
        </p:txBody>
      </p:sp>
      <p:sp>
        <p:nvSpPr>
          <p:cNvPr id="4" name="TextBox 2"/>
          <p:cNvSpPr txBox="1"/>
          <p:nvPr/>
        </p:nvSpPr>
        <p:spPr>
          <a:xfrm>
            <a:off x="571472" y="562818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有人说袁隆平送出去的人才“都飞了”,他是“白费心血”,袁隆平却认为这种看法是“短见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浅识”。为什么?请简要分析。(6分)</a:t>
            </a:r>
            <a:endParaRPr lang="zh-CN" altLang="en-US"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750" y="1080135"/>
            <a:ext cx="8126730" cy="13423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袁隆平和斯瓦米纳森是同行,可他们一见面就为尊严“打了一仗”,最终又成为朋友,而且认为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彼此的友谊“将会更加长久”。请就你对“同行”“尊严”“友谊”三个方面的理解,任选一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个方面,结合全文,谈谈你的看法。(8分)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a:p>
        </p:txBody>
      </p:sp>
      <p:sp>
        <p:nvSpPr>
          <p:cNvPr id="4" name="TextBox 2"/>
          <p:cNvSpPr txBox="1"/>
          <p:nvPr/>
        </p:nvSpPr>
        <p:spPr>
          <a:xfrm>
            <a:off x="499745" y="2491740"/>
            <a:ext cx="8126730" cy="10401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BE　A.这一次的“隆重推介,使袁隆平作为世界著名水稻专家而广为人知”在原文中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没有依据。C.“感谢袁隆平给他送来杂交水稻种子”有歧义,既可实指,又可虚指。D.“为了成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为超过老师的杰出学者”说法有误。</a:t>
            </a:r>
            <a:endParaRPr lang="zh-CN" altLang="en-US" dirty="0"/>
          </a:p>
        </p:txBody>
      </p:sp>
      <p:sp>
        <p:nvSpPr>
          <p:cNvPr id="5" name="TextBox 2"/>
          <p:cNvSpPr txBox="1"/>
          <p:nvPr/>
        </p:nvSpPr>
        <p:spPr>
          <a:xfrm>
            <a:off x="516890" y="3562985"/>
            <a:ext cx="8126730" cy="6934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①斯瓦米纳森的推崇使他产生了对比联想;②他尚未得到国内学术界某些权威的承认;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③杂交水稻技术被视为不值一提的雕虫小技。</a:t>
            </a:r>
            <a:endParaRPr lang="zh-CN" altLang="en-US" dirty="0"/>
          </a:p>
        </p:txBody>
      </p:sp>
      <p:sp>
        <p:nvSpPr>
          <p:cNvPr id="6" name="TextBox 2"/>
          <p:cNvSpPr txBox="1"/>
          <p:nvPr/>
        </p:nvSpPr>
        <p:spPr>
          <a:xfrm>
            <a:off x="571500" y="4271010"/>
            <a:ext cx="8126730" cy="6496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回归语境,原文第二段将袁隆平“淡淡的悲哀”的原因交代得很清楚,仔细审读题干和第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二段内容可知。需要注意的是,原因应从国内和国外两方面回答。</a:t>
            </a:r>
            <a:endParaRPr lang="zh-CN" altLang="en-US" dirty="0"/>
          </a:p>
        </p:txBody>
      </p:sp>
      <p:sp>
        <p:nvSpPr>
          <p:cNvPr id="7" name="TextBox 2"/>
          <p:cNvSpPr txBox="1"/>
          <p:nvPr/>
        </p:nvSpPr>
        <p:spPr>
          <a:xfrm>
            <a:off x="571500" y="5023485"/>
            <a:ext cx="8126730" cy="10401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①中国杂交水稻事业的未来,需要大量超过袁隆平的人才;②优秀人才的成长需要广阔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的自由天地,国外一流的科研条件更有利于杰出学者的成长;③一旦祖国有条件让他们充分发挥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作用,他们也会随时回来。</a:t>
            </a:r>
            <a:endParaRPr lang="zh-CN" altLang="en-US" dirty="0"/>
          </a:p>
        </p:txBody>
      </p:sp>
      <p:sp>
        <p:nvSpPr>
          <p:cNvPr id="8" name="TextBox 2"/>
          <p:cNvSpPr txBox="1"/>
          <p:nvPr/>
        </p:nvSpPr>
        <p:spPr>
          <a:xfrm>
            <a:off x="516890" y="6063615"/>
            <a:ext cx="8126730" cy="3467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答案区间在原文末段,将袁隆平对这个问题的回答整合,分层表述即可。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132878"/>
            <a:chOff x="540000" y="1080000"/>
            <a:chExt cx="8158472" cy="4132878"/>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观点一:同行有可能成为朋友。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①彼此为同行,就有机会认识并可能成为朋友;②同行的认可,又能给人带来温暖,感受到自己的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价值。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观点二:维护尊严,既要斗争又要有一定的让步。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①斯瓦米纳森曾因为担心“丢份”而“歧视”袁隆平,当看到袁隆平“准备拂袖而去”时就马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上让步;②斯瓦米纳森亲眼看到袁隆平的伟大成果后主动为他正名;③袁隆平为维护中国科学家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的尊严而严正抗议,斗争到底。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观点三:经过“斗争”的朋友,友谊才会更加长久。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①不打不相识,通过斗争可以加深了解,从而建立友谊;②竞争对手间要保持友谊,必须真诚,让对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方感到温暖。</a:t>
              </a:r>
              <a:endParaRPr lang="zh-CN" altLang="en-US" dirty="0"/>
            </a:p>
          </p:txBody>
        </p:sp>
        <p:sp>
          <p:nvSpPr>
            <p:cNvPr id="3" name="TextBox 2"/>
            <p:cNvSpPr txBox="1"/>
            <p:nvPr/>
          </p:nvSpPr>
          <p:spPr>
            <a:xfrm>
              <a:off x="571472" y="456327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研读全文,筛选出文中关于“同行”“尊严”“友谊”的表述,将这些内容转述作为自己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的答案,这是较简单的答法。</a:t>
              </a:r>
              <a:endParaRPr lang="zh-CN" altLang="en-US" dirty="0"/>
            </a:p>
          </p:txBody>
        </p:sp>
      </p:gr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2205823"/>
            <a:ext cx="8127000" cy="44630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一、(2017河北衡水中学调考,12)阅读下面的文字,回答问题。(12分)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冯士筰:符号数字皆诗情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出身天津一个书香世家的冯士筰(zuó),从小就刻苦好学。他在清华读书时,更是出了名的“苦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行僧”。他大学的同窗好友孙文心教授现在还清楚地记得,冯士筰每天都是最后一个从图书馆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或者教室回宿舍的。回来后,饿了还会抱着冰冷的窝窝头啃几口。1964年,他在深入研究了当时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享有盛名的物理海洋学家Munk“大洋风生环流模型”的基础上,找出该模型未考虑热盐因素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的不足,建立了大洋风生——热盐环流模型。正当他准备发表关于这一模型的重要论文时,“文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化大革命”突如其来地发生了。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冯士筰被关进了牛棚,但幸运的是他和赫崇本先生关在了一起。白天他们一起劳动,晚上赫先生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不仅会给他讲海洋科学的历史和前景,而且还鼓励他不要因暂时的困难而气馁。那段不堪回首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的日子里,冯士筰的心总是热乎乎的,对未来也充满着期盼。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1970年,在周恩来总理的过问下,我国风暴潮研究起步了。冯士筰从牛棚里被解放了出来,接受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了这一极有挑战性的课题。</a:t>
            </a:r>
            <a:endParaRPr lang="zh-CN" altLang="en-US" dirty="0"/>
          </a:p>
        </p:txBody>
      </p:sp>
      <p:grpSp>
        <p:nvGrpSpPr>
          <p:cNvPr id="3" name="组合 7"/>
          <p:cNvGrpSpPr/>
          <p:nvPr/>
        </p:nvGrpSpPr>
        <p:grpSpPr>
          <a:xfrm>
            <a:off x="3315527" y="82275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612109" y="1387274"/>
            <a:ext cx="3498072" cy="913583"/>
          </a:xfrm>
          <a:prstGeom prst="rect">
            <a:avLst/>
          </a:prstGeom>
          <a:noFill/>
          <a:ln w="9525">
            <a:noFill/>
          </a:ln>
        </p:spPr>
        <p:txBody>
          <a:bodyPr wrap="none">
            <a:spAutoFit/>
          </a:bodyPr>
          <a:lstStyle/>
          <a:p>
            <a:pPr algn="ctr" eaLnBrk="0" latinLnBrk="1" hangingPunct="0">
              <a:lnSpc>
                <a:spcPct val="150000"/>
              </a:lnSpc>
              <a:spcBef>
                <a:spcPts val="140"/>
              </a:spcBef>
            </a:pPr>
            <a:r>
              <a:rPr lang="zh-CN" altLang="en-US" sz="2000" b="1" dirty="0">
                <a:latin typeface="黑体" panose="02010609060101010101" pitchFamily="49" charset="-122"/>
                <a:ea typeface="黑体" panose="02010609060101010101" pitchFamily="49" charset="-122"/>
                <a:sym typeface="+mn-ea"/>
              </a:rPr>
              <a:t>A</a:t>
            </a:r>
            <a:r>
              <a:rPr lang="zh-CN" altLang="en-US" sz="2000" b="1" dirty="0" smtClean="0">
                <a:latin typeface="黑体" panose="02010609060101010101" pitchFamily="49" charset="-122"/>
                <a:ea typeface="黑体" panose="02010609060101010101" pitchFamily="49" charset="-122"/>
                <a:sym typeface="+mn-ea"/>
              </a:rPr>
              <a:t>组  </a:t>
            </a:r>
            <a:r>
              <a:rPr lang="zh-CN" altLang="en-US" sz="2000" b="1" kern="0" dirty="0" smtClean="0">
                <a:solidFill>
                  <a:srgbClr val="000000"/>
                </a:solidFill>
                <a:latin typeface="Times New Roman" panose="02020603050405020304" pitchFamily="65" charset="-122"/>
                <a:ea typeface="宋体" panose="02010600030101010101" pitchFamily="2" charset="-122"/>
              </a:rPr>
              <a:t>传记·模拟探究能力测试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每篇建议用时20分钟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风暴潮是发生在海洋沿岸的一种严重自然灾害,一次大的风暴潮可能使几万甚至几十万人丧生,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经济损失可达几亿甚至几十亿元。我国是风暴潮高发国家之一,从历史资料看,几乎每隔三四年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就会发生一次特大的风暴潮灾。世界主要海洋国家早在二十世纪二三十年代就已经开始了风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暴潮的预报研究工作。而我国直到二十世纪七十年代初还对风暴潮理论和我国风暴潮的实际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状况几乎一无所知,风暴潮研究在我国基本处于空白状态。冯士筰的研究面临着极大的挑战:没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有资料、没有实践、没有理论。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为了获得风暴潮的第一手资料,1970年冯士筰等人环绕渤海湾进行了两次实地考察,足迹遍及渤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海周围数省的40多个县市,行程4000多公里。其中的2000多公里完全是徒步跋涉的。他们走村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串户向渔民、农民和盐民了解风暴潮的一般常识;走访当地政府、查阅当地县志,寻找有关记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载;他们还反复到水利部门和验潮站搜集有关数据。冯士筰终于获得了国内第一批关于风暴潮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灾害的珍贵资料。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要从本质上认识和最终解决风暴潮,当然首先要探讨其机制,因为只有弄清风暴潮的发生机制,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建立一定的模式,风暴潮预报预测才能科学准确。研究中冯士筰发现:在南方,风暴潮多由强台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风引起;而在北方,寒潮也能在渤海掀起风暴潮。虽同为风暴潮,但二者的动力源和引发机制并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不尽相同。冯士筰的这一发现,不仅具有深远的理论研究意义,而且具有相当的应用价值。1975</a:t>
            </a:r>
            <a:endParaRPr lang="zh-CN" alt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年,冯士筰及其合作者一连发表了数篇论文,系统论述了风暴潮的概念、理论和数值预报的力学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模型,建立了独特的超浅海风暴潮理论。1982年,冯士筰将自己多年的研究成果撰写成《风暴潮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导论》一书,这是国内外第一部关于风暴潮的理论专著,它的出版标志着我国对于风暴潮的研究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已经进入世界风暴潮研究之林,也标志着冯士筰已经跨入我国一流物理海洋学家行列。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1983年,冯士筰同美国相关单位进行了为期一年的合作。这次合作又使他的科学研究进入了一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个新的领域:拉格朗日余流及长期物质输运。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“拉格朗日余流”是当时学界最有争议的前沿课题之一。冯士筰和他的合作者在前人研究成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果的基础上,解析了欧拉余流理论的缺陷,深入分析了拉格朗日余流和欧拉余流的本质差异,提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出了一种拉格朗日余流和长期物质输运的理论模型,导出了一个全新的长期物质输运方程。该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方程一问世,立刻引起了国内外同行的重视。回国后,冯士筰在对该问题深入研究的基础上,开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始了从根本上改造近海或河口环流传统理论的研究工作。此后十年,他建立了以拉氏时均速度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的最低阶近似——物质输运速度来体现浅海环流速度基本场的新理论框架,导出了浅海潮生—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风生—热盐环流基本方程组,建立了一种新型的长期的输运方程。此理论在中国陆架海环流研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究中起到了指导作用。冯士筰的这一研究成果,为近海污染物理自净、悬浮质输运、海洋环境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预测和近海生态系统动力学等诸多方面,提供了海洋环境流体力学基础。</a:t>
            </a:r>
            <a:endParaRPr lang="zh-CN" altLang="en-U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62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工作之余,冯士筰是个爱好比较广泛的人。冯士筰很爱作诗,这既是他陶冶性情的方式,也是表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达内心情感的途径。“</a:t>
            </a:r>
            <a:r>
              <a:rPr lang="zh-CN" altLang="en-US" sz="1500" u="sng" kern="0" dirty="0" smtClean="0">
                <a:solidFill>
                  <a:srgbClr val="000000"/>
                </a:solidFill>
                <a:latin typeface="Times New Roman" panose="02020603050405020304" pitchFamily="65" charset="-122"/>
                <a:ea typeface="宋体" panose="02010600030101010101" pitchFamily="2" charset="-122"/>
              </a:rPr>
              <a:t>心系大海连天碧,符号数字皆诗情</a:t>
            </a:r>
            <a:r>
              <a:rPr lang="zh-CN" altLang="en-US" sz="1500" kern="0" dirty="0" smtClean="0">
                <a:solidFill>
                  <a:srgbClr val="000000"/>
                </a:solidFill>
                <a:latin typeface="Times New Roman" panose="02020603050405020304" pitchFamily="65" charset="-122"/>
                <a:ea typeface="宋体" panose="02010600030101010101" pitchFamily="2" charset="-122"/>
              </a:rPr>
              <a:t>”,这两句对仗工整的诗句,正是他一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生孜孜不倦追求的真实写照。</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A.冯士筰和其合作者一起建立了独特的超浅海风暴潮理论,这一理论的建立标志着我国风暴潮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研究进入世界领先行列。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B.冯士筰对长期物质输运的计算提供了新型的非常节省的计算模式,在中国陆架海环流研究中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起到了指导作用。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C.冯士筰的拉格朗日余流及长期物质输运研究成果,为近海污染物理自净等方面提供了海洋环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境流体力学基础。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D.文章以“心系大海连天碧,符号数字皆诗情”作结,高度肯定了冯士筰对事业的忠诚,抒写了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他的个人情趣。</a:t>
            </a:r>
            <a:endParaRPr lang="zh-CN" altLang="en-US"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143307"/>
            <a:chOff x="540000" y="1080000"/>
            <a:chExt cx="8158472" cy="4143307"/>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下列对文章有关内容的分析和概括,最恰当的两项是(4分)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A.1964年,冯士筰在研究大洋风生环流模型时,发现了该模型的不足,并建立了自己的大洋风生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——热盐环流模型。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B.“文化大革命”期间,冯士筰被关进牛棚,幸得赫崇本先生帮助,才得以渡过难关。1970年,在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周总理的过问下,才被解放。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C.我国风暴潮研究起步早,但进展小。直到二十世纪七十年代初,依然面临着没有资料、没有实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践、没有理论的困难。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D.冯士筰发现,南北方风暴潮的动力源和引发机制不尽相同。这一发现,具有深远的理论研究意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义和相当的实用价值。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E.八十年代,冯士筰与美国相关单位合作研究拉格朗日余流及长期物质输运,标志着我国海洋环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保进入世界领先行列。</a:t>
              </a:r>
              <a:endParaRPr lang="zh-CN" altLang="en-US" dirty="0"/>
            </a:p>
          </p:txBody>
        </p:sp>
        <p:sp>
          <p:nvSpPr>
            <p:cNvPr id="3" name="TextBox 2"/>
            <p:cNvSpPr txBox="1"/>
            <p:nvPr/>
          </p:nvSpPr>
          <p:spPr>
            <a:xfrm>
              <a:off x="571472" y="492046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冯士筰能够在科研方面取得成功的因素有哪些?请结合文章谈谈你的理解。(5分)</a:t>
              </a:r>
              <a:endParaRPr lang="zh-CN" altLang="en-US" dirty="0"/>
            </a:p>
          </p:txBody>
        </p:sp>
      </p:gr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4807775"/>
            <a:chOff x="500034" y="1080000"/>
            <a:chExt cx="8166966" cy="4807775"/>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超浅海风暴潮理论是1975年建立的。《风暴潮导论》一书是1982年发表的,这是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国内外第一部关于风暴潮的理论专著,它的出版标志着我国风暴潮研究进入世界领先行列。选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项张冠李戴。</a:t>
              </a:r>
              <a:endParaRPr lang="zh-CN" altLang="en-US" dirty="0"/>
            </a:p>
          </p:txBody>
        </p:sp>
        <p:sp>
          <p:nvSpPr>
            <p:cNvPr id="3" name="TextBox 2"/>
            <p:cNvSpPr txBox="1"/>
            <p:nvPr/>
          </p:nvSpPr>
          <p:spPr>
            <a:xfrm>
              <a:off x="500034" y="245142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AD　</a:t>
              </a:r>
              <a:r>
                <a:rPr lang="zh-CN" altLang="en-US" sz="1500" kern="0" dirty="0" smtClean="0">
                  <a:solidFill>
                    <a:srgbClr val="000000"/>
                  </a:solidFill>
                  <a:latin typeface="Times New Roman" panose="02020603050405020304" pitchFamily="65" charset="-122"/>
                  <a:ea typeface="宋体" panose="02010600030101010101" pitchFamily="2" charset="-122"/>
                </a:rPr>
                <a:t>B.在周总理的过问下,我国风暴潮研究起步了,冯士筰因研究风暴潮而被放出牛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棚,不能直接说是“在周总理的过问下,才被解放”。C.我国风暴潮研究起步较晚。E.八十年代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只是刚开始研究海洋环保,不能说就进入世界领先行列。</a:t>
              </a:r>
              <a:endParaRPr lang="zh-CN" altLang="en-US" dirty="0"/>
            </a:p>
          </p:txBody>
        </p:sp>
        <p:sp>
          <p:nvSpPr>
            <p:cNvPr id="4" name="TextBox 2"/>
            <p:cNvSpPr txBox="1"/>
            <p:nvPr/>
          </p:nvSpPr>
          <p:spPr>
            <a:xfrm>
              <a:off x="500034" y="3461983"/>
              <a:ext cx="8127000" cy="24257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①刻苦好学:冯士筰从小就刻苦学习,并且一直坚持学习。②积极乐观:即使身处逆境,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心也是热乎乎的,对未来也充满着期盼。③不怕苦难:在“三无”情况下迎难而上,取得成绩。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④实事求是:为了获得风暴潮的第一手资料,冯士筰不辞辛劳,两次实地考察。⑤善于钻研:冯士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筰无论是学习还是做工作,从来都是深入研究,获得了不少的科学发现。(每点1分)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任何人的成功或个性品质的形成都不是偶然的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这与个人的天赋、性格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以及环境都有很</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大的关系。既有主观的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也有客观的。高考往往以归纳内容要点的形式进行考查。“原因”类</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题型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解题的关键是依据题干要求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锁定相关文段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筛选重要信息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然后归纳概括。</a:t>
              </a:r>
              <a:endParaRPr lang="zh-CN" altLang="en-US" sz="1500" dirty="0"/>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4130355"/>
            <a:chOff x="540000" y="1080000"/>
            <a:chExt cx="8127000" cy="4130355"/>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本题考查对文本相关内容的理解能力。“其余年份的增加值与前一年相比均呈现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上升态势”错。仔细阅读材料二中的统计图可知,2003年的增加值较前一年也有所减少。</a:t>
              </a:r>
              <a:endParaRPr lang="zh-CN" altLang="en-US" dirty="0"/>
            </a:p>
          </p:txBody>
        </p:sp>
        <p:sp>
          <p:nvSpPr>
            <p:cNvPr id="3" name="TextBox 2"/>
            <p:cNvSpPr txBox="1"/>
            <p:nvPr/>
          </p:nvSpPr>
          <p:spPr>
            <a:xfrm>
              <a:off x="540000" y="2134385"/>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BC　本题考查对文本相关内容的分析概括能力。A.“直到今天,博物馆依然是通过藏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品的基本陈列和专题展览的形式服务于公众”与原文不符,材料一说“博物馆服务于社会建设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的格局发生了重大变化。博物馆收藏、展示的文化遗产资源多渠道、多层次、多形式地为社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会公众所共享”。D.“博物馆免费开放会使其经济贡献逐渐弱化”“衡量博物馆对国民经济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的全部贡献”说法均有误,材料二说“博物馆的直接经济贡献逐渐弱化”“衡量博物馆对国民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经济的直接贡献”,选项以偏概全。E.主客体倒置,答题区间为材料三,原文为“博物馆对于旅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游经济的拉动难以用数字衡量,它更多的是一种潜移默化的宣传和教育作用。通过品牌价值的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提升和精神核心的建立,实现对旅游经济的长远影响”,而不是用拉动旅游经济来提升博物馆宣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传和教育的功能。</a:t>
              </a:r>
              <a:endParaRPr lang="zh-CN" altLang="en-US" dirty="0"/>
            </a:p>
          </p:txBody>
        </p:sp>
      </p:gr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二、(2017河南考前预测,7—9)阅读下面的文字,回答问题。(12分)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国药大师——金世元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“博学”是所有和金世元接触过的人对他最深的印象,只要是涉及中药方面的问题,无论是基础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理论,还是实践经验,他都能一一解答,因此许多人都尊称他为“国药泰斗”。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金世元,1926年12月出生于北京市一个普通农民家庭,7岁时,父亲送他去一家私塾读了七年的国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学经典。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1940年2月,14岁的金世元到北京药庄当学徒。做学徒的当年,金世元便开始学“炒药”。一口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大铁锅放到灶上,底下柴火一烧,烟熏得眼睛不停地流泪,手上烫起泡是常有的事。“炒药”中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最苦最累的莫过于炒姜炭了。炒姜炭既要忍受火烤,还要忍受呛嗓子的强烈刺激。干姜块刚加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热的时候会冒很多黄烟,并带着一股强烈的姜辣的刺激味道,让人涕泪俱下,就连流的汗都是黄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色的;等到姜炒成黑炭冒黑烟时,脸上、身上流的汗水全都是黑的。学徒三年,每天至少要工作1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2个小时,晚上还要看药书,背《汤头歌》《四百味》。三年学徒,金世元脏活累活抢着干,且虚心</a:t>
            </a:r>
            <a:endParaRPr lang="zh-CN" altLang="en-US"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求教、认真观察、处处留意,不仅了解了诸如饮片炮制、成药制作等中药制药的全过程,而且掌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握了一些中药制药的特殊技巧和方法。当然他也记住了老师傅常对他说的一句话“修合无人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见,存心有天知”。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还是做学徒的当年,他被选送到北京市中药讲习所系统学习中医药学知识。白天在药庄干活,晚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上徒步往返20多里到讲习所,师从中医名宿汪逢春、赵树屏等。两年时间他风雨无阻,准时到讲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习所专心听老师讲课,认真做笔记,并刻苦攻读中医典籍,这为他从事中药事业、钻研中药学术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奠定了理论基础。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1957年金世元以优异成绩通过中医师资格考试,获得了中医师营业执照。他不顾个人利益得失,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放弃开业行医,继续从事自己的中药事业。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1961年金世元调入北京卫生学校,创建中药专业。他亲自选编教材,主讲中药课程,注重实践教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学。“文化大革命”期间,被扣上了“反动学术权威”的帽子下放到农村劳动改造,他白天干农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活,晚上写书,用五年的时间完成了29万字的《中成药的合理使用》一书,为指导临床中医正确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辨证用药起到了积极的作用。金世元,1990年被遴选为全国唯一的中药学指导老师,2012年与王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永炎院士合作担任“医药圆融”导师,2013年被遴选为传承博士后合作导师。作为一名教师,在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教授学生专业技术之前,他首先要求学生树医德,守药德,并让学生将此作为从事中药工作的基</a:t>
            </a:r>
            <a:endParaRPr lang="zh-CN" altLang="en-U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础。他还注重引导学生从中国传统文化的角度认识中医药文化。从教50余年,金世元桃李满天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下,硕果结四方。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1985至1990年间,金世元根据自己多年临床应用的有效处方成功研发出“射麻口服液”,不久又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与北京同仁堂制药厂合作,将著名中成药“乌鸡白凤丸”以新工艺研制成口服液剂型,两种药均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被卫生部审核批准投产供应市场。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1995年至1998年,金世元被聘为中药鉴定专家,参与全国中药材市场整顿工作。他以精湛的鉴别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技能和丰富的炮制经验对制售伪劣药材和违反炮制规程的行为予以当面揭穿,为净化、规范中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药市场,保障百姓用药安全做出了自己的贡献。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为了保证药品质量,金世元几乎走遍了全国主要的中药材基地,在考察中还对各地中药材栽培进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行技术指导。为了提高药商的药材鉴别水平,最大限度地降低伪劣药材对人体的危害,金世元还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为各地的药商们讲授药材的鉴别知识。为了把自己的学术经验和技术专长毫不保留地传给后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人,金世元先后主编了专业著作30余部,先后发表学术论文60多篇。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到2017年,金世元已经从事中药工作77年了。在这77年的风风雨雨中,金世元为中药事业的发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展,付出了全部心血,也获得了党和国家给予的崇高荣誉:国家级非物质文化遗产“中药炮制技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术”代表性传承人、中华中医药学会终身理事、国家基本药物评审专家、享受国务院政府特</a:t>
            </a:r>
            <a:endParaRPr lang="zh-CN" altLang="en-US"/>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殊津贴专家</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回眸自己的一生,金世元感触良多:中药是大自然的精华,人也必须依赖大自然才能生存;人与中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药有一种浑然天成的关系;药如人生,中药不仅能治病,制药的过程同时也可以教人、育人。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(选自三户町《国药大师——金世元》,有删改)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我现在呢,主要就是带学生。带学生,有四句话的嘱言:“热爱中药事业,恪守职业道德,继承传统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文化,发扬优秀精华。”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我们中药行业是一个特殊行业,它特殊在什么地方?我们面对的顾客是病人,病人吃药并不只是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解决痛苦,更是抢救生命。人命至重,贵于千金;一方济之,德逾于此。所以说做这项工作,必须得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工作七十七年,我没有过念头要改行,选择了这项工作,我就志笃意坚。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(摘编自金世元在《开讲啦》的励志演讲)</a:t>
            </a:r>
            <a:endParaRPr lang="zh-CN" alt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A.“修合无人见,存心有天知”这句话的意思是制药过程没人看得见,但制药人动机的好坏和所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做的一切上天是知晓的。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B.在北京药庄艰辛而充实的三年学徒生活,磨炼了金世元坚韧的意志,也为他的药学人生奠定了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坚实的基础。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C.金世元有很强的科研能力,他不仅研发出“射麻口服液”,还用新工艺将中成药“乌鸡白凤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丸”研制成口服液剂型。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D.为保障百姓用药安全和保证药品质量,金世元参与了全国中药材市场的整顿工作,还为各地的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药商讲授药材的鉴别知识。</a:t>
            </a:r>
            <a:endParaRPr lang="zh-CN" alt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0">
            <a:off x="539750" y="1080135"/>
            <a:ext cx="8175625" cy="4490085"/>
            <a:chOff x="540000" y="1080000"/>
            <a:chExt cx="8175404" cy="4490068"/>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A.少年时代七年的私塾学习,为金世元打下了一定的国学基础,也为他今后攻读中医典籍、从事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中药行业提供了有力的帮助。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B.金世元14岁便到药庄当学徒,一生没有接受正规、系统的中医药教育,他最终成为国药大师,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主要得益于自己的执着和勤学不辍。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C.“文化大革命”期间,金世元在下放到农村进行劳动改造的情况下,仍能写出《中成药的合理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使用》一书,说明他是一个不受环境影响的人。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D.因为金世元教授学生时能够要求他的学生热爱中药事业,树医德,守药德,所以他培养出了许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多优秀的中药人才。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E.纵观金世元的人生经历,他一直都在从事中药方面的教学与科研工作,即使身处逆境也毫不懈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怠,一生都在做对人民有益的事情。</a:t>
              </a:r>
              <a:endParaRPr lang="zh-CN" altLang="en-US" dirty="0"/>
            </a:p>
          </p:txBody>
        </p:sp>
        <p:sp>
          <p:nvSpPr>
            <p:cNvPr id="3" name="TextBox 2"/>
            <p:cNvSpPr txBox="1"/>
            <p:nvPr/>
          </p:nvSpPr>
          <p:spPr>
            <a:xfrm>
              <a:off x="588404" y="492046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金世元认为“药如人生,中药不仅能治病,制药的过程同时也可以教人、育人”,请结合材料,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谈谈中药事业与金世元人格精神之间的关系。(5分)</a:t>
              </a:r>
              <a:endParaRPr lang="zh-CN" altLang="en-US" dirty="0"/>
            </a:p>
          </p:txBody>
        </p:sp>
      </p:grpSp>
      <p:sp>
        <p:nvSpPr>
          <p:cNvPr id="5" name="TextBox 2"/>
          <p:cNvSpPr txBox="1"/>
          <p:nvPr/>
        </p:nvSpPr>
        <p:spPr>
          <a:xfrm>
            <a:off x="571500" y="5666105"/>
            <a:ext cx="8126730" cy="104013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原文是金世元“与北京同仁堂制药厂合作,将著名中成药‘乌鸡白凤丸’以新工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艺研制成口服液剂型”。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71472" y="1134253"/>
            <a:ext cx="8143932" cy="5550281"/>
            <a:chOff x="571472" y="2134385"/>
            <a:chExt cx="8143932" cy="5550281"/>
          </a:xfrm>
        </p:grpSpPr>
        <p:sp>
          <p:nvSpPr>
            <p:cNvPr id="3" name="TextBox 2"/>
            <p:cNvSpPr txBox="1"/>
            <p:nvPr/>
          </p:nvSpPr>
          <p:spPr>
            <a:xfrm>
              <a:off x="571472" y="213438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AE　B.“一生没有接受正规、系统的中医药教育”错误。C.“说明他是一个不受环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境影响的人”说法绝对。D.“他培养出了许多优秀的中药人才”的原因很多,不只是选项中所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说的原因。</a:t>
              </a:r>
              <a:endParaRPr lang="zh-CN" altLang="en-US" dirty="0"/>
            </a:p>
          </p:txBody>
        </p:sp>
        <p:sp>
          <p:nvSpPr>
            <p:cNvPr id="4" name="TextBox 2"/>
            <p:cNvSpPr txBox="1"/>
            <p:nvPr/>
          </p:nvSpPr>
          <p:spPr>
            <a:xfrm>
              <a:off x="588404" y="3177791"/>
              <a:ext cx="8127000" cy="45068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(1)中药事业完善了金世元高尚的人格精神。①三年学徒,金世元不仅掌握了中药制药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的一些方法技巧,还从师傅那里学会做事要有良心、有德。②当学徒及在讲习所学习期间,白天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超强度劳动,晚上准时听课攻读中医典籍,让他学会了坚韧顽强。③取得中医营业执照却放弃开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业行医,继续从事中药事业,在工作中他培养了淡泊名利、不计个人得失及坚守执着的品格。(3</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分;其中观点1分,事例答出一点给1分,答出任意两点,意思对即可)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(2)金世元的人格精神也成就了他的中药事业。①凭着坚韧和顽强,“文化大革命”期间,金世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元完成了《中成药的合理使用》一书,为指导临床正确辨证用药起到了积极作用。②正因为不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顾个人得失,金世元才放弃开业行医,继续从事中药事业;他淡泊名利,从教50余年,桃李满天下。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③有良心,守道德,对病人负责,执着坚守,让他在打击制售伪劣药材前线勇敢揭穿不法行为,让他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从事中药工作77年,成就斐然,成为德艺双馨的“国药泰斗”。(2分;其中观点1分,事例1分,事例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答出任意一点,意思对即可)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审题干可知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本题要求分析“中药事业与金世元人格精神之间的关系”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结合材料综合分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两者为辩证关系。</a:t>
              </a:r>
              <a:endParaRPr lang="zh-CN" altLang="en-US" sz="1500" dirty="0"/>
            </a:p>
          </p:txBody>
        </p:sp>
      </p:gr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三、(2017河南天一联考,7—9)阅读下面的文字,回答问题。(12分)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冯其庸的国学人生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冯其庸先生的学术研究,用任何现代学科概括都有困难,或许,只有“国学”这个词语,才最合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适。众所周知,国学概念是在近代国运背景下为应对西学而产生的,国学因此成为国运的一个影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子。艰难困苦,曲折沉痛,国运与国学的背景,就这样映照着冯先生的一生。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冯先生儿时家境的贫寒,抗战时期死亡的威胁和失亲之痛,影响着他的家国观念。特别是他在无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锡国专求学时期,思想得以升华,开始参与学生活动,被中共地下党组织认定为进步青年。冯先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生与他人不同的是,他一直在学习,并将勤奋品格保持了一生,他也因此兼济文献、文学、红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学、书法、摄影、绘画、考古、戏曲等,远远超出了常人的余限,卓然一代文史书画大家。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“文化大革命”时,冯先生遭到批判,他托人从图书馆借出一部影印庚辰本《石头记》,依原著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行款朱墨两色抄写。那时他白天挨批斗,深夜秘密抄写,整整抄了一年,对《红楼梦》有了更深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的理解。冯先生研究《红楼梦》不仅是解读它的故事情节,更主要的是探究其中埋藏的家庭历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史和社会风情。他从曹雪芹的家世入手,做了己卯、庚辰、甲戌等早期主要抄本的研究,然后又</a:t>
            </a:r>
            <a:endParaRPr lang="zh-CN" altLang="en-US"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进入对《红楼梦》思想、人物、文本艺术的研究,成为红学大家。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关于治学读书,在冯先生看来,读书既要分类来读,又要连类来读,分类是通读专史专书,是竖读;连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类是读通史、综合史,是横读。冯先生认为文学与历史,甚至还有哲学、民俗等学科,本来就是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共生共长,你中有我,我中有你,如果不能全面涉猎,怎么可能发生联想,获得精深的见解?但是,仅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是横读,又会流于泛泛,停留于一般水平。“凡书都有其独到之处,也有其不到之处。吾取其独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到之处,则知有所得,知其不到处,则明以谋补也。”冯先生真是深得读书的精髓。因此,他在广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泛阅读的基础上,讲究实地考察和书本相互印证。在学术研究上,冯其庸曾说:“我的学术道路,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是重视文献记载,重视地面遗迹的调查,重视地下发掘的新资料。三者互相印证,才作定论。”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冯先生读《史记·项羽本纪》时,对项羽乌江自刎的情节存疑,于是他几次去实地考察,调查其所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记载的地名及其地理位置,写出了《项羽不死于乌江考》。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2005年,冯先生已离休。这时,中国人民大学请他出任国学院首任院长之职。他为国学院设计了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最基本的规范,提出了“大国学”的概念。后来,他又和季羡林先生一同建言,倡议建立西域历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史语言研究所,“从事中国西部文化历史语言民俗艺术方面的研究,以应国家不时之需”。20年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间,他先后十赴新疆,访楼兰,追寻玄奘西行东归的古道。80多岁高龄,他还冒险纵穿罗布泊荒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漠。他常说:“开发大西北,不研究西域怎么行?尤其是现在,民族和谐对于国家的稳定那么重要,</a:t>
            </a:r>
            <a:endParaRPr lang="zh-CN" alt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我们需要从历史中寻找可以借鉴的真经。”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在冯先生心中,国学的最终使命是使今天的人们能够继承古人对社会、国家的责任感和使命感,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所谓“铁肩担道义,妙手著文章”,这种境界应该世代相传。冯先生曾用“沧海横流日,书生意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气稠。凭将三寸笔,风雨动神州”来概括施耐庵的生平与创作,这又何尝不是冯先生学术人生的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写照?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①冯其庸曾回忆,自己读到《大慈恩寺三藏法师传》时,被这位圣僧以万死不辞的勇气赴西天取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经的精神震撼、感动,这精神不知不觉在他年少的心里种下了求学求真的种子。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(蒋肖斌《冯其庸去世,一生系“红楼”》)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②国学是我们这个民族顶天立地的柱子,也是我们无形的强大的精神长城,没有她,我们站不起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来。没有了她,一个民族就没有根底,就没有了扎根大地永不可拔的根,就不能排除外来文化中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不好的东西。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(董宏君《冯其庸:让传统文化给我们自信》)</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236305"/>
            <a:ext cx="8127000" cy="2398278"/>
            <a:chOff x="540000" y="1062815"/>
            <a:chExt cx="8127000" cy="2398278"/>
          </a:xfrm>
        </p:grpSpPr>
        <p:sp>
          <p:nvSpPr>
            <p:cNvPr id="2" name="TextBox 2"/>
            <p:cNvSpPr txBox="1"/>
            <p:nvPr/>
          </p:nvSpPr>
          <p:spPr>
            <a:xfrm>
              <a:off x="540000" y="1062815"/>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①依托藏品开展的科研活动能够产出丰富的科研成果;②博物馆可以整合一个地区的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科研力量,培育出科研团队。</a:t>
              </a:r>
              <a:endParaRPr lang="zh-CN" altLang="en-US" dirty="0"/>
            </a:p>
          </p:txBody>
        </p:sp>
        <p:sp>
          <p:nvSpPr>
            <p:cNvPr id="3" name="TextBox 2"/>
            <p:cNvSpPr txBox="1"/>
            <p:nvPr/>
          </p:nvSpPr>
          <p:spPr>
            <a:xfrm>
              <a:off x="540000" y="1772169"/>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本题考查概括文章主要内容的能力。回答此题,要抓住题中“在科研方面的作用”一语,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先在三则材料中仔细筛选相关内容,然后进行归纳概括。答题区间为材料一,根据材料一中“依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托这些藏品在历史、文化、考古等领域开展了大量的科研活动,科研成果也非常丰富”可归纳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出答案第①点。根据材料一中“针对藏品的研究,需要整合学校和研究机构的学者、教师,因此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博物馆往往会成为一个地区的文史研究中心”可归纳出答案第②点。</a:t>
              </a:r>
              <a:endParaRPr lang="zh-CN" altLang="en-US" dirty="0"/>
            </a:p>
          </p:txBody>
        </p:sp>
      </p:gr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A.儿时家境的贫寒、抗战时期死亡的威胁以及失亲之痛,影响了冯先生的家国观念,注意冯先生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的这段生活背景有助于深入了解冯先生的国学研究。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B.冯先生读书时既分类又连类,把专史、专书阅读与通史、综合史阅读结合起来,从而明了其独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到之处与不到之处,在广泛涉猎中获得精深见解。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C.冯先生出任中国人民大学国学院首任院长之职后,提出了“大国学”的概念,和季羡林先生一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起建立了西域历史语言研究所,扩大了国学研究的范畴。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D.冯先生年少时读《大慈恩寺三藏法师传》,被三藏法师的精神感染,这种精神在他心里种下了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求学求真的种子,可见国学可以对人的精神面貌产生影响。</a:t>
            </a:r>
            <a:endParaRPr lang="zh-CN" altLang="en-US"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143307"/>
            <a:chOff x="516966" y="1080000"/>
            <a:chExt cx="8150034" cy="4143307"/>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A.之所以用“国学”这个词语概括冯其庸先生的学术成就,是因为先生在文献、文学、红学、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书法、考古等方面都有涉猎,用任何现代学科都难以概括。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B.冯先生研究《红楼梦》主要是通过解读故事情节来探究埋藏其中的家庭历史和社会风情,从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而进入对《红楼梦》的思想、人物、文本艺术等的研究的。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C.冯先生读《史记》的时候,对地名及地理位置进行实地考察,以确定古籍所反映的历史的真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伪,这就是讲究实地考察和书本相互印证的研究方法。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D.冯先生曾用“沧海横流日,书生意气稠。凭将三寸笔,风雨动神州”来概括施耐庵的生平与创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作,其实也是用这首诗写自己学术研究的经历。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E.国学概念是在近代国运背景下为应对西学而产生的,正是因为有了国学,我们才能更好地排除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随着外来文化而涌进来的一些消极的东西。</a:t>
              </a:r>
              <a:endParaRPr lang="zh-CN" altLang="en-US" dirty="0"/>
            </a:p>
          </p:txBody>
        </p:sp>
        <p:sp>
          <p:nvSpPr>
            <p:cNvPr id="3" name="TextBox 2"/>
            <p:cNvSpPr txBox="1"/>
            <p:nvPr/>
          </p:nvSpPr>
          <p:spPr>
            <a:xfrm>
              <a:off x="516966" y="492046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作为国学大家,冯先生在治学上有哪些特点?请结合全文谈谈你的看法。(5分)</a:t>
              </a:r>
              <a:endParaRPr lang="zh-CN" altLang="en-US" dirty="0"/>
            </a:p>
          </p:txBody>
        </p:sp>
      </p:gr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1080000"/>
            <a:ext cx="8150034" cy="5533096"/>
            <a:chOff x="516966" y="1080000"/>
            <a:chExt cx="8150034" cy="5533096"/>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“和季羡林先生一起建立了西域历史语言研究所”错,文中说冯其庸“又和季羡</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林先生一同建言,倡议建立西域历史语言研究所”。</a:t>
              </a:r>
              <a:endParaRPr lang="zh-CN" altLang="en-US" dirty="0"/>
            </a:p>
          </p:txBody>
        </p:sp>
        <p:sp>
          <p:nvSpPr>
            <p:cNvPr id="3" name="TextBox 2"/>
            <p:cNvSpPr txBox="1"/>
            <p:nvPr/>
          </p:nvSpPr>
          <p:spPr>
            <a:xfrm>
              <a:off x="540000" y="2125517"/>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AE　B.“主要是通过解读故事情节来探究埋藏其中的家庭历史和社会风情”错,文中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“解读它的故事情节”与“探究其中埋藏的家庭历史和社会风情”不是目的关系。C.“冯先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生读《史记》的时候,对地名及地理位置进行实地考察”错误,文章的意思是冯先生读《史记·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项羽本纪》时对所记载的地名及其地理位置实地考察,不是读《史记》全书。D.“其实也是用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这首诗写自己学术研究的经历”错误,文中“这又何尝不是冯先生学术人生的写照”是作者的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看法,不是冯先生的写作目的。</a:t>
              </a:r>
              <a:endParaRPr lang="zh-CN" altLang="en-US" dirty="0"/>
            </a:p>
          </p:txBody>
        </p:sp>
        <p:sp>
          <p:nvSpPr>
            <p:cNvPr id="4" name="TextBox 2"/>
            <p:cNvSpPr txBox="1"/>
            <p:nvPr/>
          </p:nvSpPr>
          <p:spPr>
            <a:xfrm>
              <a:off x="516966" y="4186791"/>
              <a:ext cx="8127000" cy="24263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①勤奋努力,持之以恒。从少时到取得巨大学术成就,勤奋的品格保持了一生。②潜心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研究,实证求真。如研究中重视文献记载、地面遗迹的调查、地下发掘的新资料三者互相印证,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在研究中进行了一系列实地考察工作。③将国学研究和国家民族命运联结起来,充满对社会、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国家的责任感和使命感,如他和季羡林倡议建立西域历史语言研究所,从事中国西部文化历史语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言民俗艺术方面的研究,以应国家不时之需;他对开发大西北与研究西域关系的认识;等等。</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考生要明确概括的对象是冯其庸先生的治学特点。相关信息集中在文章的第</a:t>
              </a:r>
              <a:r>
                <a:rPr lang="en-US" altLang="zh-CN" sz="1500" kern="0" dirty="0" smtClean="0">
                  <a:solidFill>
                    <a:srgbClr val="000000"/>
                  </a:solidFill>
                  <a:latin typeface="Times New Roman" panose="02020603050405020304" pitchFamily="65" charset="-122"/>
                  <a:ea typeface="宋体" panose="02010600030101010101" pitchFamily="2" charset="-122"/>
                </a:rPr>
                <a:t>2—6</a:t>
              </a:r>
              <a:r>
                <a:rPr lang="zh-CN" altLang="en-US" sz="1500" kern="0" dirty="0" smtClean="0">
                  <a:solidFill>
                    <a:srgbClr val="000000"/>
                  </a:solidFill>
                  <a:latin typeface="Times New Roman" panose="02020603050405020304" pitchFamily="65" charset="-122"/>
                  <a:ea typeface="宋体" panose="02010600030101010101" pitchFamily="2" charset="-122"/>
                </a:rPr>
                <a:t>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认</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真阅读相关内容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从不同角度筛选概括出冯其庸先生的治学特点即可。</a:t>
              </a:r>
              <a:endParaRPr lang="zh-CN" altLang="en-US" sz="1500" dirty="0"/>
            </a:p>
          </p:txBody>
        </p:sp>
      </p:gr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四、(2017山西太原模拟,4—6)阅读下面的文字,回答问题。(12分)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一辈子就做一件事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——记国家最高科技奖得主赵忠贤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詹媛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赵忠贤1964年从中国科学技术大学技术物理系毕业,被分配到中国科学院物理研究所,除去搞国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防任务的五年,一直从事超导研究,他所做的主要工作就是探索高温超导体。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超导现象最早由一位荷兰科学家于1911年发现,指某些材料在一定的临界温度下电阻为零的现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象。“假如超导现象能在常温下实现,远程超高压输电将没有损耗,能节省很大电量。”中国科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学院物理研究所所长王玉鹏说,医疗中常用的核磁共振仪器,其核心部件就用了超导磁体。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在探索十余年后,赵忠贤迎来了第一个科研高峰——1987年2月,他带领团队独立发现液氮温区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高温超导体,并在国际上首次公布其元素组成为Ba-Y-Cu-O。国际上很多实验室验证了中国的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工作,掀起了国际高温超导研究的热潮。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赵忠贤因此于1987年获得第三世界科学院物理奖,他也成为首个获此奖项的中国科学家,他的团</a:t>
            </a:r>
            <a:endParaRPr lang="zh-CN" altLang="en-U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队在1989年又获得了国家自然科学集体一等奖。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随后,低谷不期而至。20世纪90年代中后期,国际物理学界在通过铜氧化物超导体探索高温超导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机理的研究上遇到了瓶颈。国内的研究也遇冷,有人转投其他领域,但赵忠贤却坚持要坐“冷板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“热的时候要坚持,冷的时候更要坚持。”忆及这段往事,他说,“我当时很正常,不痴迷也不呆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傻。我认为超导还会有突破,所以才坚持。”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多年的坚守之后,赵忠贤科研人生的另一个高峰出现在了“大家想都不敢想”的方向上——赵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忠贤与国内的同行分别打破了国际物理学界普遍认为的40K以上无铁基超导的“禁忌”。200</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8年,赵忠贤带领其团队不仅发现了系列50K以上铁基高温超导体,还创造了大块铁基超导体55K</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的纪录,这项研究又为他赢得了国家自然科学奖一等奖,而他本人则在2015年被授予国际超导领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域的重要奖项——Matthias奖。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在跌宕起伏之间,赵忠贤对“初心”的追逐从未变过,用他的话说:“我这辈子只做一件事,那就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是寻找更好的超导材料。”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中国的一系列成果发布后,美国《科学》杂志曾发文盛赞:“如果以后再有更多的样品和数据诞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生于中国,我们不必感到惊讶”“如洪流般不断涌现的研究成果标志着在凝聚态物理领域,中国</a:t>
            </a:r>
            <a:endParaRPr lang="zh-CN" alt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已经成为一个强国。”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然而,任何影响巨大的科研发现都不是随手捡得的。两获世界赞誉的背后,是赵忠贤数十年高温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超导研究中无数次制备、测试、分析、放弃、再重新开始的身影</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人生至此,本已可安享晚年,赵忠贤却依然坚持着他的高温超导研究,“我如今的工作重点有两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个,一是凝练学科方向;二是尽我所能为大家营造良好的学术氛围”。他衣兜里还时常揣着一个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小本,随时记录研究思路。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1987年的美国物理学年会是赵忠贤一个难忘的记忆。当时只有5个人受邀做特约演讲,他是其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中之一。向世界展示中国超导研究的重大突破,让赵忠贤“感到光荣与骄傲”。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实际上,赴美国做报告前,赵忠贤用的设备还是他自制的“土炉子”。据中国科学院院士陈仙辉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回忆:“当时使用的是自己搭的设备,数量不够,五个教授只能共用一台设备轮流做研究。”但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赵忠贤却觉得那是一段“激动人心的日子”,因为“艰苦又快乐,每两三天就有新成果出现”。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而他并不介意跟别人共享实验设备,“大家轮流用,还能提高使用率,节省经费”。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后来,在科研方向遇冷时,赵忠贤越发“抠门儿”起来,20世纪90年代,在经费有限的情况下,赵忠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贤认定,“有钱的时候坚持,没钱的时候更要坚持”。没有合用的设备,他淘来处理品,自己改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装。有些设备老得连零件都买不到了,却还一直作为项目组的基础设备被使用。他说:“别小瞧</a:t>
            </a:r>
            <a:endParaRPr lang="zh-CN" alt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229910" cy="5544551"/>
            <a:chOff x="540000" y="1080000"/>
            <a:chExt cx="8229910" cy="554455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我这‘土炮’,管用着呢!”从事高温超导研究数十年,赵忠贤经常被问:“一辈子就干了这么一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件事,有时还很辛苦,不觉得枯燥吗?”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“这是我的兴趣所在,又能养家糊口,还有比这更理想的选择吗?”赵忠贤说,“就像有人爱打麻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将,玩到半夜,是去睡觉,还是接着玩?肯定是接着玩嘛!”对他而言,做研究就像有些人爱玩麻将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一样,十分有趣,并不觉得辛苦和枯燥,“我们做科研,每天总感觉更接近真理,一旦发现新现象,做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出新材料,提出新问题,就像打麻将的和牌,也有大和、小和,多有意思”。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“现在回过头来看,如果当时思想再解放一些就好了。”赵忠贤说,在他看来,搞科研最重要的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一点是能够迅速抓住问题的本质,并驾取自己的知识和能力去解决它,而不断创新,则是保持兴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趣的重要因素。他时常勉励实验室里的年轻人“什么都可以做,不怕失败,要不断创新、不断尝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(选自2017年1月10日《光明日报》,有删改)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“中国‘高温超导’的年轻一代,不用像我一样坚持40年,给他们十几年时间,就能获得更有影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响的成果。”2017年1月9日,赵忠贤,这位在“高温超导”领域卓有成就的中国科学院院士获得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了“国家最高科学技术奖”,这是我国科技界的最高荣誉。谈到中国超导的未来,他寄望很高。</a:t>
              </a:r>
              <a:endParaRPr lang="zh-CN" altLang="en-US"/>
            </a:p>
          </p:txBody>
        </p:sp>
        <p:sp>
          <p:nvSpPr>
            <p:cNvPr id="3" name="TextBox 2"/>
            <p:cNvSpPr txBox="1"/>
            <p:nvPr/>
          </p:nvSpPr>
          <p:spPr>
            <a:xfrm>
              <a:off x="642910" y="6277789"/>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(选自詹媛《一辈子都在寻找更好的超导材料》)</a:t>
              </a:r>
              <a:endParaRPr lang="zh-CN" altLang="en-US" dirty="0"/>
            </a:p>
          </p:txBody>
        </p:sp>
      </p:gr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A.国际物理学界在探索高温超导机理的研究上遇到了瓶颈,国内的研究也遇冷,有人转投其他领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域,反衬出赵忠贤甘坐“冷板凳”的可贵。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B.“抠门儿”一词,贬词褒用,表明赵忠贤在经费不足的情况下,改装处理品,废物利用,体现了一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代科学家的勤俭节约和创新精神。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C.“如果以后再有更多的样品和数据诞生于中国,我们不必感到惊讶”,美国《科学》杂志的盛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赞表明赵忠贤数十年高温超导研究已获得国际的认可。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D.“一辈子就做一件事”,赵忠贤用40年时间寻找更好的超导材料。而现在,他鼓励年轻人要用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“十几年时间”,迈开步子,研究出更有影响的成果。</a:t>
            </a:r>
            <a:endParaRPr lang="zh-CN" altLang="en-US"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137610"/>
            <a:chOff x="516966" y="1080000"/>
            <a:chExt cx="8150034" cy="413761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A.自从荷兰科学家发现某些材料在一定的临界温度下电阻为零的现象之后,赵忠贤就开始了长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达数十年的研究。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B.赵忠贤在超导领域的成就,一方面与“一辈子就做一件事”有关,同时也离不开团队精诚合作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的力量。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C.赵忠贤用打麻将和做研究做类比,形象地说明了做科研和打麻将一样,只要有热情、感兴趣,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即使再苦再累也不会觉得枯燥。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D.到晚年,赵忠贤的衣兜里时常揣着小本,随时记录研究思路,这处细节是为了说明赵忠贤也免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不了年龄造成的记忆力下降的困扰。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E.赵忠贤的科学研究有成功,也有遗憾。设备是自制的“土炉子”、经费有限、思想不解放,这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些都是制约科研成果的不利因素。</a:t>
              </a:r>
              <a:endParaRPr lang="zh-CN" altLang="en-US" dirty="0"/>
            </a:p>
          </p:txBody>
        </p:sp>
        <p:sp>
          <p:nvSpPr>
            <p:cNvPr id="3" name="TextBox 2"/>
            <p:cNvSpPr txBox="1"/>
            <p:nvPr/>
          </p:nvSpPr>
          <p:spPr>
            <a:xfrm>
              <a:off x="516966" y="491477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阅读全文,你觉得赵忠贤身上有哪些令人敬仰的科学精神?请简要分析。(5分)</a:t>
              </a:r>
              <a:endParaRPr lang="zh-CN" altLang="en-US" dirty="0"/>
            </a:p>
          </p:txBody>
        </p:sp>
      </p:gr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75404" cy="4552260"/>
            <a:chOff x="540000" y="1080000"/>
            <a:chExt cx="8175404" cy="4552260"/>
          </a:xfrm>
        </p:grpSpPr>
        <p:sp>
          <p:nvSpPr>
            <p:cNvPr id="2" name="TextBox 2"/>
            <p:cNvSpPr txBox="1"/>
            <p:nvPr/>
          </p:nvSpPr>
          <p:spPr>
            <a:xfrm>
              <a:off x="540000" y="1080000"/>
              <a:ext cx="8127000" cy="69352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对“相关链接”中的“十几年时间”理解有误。</a:t>
              </a:r>
              <a:endParaRPr lang="zh-CN" altLang="en-US" dirty="0"/>
            </a:p>
          </p:txBody>
        </p:sp>
        <p:sp>
          <p:nvSpPr>
            <p:cNvPr id="3" name="TextBox 2"/>
            <p:cNvSpPr txBox="1"/>
            <p:nvPr/>
          </p:nvSpPr>
          <p:spPr>
            <a:xfrm>
              <a:off x="540000" y="1848633"/>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BC　</a:t>
              </a:r>
              <a:r>
                <a:rPr lang="zh-CN" altLang="en-US" sz="1500" kern="0" dirty="0" smtClean="0">
                  <a:solidFill>
                    <a:srgbClr val="000000"/>
                  </a:solidFill>
                  <a:latin typeface="Times New Roman" panose="02020603050405020304" pitchFamily="65" charset="-122"/>
                  <a:ea typeface="宋体" panose="02010600030101010101" pitchFamily="2" charset="-122"/>
                </a:rPr>
                <a:t>本题考查学生筛选并整合文中的信息的能力。A.赵忠贤在荷兰科学家发现超导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现象后开始做研究于文无据。D.随时记录的细节是为了说明赵忠贤对科研始终保持热情。E.</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“思想不解放”错。赵忠贤院士始终保持自己旺盛的研究热情,对待学术始终保持着一种解放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的态度。</a:t>
              </a:r>
              <a:endParaRPr lang="zh-CN" altLang="en-US" dirty="0"/>
            </a:p>
          </p:txBody>
        </p:sp>
        <p:sp>
          <p:nvSpPr>
            <p:cNvPr id="4" name="TextBox 2"/>
            <p:cNvSpPr txBox="1"/>
            <p:nvPr/>
          </p:nvSpPr>
          <p:spPr>
            <a:xfrm>
              <a:off x="588404" y="3205955"/>
              <a:ext cx="8127000" cy="24263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①坚守初心:超导探索国际物理学界遇到了瓶颈,国内的研究也遇冷,有人转投其他领域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时他却坚持要坐“冷板凳”;人到晚年,仍随时记录研究思路,始终保持科研热情。②艰苦奋斗: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两次获赞誉的背后,是赵忠贤数十年高温超导研究付出的心血。③实践创新:他带领团队独立发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现液氮温区高温超导体,并在国际首次公布了其元素组成为Ba-Y-Cu-O;自制科研设备;鼓励年轻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人要不断创新、不断尝试。</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答题时首先明确自己的观点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然后结合材料进行论证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论证要围绕自己的观点进行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做到</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观点突出、简单明了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提出的观点要和传主的品质相关。</a:t>
              </a:r>
              <a:endParaRPr lang="zh-CN" altLang="en-US" sz="1500" dirty="0"/>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96368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r>
              <a:rPr lang="en-US" altLang="zh-CN" sz="1500" kern="0" dirty="0" smtClean="0">
                <a:solidFill>
                  <a:srgbClr val="000000"/>
                </a:solidFill>
                <a:latin typeface="Times New Roman" panose="02020603050405020304" pitchFamily="65" charset="-122"/>
                <a:ea typeface="宋体" panose="02010600030101010101" pitchFamily="2" charset="-122"/>
              </a:rPr>
              <a:t>(2016</a:t>
            </a:r>
            <a:r>
              <a:rPr lang="zh-CN" altLang="en-US" sz="1500" kern="0" dirty="0" smtClean="0">
                <a:solidFill>
                  <a:srgbClr val="000000"/>
                </a:solidFill>
                <a:latin typeface="Times New Roman" panose="02020603050405020304" pitchFamily="65" charset="-122"/>
                <a:ea typeface="宋体" panose="02010600030101010101" pitchFamily="2" charset="-122"/>
              </a:rPr>
              <a:t>课标全国</a:t>
            </a:r>
            <a:r>
              <a:rPr lang="en-US" altLang="zh-CN" sz="1500" kern="0" dirty="0" smtClean="0">
                <a:solidFill>
                  <a:srgbClr val="000000"/>
                </a:solidFill>
                <a:latin typeface="Times New Roman" panose="02020603050405020304" pitchFamily="65" charset="-122"/>
                <a:ea typeface="宋体" panose="02010600030101010101" pitchFamily="2" charset="-122"/>
              </a:rPr>
              <a:t>Ⅰ,12)</a:t>
            </a:r>
            <a:r>
              <a:rPr lang="zh-CN" altLang="en-US" sz="1500" kern="0" dirty="0" smtClean="0">
                <a:solidFill>
                  <a:srgbClr val="000000"/>
                </a:solidFill>
                <a:latin typeface="Times New Roman" panose="02020603050405020304" pitchFamily="65" charset="-122"/>
                <a:ea typeface="宋体" panose="02010600030101010101" pitchFamily="2" charset="-122"/>
              </a:rPr>
              <a:t>阅读下面的文字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完成</a:t>
            </a:r>
            <a:r>
              <a:rPr lang="en-US" altLang="zh-CN" sz="1500"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题。</a:t>
            </a:r>
            <a:r>
              <a:rPr lang="en-US" altLang="zh-CN" sz="1500" kern="0" dirty="0" smtClean="0">
                <a:solidFill>
                  <a:srgbClr val="000000"/>
                </a:solidFill>
                <a:latin typeface="Times New Roman" panose="02020603050405020304" pitchFamily="65" charset="-122"/>
                <a:ea typeface="宋体" panose="02010600030101010101" pitchFamily="2" charset="-122"/>
              </a:rPr>
              <a:t>(25</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寻找属于自己的句子</a:t>
            </a:r>
            <a:endParaRPr lang="zh-CN" altLang="en-US" sz="16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1942</a:t>
            </a:r>
            <a:r>
              <a:rPr lang="zh-CN" altLang="en-US" sz="1500" kern="0" dirty="0" smtClean="0">
                <a:solidFill>
                  <a:srgbClr val="000000"/>
                </a:solidFill>
                <a:latin typeface="Times New Roman" panose="02020603050405020304" pitchFamily="65" charset="-122"/>
                <a:ea typeface="宋体" panose="02010600030101010101" pitchFamily="2" charset="-122"/>
              </a:rPr>
              <a:t>年夏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陈忠实出生在陕西农村。上中学时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陈忠实读赵树理的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三里湾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和柳青的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创业</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得到滋养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萌发了文学梦。也许是好事多磨</a:t>
            </a:r>
            <a:r>
              <a:rPr lang="en-US" altLang="zh-CN" sz="1500" kern="0" dirty="0" smtClean="0">
                <a:solidFill>
                  <a:srgbClr val="000000"/>
                </a:solidFill>
                <a:latin typeface="Times New Roman" panose="02020603050405020304" pitchFamily="65" charset="-122"/>
                <a:ea typeface="宋体" panose="02010600030101010101" pitchFamily="2" charset="-122"/>
              </a:rPr>
              <a:t>,1962</a:t>
            </a:r>
            <a:r>
              <a:rPr lang="zh-CN" altLang="en-US" sz="1500" kern="0" dirty="0" smtClean="0">
                <a:solidFill>
                  <a:srgbClr val="000000"/>
                </a:solidFill>
                <a:latin typeface="Times New Roman" panose="02020603050405020304" pitchFamily="65" charset="-122"/>
                <a:ea typeface="宋体" panose="02010600030101010101" pitchFamily="2" charset="-122"/>
              </a:rPr>
              <a:t>年高中毕业后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他未能如愿上大学读中文</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系。这个</a:t>
            </a:r>
            <a:r>
              <a:rPr lang="en-US" altLang="zh-CN" sz="1500" kern="0" dirty="0" smtClean="0">
                <a:solidFill>
                  <a:srgbClr val="000000"/>
                </a:solidFill>
                <a:latin typeface="Times New Roman" panose="02020603050405020304" pitchFamily="65" charset="-122"/>
                <a:ea typeface="宋体" panose="02010600030101010101" pitchFamily="2" charset="-122"/>
              </a:rPr>
              <a:t>20</a:t>
            </a:r>
            <a:r>
              <a:rPr lang="zh-CN" altLang="en-US" sz="1500" kern="0" dirty="0" smtClean="0">
                <a:solidFill>
                  <a:srgbClr val="000000"/>
                </a:solidFill>
                <a:latin typeface="Times New Roman" panose="02020603050405020304" pitchFamily="65" charset="-122"/>
                <a:ea typeface="宋体" panose="02010600030101010101" pitchFamily="2" charset="-122"/>
              </a:rPr>
              <a:t>岁的青年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常常一个人坐在家乡的灞河边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想着文学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想着寻找属于自己的句子。</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三年之后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陈忠实的散文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夜过流沙沟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a:t>
            </a:r>
            <a:r>
              <a:rPr lang="en-US" altLang="zh-CN" sz="1500" kern="0" dirty="0" smtClean="0">
                <a:solidFill>
                  <a:srgbClr val="000000"/>
                </a:solidFill>
                <a:latin typeface="Times New Roman" panose="02020603050405020304" pitchFamily="65" charset="-122"/>
                <a:ea typeface="宋体" panose="02010600030101010101" pitchFamily="2" charset="-122"/>
              </a:rPr>
              <a:t>1965</a:t>
            </a:r>
            <a:r>
              <a:rPr lang="zh-CN" altLang="en-US" sz="1500" kern="0" dirty="0" smtClean="0">
                <a:solidFill>
                  <a:srgbClr val="000000"/>
                </a:solidFill>
                <a:latin typeface="Times New Roman" panose="02020603050405020304" pitchFamily="65" charset="-122"/>
                <a:ea typeface="宋体" panose="02010600030101010101" pitchFamily="2" charset="-122"/>
              </a:rPr>
              <a:t>年</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月</a:t>
            </a:r>
            <a:r>
              <a:rPr lang="en-US" altLang="zh-CN" sz="1500"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日的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西安晚报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文艺副刊上发表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他的</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文学生涯由此正式开始。但直到</a:t>
            </a:r>
            <a:r>
              <a:rPr lang="en-US" altLang="zh-CN" sz="1500" kern="0" dirty="0" smtClean="0">
                <a:solidFill>
                  <a:srgbClr val="000000"/>
                </a:solidFill>
                <a:latin typeface="Times New Roman" panose="02020603050405020304" pitchFamily="65" charset="-122"/>
                <a:ea typeface="宋体" panose="02010600030101010101" pitchFamily="2" charset="-122"/>
              </a:rPr>
              <a:t>1979</a:t>
            </a:r>
            <a:r>
              <a:rPr lang="zh-CN" altLang="en-US" sz="1500" kern="0" dirty="0" smtClean="0">
                <a:solidFill>
                  <a:srgbClr val="000000"/>
                </a:solidFill>
                <a:latin typeface="Times New Roman" panose="02020603050405020304" pitchFamily="65" charset="-122"/>
                <a:ea typeface="宋体" panose="02010600030101010101" pitchFamily="2" charset="-122"/>
              </a:rPr>
              <a:t>年小说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信任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获得全国优秀短篇小说奖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他才确立了文</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学上的自信。他感觉自己不再是一个文学爱好者和业余作者了。是年</a:t>
            </a:r>
            <a:r>
              <a:rPr lang="en-US" altLang="zh-CN" sz="1500"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月</a:t>
            </a:r>
            <a:r>
              <a:rPr lang="en-US" altLang="zh-CN" sz="1500" kern="0" dirty="0" smtClean="0">
                <a:solidFill>
                  <a:srgbClr val="000000"/>
                </a:solidFill>
                <a:latin typeface="Times New Roman" panose="02020603050405020304" pitchFamily="65" charset="-122"/>
                <a:ea typeface="宋体" panose="02010600030101010101" pitchFamily="2" charset="-122"/>
              </a:rPr>
              <a:t>25</a:t>
            </a:r>
            <a:r>
              <a:rPr lang="zh-CN" altLang="en-US" sz="1500" kern="0" dirty="0" smtClean="0">
                <a:solidFill>
                  <a:srgbClr val="000000"/>
                </a:solidFill>
                <a:latin typeface="Times New Roman" panose="02020603050405020304" pitchFamily="65" charset="-122"/>
                <a:ea typeface="宋体" panose="02010600030101010101" pitchFamily="2" charset="-122"/>
              </a:rPr>
              <a:t>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他加入中国作</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家协会。又一个三年之后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陈忠实</a:t>
            </a:r>
            <a:r>
              <a:rPr lang="en-US" altLang="zh-CN" sz="1500" kern="0" dirty="0" smtClean="0">
                <a:solidFill>
                  <a:srgbClr val="000000"/>
                </a:solidFill>
                <a:latin typeface="Times New Roman" panose="02020603050405020304" pitchFamily="65" charset="-122"/>
                <a:ea typeface="宋体" panose="02010600030101010101" pitchFamily="2" charset="-122"/>
              </a:rPr>
              <a:t>40</a:t>
            </a:r>
            <a:r>
              <a:rPr lang="zh-CN" altLang="en-US" sz="1500" kern="0" dirty="0" smtClean="0">
                <a:solidFill>
                  <a:srgbClr val="000000"/>
                </a:solidFill>
                <a:latin typeface="Times New Roman" panose="02020603050405020304" pitchFamily="65" charset="-122"/>
                <a:ea typeface="宋体" panose="02010600030101010101" pitchFamily="2" charset="-122"/>
              </a:rPr>
              <a:t>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他的第一个短篇小说集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乡村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出版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赢得“小柳青”</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的名声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工作单位也换成陕西省作家协会。他终于是一名专业作家了。</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随着年岁的增长和时代的变化,陈忠实越来越觉得要从赵树理、柳青的文学中剥离出来。他将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这个愿望写进了小说《蓝袍先生》中。小说写于1985年,一个认知作者的标志性年份。这年的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最后10天,他随中国作家代表团出访泰国。第一次走出国门的陈忠实特意置办了一套质地不错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的西装。当他第一次穿上西装打上领带站在穿衣镜前的时候,脑海里浮现出刚完成的小说的主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人公蓝袍先生。蓝袍先生多年以来一直穿着蓝色长袍,受到同学讥笑以后才脱下蓝袍,换上“列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宁装”。陈忠实认为那是摆脱封建残余桎梏、获得精神解放的象征。脱下穿了几十年</a:t>
            </a:r>
            <a:r>
              <a:rPr lang="zh-CN" altLang="en-US" sz="1500" kern="0" smtClean="0">
                <a:solidFill>
                  <a:srgbClr val="000000"/>
                </a:solidFill>
                <a:latin typeface="Times New Roman" panose="02020603050405020304" pitchFamily="65" charset="-122"/>
                <a:ea typeface="宋体" panose="02010600030101010101" pitchFamily="2" charset="-122"/>
              </a:rPr>
              <a:t>的中山</a:t>
            </a:r>
            <a:br>
              <a:rPr smtClean="0"/>
            </a:br>
            <a:endParaRPr lang="zh-CN" alt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五、(2017江西宜春二模,4—6)阅读下面的文字,回答问题。(12分)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任继愈:大师风范,空谷幽兰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2016年4月2日,已有15年历史的“文津讲坛”,在春日里的国家图书馆古籍馆第815次开讲。像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以往的800多个周末一样,读者从四面八方会聚到临琼楼二层的报告厅,聆听名家高论,享受文化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的滋养。只是,最近的七年,人群中少了那位拄着拐杖的敦厚长者——任继愈。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任继愈出生于山东省平原县望族,他的名字包含了“继承韩愈”之意。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“七七事变”爆发,正在北京大学哲学系读书的他随校南迁,参加了“湘黔滇旅行团”,这次历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时68天、徒步1300多公里的“长征”,让他目睹中国的现实并叹服于这个伟大民族的坚韧:农村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破败,旧屋紧闭。轿夫们吸得起鸦片戒不起——买盒鸦片1毛钱,戒烟一个月不能工作,没饭吃。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他的人生理想和学术方向由此转变,“我深信研究高深的学问,不能离开哺育我的这块灾难深重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的中国土地。从此,我带着一种沉重的心情来探究中国传统文化和传统哲学”。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任继愈师承汤用彤、贺麟、熊十力等名家,长期在北大哲学系任教,创办了中国社会科学院世界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宗教研究所,学术研究卓有成就,但他最大的功绩,是竭力保存中华文化的薪火。</a:t>
            </a:r>
            <a:endParaRPr lang="zh-CN" altLang="en-US"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在生命的最后30年,他却把学术工作一压再压,投入到古籍文献的整理出版工作之中。他认为,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中华文化是有生命力的、活着的文化,它支撑着中华民族几千年屹立不倒。文化的再次繁荣不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是等来的,要靠长期的积累。本着这种文化自觉,他组织和主持了《中华大藏经》《国家图书馆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藏敦煌遗书》《中华大典》和“二十四史”点校本及《清史稿》修订等一系列国家大型文化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工程。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这些多是绵延十几年难以完成的浩大工程,每一项他都会亲力亲为,从不做挂名主编:点将选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人、选题、写提纲、审阅点校,动辄写六七百字的编辑意见。拿《中华大典》来说,这是共和国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成立以来最大的文化出版工程,1990年国务院批准,至今尚未完成。它参照现代图书分类方法,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对先秦至1911年中国优秀文化典籍进行梳理汇编,共分24典,含110余分典,收书2万多部,总字数8</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亿,规模是《永乐大典》的两倍。任继愈不仅担任总编辑,还兼任《哲学典》和《宗教典》的主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1987年5月,任继愈就任北京图书馆(国家图书馆前身)馆长。国家图书馆就此恢复了知名学者担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任馆长的传统,任继愈也开启了守护中国传统文化的征程。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任继愈清楚地知道,图书馆收藏图书是为了流通。他大事着眼,小事用功——设置专藏阅览室,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关注图书编目工作,收集名家手稿,开创文献缩微事业</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他发现大量普通公众进入国图仅仅是</a:t>
            </a:r>
            <a:endParaRPr lang="zh-CN" altLang="en-US"/>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借阅普通书籍,敏锐意识到中国图书馆事业发展不平衡,遂在当选为人大代表期间不断呼吁和建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议发展社区公共图书馆。2002年,国图出版社将镇馆之宝《永乐大典》劫余卷帙161册仿真再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版;2005年,他又呼吁将馆藏文津阁《四库全书》影印出版,嘉惠学林。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任继愈力主开设“文津讲坛”,不但自己亲自登台,还以90高龄之身不辞劳苦地策划选题,亲自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邀请红学家周汝昌、历史学家张岂之、经济学家厉以宁等担任主讲人,使“文津讲坛”成为推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广优秀文化的重镇。任继愈积极支持“部级领导干部历史文化讲座”,曾三登讲坛,主讲《中华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五千年的历史经验》《关于道德经》《今日看易经》。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2009年,93岁的任继愈辞世。斯人已逝,但风范长存。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《中华大典》办、中宣部出版局伍杰说,1988年任老接受《中华大典》总主编的聘任时,没有一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分钱的报酬,他却义不容辞,他主编的《哲学典》是最先完成的。21世纪初,国家投资了一些钱,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给他一些报酬他不要。后来给他一张补助卡,告诉他可以领取补贴工资,他笑了笑说“我不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要”,将卡退回到办公室放着,始终没取过一分钱。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国家图书馆编审曹月堂回忆说,《中华大典》有关儒学部分出清样后,编者和出版方发生分歧,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任老当机立断:返工重审。出版方急于出版,说最好赶在任老90大寿前出版,任先生毫不客气地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说:“我从来不考虑做寿的事!”几个人又做了4个月。与任老相交20年,“想到他,就不感到孤</a:t>
            </a:r>
            <a:endParaRPr lang="zh-CN" alt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独;想到他,就对自己有要求”。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子夏说君子,“望之俨然,即之也温,听其言也厉”。任老为学为人的特质,如空谷幽兰,让人难以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忘怀。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[(选自《人民日报(海外版)》,有删改)]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①任继愈的胞弟、中国工程院院士任继周说:家兄认为“儒佛道是中华传统文化的主要载体”,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他用毕生精力把马克思主义和中国传统文化嫁接在一起。“文化大革命”前他因质疑日丹诺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夫对哲学的定义被称为修正主义,险划“右派”;“文化大革命”中不参与“评法批儒”让江青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光火;“文化大革命”后他对马克思主义和社会主义的坚持又被当成“左”的靶子。但他坚信,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经过自己深思熟虑、反复论证的观点是正确的,“世间没有纯学术。但有一点可以说,我写的,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完全是我想通了的”。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②任继愈坚信在未来二三十年中国将迎来新一轮的文化高潮。我们这一辈人最应该做的是文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献整理工作,给后人、给文化发展高峰打基础。(国家图书馆馆长韩永进)</a:t>
            </a:r>
            <a:endParaRPr lang="zh-CN" altLang="en-US"/>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596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A.文章开头从“文津讲坛”写起,自然引出本文的传主——力主开设“文津讲坛”的任继愈先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生,字里行间蕴含着作者对任老的深切缅怀之情。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B.任老积极投身古籍文献的整理出版工作,组织和主持了一系列国家大型文化工程,在保存和传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承中华文化薪火方面做出了巨大的贡献。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C.任老开设了“文津讲坛”和“部级领导干部历史文化讲座”,他都曾经多次登台开讲,听众受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益颇多。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D.任继愈认为儒佛道是中华传统文化的主要载体,他用毕生精力将马克思主义和中国传统文化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嫁接在一起,曾被人当成批判的靶子。</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最恰当的两项是</a:t>
            </a:r>
            <a:r>
              <a:rPr lang="en-US" altLang="zh-CN" sz="1500"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spc="327"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任继愈选择中国传统文化和传统哲学作为自己的人生理想和求学方向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一方面源于他名字中</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“继承韩愈”的内涵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另一方面源于抗战时他随校南迁的一段人生经历。</a:t>
            </a:r>
            <a:endParaRPr lang="zh-CN" altLang="en-US" sz="1500"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0">
            <a:off x="499745" y="1080135"/>
            <a:ext cx="8166735" cy="3418840"/>
            <a:chOff x="500034" y="1080000"/>
            <a:chExt cx="8166966" cy="3418498"/>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B.曾师从汤用彤、贺麟、熊十力等名家,任继愈学术研究卓有成就,他一生最主要的时间精力都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用于保存中华文化的薪火。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C.任继愈有着高度的文化自觉和文化自信,他认为中华文化支撑着中华民族几千年屹立不倒,他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坚信在未来二三十年,中国将迎来新一轮的文化高潮。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D.《中华大典》是共和国成立以来编写完成的最大的文化出版工程,规模是《永乐大典》的两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倍,任继愈不仅担任总编辑,还兼任《哲学典》和《宗教典》的主编。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E.文章最后一段引用子夏对君子的评价,还用“空谷幽兰”的比喻与题目遥相呼应,使文章结构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紧凑,也流露出作者对任老的景仰和追思之情。</a:t>
              </a:r>
              <a:endParaRPr lang="zh-CN" altLang="en-US" dirty="0"/>
            </a:p>
          </p:txBody>
        </p:sp>
        <p:sp>
          <p:nvSpPr>
            <p:cNvPr id="3" name="TextBox 2"/>
            <p:cNvSpPr txBox="1"/>
            <p:nvPr/>
          </p:nvSpPr>
          <p:spPr>
            <a:xfrm>
              <a:off x="500034" y="384889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文章题为“任继愈:大师风范,空谷幽兰”,试结合全文探究任继愈身上体现了哪些可贵的精神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品格。(5分)</a:t>
              </a:r>
              <a:endParaRPr lang="zh-CN" altLang="en-US" dirty="0"/>
            </a:p>
          </p:txBody>
        </p:sp>
      </p:grpSp>
      <p:sp>
        <p:nvSpPr>
          <p:cNvPr id="5" name="TextBox 2"/>
          <p:cNvSpPr txBox="1"/>
          <p:nvPr/>
        </p:nvSpPr>
        <p:spPr>
          <a:xfrm>
            <a:off x="499745" y="4634865"/>
            <a:ext cx="8126730" cy="145605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“他都曾经多次登台开讲”的说法有误,文中说他在“部级领导干部历史文化讲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座”上三登讲坛,而“文津讲坛”只说他曾亲自登台,并没有说主讲过多次。</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
        <p:nvSpPr>
          <p:cNvPr id="8" name="TextBox 7"/>
          <p:cNvSpPr txBox="1"/>
          <p:nvPr/>
        </p:nvSpPr>
        <p:spPr>
          <a:xfrm>
            <a:off x="445770" y="5706110"/>
            <a:ext cx="8126730" cy="10401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CE　A.“一方面源于他名字中‘继承韩愈’的内涵”,从文中找不到充分的依据。B.</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“他一生最主要的时间精力都用于保存中华文化的薪火”不正确,原文是说“他最大的功绩,是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竭力保存中华文化的薪火”。D.“编写完成”有误,原文说“至今尚未完成”。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71472" y="1348567"/>
            <a:ext cx="8127000" cy="51998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①爱国报国热情。抗战时随校南迁,他目睹灾难并叹服于这个伟大民族的坚韧,他的人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生理想和学术方向由此转变。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②甘为人梯,埋头文献整理工作。任继愈学术研究卓有成就,但他坚信在未来二三十年中国将迎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来新一轮文化高潮,因而甘心埋头文献整理工作,给后人、给文化发展高峰打基础。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③不避繁难,亲力亲为。他组织和主持了一系列国家大型文化工程,从不做挂名主编,有时候担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任总编辑,还兼任分典主编。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④淡泊名利,不计报酬。接受《中华大典》总主编聘任时,没有一分钱的报酬,他却义不容辞。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后来国家给他一些报酬他也不要,给他一张补助卡,他始终没有取过一分钱。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⑤治学严谨,不急功近利。出版方急于赶在任老90大寿前出版《中华大典》有关儒学部分,任老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当机立断,坚持返工重审。</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⑥不畏强权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坚持学术观点。“文化大革命”中不参与“评法批儒”让江青大为光火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文化大</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革命”后他对马克思主义和社会主义的坚持又被当成“左”的靶子。但他坚信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经过自己的深</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思熟虑、反复论证的观点是正确的。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答对</a:t>
            </a:r>
            <a:r>
              <a:rPr lang="en-US" altLang="zh-CN" sz="1500"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点即可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每点</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回答此题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要根据题目要求结合全文去探究传主身上体现出的精神品格。答题时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可先用</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一句总结性话语点出任继愈的精神品格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然后再列举文中实例加以佐证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要分条陈述。</a:t>
            </a:r>
            <a:endParaRPr lang="zh-CN" altLang="en-US" sz="1500" dirty="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六、(2017河南郑州三模,7—9)阅读下面的文字,回答问题。(12分)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追求小说创作的无限可能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在生前,王小波的小说很少有人敢出版,但是他的杂文却已得到广泛认可。作为小说家,他的文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笔非常出色,杂文比一般作者的更具可读性。王小波的杂文大多刊登在《三联生活周刊》上,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《东方》《南方周末》等杂志也是他的主要阵地。有编辑回忆说,在当时的思想界,王小波的名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气已经很大了,他随便写点什么,就有杂志抢着发表。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但后来,他的杂文越写越少了,他开始把大部分精力重新放在小说创作上。一直以来王小波所热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爱的都是写小说,他曾多次在文章中直言这一点。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在王小波看来,小说创作是一件值得做的事情。写小说对他来说是艺术事业,而不是表达自己。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王小波特别喜欢意大利著名小说家卡尔维诺,极度推崇他对小说的看法。卡尔维诺认为,一篇小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说应该轻逸、迅速、易见、确切和繁复,并且还要连贯。这和许多作家对小说的看法截然不同,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很多作家只把小说当作传声筒,试图通过文字表达一些观点和理念,或者只讲一个故事什么的。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王小波在给朋友的信里写道:“写一部小说,或者是作者操作了一些什么,或者是作者自身被操</a:t>
            </a:r>
            <a:endParaRPr lang="zh-CN" altLang="en-US"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作了一番,我赞成的是后一种。”事实上,每个作者都只是文学长河中的一朵浪花,推动文学事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业往前行进。因此,我们要做的不仅是用已有的方式写作,还要创造新的方式,用那些从来没有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出现过的方式去探索小说世界的无限可能。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卡尔维诺就是这样的作者。他的一些作品会让人觉得古怪,往往把书看完后,还不知道作者想要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表达什么。我们看一部书,总是希望这部书能够告诉我们一个故事,这个故事要有开头,有结尾,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中间各种各样的过程也是翔实的,但是卡尔维诺却不这样做,他后期的很多作品根本没有故事。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王小波说,他大体明白卡尔维诺的想法,卡尔维诺希望在小说的创作方式上有所创新。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这样做是困难的,写出来的作品也未必吸引读者,但是作为一个作者,总是应该往这条路上走一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走、试一试。王小波认为,一个真正的作者,必须如此!他自己正是在不遗余力地探索着小说创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作的其他可能性。所以看他后期的长篇小说,会发现和别人的作品明显不同。有读者见到他时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曾说:“没想到小说原来还可以这么写!”这句话虽然让王小波汗颜,但至少说明他的努力有了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成效,他用一种新颖的方式创作出了自己的作品。王小波始终认为:“文学事业可以像科学事业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那样,成为无边界的领域,人在其中可以投入澎湃的想象力。”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王小波的妻子李银河曾一再说,王小波的作品属于纯文学领域。他的创作态度就是如此,就是纯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纯粹粹地写小说,用创新精神推动着小说事业向前行进。</a:t>
            </a:r>
            <a:endParaRPr lang="zh-CN" alt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(摘编自乐文城《王小波传》,有删改)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①在中国当代作家队伍中,王小波无疑是一个另类的存在。以1997年为界,身处阴阳两界的他,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经历了寂寞与喧嚣的冰火两重天。虽然主流文坛一直对这个“文坛外高手”投以不置评的冷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眼,但王小波的文名还是不胫而走,成为大众传媒热议和追捧的对象。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(王强《“文坛外高手”缘何不寂寞》)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②在他短暂的自由写作生涯中,他一直在与文坛隔绝的状态下写作,对于那个文坛,既不参与其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中的游戏,也不关心其中的规则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他以一种真正的、彻底的自由心态进行写作。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(陈启文《“文坛外高手”——王小波逝世十周年祭》)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③整部小说天马行空,怪谈密布,一会儿笑得我岔气,一会儿又抑郁得窒息,真不知那些怪诞的场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景是怎么被他想出来的。看完,我兴奋得在家里拍桌子打板凳:《红拂夜奔》必须发出来!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(李静《必须冒犯观众》)</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472" y="1134253"/>
            <a:ext cx="7929618" cy="5635902"/>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装、换上西装的那一刻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他切实意识到自己就是蓝袍先生。</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1985</a:t>
            </a:r>
            <a:r>
              <a:rPr lang="zh-CN" altLang="en-US" sz="1500" kern="0" dirty="0" smtClean="0">
                <a:solidFill>
                  <a:srgbClr val="000000"/>
                </a:solidFill>
                <a:latin typeface="Times New Roman" panose="02020603050405020304" pitchFamily="65" charset="-122"/>
                <a:ea typeface="宋体" panose="02010600030101010101" pitchFamily="2" charset="-122"/>
              </a:rPr>
              <a:t>年的泰国之行让陈忠实深受刺激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他联想起家乡人自嘲的称呼。相比那些见多识广的城市</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他们把自己称作“乡棒”。游逛在曼谷的超市大楼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看着五颜六色、各式各样的服装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作家</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觉得眼花缭乱。那一刻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他觉得不仅自己是“乡棒”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教他观察服装的北京作家郑万隆也是“乡</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棒”。面对世界</a:t>
            </a:r>
            <a:r>
              <a:rPr lang="en-US" altLang="zh-CN" sz="1500" kern="0" dirty="0" smtClean="0">
                <a:solidFill>
                  <a:srgbClr val="000000"/>
                </a:solidFill>
                <a:latin typeface="Times New Roman" panose="02020603050405020304" pitchFamily="65" charset="-122"/>
                <a:ea typeface="宋体" panose="02010600030101010101" pitchFamily="2" charset="-122"/>
              </a:rPr>
              <a:t>,1985</a:t>
            </a:r>
            <a:r>
              <a:rPr lang="zh-CN" altLang="en-US" sz="1500" kern="0" dirty="0" smtClean="0">
                <a:solidFill>
                  <a:srgbClr val="000000"/>
                </a:solidFill>
                <a:latin typeface="Times New Roman" panose="02020603050405020304" pitchFamily="65" charset="-122"/>
                <a:ea typeface="宋体" panose="02010600030101010101" pitchFamily="2" charset="-122"/>
              </a:rPr>
              <a:t>年的中国人大都是“乡棒”。他痛感自己需要从什么地方剥离出来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将自</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己彻底打开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不仅要在生活上打开自己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更重要的是要在思想上打开自己。</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在剥离的愿望中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陈忠实认识到必须写一部史诗般的长篇小说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才能在文学上确立自己。这时</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各种新近阅读过的长篇小说萦绕心头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作家备感困惑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又备受启发。马尔克斯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百年孤独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的结</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构像网一样迷幻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王蒙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活动变人形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的结构自然随意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却俨然大手笔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张炜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古船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的结构完</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全不同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有一种精心设计的刻意</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而结构背后似乎还有更深的东西。陈忠实最终发现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不是作</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家先别出心裁弄出一个新颖骇俗的结构来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而是先要有对人物的深刻体验。寻找到能够充分描</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写人物独特的生活和生命体验的恰当途径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结构方式自然就出现了。恰巧此时兴起的“文化心</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理结构”学说给了他决定性的影响。他相信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人的心理结构主要是由理念支撑的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而结构一旦形</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就会决定一个人的思想、道德和行为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决定一个人性格的内核。如果心理结构受到社会冲</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人就将遭遇深层的痛苦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乃至毁灭。陈忠实感到自己终于从信奉多年的“典型性格”说中剥</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离出来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仿佛悟得天机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茅塞顿开。多年以后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作家回忆往事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认为自己就是在</a:t>
            </a:r>
            <a:r>
              <a:rPr lang="en-US" altLang="zh-CN" sz="1500" kern="0" dirty="0" smtClean="0">
                <a:solidFill>
                  <a:srgbClr val="000000"/>
                </a:solidFill>
                <a:latin typeface="Times New Roman" panose="02020603050405020304" pitchFamily="65" charset="-122"/>
                <a:ea typeface="宋体" panose="02010600030101010101" pitchFamily="2" charset="-122"/>
              </a:rPr>
              <a:t>1985</a:t>
            </a:r>
            <a:r>
              <a:rPr lang="zh-CN" altLang="en-US" sz="1500" kern="0" dirty="0" smtClean="0">
                <a:solidFill>
                  <a:srgbClr val="000000"/>
                </a:solidFill>
                <a:latin typeface="Times New Roman" panose="02020603050405020304" pitchFamily="65" charset="-122"/>
                <a:ea typeface="宋体" panose="02010600030101010101" pitchFamily="2" charset="-122"/>
              </a:rPr>
              <a:t>年开始重建自</a:t>
            </a:r>
            <a:endParaRPr lang="zh-CN" altLang="en-US" sz="1500"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A.在王小波的小说很少有人敢出版的时候,他已凭借杂文创作在思想界产生了巨大影响,其杂文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甚至成为杂志争相发表的抢手货。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B.王小波喜欢卡尔维诺,推崇他对小说的看法,他的小说也深受卡尔维诺的影响,让读者往往不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易读懂,因此在当时很难出版。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C.王小波被称为“文坛外高手”,不仅仅是因为他本人与文坛隔绝,也因为他的小说没有得到主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流文坛的关注和肯定。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D.王小波凭借他非凡的创造力,不懈探求小说创作的新途径,这使他成为中国当代作家队伍中一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个另类的存在。</a:t>
            </a:r>
            <a:endParaRPr lang="zh-CN" altLang="en-US"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143307"/>
            <a:chOff x="516966" y="1080000"/>
            <a:chExt cx="8150034" cy="4143307"/>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A.杂文写作给王小波带来了很高声誉,使他在当时思想界名声很大,但他却毅然放弃杂文写作,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把大部分精力重新放在小说创作上。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B.不同于一般小说有完整的故事,卡尔维诺后期的作品根本没有故事,甚至让人读不懂,而王小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波认为这或许是其小说追求轻逸、迅速等文学特质的缘故。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C.王小波赞同写一部小说是“作者自身被操作了一番”,其观点可理解为写作不是为了表达观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念或讲故事,而是要用创新的方式去探索小说世界的无限可能。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D.王小波独特的小说风格令读者大开眼界,令人击掌叫绝,李静的高度评价,足以说明王小波的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作品已经得到了读者的广泛认可。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E.王小波就是纯纯粹粹地写小说,不为表达自己,也无功利目的,他不遗余力地探索着小说创作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的其他可能性,这种追求使他后期的长篇小说显得与众不同。</a:t>
              </a:r>
              <a:endParaRPr lang="zh-CN" altLang="en-US" dirty="0"/>
            </a:p>
          </p:txBody>
        </p:sp>
        <p:sp>
          <p:nvSpPr>
            <p:cNvPr id="3" name="TextBox 2"/>
            <p:cNvSpPr txBox="1"/>
            <p:nvPr/>
          </p:nvSpPr>
          <p:spPr>
            <a:xfrm>
              <a:off x="516966" y="492046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王小波“追求小说创作的无限可能”的创作观意义何在?请结合材料概括并简要分析。(5分)</a:t>
              </a:r>
              <a:endParaRPr lang="zh-CN" altLang="en-US" dirty="0"/>
            </a:p>
          </p:txBody>
        </p:sp>
      </p:gr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080000"/>
            <a:ext cx="8175404" cy="4714811"/>
            <a:chOff x="540000" y="1080000"/>
            <a:chExt cx="8175404" cy="4714811"/>
          </a:xfrm>
        </p:grpSpPr>
        <p:grpSp>
          <p:nvGrpSpPr>
            <p:cNvPr id="5" name="组合 4"/>
            <p:cNvGrpSpPr/>
            <p:nvPr/>
          </p:nvGrpSpPr>
          <p:grpSpPr>
            <a:xfrm>
              <a:off x="540000" y="1080000"/>
              <a:ext cx="8175404" cy="4471420"/>
              <a:chOff x="540000" y="1080000"/>
              <a:chExt cx="8175404" cy="4471420"/>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因果失当,王小波的小说“在当时很难出版”的原因主要是“主流文坛一直对这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个‘文坛外高手’投以不置评的冷眼”。</a:t>
                </a:r>
                <a:endParaRPr lang="zh-CN" altLang="en-US" dirty="0"/>
              </a:p>
            </p:txBody>
          </p:sp>
          <p:sp>
            <p:nvSpPr>
              <p:cNvPr id="3" name="TextBox 2"/>
              <p:cNvSpPr txBox="1"/>
              <p:nvPr/>
            </p:nvSpPr>
            <p:spPr>
              <a:xfrm>
                <a:off x="588404" y="208380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CE　A.“毅然放弃”理解有误,原文是说“越写越少”。B.“后期的作品”说法绝对,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原文是说“后期的很多作品”。D.“足以说明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得到了读者的广泛认可”于文无据。</a:t>
                </a:r>
                <a:endParaRPr lang="zh-CN" altLang="en-US" dirty="0"/>
              </a:p>
            </p:txBody>
          </p:sp>
          <p:sp>
            <p:nvSpPr>
              <p:cNvPr id="4" name="TextBox 2"/>
              <p:cNvSpPr txBox="1"/>
              <p:nvPr/>
            </p:nvSpPr>
            <p:spPr>
              <a:xfrm>
                <a:off x="571472" y="2777327"/>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①更新传统的、陈旧的小说创作观念。改变把小说当作传声筒、试图通过文字表达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一些观点和理念的传统做法,让小说更能展现生活本质。②使读者获得强烈的审美享受。投入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了王小波“澎湃的想象力”的小说让李静读后“兴奋得在家里拍桌子打板凳”,这些令人欲罢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不能的文字提升了小说的审美品质,让读者获得更加新奇丰富的美感享受。③推动文学事业向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前发展。王小波在小说创作上追求轻逸、迅速、易见、确切和繁复等文学特质,探索小说创作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的其他可能性,以最大限度地释放作者的想象力,这种创新必将推动文学事业更好地发展。[答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出一点给2分(其中“概括”1分,“简要分析”1分),答出两点给5分,答出任意两点、意思对即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可。若有其他观点,言之成理亦可酌情给分]</a:t>
                </a:r>
                <a:endParaRPr lang="zh-CN" altLang="en-US" dirty="0"/>
              </a:p>
            </p:txBody>
          </p:sp>
        </p:grpSp>
        <p:sp>
          <p:nvSpPr>
            <p:cNvPr id="6" name="TextBox 2"/>
            <p:cNvSpPr txBox="1"/>
            <p:nvPr/>
          </p:nvSpPr>
          <p:spPr>
            <a:xfrm>
              <a:off x="571472" y="5491971"/>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根据文章主旨,结合语境去分析概括,按照“观点+分析”的模式答题。</a:t>
              </a:r>
              <a:endParaRPr lang="zh-CN" altLang="en-US" dirty="0"/>
            </a:p>
          </p:txBody>
        </p:sp>
      </p:gr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56686"/>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一、(2017河南豫南九校质评,4—6)阅读下面的文字,回答问题。(12分)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【本报讯(记者李贞)】    《中国诗词大会》举办两季,可谓是难得的同时收获了收视率与好口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碑的综艺节目。第一季首播时,收视率就达到了全国第四位。今年播出的第二季借助央视这一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强势平台,又占据了春节黄金档的十余天强势档期,收视率更是飙升。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在微博上,不仅普通网友纷纷留言关注,一些知名“大V”也出言点评,《中国诗词大会》等文化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类节目点爆收视热点,成为现象级电视节目,给荧屏吹来一股清新之风。同时,这样的节目也给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电视人带来深思与启迪:我们不该将宝贵荧屏资源拱手让给那些粗俗无聊,浪费大量人力、物力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的“爆米花”节目,以博得些许廉价掌声,换取毫无意义的虚假收视。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节目的火爆,带来的是各位参赛选手的人气高涨。勇夺第二季《中国诗词大会》总决赛冠军的,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是来自上海的“00后”高中女生武亦姝,她在节目中的淡定从容,“圈粉”无数,被网友们盛赞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为“满足了对古代才女的全部幻想”。而除了武亦姝这样的“才女型”选手成了新晋“网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红”,许多参赛选手凭借对中国传统文化的一腔热爱和与苦难不断斗争的毅力,也成了媒体深度</a:t>
            </a:r>
            <a:endParaRPr lang="zh-CN" altLang="en-US" dirty="0"/>
          </a:p>
        </p:txBody>
      </p:sp>
      <p:sp>
        <p:nvSpPr>
          <p:cNvPr id="3" name="TextBox 11"/>
          <p:cNvSpPr txBox="1"/>
          <p:nvPr/>
        </p:nvSpPr>
        <p:spPr>
          <a:xfrm>
            <a:off x="2214546" y="991377"/>
            <a:ext cx="4132863" cy="889987"/>
          </a:xfrm>
          <a:prstGeom prst="rect">
            <a:avLst/>
          </a:prstGeom>
          <a:noFill/>
          <a:ln w="9525">
            <a:noFill/>
          </a:ln>
        </p:spPr>
        <p:txBody>
          <a:bodyPr wrap="none">
            <a:spAutoFit/>
          </a:bodyPr>
          <a:lstStyle/>
          <a:p>
            <a:pPr algn="ctr" eaLnBrk="0" latinLnBrk="1" hangingPunct="0">
              <a:lnSpc>
                <a:spcPct val="150000"/>
              </a:lnSpc>
              <a:spcBef>
                <a:spcPts val="140"/>
              </a:spcBef>
            </a:pPr>
            <a:r>
              <a:rPr lang="en-US" altLang="zh-CN" sz="2000" b="1" dirty="0">
                <a:latin typeface="黑体" panose="02010609060101010101" pitchFamily="49" charset="-122"/>
                <a:ea typeface="黑体" panose="02010609060101010101" pitchFamily="49" charset="-122"/>
                <a:sym typeface="+mn-ea"/>
              </a:rPr>
              <a:t>B</a:t>
            </a:r>
            <a:r>
              <a:rPr lang="zh-CN" altLang="en-US" sz="2000" b="1" dirty="0" smtClean="0">
                <a:latin typeface="黑体" panose="02010609060101010101" pitchFamily="49" charset="-122"/>
                <a:ea typeface="黑体" panose="02010609060101010101" pitchFamily="49" charset="-122"/>
                <a:sym typeface="+mn-ea"/>
              </a:rPr>
              <a:t>组  </a:t>
            </a:r>
            <a:r>
              <a:rPr lang="zh-CN" altLang="en-US" sz="2000" b="1" kern="0" dirty="0" smtClean="0">
                <a:solidFill>
                  <a:srgbClr val="000000"/>
                </a:solidFill>
                <a:latin typeface="Times New Roman" panose="02020603050405020304" pitchFamily="65" charset="-122"/>
                <a:ea typeface="宋体" panose="02010600030101010101" pitchFamily="2" charset="-122"/>
              </a:rPr>
              <a:t>新闻+报告·模拟探究能力测试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zh-CN" altLang="en-US" sz="1400" b="0" dirty="0" smtClean="0">
                <a:latin typeface="黑体" panose="02010609060101010101" pitchFamily="49" charset="-122"/>
                <a:ea typeface="黑体" panose="02010609060101010101" pitchFamily="49" charset="-122"/>
                <a:sym typeface="+mn-ea"/>
              </a:rPr>
              <a:t>每篇建议用时</a:t>
            </a:r>
            <a:r>
              <a:rPr lang="en-US" altLang="zh-CN" sz="1400" b="0" dirty="0" smtClean="0">
                <a:latin typeface="黑体" panose="02010609060101010101" pitchFamily="49" charset="-122"/>
                <a:ea typeface="黑体" panose="02010609060101010101" pitchFamily="49" charset="-122"/>
                <a:sym typeface="+mn-ea"/>
              </a:rPr>
              <a:t>20</a:t>
            </a:r>
            <a:r>
              <a:rPr lang="zh-CN" altLang="en-US" sz="1400" b="0" dirty="0" smtClean="0">
                <a:latin typeface="黑体" panose="02010609060101010101" pitchFamily="49" charset="-122"/>
                <a:ea typeface="黑体" panose="02010609060101010101" pitchFamily="49" charset="-122"/>
                <a:sym typeface="+mn-ea"/>
              </a:rPr>
              <a:t>分钟）</a:t>
            </a:r>
            <a:endParaRPr sz="1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挖掘的对象。像白茹云、王海军这样的选手的参赛,一方面让社会大众知道了诗词与普通人的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生活并不遥远,另一方面也传递了温暖与感动。《解放日报》《人民日报》、新华社等微信公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众号上,也都发布了介绍节目中人气参赛选手的文章,获得了不错的阅读量。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无论是网友们对节目的高评价,还是对参赛选手、嘉宾以及节目幕后的关注,实际上都反映出了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社会大众对传统文化有强烈的了解欲望。事实上,在今年《中国诗词大会》火爆荧屏之前,已经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有过《中国汉字听写大会》《中国成语大会》《中国谜语大会》等一系列以弘扬中国传统文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化为核心的节目,打下了良好的基础。这些节目改变了以往文化宣传高高在上的姿态,而是创新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形式、寓教于乐,润物无声地令传统文化获得了当代观众的认可。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另外,节目还使得不少观众增强了对传统文化的敬畏之心,更是树立了一种文化自信。网友“美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好好”表示,“期待全社会能由之激发起一种发自内心,出于真诚的对传统文化的热爱与尊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崇”。网友“似水在流年”的体会则是,“全程看完,感受到中华文化是意象里的中国,是诗词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大会的中国,这背后是全体黄皮肤的中国人!这是我们区别于其他民族的根和标识”。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[摘编自2017年2月10日《人民日报》(海外版)》,有删改]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早在2014年,习近平总书记就明确指出,很不赞成把古代经典诗词和散文从课本中去掉,“去中</a:t>
            </a:r>
            <a:endParaRPr lang="zh-CN" altLang="en-US"/>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国化”是很悲哀的。应该把这些经典嵌在学生脑子里,成为中华民族文化的基因。总书记对传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统文化的关注,也是社会的广泛共识。《中国诗词大会》实现了“有意义”与“有意思”的融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合,是文化供给端少有的“老少皆宜”的节目。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《中国诗词大会》的热播,还有着深刻的时代背景。这一热点与当代国人对传统文化回归的呼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唤紧密相连,从另一个角度讲,也是国人文化自信的体现。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(摘编自2017年02月08日《湖南日报》,有删改)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《中国诗词大会》第二季中出现的诗词,从《诗经》《楚辞》到毛泽东诗词,时间跨越数千年,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涵盖了先秦、两汉、魏晋、唐宋、明清到近现代整个中国诗歌史。竞赛题是央视请高校专家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出的,题目所涉诗歌不是局限于唐诗宋词等中国诗词高峰期的作品,而是突出精品,选择普通观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众熟悉的,日常吟诵得多的,能带来审美享受的主流作品。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(摘编自2017年02月09日《长江日报》,有删改)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近日,在央视一套、十套播出的第二季《中国诗词大会》落下帷幕,节目的热播也掀起了新一轮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学习古典诗词的热潮。</a:t>
            </a:r>
            <a:endParaRPr lang="zh-CN" altLang="en-US"/>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73113"/>
            <a:chOff x="540000" y="1080000"/>
            <a:chExt cx="8158472" cy="547311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日前,中国青年报社社会调查中心联合问卷网对2000名18~35岁的青年进行的一项调查显示,18.</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5%的受访青年在平时生活中经常阅读或学习古典诗词,70.0%的受访青年认为在今天仍需培养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对古典诗词的兴趣,75.5%的受访青年认为社会应加强古典诗词方面的教育。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如何推动古典诗词走进今天人们的生活?爱访青年的建议有:与流行文化对接,找到当代人更易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接受的传播方式(58.0%);在网络文化中植入古典诗词的成分,推动其普及(49.4%);提倡全民鉴赏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古典诗词,降低传统文化的学习门槛(31.1%);等等。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(摘编自《人民周刊》2016年第12期,有删改)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下列对上述材料的理解,准确的一项是(3分)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A.《中国诗词大会》第二季的收视率超过第一季,再创历史新高,其成功根源在于利用央视这一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平台和春节黄金档期。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B.在电视人眼中,荧屏是一种资源,《中国诗词大会》使他们产生了思考,不能为追求收视率而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任由劣质节目霸占荧屏。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C.武亦姝、白茹云和王海军均因参加《中国诗词大会》而被媒体深度挖掘,这也更进一步地引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发了人们对诗词的认识。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D.作为弘扬中国优秀传统文化的节目,《中国诗词大会》改变了此前文化节目高高在上的姿态,</a:t>
              </a:r>
              <a:endParaRPr lang="zh-CN" altLang="en-US" dirty="0"/>
            </a:p>
          </p:txBody>
        </p:sp>
        <p:sp>
          <p:nvSpPr>
            <p:cNvPr id="3" name="TextBox 2"/>
            <p:cNvSpPr txBox="1"/>
            <p:nvPr/>
          </p:nvSpPr>
          <p:spPr>
            <a:xfrm>
              <a:off x="571472" y="6206351"/>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在形式等方面进行了创新。</a:t>
              </a:r>
              <a:endParaRPr lang="zh-CN" altLang="en-US" dirty="0"/>
            </a:p>
          </p:txBody>
        </p:sp>
      </p:gr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137610"/>
            <a:chOff x="516966" y="1080000"/>
            <a:chExt cx="8150034" cy="413761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下列对上述材料的分析,正确的两项是(4分)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A.根据第一则材料可看出,《中国诗词大会》受到了很高的评价,其实质是反映了当前社会大众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对中国传统文化的期待和渴求。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B.第二则材料和第一则材料都不同程度地指出了《中国诗词大会》热播的原因,但第二则材料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对原因的分析更为全面。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C.第三则材料概述了《中国诗词大会》所用竞赛题的来源和诗词选择标准,即以观众的心理需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求和实际水平为明确导向。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D.第四则材料具有新闻调查的性质,作者使用了一系列数据表达观点,即大多数的受访者认为仍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需培养对古典诗词的兴趣。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E.材料一和材料四都在叙述新闻事实时提到了新闻背景,这有助于读者理解文章的写作背景和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作者观点的来龙去脉。</a:t>
              </a:r>
              <a:endParaRPr lang="zh-CN" altLang="en-US" dirty="0"/>
            </a:p>
          </p:txBody>
        </p:sp>
        <p:sp>
          <p:nvSpPr>
            <p:cNvPr id="3" name="TextBox 2"/>
            <p:cNvSpPr txBox="1"/>
            <p:nvPr/>
          </p:nvSpPr>
          <p:spPr>
            <a:xfrm>
              <a:off x="516966" y="491477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根据上述材料,谈谈你对创新传承中华优秀传统文化活动形式的建议。(5分)</a:t>
              </a:r>
              <a:endParaRPr lang="zh-CN" altLang="en-US" dirty="0"/>
            </a:p>
          </p:txBody>
        </p:sp>
      </p:gr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5533096"/>
            <a:chOff x="540000" y="1080000"/>
            <a:chExt cx="8158472" cy="5533096"/>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A.内外因理解错误,选项所显示的信息是“收视率”这一方面,但创收视率历史新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高的根源不在于“央视平台”和“黄金档期”,原文说的是“好口碑的综艺节目”“弘扬中国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传统文化为核心”。B.“《中国诗词大会》使他们产生了思考”是作者的观点,而不是电视人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的观点。D.“《中国诗词大会》改变了此前文化节目高高在上的姿态”说法错误,根据原文的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叙述,“这些节目改变了以往文化宣传高高在上的姿态”,“这些”指的是“《中国汉字听写大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会》《中国成语大会》《中国谜语大会》等一系列以弘扬中国传统文化为核心的节目”,而不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仅是《中国诗词大会》。</a:t>
              </a:r>
              <a:endParaRPr lang="zh-CN" altLang="en-US" dirty="0"/>
            </a:p>
          </p:txBody>
        </p:sp>
        <p:sp>
          <p:nvSpPr>
            <p:cNvPr id="3" name="TextBox 2"/>
            <p:cNvSpPr txBox="1"/>
            <p:nvPr/>
          </p:nvSpPr>
          <p:spPr>
            <a:xfrm>
              <a:off x="571472" y="384889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AD　</a:t>
              </a:r>
              <a:r>
                <a:rPr lang="zh-CN" altLang="en-US" sz="1500" kern="0" dirty="0" smtClean="0">
                  <a:solidFill>
                    <a:srgbClr val="000000"/>
                  </a:solidFill>
                  <a:latin typeface="Times New Roman" panose="02020603050405020304" pitchFamily="65" charset="-122"/>
                  <a:ea typeface="宋体" panose="02010600030101010101" pitchFamily="2" charset="-122"/>
                </a:rPr>
                <a:t>B.“第二则材料对原因的分析更为全面”应改为“第一则材料对原因的分析更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为全面”。C.“以观众的心理需求和实际水平为明确导向”不正确,应为“突出精品,选择普通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观众熟悉的,日常吟诵得多的,能带来审美享受的主流作品”。E.材料四并未提到新闻背景。</a:t>
              </a:r>
              <a:endParaRPr lang="zh-CN" altLang="en-US" dirty="0"/>
            </a:p>
          </p:txBody>
        </p:sp>
        <p:sp>
          <p:nvSpPr>
            <p:cNvPr id="4" name="TextBox 2"/>
            <p:cNvSpPr txBox="1"/>
            <p:nvPr/>
          </p:nvSpPr>
          <p:spPr>
            <a:xfrm>
              <a:off x="571472" y="4880314"/>
              <a:ext cx="8127000" cy="17327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①采用群众喜闻乐见的形式并利用央视平台和黄金档期;②开展寓教于乐的活动或运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用多种多样的竞赛方式;③注重内容的选择和深度加工;④利用电子媒体和大数据等新工具。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(答出一点得1分,答出两点得3分,答出三点得5分,言之成理即可)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对中国传统文化的创新、传承等究竟应该如何进行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需要深入思考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进而建言献策。从方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法、方式和思路等方面作答即可。若答“课堂教学”不给分。</a:t>
              </a:r>
              <a:endParaRPr lang="zh-CN" altLang="en-US" sz="1500" dirty="0"/>
            </a:p>
          </p:txBody>
        </p:sp>
      </p:gr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二、(2017陕西咸阳二模,4—6)阅读下面的文字,回答问题。(12分)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中国当代著名视觉设计跨界艺术家宋旦汉字艺术展近日在纽约开幕。汉字是中华民族五千年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文明历史的重要载体,是世界非物质文化遗产,也是中华文化的瑰宝。宋旦用极其独特的创意手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法让汉字散发出书画同源的本色之美、形意之美和禅境之美。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宋旦此次创意水墨汉字展相当一部分作品是以我国百家姓为基础的,将姓氏汉字融入茶壶图案,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远看是茶壶,近看是汉字。宋旦表示,他的创作指导思想就是努力将汉字形象化、符号化,让不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懂汉字的外国人对汉字产生好奇和兴趣,从而进一步了解汉字深奥的内涵,了解中华文化的博大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精深。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此次展览是宋旦汉字艺术海外百城巡回展的其中一环。宋旦坚信,他的创意水墨汉字艺术,将成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为弘扬中华文化,加深交流了解,践行“中华文化走出去”战略的新形式,必将进一步体现我们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的文化自信。中华姓氏文化也将成为全球华人寻根问祖,进一步强化民族凝聚力的独特文化符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号。</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8438" y="954346"/>
            <a:ext cx="8166966" cy="5823509"/>
            <a:chOff x="500034" y="882908"/>
            <a:chExt cx="8166966" cy="5823509"/>
          </a:xfrm>
        </p:grpSpPr>
        <p:sp>
          <p:nvSpPr>
            <p:cNvPr id="2" name="TextBox 2"/>
            <p:cNvSpPr txBox="1"/>
            <p:nvPr/>
          </p:nvSpPr>
          <p:spPr>
            <a:xfrm>
              <a:off x="500034" y="3238801"/>
              <a:ext cx="8127000" cy="346761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①陈忠实的《白鹿原》是上世纪90年代中国长篇小说创作的重要收获之一,能够反映那一时期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小说艺术所达到的最高水平。把这部作品放在整个20世纪中国文学的大格局里考量,无论就其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思想容量还是就其审美境界而言,都有其独特的、无可取代的地位。即使与当代世界小说创作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中的那些著名作品比,《白鹿原》也应该说是独树一帜的。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(何西来《关于&lt;白鹿原&gt;及其评论》)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②陈忠实常讲,创作到了一定阶段,不一定是拼生活,拼艺术,而是拼人格。好一个拼人格!这正是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作家自身博大的人格魅力的反映。这就不难理解他最终被公认为描摹巨大民族悲剧的圣手,成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为当代中国文学的大家之一。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(李满星《陈忠实:回首六十五载风雨人生》)</a:t>
              </a:r>
              <a:endParaRPr lang="zh-CN" altLang="en-US" dirty="0"/>
            </a:p>
          </p:txBody>
        </p:sp>
        <p:sp>
          <p:nvSpPr>
            <p:cNvPr id="3" name="TextBox 2"/>
            <p:cNvSpPr txBox="1"/>
            <p:nvPr/>
          </p:nvSpPr>
          <p:spPr>
            <a:xfrm>
              <a:off x="540000" y="882908"/>
              <a:ext cx="8127000" cy="20770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争取实现对生活的独特发现和独立表述的。</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陈忠实后来寻找到了什么是人所共知的,1992年开始在《当代》杂志连载的长篇小说《白鹿</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原》已经成为我们的文学经典,他在中国当代文坛的位置也随之奠定。此后,功成名就的作家继</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续在文学的园地里辛勤耕耘,寻找属于自己的句子。</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2016年春天,陈忠实走了,属于陈忠实的句子永留人间。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(摘编自陈忠实《寻找属于自己的句子》、李清霞《陈忠实年表》等)</a:t>
              </a:r>
              <a:endParaRPr lang="zh-CN" altLang="en-US" dirty="0"/>
            </a:p>
          </p:txBody>
        </p:sp>
      </p:gr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(选自李秉新《宋旦创意汉字形象化,让外国人对汉字产生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好奇心》,有删改)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看过《中国汉字听写大会》节目的人或许会记得张一清,他是教育部语言文字应用研究所语言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教学研究室主任,专注于语言教学与测试研究。在这档中央电视台与国家语言文字工作委员会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共同推出的电视节目中,张一清作为点评嘉宾持续参与。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近年来,原创文化电视节目颇受欢迎,从《中华好诗词》《中国汉字听写大会》《中国成语大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会》,到《汉字英雄》《中国灯谜大会》,都聚集了不错的人气和口碑。在张一清看来,这不仅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仅是做一档好看的电视节目那么简单,而是可以从一个侧面反映出社会文化氛围的升温。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“我从2014年开始参与《中国汉字听写大会》,去年明显感觉到关注这一节目的人越来越多—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—学生、老师和孩子们身后的家长,这成为了一个全社会广泛参与的活动。”张一清说,要想在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某一领域取得突出的成绩,必得有广泛的参与群体作为支撑,现在,《中国汉字听写大会》就具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备这个条件。“报名参与节目的孩子越来越多,经过选拔后的水平也在逐年提升。各地的活动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都在贯彻这样一种精神:参与不仅仅是为了最后获得一个名次,还是因为喜欢汉字,愿意了解汉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字背后的中华文化,进而了解我们的历史。”</a:t>
            </a:r>
            <a:endParaRPr lang="zh-CN" altLang="en-US"/>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张一清说自己的第一本职工作是关注语文教学,第二是关注汉字本身。认识汉字、了解汉字是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阅读的基础,而理解力的提高则能够激发孩子更多的兴趣和潜能。在张一清看来,汉字里蕴含着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中国的文化基因,是每个人接触中华文化的基本单元。本世纪初,他参与了国家社科基金重点项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目“儿童的汉字认知研究”,探索如何提高语文教学的效力。通过参与语文教师培训,参加语文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教学教研活动,张一清对儿童的语文教育问题有了独到的见解。为了推广中华传统文化,让更多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孩子领略文字的魅力,张一清在北京阅读季“书香校园”活动期间,前往中小学、国家图书馆等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地开设讲座,交流汉字文化。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(选自《张一清:探寻汉字文化基因》,有删改)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文字,是文明时代的标志。在仰韶文化时期,我国就有了图形文字,殷商时代刻写在龟甲兽骨上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的文字是现存最早最完备的文字体系。从甲骨文、金文、小篆到隶书行楷,汉字留住历史的记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忆,推动着中华文明的进程。汉字的构造和演化过程,也体现出我国传统文化的特质、中国人的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文化心态和对世界的感知方式。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凝结着中国智慧的汉字,是迄今为止唯一存于世上的古老表意文字,将我们源远流长、灿烂多彩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的民族文化凝聚成一个整体。它所具有的形体美、音律美和意蕴美,使民族文化具备了强大的</a:t>
            </a:r>
            <a:endParaRPr lang="zh-CN" altLang="en-U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87677"/>
            <a:chOff x="540000" y="1080000"/>
            <a:chExt cx="8158472" cy="548767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包容能力。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单字信息含量大,又提升了文字的扩展能力和稳定性,使现代的我们仍然可以阅读两千年前的文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章,临摹古人的书法。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“天雨粟,鬼夜哭。”仓颉造字的古老传说,揭示了文字“出世”惊心动魄的力量。而今天,汉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字随着海内外修习者的不断增多,也将中华文化的独特魅力散播到世界各地。识字,更思“知”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(选自孟扬《汉字,筑起心中的长城》,有删改)</a:t>
              </a:r>
              <a:endParaRPr lang="zh-CN" altLang="en-US"/>
            </a:p>
          </p:txBody>
        </p:sp>
        <p:sp>
          <p:nvSpPr>
            <p:cNvPr id="3" name="TextBox 2"/>
            <p:cNvSpPr txBox="1"/>
            <p:nvPr/>
          </p:nvSpPr>
          <p:spPr>
            <a:xfrm>
              <a:off x="571472" y="3491707"/>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A.宋旦用独特的创意手法书写汉字的内容,这样做是想让不懂汉字的外国人喜欢汉字,进而了解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汉字及中华文化,达到弘扬中华文化的目的。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B.宋旦举办的汉字艺术海外百城巡回展,有相当一部分作品是以我国百家姓为基础。中华姓氏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文化也将成为全球华人寻根问祖,进一步强化民族凝聚力的独特文化符号。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C.作为原创文化电视节目,《中国汉字听写大会》的受关注度越来越高,逐渐成为全社会广泛参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与的活动,这反映出了社会文化氛围的升温。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D.汉字凝结着中国智慧,推动着中华文明的进程,具有形体美、音律美和意蕴美的特点,体现了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我国传统文化的特质、中国人的文化心态和对世界的感知方式。</a:t>
              </a:r>
              <a:endParaRPr lang="zh-CN" altLang="en-US" dirty="0"/>
            </a:p>
          </p:txBody>
        </p:sp>
      </p:gr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4143307"/>
            <a:chOff x="500034" y="1080000"/>
            <a:chExt cx="8166966" cy="4143307"/>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A.材料一介绍了宋旦在美国举办的汉字艺术展开幕的时间、地点,也介绍了绘画起源于汉字的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本质特点和宋旦汉字艺术展在美国展出的具体内容和体现的社会意义。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B.材料二中,张一清认为学生参与《中国汉字听写大会》不单是为了名次,还是因为他们愿意了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解汉字背后的中华文化,进而了解民族历史。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C.材料二中张一清认为认识、了解汉字是阅读的基础,提高对汉字含义的理解能力,能够激发孩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子更多的兴趣和潜能,所以他十分关注对汉字的研究工作,注重儿童语文教育问题。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D.材料一、二都表述了汉字的相关内容,但角度不同。材料一表述的是对外宣传汉字,材料二表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述的是国内教育者对汉字的关注。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E.材料三介绍了汉字的起源以及汉字的演化过程,作为世界上唯一的古老的表意文字,汉字把我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国源远流长、灿烂多彩的民族文化凝聚在一起,并传承着中华文明。</a:t>
              </a:r>
              <a:endParaRPr lang="zh-CN" altLang="en-US" dirty="0"/>
            </a:p>
          </p:txBody>
        </p:sp>
        <p:sp>
          <p:nvSpPr>
            <p:cNvPr id="3" name="TextBox 2"/>
            <p:cNvSpPr txBox="1"/>
            <p:nvPr/>
          </p:nvSpPr>
          <p:spPr>
            <a:xfrm>
              <a:off x="500034" y="492046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综合三则材料,说说汉字在中华传统文化中的作用。(5分)</a:t>
              </a:r>
              <a:endParaRPr lang="zh-CN" altLang="en-US" dirty="0"/>
            </a:p>
          </p:txBody>
        </p:sp>
      </p:gr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5236403"/>
            <a:chOff x="540000" y="1080000"/>
            <a:chExt cx="8158472" cy="5236403"/>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张冠李戴。“体现了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的感知方式”的主语应为“汉字的构造和演化过程”,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并非“汉字”。</a:t>
              </a:r>
              <a:endParaRPr lang="zh-CN" altLang="en-US" dirty="0"/>
            </a:p>
          </p:txBody>
        </p:sp>
        <p:sp>
          <p:nvSpPr>
            <p:cNvPr id="3" name="TextBox 2"/>
            <p:cNvSpPr txBox="1"/>
            <p:nvPr/>
          </p:nvSpPr>
          <p:spPr>
            <a:xfrm>
              <a:off x="540000" y="213438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BD　A.“绘画起源于汉字”错误,原文中“书画同源”的意思是中国绘画和中国书法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关系密切,两者相辅相成,但不能说“绘画起源于汉字”。C.强加因果。关注语文数学,关注汉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字本身是张一清的本职工作。E.“作为世界上唯一的古老的表意文字”不准确,原文是“迄今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为止唯一存于世上的古老表意文字”。</a:t>
              </a:r>
              <a:endParaRPr lang="zh-CN" altLang="en-US" dirty="0"/>
            </a:p>
          </p:txBody>
        </p:sp>
        <p:sp>
          <p:nvSpPr>
            <p:cNvPr id="4" name="TextBox 2"/>
            <p:cNvSpPr txBox="1"/>
            <p:nvPr/>
          </p:nvSpPr>
          <p:spPr>
            <a:xfrm>
              <a:off x="571472" y="3543849"/>
              <a:ext cx="8127000" cy="27725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①汉字是中华民族五千年文明历史的重要载体,是中华文化的瑰宝。②汉字里蕴含着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中国的文化基因,是每个人接触中华文化的基本单元。③汉字的构造和演化过程体现了中华传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统文化的特质,表意的汉字把我们的民族文化凝聚成了一个整体,使中华民族文化具备了强大的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包容能力。④汉字单字的信息量大,又提升了文字的扩展能力和稳定性,能让现代人仍可阅读两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千年前的文章,临摹古人的书法,继承中国传统文化。</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汉字在中华传统文化中的作用散见于文中各处。首先寻找答题区间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相关信息集中材料</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一的第一自然段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材料二的第四自然段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材料三的第三、四自然段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然后遴选相关语句加以整合</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归纳概括即可。</a:t>
              </a:r>
              <a:endParaRPr lang="zh-CN" altLang="en-US" sz="1500" dirty="0"/>
            </a:p>
          </p:txBody>
        </p:sp>
      </p:gr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三、(2017湖北黄冈中学期末,7—9)阅读下面的文字,回答问题。(12分)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材料一　光明网: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中国拥有3 000多家制笔企业,年产圆珠笔近400亿支,堪称圆珠笔第一大国。但令人尴尬的是,这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400亿支圆珠笔笔尖上的球座体,从设备到原材料,都高度依赖进口。明明是制造业大国,为什么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连小小的笔尖都无法做到完全自主研发、自主生产?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时间流转,尴尬的局面终于发生了变化:中国有了属于自己的圆珠笔尖。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圆珠笔笔头分为笔尖上的球珠和球座体。生产一个小小的圆珠笔头需要二十多道工序。笔头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里面有不同高度的台阶和五条引导墨水的沟槽,加工精度都要达到千分之一毫米的数量级。而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笔头的关键部位更是要细上加细——在笔头最顶端的地方,厚度仅0.3~0.4毫米。极高的加工精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度,对不锈钢原材料提出了极高的性能要求,既要容易切削,加工时又不能开裂,小小“笔尖”着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实考验着中国制造。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科研人员们不断雕琢,精益求精,向世人展现了大国工匠应有的风采,笔尖钢的元素配比参数终</a:t>
            </a:r>
            <a:endParaRPr lang="zh-CN" altLang="en-US"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于浮出水面。也正是因为他们贯彻了“工匠精神”,才能够将产品做到极致。一场关于“笔尖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工艺”的硬仗,打倒了一批只会粗制滥造的企业,同时也让真正的精英们站在了行业的制高点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上。中国是制造业大国,而当下,我们正努力走在成为制造业强国的路上。面对现实的挑战,我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国制造业不断寻求转型升级、提质增效之路。而在转型提质的过程中,践行“工匠精神”则显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得格外关键。相信在未来,“工匠精神”也定将引领中国制造业走向“以质取胜”的新阵地。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材料二　央视新闻客户端: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一个小小的圆珠笔头,也是中国制造业面临的问题的缩影。要实现从制造业大国到制造业强国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的转变,同样任重道远。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中国制笔协会理事长王淑琴说:“制笔行业现阶段与国外的差距,应该说不完全是技术上的。现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在主要在心态上、在思维模式上,还在文化和环境上,这些都是有一定差距的。整个中国的制造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业都比较浮躁,而且现在这种形势更是如此。”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来自一线的制笔企业负责人陆宪明回忆,一次去日本制笔企业参观的经历让他难以忘怀:“在一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个日本制笔企业,我看到在笔头的生产线上,一个女工,45岁左右,她从工位里面拿出笔头清洗好,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推到边上检验台做记录,这么厚的本子,我一看这个本子她大半本都记掉了,这样一本东西要从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开始记到现在,没有五年十年是不会有这么厚的。这说明他们的员工工作的那种专注仔细。现</a:t>
            </a:r>
            <a:endParaRPr lang="zh-CN" altLang="en-US"/>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在中国企业的员工流动性比较大,技术含量不够,积累不够,经验不够,这种差距,你就很难培养出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那种专心细致的工匠来。所谓‘工匠精神’确实是需要一种耐心的、踏踏实实的精神,心无旁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骛、专心一意地把一件事情做好。这是我们目前最差的地方。”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材料三　新浪网: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不久前,国务院总理李克强在太原主持会议时指出:“去年,我们在钢铁产量严重过剩的情况下,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仍然进口了一些特殊品类的高质量钢材。我们还不具备生产模具钢的能力,圆珠笔头上的‘圆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珠’,目前仍然需要进口。这都需要调整结构。”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事实上,圆珠笔头问题折射出了中国制造业深层的结构性的问题。有专家分析认为,企业创新能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力不足,是结构性问题中最为典型的表现。一方面是技术含量低和附加值低的低端产品生产过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剩,另一方面是技术含量高和附加值高的高端产品供给不足,这两种现象同时存在。这也正是当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下中央提出要进行供给侧结构性改革的原因。而要进行这样的改革,从根本上来说,还是要从理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念入手,从人入手。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许多专家一致认为,中国专业技术人才严重紧缺。素质良好的技术工人,不应仅仅是掌握制造技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术,而且还应该是有责任心的匠人,是能够对产品品质负责的匠人。但是在人才培养和使用上,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我们存在很多问题,特别是对技术工人重视不够,导致这部分人才严重缺失。</a:t>
            </a:r>
            <a:endParaRPr lang="zh-CN" altLang="en-US"/>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4483409"/>
            <a:chOff x="540000" y="1080000"/>
            <a:chExt cx="8127000" cy="4483409"/>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显然,中国经济要转型升级,要搞供给侧结构性改革,必须从制造业重塑人力基因入手。企业首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先要转变生产经营理念,树立正确的价值取向,建立起一种超越世俗商业利益的成就动机。同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时,整个社会要注重人才培养,特别是技术工人的技能培养,畅通其职业发展通道,提高其收入水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平,改善其工作环境。</a:t>
              </a:r>
              <a:endParaRPr lang="zh-CN" altLang="en-US" dirty="0"/>
            </a:p>
          </p:txBody>
        </p:sp>
        <p:sp>
          <p:nvSpPr>
            <p:cNvPr id="3" name="TextBox 2"/>
            <p:cNvSpPr txBox="1"/>
            <p:nvPr/>
          </p:nvSpPr>
          <p:spPr>
            <a:xfrm>
              <a:off x="540000" y="2486476"/>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下列针对上述材料的理解,不正确的一项是(3分)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A.材料一报道了中国3 000多家制笔企业曾经面临的尴尬局面,同时指出这种局面已改变,这些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企业已能够自主研发、自主生产笔尖。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B.材料二用日本制笔企业一个女工做记录的事例和中国员工的现状进行对比,旨在表明中国企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业的员工在工匠精神方面尚有欠缺。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C.材料三引用总理的话,说明了钢铁行业产能过剩以及特殊类高质量钢材仍需进口的问题,突出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了中国制造业调整结构的必要性。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D.综合三则材料可以看出,中国制造业正在快速发展,但我国要成为制造业强国还需解决很多问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题,其中之一就是践行工匠精神。</a:t>
              </a:r>
              <a:endParaRPr lang="zh-CN" altLang="en-US" dirty="0"/>
            </a:p>
          </p:txBody>
        </p:sp>
      </p:gr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4137610"/>
            <a:chOff x="500034" y="1080000"/>
            <a:chExt cx="8166966" cy="413761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下列针对上述材料的分析,较为合理的两项是(4分)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A.材料说我国制笔企业3 000余家,我国是制造业大国,又用“小小”修饰笔尖,两相对比,突出了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我国制笔业高度依赖进口球座体的尴尬。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B.在制笔协会理事长王淑琴看来,我国现阶段制笔行业与国外的差距,不在技术上,而是在心态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上、在思维模式上,还在文化和环境上。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C.笔头分为球珠和球座体,生产一个小小的圆珠笔需要二十多道工序,对笔尖的加工精度和材料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性能要求极高,而此前中国制造达不到这些要求。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D.我国圆珠笔制造业的新突破启示我们,只要科研人员能够不断雕琢,精益求精,努力贯彻“工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匠精神”,就一定能够将产品做到极致。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E.工匠精神内涵丰富,如不断雕琢,精益求精,做到极致;专注仔细,耐心踏实,心无旁骛;责任心强,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而且能对产品品质负责。</a:t>
              </a:r>
              <a:endParaRPr lang="zh-CN" altLang="en-US" dirty="0"/>
            </a:p>
          </p:txBody>
        </p:sp>
        <p:sp>
          <p:nvSpPr>
            <p:cNvPr id="3" name="TextBox 2"/>
            <p:cNvSpPr txBox="1"/>
            <p:nvPr/>
          </p:nvSpPr>
          <p:spPr>
            <a:xfrm>
              <a:off x="500034" y="491477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请结合三则材料,概括中国制造业面临的问题,并谈一谈发展对策。(5分)</a:t>
              </a:r>
              <a:endParaRPr lang="zh-CN" altLang="en-US" dirty="0"/>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034" y="1080000"/>
            <a:ext cx="8166966" cy="4786249"/>
            <a:chOff x="500034" y="1080000"/>
            <a:chExt cx="8166966" cy="4786249"/>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A.赵树理《三里湾》和柳青《创业史》是陈忠实最初的文学营养,使他萌发了文学梦,后来则成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为他创作上必须突破的对象。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B.小说《信任》获得全国优秀短篇小说奖,使陈忠实在文学上确立了自信心。这是他从业余作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者走向专业作家的重要转折。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C.陈忠实认为“面对世界,1985年的中国人大都是‘乡棒’”,这与其说是他的一种觉悟,不如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说是他受刺激后的错误判断。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D.陈忠实善于学习前人并感知时代,不仅拼生活、拼艺术,而且拼人格,不断地提升思想境界,获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得对人和生命的独特理解。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E.从发表第一篇作品到被人称为“小柳青”,再到被人称为“当代中国文学的大家”,陈忠实的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整个文学生涯可谓一帆风顺。</a:t>
              </a:r>
              <a:endParaRPr lang="zh-CN" altLang="en-US" dirty="0"/>
            </a:p>
          </p:txBody>
        </p:sp>
        <p:sp>
          <p:nvSpPr>
            <p:cNvPr id="3" name="TextBox 2"/>
            <p:cNvSpPr txBox="1"/>
            <p:nvPr/>
          </p:nvSpPr>
          <p:spPr>
            <a:xfrm>
              <a:off x="500034" y="484902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为什么说1985年是认知陈忠实的标志性年份?请结合材料简要概括。(6分)</a:t>
              </a:r>
              <a:endParaRPr lang="zh-CN" altLang="en-US" dirty="0"/>
            </a:p>
          </p:txBody>
        </p:sp>
        <p:sp>
          <p:nvSpPr>
            <p:cNvPr id="5" name="TextBox 2"/>
            <p:cNvSpPr txBox="1"/>
            <p:nvPr/>
          </p:nvSpPr>
          <p:spPr>
            <a:xfrm>
              <a:off x="500034" y="5206219"/>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文中认为“属于陈忠实的句子永留人间”,为什么?请结合材料简要分析。(6分)</a:t>
              </a:r>
              <a:endParaRPr lang="zh-CN" altLang="en-US" dirty="0"/>
            </a:p>
          </p:txBody>
        </p:sp>
        <p:sp>
          <p:nvSpPr>
            <p:cNvPr id="6" name="TextBox 2"/>
            <p:cNvSpPr txBox="1"/>
            <p:nvPr/>
          </p:nvSpPr>
          <p:spPr>
            <a:xfrm>
              <a:off x="500034" y="556340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陈忠实的“剥离”和“寻找”是什么关系?有哪些表现?请结合材料详细说明。(8分)</a:t>
              </a:r>
              <a:endParaRPr lang="zh-CN" altLang="en-US" dirty="0"/>
            </a:p>
          </p:txBody>
        </p:sp>
      </p:gr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3787299"/>
            <a:chOff x="540000" y="1080000"/>
            <a:chExt cx="8158472" cy="3787299"/>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“这些企业”的说法不准确,文中说“打倒了一批只会粗制滥造的企业”,所以并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不是“中国3 000多家制笔企业”都具备自主研发、自主生产笔尖的能力。</a:t>
              </a:r>
              <a:endParaRPr lang="zh-CN" altLang="en-US" dirty="0"/>
            </a:p>
          </p:txBody>
        </p:sp>
        <p:sp>
          <p:nvSpPr>
            <p:cNvPr id="3" name="TextBox 2"/>
            <p:cNvSpPr txBox="1"/>
            <p:nvPr/>
          </p:nvSpPr>
          <p:spPr>
            <a:xfrm>
              <a:off x="571472" y="209423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AE　B.“不在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而是在”的说法太绝对。C.偷换概念,是“生产一个小小的圆珠笔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头”而非“生产一个小小的圆珠笔”。D.材料一说“才能够将产品做到极致”,这里误用为充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分条件“只要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a:t>
              </a:r>
              <a:endParaRPr lang="zh-CN" altLang="en-US" dirty="0"/>
            </a:p>
          </p:txBody>
        </p:sp>
        <p:sp>
          <p:nvSpPr>
            <p:cNvPr id="4" name="TextBox 2"/>
            <p:cNvSpPr txBox="1"/>
            <p:nvPr/>
          </p:nvSpPr>
          <p:spPr>
            <a:xfrm>
              <a:off x="571472" y="3134517"/>
              <a:ext cx="8127000" cy="17327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问题:①技术上有差距;②缺乏工匠精神,心态、思维模式、文化和环境上有差距,整个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制造业比较浮躁;③深层结构不合理,创新力不足;④专业技术人才严重紧缺。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发展对策:略。</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答题时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考生需要通过泛读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迅速找到答题区域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本题答题区域应该是全篇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归纳时注意不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要遗漏。</a:t>
              </a:r>
              <a:endParaRPr lang="zh-CN" altLang="en-US" sz="1500" dirty="0"/>
            </a:p>
          </p:txBody>
        </p:sp>
      </p:gr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四、(2017湖北武汉二模,7—9)阅读下面的文字,回答问题。(12分)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[本报讯(记者　于明山)]    中山大学中国非物质文化遗产研究中心、社会科学文献出版社今天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下午共同发布了《中国非物质文化遗产保护发展报告(2016)》。《报告》显示,截至2015年年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末,国务院共公布了1372个国家级非物质文化遗产代表性项目,其中民间文学类项目为155项,占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总数的11.3%,在十大非遗门类中排第5位。文化部共认定了1986名国家级非物质文化遗产项目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代表性传承人,其中民间文学类共计77人,占总数的3.88%。民间文学还面临着继承人高龄化和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法律保护缺失等问题。曲艺有127项,曲艺类传承人有151人,仍有40余项曲艺类国家非物质文化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遗产代表性项目没有国家级继承人,这显示出曲种传承的不均衡和保护传承人的紧迫性。2015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年,包括河南坠子国家级传承人刘宗琴、相声国家级传承人常宝霆在内的20名曲艺类项目国家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级传承人离世,更是给非遗传承带来了巨大损失。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2015年,北京、上海、山西、山东等8个省市公布了新一批非遗代表性传承人名录。其中,传统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音乐新增项目共计28项,包含民间音乐23项、宗教音乐3项和人文音乐2项,这表明民间音乐仍是</a:t>
            </a:r>
            <a:endParaRPr lang="zh-CN" altLang="en-US"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传统音乐类名录建设的主体。“申遗热”推动了传统音乐的发展。2009年,有5个传统音乐项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目类型同时被选为“世遗”;在前两批国家级非遗名录中,传统音乐分别入选72项和67项,在十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大非遗门类中位居前列。2015年,传统音乐诸多新增赛事尤其是原生态赛事的举办,网络歌坛的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迅速发展,民歌实景演出,以及近几年的民歌民乐进校园,等等,都显示出传统音乐在全民参与的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“后申遗时代”里更加欣欣向荣。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2015年,我国传统技艺类非遗保护工作延续了以往良好的势头。名录建设方面,在历年公布的各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级非遗名单中,传统技艺都占据了相当一部分比重。2015年各省公布了新的省级非遗保护名录,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其中传统技艺类非遗共136项,约占总数的34%。2015年新增传统技艺项目中,上海和陕西分别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占比16%和22%,领先于其他省市。各项传统技艺中,有一部分适合规模化、产业化生产的,如酿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酒类、制瓷类非遗取得了很好的经济效益,但不能回避的是,一部分传统技艺因创新设计不足,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难以跟上市场的步伐。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随着屠呦呦获2015年诺贝尔生理学或医学奖和2015年中国传统医药立法工作取得重大突破,中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国传统医药逐渐被世界所认知。2015年,北京、安徽等地公布了省级非遗项目代表传承人名单,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传统医药类非遗项目的代表性传承人达到了43人。尽管传统医药发展势头迅速,但传统医药类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项目的新增代表项目和扩展项目数目甚少。</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(摘编自《新民晚报》2016年11月29日)</a:t>
            </a:r>
            <a:endParaRPr lang="zh-CN" altLang="en-US" sz="1500" dirty="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340665"/>
            <a:chOff x="540000" y="1080000"/>
            <a:chExt cx="8127000" cy="5340665"/>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[济南6月8日讯(记者　尹延杰)]    记者今天从山东省邮政公司了解到,为进一步增强人们保护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文化遗产的意识,继承和弘扬中华民族优秀传统文化,中国邮政定于2016年6月11日发行《文化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遗产日》纪念邮票1套2枚,两枚邮票采取连印形式,分别以中国非物质文化遗产标志和中国文化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遗产标志为中心,从人类非物质文化遗产代表作名录和世界文化遗产名录中选取具有代表性的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中国项目,用线描的表现形式环绕展示在周围,以宣纸的纹理和残破的边框形式作为背景,整体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风格古朴、简洁,主题明确。非物质文化遗产表现项目为:昆曲、珠算、剪纸、端午节、古琴。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文化遗产表现项目为:长城、福建土楼、敦煌莫高窟、北京故宫、秦始皇陵兵马俑。</a:t>
              </a:r>
              <a:endParaRPr lang="zh-CN" altLang="en-US" dirty="0"/>
            </a:p>
          </p:txBody>
        </p:sp>
        <p:pic>
          <p:nvPicPr>
            <p:cNvPr id="3" name="图片 3" descr="textimage10.jpeg"/>
            <p:cNvPicPr>
              <a:picLocks noChangeAspect="1"/>
            </p:cNvPicPr>
            <p:nvPr/>
          </p:nvPicPr>
          <p:blipFill>
            <a:blip r:embed="rId1"/>
            <a:stretch>
              <a:fillRect/>
            </a:stretch>
          </p:blipFill>
          <p:spPr>
            <a:xfrm>
              <a:off x="1928794" y="4245927"/>
              <a:ext cx="3327164" cy="2174738"/>
            </a:xfrm>
            <a:prstGeom prst="rect">
              <a:avLst/>
            </a:prstGeom>
          </p:spPr>
        </p:pic>
      </p:gr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00034" y="1348567"/>
            <a:ext cx="8215370" cy="5148635"/>
            <a:chOff x="500034" y="1348567"/>
            <a:chExt cx="8215370" cy="5148635"/>
          </a:xfrm>
        </p:grpSpPr>
        <p:grpSp>
          <p:nvGrpSpPr>
            <p:cNvPr id="6" name="组合 5"/>
            <p:cNvGrpSpPr/>
            <p:nvPr/>
          </p:nvGrpSpPr>
          <p:grpSpPr>
            <a:xfrm>
              <a:off x="571472" y="1348567"/>
              <a:ext cx="8143932" cy="2048285"/>
              <a:chOff x="571472" y="2698021"/>
              <a:chExt cx="8143932" cy="2048285"/>
            </a:xfrm>
          </p:grpSpPr>
          <p:sp>
            <p:nvSpPr>
              <p:cNvPr id="4" name="TextBox 2"/>
              <p:cNvSpPr txBox="1"/>
              <p:nvPr/>
            </p:nvSpPr>
            <p:spPr>
              <a:xfrm>
                <a:off x="571472" y="3706021"/>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创造,更凸显了对其保护抢救的重要性。它可以暂时没有任何意义,可要可不要,但如果因此而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不重视,让其自生自灭,将给人类、国家、民族造成精神和情感上的断裂。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(摘编自《人民日报》2007年4月28日)</a:t>
                </a:r>
                <a:endParaRPr lang="zh-CN" altLang="en-US" dirty="0"/>
              </a:p>
            </p:txBody>
          </p:sp>
          <p:sp>
            <p:nvSpPr>
              <p:cNvPr id="5" name="TextBox 4"/>
              <p:cNvSpPr txBox="1"/>
              <p:nvPr/>
            </p:nvSpPr>
            <p:spPr>
              <a:xfrm>
                <a:off x="588404" y="2698021"/>
                <a:ext cx="8127000" cy="1008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文化部社图司巡视员周小璞说,对非物质文化遗产,国家确定的方针是“保护为主,抢救第一,合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理利用,传承发展”。一些专家认为,相当大一部分非物质文化遗产属无形或隐形,是人的精神</a:t>
                </a:r>
                <a:endParaRPr lang="zh-CN" altLang="en-US" dirty="0"/>
              </a:p>
            </p:txBody>
          </p:sp>
        </p:grpSp>
        <p:sp>
          <p:nvSpPr>
            <p:cNvPr id="7" name="TextBox 2"/>
            <p:cNvSpPr txBox="1"/>
            <p:nvPr/>
          </p:nvSpPr>
          <p:spPr>
            <a:xfrm>
              <a:off x="500034" y="3420269"/>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下列针对上述材料的理解,最为准确的一项是(3分)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A.三则材料来源不同,内容各有侧重,材料一从总体上介绍2016年我国非物质文化遗产的保护发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展情况,材料二、材料三着重介绍具体保护措施。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B.材料二表明,“物质性”的文化遗产指的是自然景观,而“非物质”文化遗产是指与群众生活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密切相关、世代相承的传统文化表现形式。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C.从材料二可知,设立“文化遗产日”、发行纪念邮票也是保护非遗的措施,它可以强化民众对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非遗的价值和保护非遗的意义的认知。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D.材料三认为,“非物质”的属性决定了非物质文化遗产是精神创造,并没有多少现实意义和实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际价值,因此容易为人们所忽视。</a:t>
              </a:r>
              <a:endParaRPr lang="zh-CN" altLang="en-US" dirty="0"/>
            </a:p>
          </p:txBody>
        </p:sp>
      </p:gr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066172"/>
            <a:chOff x="540000" y="1080000"/>
            <a:chExt cx="8158472" cy="4066172"/>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下列针对上述材料的分析,合理的两项是(5分)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A.材料一以民间文学、相声为例,说明非物质文化遗产的发展保护不能故步自封,抱残守缺,而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要与时代同步,否则就有可能失传。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B.酿酒类、制瓷类非遗项目因为能够产生很好的经济效益,所以发展得比较好,因此,如何提高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非遗项目的经济效益是做好非遗保护工作的当务之急。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C.材料二中的纪念邮票以宣纸的纹理和残破的边框形式作为背景,选取的都是文化遗产中的具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有代表性的中国项目,体现出鲜明的保护文化遗产的设计理念。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D.国家之所以将“抢救第一”作为保护非遗的方针之一,是因为一些非遗项目并没有系统的文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字和影像资料,主要依靠师傅口传心授来传承,很容易失传。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E.材料三强调,与有形的物质性文化遗产不同的是,非物质文化遗产是民族精神的载体,如果任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其自生自灭,人们可能丧失自己的精神家园。</a:t>
              </a:r>
              <a:endParaRPr lang="zh-CN" altLang="en-US" dirty="0"/>
            </a:p>
          </p:txBody>
        </p:sp>
        <p:sp>
          <p:nvSpPr>
            <p:cNvPr id="3" name="TextBox 2"/>
            <p:cNvSpPr txBox="1"/>
            <p:nvPr/>
          </p:nvSpPr>
          <p:spPr>
            <a:xfrm>
              <a:off x="571472" y="4843332"/>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根据上述材料,你认为当前在非物质文化遗产保护方面还存在着哪些主要问题?(4分)</a:t>
              </a:r>
              <a:endParaRPr lang="zh-CN" altLang="en-US" dirty="0"/>
            </a:p>
          </p:txBody>
        </p:sp>
      </p:gr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75404" cy="4582520"/>
            <a:chOff x="540000" y="1080000"/>
            <a:chExt cx="8175404" cy="4582520"/>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A.材料一主要介绍2016年之前我国非物质文化遗产的保护发展情况,材料三不属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于“具体保护措施”。B.“物质性”文化遗产除“自然景观”外,还有其他项目。D.“并没有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多少现实意义和实际价值”不妥。</a:t>
              </a:r>
              <a:endParaRPr lang="zh-CN" altLang="en-US" dirty="0"/>
            </a:p>
          </p:txBody>
        </p:sp>
        <p:sp>
          <p:nvSpPr>
            <p:cNvPr id="3" name="TextBox 2"/>
            <p:cNvSpPr txBox="1"/>
            <p:nvPr/>
          </p:nvSpPr>
          <p:spPr>
            <a:xfrm>
              <a:off x="588404" y="249157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CD　A.材料列举民间文学、相声的例子,不是用来说明“非物质文化遗产</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有可能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失传”。B.“因为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经济效益,所以发展得比较好”强加因果,“提高</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经济效益”非“当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务之急”。E.物质性文化遗产和非物质文化遗产都是民族精神的载体。</a:t>
              </a:r>
              <a:endParaRPr lang="zh-CN" altLang="en-US" dirty="0"/>
            </a:p>
          </p:txBody>
        </p:sp>
        <p:sp>
          <p:nvSpPr>
            <p:cNvPr id="4" name="TextBox 2"/>
            <p:cNvSpPr txBox="1"/>
            <p:nvPr/>
          </p:nvSpPr>
          <p:spPr>
            <a:xfrm>
              <a:off x="588404" y="3584002"/>
              <a:ext cx="8127000" cy="20785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①继承人高龄化且人数不足,一些项目有失传危险。②法律保护缺失。③项目保护发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展不均衡。④创新不足。</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解答“存在着哪些主要问题”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需要带着“问题”“担忧”“现状”等关键词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从材料中</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找出相关的内容进行概括。例如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材料一中的“不能回避的是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一部分传统技艺因创新设计不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难以跟上市场的步伐”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材料三中的“可要可不要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但如果因此而不重视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让其自生自灭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将给</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人类、国家、民族造成精神和情感上的断裂”等语句。</a:t>
              </a:r>
              <a:endParaRPr lang="zh-CN" altLang="en-US" sz="1500" dirty="0"/>
            </a:p>
          </p:txBody>
        </p:sp>
      </p:gr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五、(2017河北石家庄二模,7—9)阅读下面的文字,回答问题。(12分)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材料一    字母词指汉语中单独由字母构成,或者由字母、数字、符号、汉字混合构成的词。自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20世纪90年代以来,字母词在汉语中得到广泛使用,已成为汉语词汇系统产生新词的重要形式之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对1990—2014年《人民日报》语料库中字母词使用情况的调查发现,《现代汉语词典》(第6版)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所收录的字母词总数(239个)约占25年里《人民日报》使用的字母词总数(约8 000个)的3%,使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用总词次(110 748次)约占所有字母词使用总词次(近200 000词次)的50%。</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词典收录的239个字母词中,高频使用的字母词(66个)约占28%。其中字母词GDP的使用频次最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高并一直呈上升趋势,与此同时,GDP的汉译词“国内生产总值”的使用频次呈下降趋势。这一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变化趋势体现出国家对经济发展的重视,也体现出在词汇系统接纳这一经济领域术语时,字母词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形式所表现出的表达优势。类似的字母词还有A股、CPI、IPO等。还有一类高频使用的字母</a:t>
            </a:r>
            <a:endParaRPr lang="zh-CN" altLang="en-US"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词的使用频率与当时的社会热点有关,波动较大。如WTO一词在2001和2002年使用频次特别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高,与2001年底中国正式加入WTO这一事件息息相关。而字母词APEC、PM2.5的使用频次,与2</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001年APEC会议在上海召开、近年来悬浮于空气中的细颗粒物的社会热点密不可分。还有些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高频词如卡拉OK、VCD、IP电话等,虽然25年总使用频次很高,但是正处于年度使用频次变化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的下降期,进而可能进入低频期。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25年里总使用频次小于50的字母词被划入“低频字母词”,占收录字母词总词条的40%。从语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言学视角分析,导致低频的原因有:第一,接受度不如其汉译词,如AI(人工智能)、DC(数字相机)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等;第二,只在口语交际使用中占优势,如K歌等;第三,只在非大众传播媒介,如专业领域交际使用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中占优势,如SSD(固态硬盘)、HDMI(高清晰度多媒体接口)等。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综上所述,在汉语系统中,真正高频稳定使用的字母词总数并不多,使用总词次却很多,并通过反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复使用而渐渐为人们所熟知。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(摘编自王秋萍《&lt;现代汉语词典&gt;收录的字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母词使用情况调查与分析》,有删改)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材料二    近来百名学者投诉《现代汉语词典》(第6版)正式收录外来字母词涉嫌违法,引起了较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大争议。</a:t>
            </a:r>
            <a:endParaRPr lang="zh-CN" altLang="en-US"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这些学者认为《现代汉语词典》(第6版)违法,是因为《中华人民共和国国家通用语言文字法》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规定:“汉语言出版物应当符合国家通用语言文字的规范和标准。”但这一规定当时主要针对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的是汉语方言和不规范汉字(包括繁体字和异体字)。字母词是汉语发展中出现的新类别——2</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001年12月11日中国正式加入WTO后,字母词才大量进入汉语。而《中华人民共和国国家通用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语言文字法》是2001年1月1日开始施行的,对字母词的使用并未做出规定。“法无禁止即可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为”,因此,不存在《现代汉语词典》(第6版)因收录字母词而违法的问题。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当然,由于汉语发展了,汉语言文字使用中出现了新情况,相关法律应该对此做出规定。笔者认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为,有关部门对《中华人民共和国国家通用语言文字法》应该尽快修改,对字母词的使用等相关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问题做出规定。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(摘编自邹玉华《字母词入词典,既不违法又不违理》,有删改)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材料三    《现代汉语词典》(第6版)收录的字母词从最初的39条增至239条,表明字母词在实际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生活中适用范围扩展得相当快。我们也几乎处处都会碰到字母词。像X光、B超、QQ这些词,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都已深入人们的生活。但对于一些字母词,也确实存在生造冷僻、使用不当等现象。近日见报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上一则标题:“教师节幼儿园老师不收红包,只收小朋友DIY贺卡。”干吗一定要用“DIY”替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代“自做”?直讲“智商”挺好懂,又何必称为“IQ”呢?有些生造的字母词,更是一种人为的时</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5528" y="1080000"/>
            <a:ext cx="8221472" cy="4197657"/>
            <a:chOff x="445528" y="1080000"/>
            <a:chExt cx="8221472" cy="4197657"/>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三、</a:t>
              </a:r>
              <a:endParaRPr lang="en-US" altLang="zh-CN" sz="150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答D给3分,答A给2分,答B给1分;答C、E不给分。回答三项或三项以上,不给分。B.张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冠李戴,由原文可知,陈忠实从业余作者走向专业作家的重要转折应是他的第一个短篇小说集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《乡村》的出版。C.于文无据,相关信息在原文第四段,文中只是说“1985年的泰国之行让陈忠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实深受刺激”,并没有说他做出了“错误判断”;结合文意可知,那应该是他受刺激后的一种觉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悟。E.“陈忠实的整个文学生涯可谓一帆风顺”推断错误,陈忠实在创作生涯中也有困惑的时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候,不能绝对地说是“一帆风顺”。</a:t>
              </a:r>
              <a:endParaRPr lang="zh-CN" altLang="en-US" dirty="0"/>
            </a:p>
          </p:txBody>
        </p:sp>
        <p:sp>
          <p:nvSpPr>
            <p:cNvPr id="3" name="TextBox 2"/>
            <p:cNvSpPr txBox="1"/>
            <p:nvPr/>
          </p:nvSpPr>
          <p:spPr>
            <a:xfrm>
              <a:off x="445528" y="356314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①他意识到要像自己笔下的蓝袍先生一样接受时代的变化,在生活和思想上打开自己;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②他认识到必须写出史诗般的长篇小说,才能在文学上确立自己的位置;③他认为自己是在1985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年开始重建自我,产生对生活的独特理解和表述。</a:t>
              </a:r>
              <a:endParaRPr lang="zh-CN" altLang="en-US" dirty="0"/>
            </a:p>
          </p:txBody>
        </p:sp>
        <p:sp>
          <p:nvSpPr>
            <p:cNvPr id="4" name="TextBox 2"/>
            <p:cNvSpPr txBox="1"/>
            <p:nvPr/>
          </p:nvSpPr>
          <p:spPr>
            <a:xfrm>
              <a:off x="445528" y="458413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首先在原文中找到“1985年是认知陈忠实的标志性年份”这一信息所在之处;然后找到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答案所在范围(第三、四、五段);最后筛选出相关信息,并用自己的语言整合。</a:t>
              </a:r>
              <a:endParaRPr lang="zh-CN" altLang="en-US" dirty="0"/>
            </a:p>
          </p:txBody>
        </p:sp>
      </p:gr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220000"/>
            <a:chOff x="516966" y="1080000"/>
            <a:chExt cx="8150034"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髦。如分明是中国自己的篮球联赛,却要用英文称作“CBA”,岂不见“中超”“乒超”这种实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在的称呼也挺好吗?此外,还有许多只在特定场合使用、专业人士才能懂的字母词,像股票市场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中的行话、药品说明书上的用词、通讯传播的术语等,现在常广泛应用在媒体上。这样滥用的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结果,不仅很多人看不懂,而且易招人反感。可见字母词一被滥用,就难免走向反面。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(摘编自李景瑞《必须高度重视净化语言生态》,有删改)</a:t>
              </a:r>
              <a:endParaRPr lang="zh-CN" altLang="en-US"/>
            </a:p>
          </p:txBody>
        </p:sp>
        <p:sp>
          <p:nvSpPr>
            <p:cNvPr id="3" name="TextBox 2"/>
            <p:cNvSpPr txBox="1"/>
            <p:nvPr/>
          </p:nvSpPr>
          <p:spPr>
            <a:xfrm>
              <a:off x="516966" y="2848765"/>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下列针对上述材料的理解,最为准确的一项是(3分)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A.三则材料都结合字母词在汉语中得到广泛使用的实际情况进行分析,而且对词典收录字母词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一事都明确地表明了自己的态度。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B.三则材料分别侧重于字母词使用情况、合法性、负面影响这三个角度,但都围绕着“如何对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待字母词”这一话题展开分析。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C.材料一对字母词使用情况的调查较为详尽,力求准确严谨;而另两则材料侧重于对新闻热点的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评论,力求迅速及时地反映生活。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D.对词典收录字母词一事,材料二认为其合法、合理;材料三则持完全否定的态度,并反对在生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活中滥用字母词。</a:t>
              </a:r>
              <a:endParaRPr lang="zh-CN" altLang="en-US" dirty="0"/>
            </a:p>
          </p:txBody>
        </p:sp>
      </p:gr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071869"/>
            <a:chOff x="540000" y="1080000"/>
            <a:chExt cx="8158472" cy="4071869"/>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下列针对上述材料的分析,不够合理的两项是(4分)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A.材料一选取《现代汉语词典》(第6版)和《人民日报》作为调查的对象,看重样本的权威性、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典型性;材料三使用的论据较有生活气息。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B.材料一通过周密的调查分析得出明确的结论,尽量避免引起争议;而另两则材料的观点则更加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个性化,允许有不同观点、不同意见。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C.材料一依照调查内容的性质进行分类、归纳,体现调查的科学性;另两则材料则依照先述后评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的思路来写作,体现评论的写作特点。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D.材料一语言准确,逻辑严密;另两则材料的语言都比较通俗易懂。材料三比材料二在表达上更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加口语化,因而比材料二具有更强的说服力。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E.三则材料虽然来源不同,语言风格也不尽相同,但是反映的中心相同,且叙议结合,均对字母词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持否定意见,字里行间也折射出作者的观点和态度。</a:t>
              </a:r>
              <a:endParaRPr lang="zh-CN" altLang="en-US" dirty="0"/>
            </a:p>
          </p:txBody>
        </p:sp>
        <p:sp>
          <p:nvSpPr>
            <p:cNvPr id="3" name="TextBox 2"/>
            <p:cNvSpPr txBox="1"/>
            <p:nvPr/>
          </p:nvSpPr>
          <p:spPr>
            <a:xfrm>
              <a:off x="571472" y="484902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字母词的广泛使用,对汉语发展有哪些利与弊?请结合上述材料简要分析。(5分)</a:t>
              </a:r>
              <a:endParaRPr lang="zh-CN" altLang="en-US" dirty="0"/>
            </a:p>
          </p:txBody>
        </p:sp>
      </p:gr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3809182"/>
            <a:chOff x="540000" y="1080000"/>
            <a:chExt cx="8158472" cy="3809182"/>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A.“都明确地表明了自己的态度”错,材料一属于调查报告,只是客观陈述调查事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实并得出结论;B.材料一没有讨论“如何对待字母词”这一话题;D.材料三作者并没有表明自己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对词典收录字母词一事“持完全否定的态度”,作者批评的只是“滥用字母词”。</a:t>
              </a:r>
              <a:endParaRPr lang="zh-CN" altLang="en-US" dirty="0"/>
            </a:p>
          </p:txBody>
        </p:sp>
        <p:sp>
          <p:nvSpPr>
            <p:cNvPr id="3" name="TextBox 2"/>
            <p:cNvSpPr txBox="1"/>
            <p:nvPr/>
          </p:nvSpPr>
          <p:spPr>
            <a:xfrm>
              <a:off x="571472" y="2461851"/>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DE　就本题而言,A、B、C三项的分析与表述均与文本契合,而D项错在“因而比材料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二具有更强的说服力”,“说服力”与语言的通俗性有关,但更倚重于论证的逻辑性,而材料二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的逻辑性要强于材料三。E项,“且叙议结合,均对字母词持否定意见”错,原文没有完全否定字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母词,材料二认为其合理、合法。</a:t>
              </a:r>
              <a:endParaRPr lang="zh-CN" altLang="en-US" dirty="0"/>
            </a:p>
          </p:txBody>
        </p:sp>
        <p:sp>
          <p:nvSpPr>
            <p:cNvPr id="4" name="TextBox 2"/>
            <p:cNvSpPr txBox="1"/>
            <p:nvPr/>
          </p:nvSpPr>
          <p:spPr>
            <a:xfrm>
              <a:off x="571472" y="384889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利:①丰富汉语表达形式及词汇系统;②有利于汉语适应时代(热点)、实际生活的需要;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③具有一定的表达优势,易于被大众接受。弊:①损害汉语言词汇系统的稳定性;②破坏汉语语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言生态(损害汉语的纯洁性);③滥用字母词影响汉语的交际效果。(弊端写出两条即可)</a:t>
              </a:r>
              <a:endParaRPr lang="zh-CN" altLang="en-US" dirty="0"/>
            </a:p>
          </p:txBody>
        </p:sp>
      </p:gr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关于“利”的解题依据:由材料一第1段的“字母词在汉语中得到广泛使用,已成为汉语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词汇系统产生新词的重要形式之一”及材料二第2段的“字母词是汉语发展中出现的新类别”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可得出“丰富汉语表达形式及词汇系统”的结论;由材料一第3段的“这一变化趋势体现出国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家对经济发展的重视”和材料二第3段的“由于汉语发展了,汉语言文字使用中出现了新情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况”及材料三开头的“字母词在实际生活中适用范围扩展得相当快</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都已深入人们的生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活”可得出“适应实际生活的需要”的结论;由材料一第3段的“也体现出在词汇系统接纳这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一经济领域术语时,字母词形式所表现出的表达优势”可得出“具有一定的表达优势,易于被大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众接受”的结论。关于“弊”的解题依据:据材料一第4段低频字母词“接受度不如其汉译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词”,可得出弊端第①点;据材料三出现“生造冷僻、使用不当等现象”、文章标题“必须高度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重视净化语言生态”可得出弊端第②点;由材料三“看不懂”“招人反感”,可归纳出弊端第④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a:t>
            </a:r>
            <a:endParaRPr lang="zh-CN" altLang="en-US" dirty="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r>
              <a:rPr lang="en-US" altLang="zh-CN" sz="1500" kern="0" dirty="0" smtClean="0">
                <a:solidFill>
                  <a:srgbClr val="000000"/>
                </a:solidFill>
                <a:latin typeface="Times New Roman" panose="02020603050405020304" pitchFamily="65" charset="-122"/>
                <a:ea typeface="宋体" panose="02010600030101010101" pitchFamily="2" charset="-122"/>
              </a:rPr>
              <a:t>(2017</a:t>
            </a:r>
            <a:r>
              <a:rPr lang="zh-CN" altLang="en-US" sz="1500" kern="0" dirty="0" smtClean="0">
                <a:solidFill>
                  <a:srgbClr val="000000"/>
                </a:solidFill>
                <a:latin typeface="Times New Roman" panose="02020603050405020304" pitchFamily="65" charset="-122"/>
                <a:ea typeface="宋体" panose="02010600030101010101" pitchFamily="2" charset="-122"/>
              </a:rPr>
              <a:t>四川成都二模</a:t>
            </a:r>
            <a:r>
              <a:rPr lang="en-US" altLang="zh-CN" sz="1500" kern="0" dirty="0" smtClean="0">
                <a:solidFill>
                  <a:srgbClr val="000000"/>
                </a:solidFill>
                <a:latin typeface="Times New Roman" panose="02020603050405020304" pitchFamily="65" charset="-122"/>
                <a:ea typeface="宋体" panose="02010600030101010101" pitchFamily="2" charset="-122"/>
              </a:rPr>
              <a:t>,7—9)</a:t>
            </a:r>
            <a:r>
              <a:rPr lang="zh-CN" altLang="en-US" sz="1500" kern="0" dirty="0" smtClean="0">
                <a:solidFill>
                  <a:srgbClr val="000000"/>
                </a:solidFill>
                <a:latin typeface="Times New Roman" panose="02020603050405020304" pitchFamily="65" charset="-122"/>
                <a:ea typeface="宋体" panose="02010600030101010101" pitchFamily="2" charset="-122"/>
              </a:rPr>
              <a:t>阅读下面的文字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回答问题。</a:t>
            </a:r>
            <a:r>
              <a:rPr lang="en-US" altLang="zh-CN" sz="1500"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材料一</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2015</a:t>
            </a:r>
            <a:r>
              <a:rPr lang="zh-CN" altLang="en-US" sz="1500" kern="0" dirty="0" smtClean="0">
                <a:solidFill>
                  <a:srgbClr val="000000"/>
                </a:solidFill>
                <a:latin typeface="Times New Roman" panose="02020603050405020304" pitchFamily="65" charset="-122"/>
                <a:ea typeface="宋体" panose="02010600030101010101" pitchFamily="2" charset="-122"/>
              </a:rPr>
              <a:t>年我国成年国民图书阅读率为</a:t>
            </a:r>
            <a:r>
              <a:rPr lang="en-US" altLang="zh-CN" sz="1500" kern="0" dirty="0" smtClean="0">
                <a:solidFill>
                  <a:srgbClr val="000000"/>
                </a:solidFill>
                <a:latin typeface="Times New Roman" panose="02020603050405020304" pitchFamily="65" charset="-122"/>
                <a:ea typeface="宋体" panose="02010600030101010101" pitchFamily="2" charset="-122"/>
              </a:rPr>
              <a:t>58.4%,</a:t>
            </a:r>
            <a:r>
              <a:rPr lang="zh-CN" altLang="en-US" sz="1500" kern="0" dirty="0" smtClean="0">
                <a:solidFill>
                  <a:srgbClr val="000000"/>
                </a:solidFill>
                <a:latin typeface="Times New Roman" panose="02020603050405020304" pitchFamily="65" charset="-122"/>
                <a:ea typeface="宋体" panose="02010600030101010101" pitchFamily="2" charset="-122"/>
              </a:rPr>
              <a:t>较</a:t>
            </a:r>
            <a:r>
              <a:rPr lang="en-US" altLang="zh-CN" sz="1500" kern="0" dirty="0" smtClean="0">
                <a:solidFill>
                  <a:srgbClr val="000000"/>
                </a:solidFill>
                <a:latin typeface="Times New Roman" panose="02020603050405020304" pitchFamily="65" charset="-122"/>
                <a:ea typeface="宋体" panose="02010600030101010101" pitchFamily="2" charset="-122"/>
              </a:rPr>
              <a:t>2014</a:t>
            </a:r>
            <a:r>
              <a:rPr lang="zh-CN" altLang="en-US" sz="1500" kern="0" dirty="0" smtClean="0">
                <a:solidFill>
                  <a:srgbClr val="000000"/>
                </a:solidFill>
                <a:latin typeface="Times New Roman" panose="02020603050405020304" pitchFamily="65" charset="-122"/>
                <a:ea typeface="宋体" panose="02010600030101010101" pitchFamily="2" charset="-122"/>
              </a:rPr>
              <a:t>年上升了</a:t>
            </a:r>
            <a:r>
              <a:rPr lang="en-US" altLang="zh-CN" sz="1500" kern="0" dirty="0" smtClean="0">
                <a:solidFill>
                  <a:srgbClr val="000000"/>
                </a:solidFill>
                <a:latin typeface="Times New Roman" panose="02020603050405020304" pitchFamily="65" charset="-122"/>
                <a:ea typeface="宋体" panose="02010600030101010101" pitchFamily="2" charset="-122"/>
              </a:rPr>
              <a:t>0.4</a:t>
            </a:r>
            <a:r>
              <a:rPr lang="zh-CN" altLang="en-US" sz="1500" kern="0" dirty="0" smtClean="0">
                <a:solidFill>
                  <a:srgbClr val="000000"/>
                </a:solidFill>
                <a:latin typeface="Times New Roman" panose="02020603050405020304" pitchFamily="65" charset="-122"/>
                <a:ea typeface="宋体" panose="02010600030101010101" pitchFamily="2" charset="-122"/>
              </a:rPr>
              <a:t>个百分点。从阅读量来看</a:t>
            </a:r>
            <a:r>
              <a:rPr lang="en-US" altLang="zh-CN" sz="1500" kern="0" dirty="0" smtClean="0">
                <a:solidFill>
                  <a:srgbClr val="000000"/>
                </a:solidFill>
                <a:latin typeface="Times New Roman" panose="02020603050405020304" pitchFamily="65" charset="-122"/>
                <a:ea typeface="宋体" panose="02010600030101010101" pitchFamily="2" charset="-122"/>
              </a:rPr>
              <a:t>,2015</a:t>
            </a:r>
            <a:r>
              <a:rPr lang="zh-CN" altLang="en-US" sz="1500" kern="0" dirty="0" smtClean="0">
                <a:solidFill>
                  <a:srgbClr val="000000"/>
                </a:solidFill>
                <a:latin typeface="Times New Roman" panose="02020603050405020304" pitchFamily="65" charset="-122"/>
                <a:ea typeface="宋体" panose="02010600030101010101" pitchFamily="2" charset="-122"/>
              </a:rPr>
              <a:t>年</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我国国民人均纸质图书阅读量为</a:t>
            </a:r>
            <a:r>
              <a:rPr lang="en-US" altLang="zh-CN" sz="1500" kern="0" dirty="0" smtClean="0">
                <a:solidFill>
                  <a:srgbClr val="000000"/>
                </a:solidFill>
                <a:latin typeface="Times New Roman" panose="02020603050405020304" pitchFamily="65" charset="-122"/>
                <a:ea typeface="宋体" panose="02010600030101010101" pitchFamily="2" charset="-122"/>
              </a:rPr>
              <a:t>4.58</a:t>
            </a:r>
            <a:r>
              <a:rPr lang="zh-CN" altLang="en-US" sz="1500" kern="0" dirty="0" smtClean="0">
                <a:solidFill>
                  <a:srgbClr val="000000"/>
                </a:solidFill>
                <a:latin typeface="Times New Roman" panose="02020603050405020304" pitchFamily="65" charset="-122"/>
                <a:ea typeface="宋体" panose="02010600030101010101" pitchFamily="2" charset="-122"/>
              </a:rPr>
              <a:t>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a:t>
            </a:r>
            <a:r>
              <a:rPr lang="en-US" altLang="zh-CN" sz="1500" kern="0" dirty="0" smtClean="0">
                <a:solidFill>
                  <a:srgbClr val="000000"/>
                </a:solidFill>
                <a:latin typeface="Times New Roman" panose="02020603050405020304" pitchFamily="65" charset="-122"/>
                <a:ea typeface="宋体" panose="02010600030101010101" pitchFamily="2" charset="-122"/>
              </a:rPr>
              <a:t>2014</a:t>
            </a:r>
            <a:r>
              <a:rPr lang="zh-CN" altLang="en-US" sz="1500" kern="0" dirty="0" smtClean="0">
                <a:solidFill>
                  <a:srgbClr val="000000"/>
                </a:solidFill>
                <a:latin typeface="Times New Roman" panose="02020603050405020304" pitchFamily="65" charset="-122"/>
                <a:ea typeface="宋体" panose="02010600030101010101" pitchFamily="2" charset="-122"/>
              </a:rPr>
              <a:t>年相比增加了</a:t>
            </a:r>
            <a:r>
              <a:rPr lang="en-US" altLang="zh-CN" sz="1500" kern="0" dirty="0" smtClean="0">
                <a:solidFill>
                  <a:srgbClr val="000000"/>
                </a:solidFill>
                <a:latin typeface="Times New Roman" panose="02020603050405020304" pitchFamily="65" charset="-122"/>
                <a:ea typeface="宋体" panose="02010600030101010101" pitchFamily="2" charset="-122"/>
              </a:rPr>
              <a:t>0.02</a:t>
            </a:r>
            <a:r>
              <a:rPr lang="zh-CN" altLang="en-US" sz="1500" kern="0" dirty="0" smtClean="0">
                <a:solidFill>
                  <a:srgbClr val="000000"/>
                </a:solidFill>
                <a:latin typeface="Times New Roman" panose="02020603050405020304" pitchFamily="65" charset="-122"/>
                <a:ea typeface="宋体" panose="02010600030101010101" pitchFamily="2" charset="-122"/>
              </a:rPr>
              <a:t>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但对比</a:t>
            </a:r>
            <a:r>
              <a:rPr lang="en-US" altLang="zh-CN" sz="1500" kern="0" dirty="0" smtClean="0">
                <a:solidFill>
                  <a:srgbClr val="000000"/>
                </a:solidFill>
                <a:latin typeface="Times New Roman" panose="02020603050405020304" pitchFamily="65" charset="-122"/>
                <a:ea typeface="宋体" panose="02010600030101010101" pitchFamily="2" charset="-122"/>
              </a:rPr>
              <a:t>2013</a:t>
            </a:r>
            <a:r>
              <a:rPr lang="zh-CN" altLang="en-US" sz="1500" kern="0" dirty="0" smtClean="0">
                <a:solidFill>
                  <a:srgbClr val="000000"/>
                </a:solidFill>
                <a:latin typeface="Times New Roman" panose="02020603050405020304" pitchFamily="65" charset="-122"/>
                <a:ea typeface="宋体" panose="02010600030101010101" pitchFamily="2" charset="-122"/>
              </a:rPr>
              <a:t>年的</a:t>
            </a:r>
            <a:r>
              <a:rPr lang="en-US" altLang="zh-CN" sz="1500" kern="0" dirty="0" smtClean="0">
                <a:solidFill>
                  <a:srgbClr val="000000"/>
                </a:solidFill>
                <a:latin typeface="Times New Roman" panose="02020603050405020304" pitchFamily="65" charset="-122"/>
                <a:ea typeface="宋体" panose="02010600030101010101" pitchFamily="2" charset="-122"/>
              </a:rPr>
              <a:t>4.77</a:t>
            </a:r>
            <a:r>
              <a:rPr lang="zh-CN" altLang="en-US" sz="1500" kern="0" dirty="0" smtClean="0">
                <a:solidFill>
                  <a:srgbClr val="000000"/>
                </a:solidFill>
                <a:latin typeface="Times New Roman" panose="02020603050405020304" pitchFamily="65" charset="-122"/>
                <a:ea typeface="宋体" panose="02010600030101010101" pitchFamily="2" charset="-122"/>
              </a:rPr>
              <a:t>本还</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有微弱下降。报纸和期刊阅读量分别为54.76期和4.91期,与2014年相比也出现了不同程度的下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移动互联网的蓬勃发展为人们提供了“任何时间、任何地点、任何内容”的阅读环境,随着生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活节奏的加快,数字阅读已成为人们在碎片化时间重要的阅读方式。据林克艾普大数据,2012年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至2015年,我国国民人均电子书阅读量分别为2.35本、2.48本、3.22本和3.26本,呈现出逐年增长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的趋势。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受数字媒介迅猛发展的影响,数字化阅读方式的接触率较2014年的58.1%上升至64.0%,提升了5.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9个百分点,其中,手机阅读增速最快。据统计,2015年,我国成年国民人均每天手机阅读时长为6</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2.21分钟,比2014年的33.82分钟增加了28.39分钟。这是历次统计中首次日均手机阅读时长超过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1小时。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2015年新兴媒介阅读时间</a:t>
            </a:r>
            <a:endParaRPr lang="zh-CN" altLang="en-US" dirty="0"/>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029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1295" kern="0" spc="1397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357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数据监测发现,纸质出版物阅读仍是国民倾向的阅读方式,而年轻人则更倾向于数字化阅读形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式。在数字化阅读用户中,90后成为了绝对的主力军,占比达到53%;80后以22%的占比紧随其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后;其他年龄层占比25%,可以预见的是,未来00后的数字阅读潜力还有很大的发掘空间。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(摘编自林克艾普公司《2016年最新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国人阅读大数据分析报告》)</a:t>
            </a:r>
            <a:endParaRPr lang="zh-CN" altLang="en-US" sz="1500" kern="0" dirty="0" smtClean="0">
              <a:solidFill>
                <a:srgbClr val="000000"/>
              </a:solidFill>
              <a:latin typeface="Times New Roman" panose="02020603050405020304" pitchFamily="65" charset="-122"/>
              <a:ea typeface="宋体" panose="02010600030101010101" pitchFamily="2" charset="-122"/>
            </a:endParaRPr>
          </a:p>
        </p:txBody>
      </p:sp>
      <p:pic>
        <p:nvPicPr>
          <p:cNvPr id="3" name="图片 3" descr="textimage11.jpeg"/>
          <p:cNvPicPr>
            <a:picLocks noChangeAspect="1"/>
          </p:cNvPicPr>
          <p:nvPr/>
        </p:nvPicPr>
        <p:blipFill>
          <a:blip r:embed="rId1"/>
          <a:stretch>
            <a:fillRect/>
          </a:stretch>
        </p:blipFill>
        <p:spPr>
          <a:xfrm>
            <a:off x="1071538" y="1634319"/>
            <a:ext cx="2425932" cy="2375541"/>
          </a:xfrm>
          <a:prstGeom prst="rect">
            <a:avLst/>
          </a:prstGeom>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0142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2014年,我国15岁及以上人口的识字率较2007年增加了3.48个百分点,基础教育进一步普及,人口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识字率持续上升;2014年6岁及以上人口中,大专及以上学历人口较2007年上升4.97个百分点,高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等教育发展有效提高了国民综合文化素质。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中国新闻出版研究院每年组织实施全国国民阅读调查,并发布《全国国民阅读调查报告》,对国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民图书阅读量、阅读习惯、数字阅读发展趋势等进行统计研究。近5年来,成年国民图书阅读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率与年均图书阅读量均稳步上升,2014年人均图书阅读量4.56本、成年国民图书阅读率为58.0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0%,反映了随着消费结构升级、居民收入增加、受教育程度提高,国民逐渐养成了阅读习惯,不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断增长的消费需求支撑图书市场稳步发展。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与发达国家相比,中国人均读书数量较低,发达国家不仅以经济手段支持图书产业发展,也通过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多种途径营造社会读书氛围,如韩国颁布《读书振兴法》、美国颁布《卓越阅读法》,从立法层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面鼓励读书。随着国民经济的持续发展和国民阅读习惯的养成与深化,中国图书市场有进一步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的增长空间。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(摘编自《2017—2022年中国图书零售连锁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市场供需预测与投资战略研究报告》)</a:t>
            </a:r>
            <a:endParaRPr lang="zh-CN" altLang="en-US" dirty="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材料三:</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2015年我国国民人均纸质图书阅读量为4.58本,其中还包括教材教辅。而据不完全统计,犹太人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以64本的年人均阅读量雄踞世界首位。日本、法国、韩国的人均阅读读书量分别为40本、20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本和11本。与日韩等国相比,我国纸质图书平均阅读量太少。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造成这个问题的原因有很多:其中一大原因是,确实没时间读书,首份《中国国民休闲状况调查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报告》显示,中国人每天用于休闲的时间仅3.156个小时,经济合作与发展组织(OECD)18个国家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平均值为5.736小时。有限的休闲时间,国人又大把投进了应酬、交际中。相对于其他国家,我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们中国人的工作强度是全世界最大的。此外,在网络时代,人们获取信息的渠道日益增多,快餐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化、娱乐化的阅读方式也令人们很难静下心捧一本书细细品味。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当然,还有一个重要的原因就是应试教育,从小学到大学,被强迫学习、读死书,导致很多人对读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书都很抵触,甚至害怕读书。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(摘编自天下趣事网《2016年中国人读书数据》等)</a:t>
            </a:r>
            <a:endParaRPr lang="zh-CN" altLang="en-US" dirty="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下列对上述材料的理解,准确的一项是(3分)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A.根据材料一,虽然纸质出版物阅读仍是国民倾向的阅读方式,但数字化阅读更受年轻人的喜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爱,数字化阅读将取代纸质化阅读。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B.根据材料一,2015年成年国民人均每天手机阅读时长相比2014年增长了近一倍,是历次统计中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首次日均手机阅读时长超过1小时。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C.材料二认为,阅读习惯的养成与深化取决于受教育程度的提高,国民不断增长的阅读消费需求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将支撑图书市场进一步发展。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D.材料三认为,我国国民纸质图书人均阅读量比日韩等国少的最直接原因,是中国人的工作强度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全世界最大,导致国民没有时间读书。</a:t>
            </a:r>
            <a:endParaRPr lang="zh-CN" altLang="en-US" dirty="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143307"/>
            <a:chOff x="540000" y="1080000"/>
            <a:chExt cx="8158472" cy="4143307"/>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下列针对三则材料的理解和分析,合理的两项是(5分)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A.材料一显示,2013至2015年,我国国民阅读方式中,纸质图书的阅读量呈逐年下降的趋势,而电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子书的阅读量呈逐年增长的趋势。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B.材料一显示,2015年手机阅读增速最快,这一趋势与人们利用碎片化时间进行“任何时间、任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何地点、任何内容”阅读的倾向一致。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C.材料二中发达国家通过经济手段、立法方式鼓励国民读书,营造良好的社会读书氛围来促进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国民阅读,这种做法值得我国借鉴。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D.材料三显示,我国人均纸质图书阅读量中还包括了对教材和教辅的阅读,这充分说明了我国广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大中小学生对课外阅读的抵触。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E.三则材料从不同角度对我国国民的阅读情况进行了分析,都认为我国国民的阅读情况虽和发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达国家相比有差距,但会越来越好。</a:t>
              </a:r>
              <a:endParaRPr lang="zh-CN" altLang="en-US" dirty="0"/>
            </a:p>
          </p:txBody>
        </p:sp>
        <p:sp>
          <p:nvSpPr>
            <p:cNvPr id="3" name="TextBox 2"/>
            <p:cNvSpPr txBox="1"/>
            <p:nvPr/>
          </p:nvSpPr>
          <p:spPr>
            <a:xfrm>
              <a:off x="571472" y="492046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请你对提高我国国民阅读量提出两条合理化建议,并结合材料简要阐述。(4分)</a:t>
              </a:r>
              <a:endParaRPr lang="zh-CN" altLang="en-US" dirty="0"/>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062947"/>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一、(2017课标全国Ⅰ,7—9)阅读下面的文字,回答问题。(12分)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2011年1月1日8点整,中央电视台纪录频道正式开播,信号覆盖全球。作为中国第一个国家级的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专业纪录片频道,也是第一个从开播之始就面向全球采用双语播出的频道,它向世人亮出了拥有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人文精神的中国影像。央视纪录频道在内容编排上进行了详细的规划,主要呈现四大主体内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容、六大主题时段的播出特点,以期达到规模化的播出效应。央视纪录频道同时采用国际纪录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片频道的通行方式,淡化栏目概念,强化大时段编排,以主题化、系列化和播出季的方式,提升自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身的影响力和美誉度。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(摘编自杨玉洁等《真实聚焦:2010—2011中国纪录片频道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运营与纪录片产业发展纪录》)</a:t>
            </a:r>
            <a:endParaRPr lang="zh-CN" altLang="en-US" dirty="0"/>
          </a:p>
        </p:txBody>
      </p:sp>
      <p:grpSp>
        <p:nvGrpSpPr>
          <p:cNvPr id="3" name="组合 7"/>
          <p:cNvGrpSpPr/>
          <p:nvPr/>
        </p:nvGrpSpPr>
        <p:grpSpPr>
          <a:xfrm>
            <a:off x="3298985"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819242" y="1545414"/>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16966" y="1080000"/>
            <a:ext cx="8150034" cy="4912037"/>
            <a:chOff x="516966" y="1080000"/>
            <a:chExt cx="8150034" cy="4912037"/>
          </a:xfrm>
        </p:grpSpPr>
        <p:grpSp>
          <p:nvGrpSpPr>
            <p:cNvPr id="5" name="组合 4"/>
            <p:cNvGrpSpPr/>
            <p:nvPr/>
          </p:nvGrpSpPr>
          <p:grpSpPr>
            <a:xfrm>
              <a:off x="516966" y="1080000"/>
              <a:ext cx="8150034" cy="2768897"/>
              <a:chOff x="516966" y="1080000"/>
              <a:chExt cx="8150034" cy="2768897"/>
            </a:xfrm>
          </p:grpSpPr>
          <p:sp>
            <p:nvSpPr>
              <p:cNvPr id="2" name="TextBox 2"/>
              <p:cNvSpPr txBox="1"/>
              <p:nvPr/>
            </p:nvSpPr>
            <p:spPr>
              <a:xfrm>
                <a:off x="540000" y="108000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①他的小说艺术达到了当时的最高水平;②他的文学作品的思想容量和审美境界在20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世纪中国是无可取代的;③他的作品是当代世界文学中独树一帜的文学经典。</a:t>
                </a:r>
                <a:endParaRPr lang="zh-CN" altLang="en-US" dirty="0"/>
              </a:p>
            </p:txBody>
          </p:sp>
          <p:sp>
            <p:nvSpPr>
              <p:cNvPr id="3" name="TextBox 2"/>
              <p:cNvSpPr txBox="1"/>
              <p:nvPr/>
            </p:nvSpPr>
            <p:spPr>
              <a:xfrm>
                <a:off x="540000" y="177719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认真审题,理解句子。应将“属于陈忠实的句子永留人间”拆开来理解:“属于陈忠实的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句子”是什么句子?“属于陈忠实的句子”为什么能“永留人间”?结合材料,围绕这两个问题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进行简要分析即可。</a:t>
                </a:r>
                <a:endParaRPr lang="zh-CN" altLang="en-US" dirty="0"/>
              </a:p>
            </p:txBody>
          </p:sp>
          <p:sp>
            <p:nvSpPr>
              <p:cNvPr id="4" name="TextBox 2"/>
              <p:cNvSpPr txBox="1"/>
              <p:nvPr/>
            </p:nvSpPr>
            <p:spPr>
              <a:xfrm>
                <a:off x="516966" y="2852534"/>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“属于陈忠实的句子永留人间”是带有作者的鲜明情感的句子,充分肯定了陈忠实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先生文字的生命力与影响力,明确表达了对陈忠实先生的悼念之情以及对陈忠实先生的文字的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敬仰之情。答题时要结合作者态度和文本内容,鉴赏要全面到位,评价要合情合理。</a:t>
                </a:r>
                <a:endParaRPr lang="zh-CN" altLang="en-US" dirty="0"/>
              </a:p>
            </p:txBody>
          </p:sp>
        </p:grpSp>
        <p:sp>
          <p:nvSpPr>
            <p:cNvPr id="6" name="TextBox 2"/>
            <p:cNvSpPr txBox="1"/>
            <p:nvPr/>
          </p:nvSpPr>
          <p:spPr>
            <a:xfrm>
              <a:off x="540000" y="3911467"/>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关系:“剥离”和“寻找”是辩证关系。剥离的结果带来寻找的可能,而寻找的冲动激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发剥离的愿望。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表现:①从赵树理和柳青的文学中剥离,寻找到马尔克斯、王蒙等新的文学营养;②从中山装所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代表的时代精神中剥离,寻找到西装所代表的面对世界的契机;③从“典型性格”说中剥离,寻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找到“文化心理结构”学说;④从自身已有的文学成就中剥离,寻找到新的文学高度,写出了文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学巨著。</a:t>
              </a:r>
              <a:endParaRPr lang="zh-CN" altLang="en-US" dirty="0"/>
            </a:p>
          </p:txBody>
        </p:sp>
      </p:gr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58472" cy="5626417"/>
            <a:chOff x="540000" y="1080000"/>
            <a:chExt cx="8158472" cy="5626417"/>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A.“数字化阅读将取代纸质化阅读”文中没有根据。C.“取决于”的说法绝对。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D.“最直接原因”错误。</a:t>
              </a:r>
              <a:endParaRPr lang="zh-CN" altLang="en-US" dirty="0"/>
            </a:p>
          </p:txBody>
        </p:sp>
        <p:sp>
          <p:nvSpPr>
            <p:cNvPr id="3" name="TextBox 2"/>
            <p:cNvSpPr txBox="1"/>
            <p:nvPr/>
          </p:nvSpPr>
          <p:spPr>
            <a:xfrm>
              <a:off x="571472" y="2134385"/>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BC　</a:t>
              </a:r>
              <a:r>
                <a:rPr lang="zh-CN" altLang="en-US" sz="1500" kern="0" dirty="0" smtClean="0">
                  <a:solidFill>
                    <a:srgbClr val="000000"/>
                  </a:solidFill>
                  <a:latin typeface="Times New Roman" panose="02020603050405020304" pitchFamily="65" charset="-122"/>
                  <a:ea typeface="宋体" panose="02010600030101010101" pitchFamily="2" charset="-122"/>
                </a:rPr>
                <a:t>A.纸质图书2015年的阅读量高于2014年。D.“抵触”一词分析不恰当。E.“都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认为”错误,材料一并没有和其他国家进行比较,同时材料三没有任何信息表明“越来越好”。</a:t>
              </a:r>
              <a:endParaRPr lang="zh-CN" altLang="en-US" dirty="0"/>
            </a:p>
          </p:txBody>
        </p:sp>
        <p:sp>
          <p:nvSpPr>
            <p:cNvPr id="4" name="TextBox 2"/>
            <p:cNvSpPr txBox="1"/>
            <p:nvPr/>
          </p:nvSpPr>
          <p:spPr>
            <a:xfrm>
              <a:off x="571472" y="2911335"/>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(示例)①制定我国的《阅读法》,从立法角度保障国民的阅读时间和阅读权利,鼓励国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民读书。从材料看,发达国家通过立法途径营造全社会阅读氛围,如韩美均颁布读书法,这值得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我们借鉴。而从现实环境看,我国尚未就阅读立法,这方面的空白需要填补。②大力发展教育,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进一步养成国民的阅读习惯。从材料看,普及基础教育,提高国民识字率,大力发展高等教育,对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国民的综合文化素质提高有积极的推动作用。且我国国民人均纸质图书阅读量还包括教材和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教辅,如能在这方面下功夫,充分利用好教材、教辅的作用,会更有利于阅读的推广与深化。</a:t>
              </a:r>
              <a:endParaRPr lang="zh-CN" altLang="en-US" dirty="0"/>
            </a:p>
          </p:txBody>
        </p:sp>
        <p:sp>
          <p:nvSpPr>
            <p:cNvPr id="5" name="TextBox 2"/>
            <p:cNvSpPr txBox="1"/>
            <p:nvPr/>
          </p:nvSpPr>
          <p:spPr>
            <a:xfrm>
              <a:off x="571472" y="5017493"/>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解答本题应该从材料出发,如材料中介绍教育程度对国民的阅读习惯有很大影响,我们可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以从发展教育方面入手,来提高国民阅读量。另外,还可以借鉴文本中介绍的别国在促进阅读方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面的经验,来为我国打破阅读现状制定相关的政策,比如材料中介绍的有些国家通过立法和一些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经济手段来鼓励阅读,因此,可以提议制定我国关于阅读的法律法规来提高国民阅读量。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第二部分　古诗文阅读</a:t>
              </a:r>
              <a:endParaRPr lang="zh-CN" altLang="en-US" dirty="0"/>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30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第一问要求阐述“剥离”和“寻找”的关系,首先要通读全文,弄清陈忠实要“剥离”什</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么,即要“从赵树理、柳青的文学中剥离出来”“摆脱封建残余桎梏”“从信奉多年的‘典型</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性格’说中剥离出来”;进而弄清他要通过“寻找”获得什么,即“获得精神解放”“在思想上</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打开自己”“重建自我”。然后分析两者之间的关系,即相辅相成、辩证统一。回答第二问</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“有哪些表现”,则要纵观全文,从重点段落中筛选出相关内容并加以概括,如第三段的开头句,</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第四、五段的结尾句。</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陈忠实的长篇小说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白鹿原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a:t>
            </a:r>
            <a:r>
              <a:rPr lang="en-US" altLang="zh-CN" sz="1500" kern="0" dirty="0" smtClean="0">
                <a:solidFill>
                  <a:srgbClr val="000000"/>
                </a:solidFill>
                <a:latin typeface="Times New Roman" panose="02020603050405020304" pitchFamily="65" charset="-122"/>
                <a:ea typeface="宋体" panose="02010600030101010101" pitchFamily="2" charset="-122"/>
              </a:rPr>
              <a:t>1997</a:t>
            </a:r>
            <a:r>
              <a:rPr lang="zh-CN" altLang="en-US" sz="1500" kern="0" dirty="0" smtClean="0">
                <a:solidFill>
                  <a:srgbClr val="000000"/>
                </a:solidFill>
                <a:latin typeface="Times New Roman" panose="02020603050405020304" pitchFamily="65" charset="-122"/>
                <a:ea typeface="宋体" panose="02010600030101010101" pitchFamily="2" charset="-122"/>
              </a:rPr>
              <a:t>年获得中国长篇小说的最高荣誉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茅盾文</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学奖。为了完成这部堪称“一个民族的秘史”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并且死后可以放在自己棺材里当枕头用的大书</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陈忠实花了两三年的时间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做了几方面的准备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一是搜集历史资料和生活素材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包括查阅县志、</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地方党史等文史资料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搞社会调查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二是学习和了解中国近代史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阅读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中国近代史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兴起和</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衰落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日本人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心理学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犯罪心理学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梦的解析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美的历程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艺术创造工程</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等中外研究民族问题和心理学、美学的著作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三是艺术上的准备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他认真选读了国内外各种流派</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的长篇小说中的重要作品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以借鉴他人之长。他特别重视中国当代作家王蒙的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活动变人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、张炜的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古船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外国作家马尔克斯的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百年孤独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霍乱时期的爱情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、莫拉维亚</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罗马女人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、谢尔顿颇为畅销的长篇小说和劳伦斯的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查泰莱夫人的情人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白鹿</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一问世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评论界欢呼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新闻界惊叹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读者争相购阅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一时“洛阳纸贵”。</a:t>
            </a:r>
            <a:endParaRPr lang="zh-CN" altLang="en-US" sz="15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r>
              <a:rPr lang="en-US" altLang="zh-CN" sz="1500" kern="0" dirty="0" smtClean="0">
                <a:solidFill>
                  <a:srgbClr val="000000"/>
                </a:solidFill>
                <a:latin typeface="Times New Roman" panose="02020603050405020304" pitchFamily="65" charset="-122"/>
                <a:ea typeface="宋体" panose="02010600030101010101" pitchFamily="2" charset="-122"/>
              </a:rPr>
              <a:t>(2016</a:t>
            </a:r>
            <a:r>
              <a:rPr lang="zh-CN" altLang="en-US" sz="1500" kern="0" dirty="0" smtClean="0">
                <a:solidFill>
                  <a:srgbClr val="000000"/>
                </a:solidFill>
                <a:latin typeface="Times New Roman" panose="02020603050405020304" pitchFamily="65" charset="-122"/>
                <a:ea typeface="宋体" panose="02010600030101010101" pitchFamily="2" charset="-122"/>
              </a:rPr>
              <a:t>课标全国</a:t>
            </a:r>
            <a:r>
              <a:rPr lang="en-US" altLang="zh-CN" sz="1500" kern="0" dirty="0" smtClean="0">
                <a:solidFill>
                  <a:srgbClr val="000000"/>
                </a:solidFill>
                <a:latin typeface="Times New Roman" panose="02020603050405020304" pitchFamily="65" charset="-122"/>
                <a:ea typeface="宋体" panose="02010600030101010101" pitchFamily="2" charset="-122"/>
              </a:rPr>
              <a:t>Ⅱ,12)</a:t>
            </a:r>
            <a:r>
              <a:rPr lang="zh-CN" altLang="en-US" sz="1500" kern="0" dirty="0" smtClean="0">
                <a:solidFill>
                  <a:srgbClr val="000000"/>
                </a:solidFill>
                <a:latin typeface="Times New Roman" panose="02020603050405020304" pitchFamily="65" charset="-122"/>
                <a:ea typeface="宋体" panose="02010600030101010101" pitchFamily="2" charset="-122"/>
              </a:rPr>
              <a:t>阅读下面的文字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回答问题。</a:t>
            </a:r>
            <a:r>
              <a:rPr lang="en-US" altLang="zh-CN" sz="1500" kern="0" dirty="0" smtClean="0">
                <a:solidFill>
                  <a:srgbClr val="000000"/>
                </a:solidFill>
                <a:latin typeface="Times New Roman" panose="02020603050405020304" pitchFamily="65" charset="-122"/>
                <a:ea typeface="宋体" panose="02010600030101010101" pitchFamily="2" charset="-122"/>
              </a:rPr>
              <a:t>(25</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吴文俊的数学世界</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吴文俊小学时成绩平平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也没有显示出独特的数学才华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初中时数学甚至得过零分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高中时最喜</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欢的是物理而非数学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但他从小就对读书有浓厚兴趣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初中时国文成绩一直不错。尽管高三时物</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理得了满分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但教物理的赵贻经老师却看出了他的数学潜力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力荐他入数学系。正始中学决定</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吴文俊必须报考数学系,才能得到每年一百块大洋的奖学金,加之他父母又不放心独子离开上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海,吴文俊就进了上海交大数学系。所谓“知之不如好之,好之不如乐之”,吴文俊向来是以兴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趣为先导来读书的。因为他对物理有兴趣,甚至一度想要转系。是大三时教数学的武崇林老师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帮助他摆脱了专业上的困惑,使他认识到数学的巨大魅力。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1940年,吴文俊从交大毕业,先后在育英中学、培真中学担任数学教员,直到1946年见到了影响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他一生的恩师陈省身,他才由一个普通的中学数学老师成为数学研究所的专业研究员。对于吴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文俊的数学研究,他的学生高小山总结说:“吴先生做拓扑研究,一下子就能抓住核心问题,为代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数拓扑学的兴起作出了影响深远的贡献。他从事机器定理证明也是这样,极其敏锐地看出了信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息时代数学的发展趋势,他的研究受到中国古代数学的启发,汲取了中国传统数学的养分。使用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吴先生的方法,几乎所有数学定理的证明,都可以由计算机来完成,从而让人类把精力放到更加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宏观的层面上去思考问题。”</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新的必要条件。现在摆在中国面前的是,数学就要靠下一代、下下代在创新方面取得巨大成功,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中华民族才可以得到复兴。”吴文俊自己的经历就是很好的例子。他在数学上的一系列成就,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特别是他运用机械化思想来考察数学,发现了数学的不同侧面,并建立了新的模式,这全得益于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他的独辟蹊径。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对我国的数学基础教育,吴文俊也颇有心得。我国中学生多次在国际奥数竞赛中获奖,被当作我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国数学教育成功的证明,但吴文俊更赞同丘成桐的观点:“奥数应该是一种建立在兴趣之上的研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究性、高层次学习,中国的奥数学习过分关注海量题目,直接与考试、竞赛挂钩,对系统学习数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学不利。作为基础学科,应着重引导学习的兴趣,不应当过分追求功利。”吴文俊同样清醒地认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识到:“竞赛获奖固然可贵,但也不能看得过重。因为它不能代表学生对数学的深度理解,也不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能有效地训练数学思维。”他认为,数学教育更重要的是培养数学的思维方式。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有人曾揶揄数学家迂腐,吴文俊不但不迂腐,而且兴趣广泛,内心充满童趣。他说:“我是个想怎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样就怎样的人,想玩就玩,想工作了就会安安静静地工作,从不多想。”他喜欢看电影、读历史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小说,也喜欢看围棋比赛。老伴说他“贪玩”,他却说:“读历史书籍、看历史影片,帮助了我的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学术研究;看围棋比赛,更培养了我的全局观念和战略眼光。”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吴文俊37岁时就获得了国家自然科学一等奖,四十多年后,他再次获得国家最高科技奖。如此长</a:t>
            </a: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5894947"/>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对吴文俊来说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虽然最初选择数学是被动的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但综观其一生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数学已逐渐成为他生命的一部分。</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从事数学研究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吴文俊特别强调数学思维。他说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要创新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就要独立思考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就不能总是跟着人家</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亦步亦趋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当然开始的时候参考借鉴也是必要的。牛顿就说过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他之所以获得成功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因为他站在</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巨人的肩膀上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才能看得远。所以不能忽略学习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可是除了学习之外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还要能够独立思考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这是创</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的学术生命,在数学界是非常罕见的。当记者提出疑问时,吴文俊反问道:“我为什么不能保持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这么长的学术生命?”在他看来,学术生命是能够终生保持的,很多人做不到,那是他们自己的问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题,应该自我反省。他特别强调研究数学要下扎实的功夫。他说:“外国许多数学家,尽管有的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我非常佩服,可是我并不认同他们靠所谓巧思妙想研究数学的方法。应该根据客观实际具体分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析,一切以事实为主。这是我主要的想法。”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(摘编自柯琳娟《吴文俊传》)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①1974年,吴文俊转向中国数学史研究,从中得到启发,开创了具有中国传统数学特点的数学机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械化之路。他提出的“吴方法”,继承和发扬了中国古代数学基于“计算”的传统,与通常基于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逻辑的方法根本不同,首次实现了高效的几何定理自动证明。国际机器证明研究领域的权威人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物S.穆尔说:“在吴文俊之前,机械化的几何定理证明处于黑暗时期,而吴的工作给整个领域带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来光明。”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(黄婷、邱德胜《数学大师:华罗庚、陈省身、吴文俊》)</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919939"/>
            <a:ext cx="8166966" cy="5775952"/>
            <a:chOff x="500034" y="1080000"/>
            <a:chExt cx="8166966" cy="5775952"/>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②一般说来,吴教授的工作,都是独辟蹊径,不袭前人,富有创造性的。</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(陈省身为吴文俊颁发杰出科学家奖时的评语)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A.在上海交大读书期间,吴文俊因为对数学不感兴趣,曾一度想转到物理系,后来遇见一位高明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的数学老师武崇林,他才打消了转系念头。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B.吴文俊清楚地看到信息时代数学的发展趋势,受到中国古代数学的启发,提出了用计算机实现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数学定理证明的方法,作出了影响深远的贡献。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C.吴文俊能够清醒地认识到中国数学研究领域存在的主要问题,期待着未来的中国数学家开拓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创新,取得巨大成就,从而实现中华民族的复兴。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D.外国不少数学家只靠巧思妙想研究数学,尽管名气很大,吴文俊却并不认同他们的研究成果,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而是坚持用自己以客观为主的方法研究数学。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E.吴文俊在拓扑学、机器定理证明、数学机械化等领域都取得了很多独创性成果,获得了国际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数学界同行的高度认可与评价。</a:t>
              </a:r>
              <a:endParaRPr lang="zh-CN" altLang="en-US" dirty="0"/>
            </a:p>
          </p:txBody>
        </p:sp>
        <p:sp>
          <p:nvSpPr>
            <p:cNvPr id="3" name="TextBox 2"/>
            <p:cNvSpPr txBox="1"/>
            <p:nvPr/>
          </p:nvSpPr>
          <p:spPr>
            <a:xfrm>
              <a:off x="516966" y="556340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吴文俊的数学研究为什么能够取得创造性成果?请结合材料简要分析。(6分)</a:t>
              </a:r>
              <a:endParaRPr lang="zh-CN" altLang="en-US" dirty="0"/>
            </a:p>
          </p:txBody>
        </p:sp>
        <p:sp>
          <p:nvSpPr>
            <p:cNvPr id="4" name="TextBox 2"/>
            <p:cNvSpPr txBox="1"/>
            <p:nvPr/>
          </p:nvSpPr>
          <p:spPr>
            <a:xfrm>
              <a:off x="500034" y="5903511"/>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对我国的数学基础教育,吴文俊有哪些心得?请结合材料简要概括。(6分)</a:t>
              </a:r>
              <a:endParaRPr lang="zh-CN" altLang="en-US" dirty="0"/>
            </a:p>
          </p:txBody>
        </p:sp>
        <p:sp>
          <p:nvSpPr>
            <p:cNvPr id="5" name="TextBox 2"/>
            <p:cNvSpPr txBox="1"/>
            <p:nvPr/>
          </p:nvSpPr>
          <p:spPr>
            <a:xfrm>
              <a:off x="516966" y="6206351"/>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作为一位杰出的数学家,吴文俊对物理学、文学艺术等也有广泛的兴趣。请结合材料,就兴趣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广泛与专业研究的关系进行分析。(8分)</a:t>
              </a:r>
              <a:endParaRPr lang="zh-CN" altLang="en-US" dirty="0"/>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034" y="1080000"/>
            <a:ext cx="8166966" cy="4840599"/>
            <a:chOff x="500034" y="1080000"/>
            <a:chExt cx="8166966" cy="4840599"/>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BE</a:t>
              </a:r>
              <a:r>
                <a:rPr lang="zh-CN" altLang="en-US" sz="1500" kern="0" dirty="0" smtClean="0">
                  <a:solidFill>
                    <a:srgbClr val="000000"/>
                  </a:solidFill>
                  <a:latin typeface="Times New Roman" panose="02020603050405020304" pitchFamily="65" charset="-122"/>
                  <a:ea typeface="宋体" panose="02010600030101010101" pitchFamily="2" charset="-122"/>
                </a:rPr>
                <a:t>　A.“他才打消了转系念头”过于绝对,文中表述的是“是大三时教数学的武崇林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老师帮助他摆脱了专业上的困惑,使他认识到数学的巨大魅力”。C.拔高了人物形象。D.不认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同的是“他们靠所谓巧思妙想研究数学的方法”,而不是“他们的研究成果”。</a:t>
              </a:r>
              <a:endParaRPr lang="zh-CN" altLang="en-US" dirty="0"/>
            </a:p>
          </p:txBody>
        </p:sp>
        <p:sp>
          <p:nvSpPr>
            <p:cNvPr id="3" name="TextBox 2"/>
            <p:cNvSpPr txBox="1"/>
            <p:nvPr/>
          </p:nvSpPr>
          <p:spPr>
            <a:xfrm>
              <a:off x="540000" y="2420137"/>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00" kern="0" dirty="0" smtClean="0">
                  <a:solidFill>
                    <a:srgbClr val="000000"/>
                  </a:solidFill>
                  <a:latin typeface="Times New Roman" panose="02020603050405020304" pitchFamily="65" charset="-122"/>
                  <a:ea typeface="宋体" panose="02010600030101010101" pitchFamily="2" charset="-122"/>
                </a:rPr>
                <a:t>　课标全国卷实用类文本阅读第一题采用5选2的选择题的形式,考查分析和概括材料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中有关内容的能力。命题者对文本的有关内容进行分析概括时,往往通过增添、删减、拼凑、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调换等方式,改变原文说法,让考生判断正误。</a:t>
              </a:r>
              <a:endParaRPr lang="zh-CN" altLang="en-US" dirty="0"/>
            </a:p>
          </p:txBody>
        </p:sp>
        <p:sp>
          <p:nvSpPr>
            <p:cNvPr id="4" name="TextBox 2"/>
            <p:cNvSpPr txBox="1"/>
            <p:nvPr/>
          </p:nvSpPr>
          <p:spPr>
            <a:xfrm>
              <a:off x="500034" y="3441126"/>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①不蹈袭前人,不盲从权威,能够独辟蹊径;②具有扎实功底、全局观念和战略眼光,善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于抓住事物的本质;③学术视野广阔,注重人文修养。</a:t>
              </a:r>
              <a:endParaRPr lang="zh-CN" altLang="en-US" dirty="0"/>
            </a:p>
          </p:txBody>
        </p:sp>
        <p:sp>
          <p:nvSpPr>
            <p:cNvPr id="5" name="TextBox 2"/>
            <p:cNvSpPr txBox="1"/>
            <p:nvPr/>
          </p:nvSpPr>
          <p:spPr>
            <a:xfrm>
              <a:off x="516966" y="4200390"/>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本题考查筛选、分析信息的能力。可以从吴文俊扎实的数学功底、创新的品质和深厚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的人文素养三个角度思考。</a:t>
              </a:r>
              <a:endParaRPr lang="zh-CN" altLang="en-US" dirty="0"/>
            </a:p>
          </p:txBody>
        </p:sp>
        <p:sp>
          <p:nvSpPr>
            <p:cNvPr id="6" name="TextBox 2"/>
            <p:cNvSpPr txBox="1"/>
            <p:nvPr/>
          </p:nvSpPr>
          <p:spPr>
            <a:xfrm>
              <a:off x="500034" y="488031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①基础教育应着重引导学生深入学习、探究的兴趣;②数学教育要有利于系统学习和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深入理解数学,而不是海量题目训练和追求竞赛获奖;③现行奥数教学方法太功利,且无法引导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学生深入理解和训练数学思维。</a:t>
              </a:r>
              <a:endParaRPr lang="zh-CN" altLang="en-US" dirty="0"/>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133929"/>
            <a:chOff x="540000" y="1080000"/>
            <a:chExt cx="8127000" cy="3133929"/>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本题考查整合、概括文中信息的能力。首先,要找到答题区域,文本第四段开头“对我国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的数学基础教育,吴文俊也颇有心得”,说明答案就在这一段。其次,认真审读本段内容,划分层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次,筛选关键词句,组织答案。</a:t>
              </a:r>
              <a:endParaRPr lang="zh-CN" altLang="en-US" dirty="0"/>
            </a:p>
          </p:txBody>
        </p:sp>
        <p:sp>
          <p:nvSpPr>
            <p:cNvPr id="3" name="TextBox 2"/>
            <p:cNvSpPr txBox="1"/>
            <p:nvPr/>
          </p:nvSpPr>
          <p:spPr>
            <a:xfrm>
              <a:off x="540000" y="2134385"/>
              <a:ext cx="8127000" cy="207954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①吴文俊广泛的阅读面,为日后的专业研究奠定了基础,也有助于科学与人文交融理念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的形成;②物理与数学本来就关系密切,吴文俊对物理的兴趣,为他的数学研究提供了便利条件;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③吴文俊兴趣广泛,视野开阔,使他的思维活跃,能够融会贯通,富有创造性;④吴文俊富有生活情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趣,心胸开阔,能够保持罕见长久的学术生命。</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本题考查对文本的探究能力。探究时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要到文中找到吴文俊兴趣广泛的事例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然后分析这</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些事例与专业研究之间的关系。关键信息散布全文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应认真筛选。</a:t>
              </a:r>
              <a:endParaRPr lang="zh-CN" altLang="en-US" sz="1500" dirty="0"/>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五、(2016课标全国Ⅲ,12)阅读下面的文字,回答问题。(25分)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一代通儒顾炎武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顾炎武从科举制度桎梏中挣脱出来后,便一改旧习,自誓“能文不为文人,能讲不为讲师”,力倡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“君子之为学,以明道也,以救世也”。为了一抒山河壮怀、广交天下贤哲,也为了摆脱纠缠,躲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避豪绅叶方恒的陷害,他以游为隐,将家事稍作安排,便只身出游。最初往来于山东、北京、江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苏、浙江之间,自康熙元年起,其游踪扩至河北、河南、山西、陕西。以友人所赠二马二骡载书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自随,南北往返,风尘仆仆,行万里路,读万卷书,把自己的后半生献给了著述事业。顾炎武每到一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处,必考察当地风土人情、山川地理,如与平日所闻不符,便打开书卷验证。旅途中则在鞍上默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诵诸经注疏,偶有遗忘,就翻书温习。据他在《书&lt;为顾宁人征天下书籍启&gt;后》回忆,自己曾临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泰山,谒十三陵,登恒山,抵太原,“往来曲折二三万里,所览书又得万余卷”。他把所搜集到的地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理文献资料一分为二,将有关水利、贡赋、经济、军事部分,编为《天下郡国利病书》;有关地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理沿革、建制、山川、名胜部分,则编为《肇域志》。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《日知录》是顾炎武的一部读书札记,最能代表他的严谨笃实与学术创新,也反映了他一贯不愿</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“速于成书,躁于求名”的治学品格。全书共三十二卷,以“明学术,正人心,拨乱世,以兴太平之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事”为宗旨,体现了他的学术、政治思想。康熙九年初刻八卷本刊行后,他又不断增改,至康熙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十五年,已得手稿二十余卷。顾炎武在该书的题记中说,他从小读书,“每有所得,辄记之。其有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不合,时复改定”。一旦发现前人著述中已有类似论说,一律删去。积三十余年,编成此书。取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《论语》子夏之言,命名为《日知录》,供后人研讨。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顾炎武把《论语》中的“博学于文”“行己有耻”作为自己的治学宗旨和处世之道,虚怀若谷,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严于律己,注重友情。在他看来,为学不日进则日退,独学无友则孤陋难成。交友是益学进道的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重要途径,古人学有所得,未尝不求同志之人,所以,寻友交友构成他为学生涯的重要组成部分。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在为学交友过程中,他始终推友之长,虚己待人,以友为师,其高尚品格足为后世楷模。他晚年所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撰《广师》,从学术视野、学术贡献、博闻强记、文风雅正、治学态度等方面,对同时代的十位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“同学之士”加以称许。其弟子潘耒在《日知录》序中,盛赞其师足迹半天下,所至交其天下贤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豪长者。天下无贤不肖,皆知先生为通儒。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顾炎武一生,始终关注“国家治乱之源,生民根本之计”,早年奔走国事,中年谋求匡复,即使暮年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独居北方,依旧念念不忘“东土饥荒”“江南水旱”。直到逝世前,病魔缠身,他仍然以“救民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水火”为己任。他主张,天生豪杰必有所任,“拯斯人于涂炭,为万世开太平”,正是自己的责</a:t>
            </a: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71472" y="1134253"/>
            <a:ext cx="8127000" cy="4000528"/>
            <a:chOff x="571472" y="1134253"/>
            <a:chExt cx="8127000" cy="4000528"/>
          </a:xfrm>
        </p:grpSpPr>
        <p:sp>
          <p:nvSpPr>
            <p:cNvPr id="2" name="TextBox 2"/>
            <p:cNvSpPr txBox="1"/>
            <p:nvPr/>
          </p:nvSpPr>
          <p:spPr>
            <a:xfrm>
              <a:off x="571472" y="409449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2011年中央电视台纪录频道在71个大中城市的观众构成和集中度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(资料来源于中国广视索福瑞媒介研究)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观众构成反映的是收视人群的构成,回答了“谁在看该频道”的问题。集中度是目标观</a:t>
              </a:r>
              <a:endParaRPr lang="zh-CN" altLang="en-US" dirty="0"/>
            </a:p>
          </p:txBody>
        </p:sp>
        <p:pic>
          <p:nvPicPr>
            <p:cNvPr id="3" name="图片 3" descr="textimage0.jpeg"/>
            <p:cNvPicPr>
              <a:picLocks noChangeAspect="1"/>
            </p:cNvPicPr>
            <p:nvPr/>
          </p:nvPicPr>
          <p:blipFill>
            <a:blip r:embed="rId1"/>
            <a:stretch>
              <a:fillRect/>
            </a:stretch>
          </p:blipFill>
          <p:spPr>
            <a:xfrm>
              <a:off x="1480214" y="1562881"/>
              <a:ext cx="4395408" cy="2374938"/>
            </a:xfrm>
            <a:prstGeom prst="rect">
              <a:avLst/>
            </a:prstGeom>
          </p:spPr>
        </p:pic>
        <p:sp>
          <p:nvSpPr>
            <p:cNvPr id="4" name="矩形 3"/>
            <p:cNvSpPr/>
            <p:nvPr/>
          </p:nvSpPr>
          <p:spPr>
            <a:xfrm>
              <a:off x="714348" y="1134253"/>
              <a:ext cx="814647" cy="394788"/>
            </a:xfrm>
            <a:prstGeom prst="rect">
              <a:avLst/>
            </a:prstGeom>
          </p:spPr>
          <p:txBody>
            <a:bodyPr wrap="non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sz="1500" dirty="0" smtClean="0"/>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任。顾炎武对国家民族前途命运的关注,有其特定的原因,今天看来固然有一定的局限性,但是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对于一个旧时代的思想家和学者来说,却是难能可贵的。面对明清交替的现实,顾炎武从历史反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思中得出结论:“保天下者,匹夫之贱与有责焉。”后世学者将他的这一思想归纳为“天下兴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亡,匹夫有责”,成为我们中华民族爱国主义传统的一个重要组成部分,是颇有道理的。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(摘编自陈祖武《顾炎武评传》)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①顾炎武(1613—1682),明清之际思想家、学者。初名绛,字宁人,学者称亭林先生。江苏昆山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遍游华北,所至访问风俗,搜集材料,学问广博,于国家典制、郡邑掌故、天文仪象、河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漕、兵农以及经史百家、音韵训诂之学,都有研究。晚年治经侧重考证,开清代朴学风气。反对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空谈“心、理、性、命”,提倡“经世致用”的实际学问。著作有《日知录》《天下郡国利病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书》《肇域志》《音学五书》《顾亭林诗文集》等。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(摘自《辞海》第六版)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②我生平最敬慕亭林先生为人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深信他不但是经师,而且是人师。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(梁启超《中国近三百年学术史》)</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080000"/>
            <a:ext cx="8127000" cy="5483541"/>
            <a:chOff x="540000" y="1080000"/>
            <a:chExt cx="8127000" cy="5483541"/>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A.顾炎武之所以不顾家庭,离家出游,固然有躲避豪绅陷害、以游为隐的因素,但更重要的还是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为了实现他一抒山河壮怀、广交天下贤哲的理想。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B.顾炎武以二马二骡载书自随,沿途考察人文地理,验证文献记载,搜集著述材料,把行万里路与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读万卷书结合在一起,大大开阔了他的学术视野。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C.顾炎武南北往返,在二三万里的旅途中,览书万余卷,写成《日知录》《天下郡国利病书》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《肇域志》《音学五书》等著作,终成一代大家。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D.顾炎武足迹半天下,广交贤豪长者,又在《广师》中对十位“同学之士”推崇备至。他的弟子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潘耒称赞他,天下无贤不肖,无不知道顾炎武为通儒。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E.顾炎武一生奔走,始终以豪杰自视,虽没有完全实现他“救民水火”“兴太平之事”的雄心壮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志,但唯其如此,才成就了他的著述事业。</a:t>
              </a:r>
              <a:endParaRPr lang="zh-CN" altLang="en-US" dirty="0"/>
            </a:p>
          </p:txBody>
        </p:sp>
        <p:grpSp>
          <p:nvGrpSpPr>
            <p:cNvPr id="3" name="组合 2"/>
            <p:cNvGrpSpPr/>
            <p:nvPr/>
          </p:nvGrpSpPr>
          <p:grpSpPr>
            <a:xfrm>
              <a:off x="540000" y="4866214"/>
              <a:ext cx="8127000" cy="1697327"/>
              <a:chOff x="540000" y="1080000"/>
              <a:chExt cx="8127000" cy="1697327"/>
            </a:xfrm>
          </p:grpSpPr>
          <p:sp>
            <p:nvSpPr>
              <p:cNvPr id="4" name="TextBox 2"/>
              <p:cNvSpPr txBox="1"/>
              <p:nvPr/>
            </p:nvSpPr>
            <p:spPr>
              <a:xfrm>
                <a:off x="540000" y="108000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从《日知录》的成书过程来看,顾炎武治学有什么特点?请结合材料简要概括。(6分)</a:t>
                </a:r>
                <a:endParaRPr lang="zh-CN" altLang="en-US" dirty="0"/>
              </a:p>
            </p:txBody>
          </p:sp>
          <p:sp>
            <p:nvSpPr>
              <p:cNvPr id="5" name="TextBox 4"/>
              <p:cNvSpPr txBox="1"/>
              <p:nvPr/>
            </p:nvSpPr>
            <p:spPr>
              <a:xfrm>
                <a:off x="540000" y="142000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梁启超生平最敬慕顾炎武的为人,认为他不但是经学大师,而且是世人楷模。这是为什么?请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结合材料简要分析。(6分)</a:t>
                </a:r>
                <a:endParaRPr lang="zh-CN" altLang="en-US" dirty="0"/>
              </a:p>
            </p:txBody>
          </p:sp>
          <p:sp>
            <p:nvSpPr>
              <p:cNvPr id="6" name="TextBox 2"/>
              <p:cNvSpPr txBox="1"/>
              <p:nvPr/>
            </p:nvSpPr>
            <p:spPr>
              <a:xfrm>
                <a:off x="540000" y="212772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后人将顾炎武“保天下者,匹夫之贱与有责焉”归纳为“天下兴亡,匹夫有责”。请结合材料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及相关知识,谈谈你对这一观点的看法。(8分)</a:t>
                </a:r>
                <a:endParaRPr lang="zh-CN" altLang="en-US" dirty="0"/>
              </a:p>
            </p:txBody>
          </p:sp>
        </p:gr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080736"/>
            <a:chOff x="516966" y="1080000"/>
            <a:chExt cx="8150034" cy="4080736"/>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答B给3分,答D给2分,答A给1分;答C、E不给分。A.“顾炎武不顾家庭”的说法不准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确,原文是“他</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将家事稍作安排”。C.《日知录》《音学五书》是否在“二三万里的旅途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中”写就,文中并无表述。E.“唯其如此,才成就了他的著述事业”,根据原文内容,并无此因果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关系。</a:t>
              </a:r>
              <a:endParaRPr lang="zh-CN" altLang="en-US" dirty="0"/>
            </a:p>
          </p:txBody>
        </p:sp>
        <p:sp>
          <p:nvSpPr>
            <p:cNvPr id="3" name="TextBox 2"/>
            <p:cNvSpPr txBox="1"/>
            <p:nvPr/>
          </p:nvSpPr>
          <p:spPr>
            <a:xfrm>
              <a:off x="516966" y="2777327"/>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分析和概括综合题,要求筛选并整合文中相关信息,涵盖范围很广,包括①对传主的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经历事迹、思想性格的概括;②对传主做出贡献、取得成就或形成个性品质的原因的分析;③对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创作手法、重要语句的含意或作用的赏析;④作者对传主及有关事实的评价和作者的思想感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解答此类问题要注意:①从对应角度出发,将人物与行为、人物性格与呈现方式、人物精神与阶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段时期、人物生平与时代背景等进行连线对应;②划定区域,明辨细节,搞清楚选项与文本表述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的差异;③明晰常见误区,如无中生有、张冠李戴、强加因果、主观臆断等。</a:t>
              </a:r>
              <a:endParaRPr lang="zh-CN" altLang="en-US" dirty="0"/>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58472" cy="4554847"/>
            <a:chOff x="540000" y="1080000"/>
            <a:chExt cx="8158472" cy="4554847"/>
          </a:xfrm>
        </p:grpSpPr>
        <p:sp>
          <p:nvSpPr>
            <p:cNvPr id="2" name="TextBox 2"/>
            <p:cNvSpPr txBox="1"/>
            <p:nvPr/>
          </p:nvSpPr>
          <p:spPr>
            <a:xfrm>
              <a:off x="540000" y="108000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①坚持独立思考,注重学术创新,从不蹈袭前人;②积少成多,不断增改,务本求真;③严谨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笃实,勤勉治学,持论公允,留待后人检验。</a:t>
              </a:r>
              <a:endParaRPr lang="zh-CN" altLang="en-US" dirty="0"/>
            </a:p>
          </p:txBody>
        </p:sp>
        <p:sp>
          <p:nvSpPr>
            <p:cNvPr id="3" name="TextBox 2"/>
            <p:cNvSpPr txBox="1"/>
            <p:nvPr/>
          </p:nvSpPr>
          <p:spPr>
            <a:xfrm>
              <a:off x="540000" y="173038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有关《日知录》的成书过程的叙述,集中在文本第2段。此段一开头便总写《日知录》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能代表他的“严谨笃实与学术创新”;文段中“不断增改”及六年间“已得手稿二十余卷”说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明他“积少成多,不断增改”;“其有不合,时复改定”体现他“务本求真”;“一旦发现前人著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述中已有类似论说,一律删去”体现他“坚持独立思考,注重学术创新,从不蹈袭前人”;“供后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人研讨”体现他“持论公允,留待后人检验”的实事求是。将这些信息整合即可。</a:t>
              </a:r>
              <a:endParaRPr lang="zh-CN" altLang="en-US" dirty="0"/>
            </a:p>
          </p:txBody>
        </p:sp>
        <p:sp>
          <p:nvSpPr>
            <p:cNvPr id="4" name="TextBox 2"/>
            <p:cNvSpPr txBox="1"/>
            <p:nvPr/>
          </p:nvSpPr>
          <p:spPr>
            <a:xfrm>
              <a:off x="540000" y="3533421"/>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一是没有概括,照抄原文。如“一旦发现前人著述中已有类似论说,一律删去”。此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答案没有将内容概括为“注重学术创新,从不蹈袭前人”。二是没有根据“治学特点”来概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括。如答“在自己的事业上永远遵循自己的原则,坚持自己的独特作风”,这样的答案在原文中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找不到根据。</a:t>
              </a:r>
              <a:endParaRPr lang="zh-CN" altLang="en-US" dirty="0"/>
            </a:p>
          </p:txBody>
        </p:sp>
        <p:sp>
          <p:nvSpPr>
            <p:cNvPr id="5" name="TextBox 2"/>
            <p:cNvSpPr txBox="1"/>
            <p:nvPr/>
          </p:nvSpPr>
          <p:spPr>
            <a:xfrm>
              <a:off x="571472" y="494132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①推重“博学于文”“行己有耻”的古训,谦虚谨慎,严于律己;②经世致用,学问广博,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开一代学术风气;③善于推人之长,以友为师,虚怀若谷,博采众长。</a:t>
              </a:r>
              <a:endParaRPr lang="zh-CN" altLang="en-US" dirty="0"/>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991377"/>
            <a:ext cx="8158472" cy="5776622"/>
            <a:chOff x="540000" y="1080000"/>
            <a:chExt cx="8158472" cy="5776622"/>
          </a:xfrm>
        </p:grpSpPr>
        <p:grpSp>
          <p:nvGrpSpPr>
            <p:cNvPr id="4" name="组合 3"/>
            <p:cNvGrpSpPr/>
            <p:nvPr/>
          </p:nvGrpSpPr>
          <p:grpSpPr>
            <a:xfrm>
              <a:off x="540000" y="1080000"/>
              <a:ext cx="8127000" cy="2737612"/>
              <a:chOff x="540000" y="1080000"/>
              <a:chExt cx="8127000" cy="2737612"/>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根据题意,作答方向有二:一为经师,二为人师。信息基本上集中在第3段及相关链接①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中。《论语》为四书五经之一,那么“把《论语》中的‘博学于文’‘行己有耻’作为自己的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治学宗旨”便是他成为经学大师的原因。段落中间“其高尚品格足为后世楷模”是个重要提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示,其前面的“始终推友之长,虚己待人,以友为师”即为具体阐述。相关链接①中可筛选概括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出“经世致用,学问广博,开一代学术风气”。</a:t>
                </a:r>
                <a:endParaRPr lang="zh-CN" altLang="en-US" dirty="0"/>
              </a:p>
            </p:txBody>
          </p:sp>
          <p:sp>
            <p:nvSpPr>
              <p:cNvPr id="3" name="TextBox 2"/>
              <p:cNvSpPr txBox="1"/>
              <p:nvPr/>
            </p:nvSpPr>
            <p:spPr>
              <a:xfrm>
                <a:off x="540000" y="277732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答题关键</a:t>
                </a:r>
                <a:r>
                  <a:rPr lang="zh-CN" altLang="en-US" sz="1500" kern="0" dirty="0" smtClean="0">
                    <a:solidFill>
                      <a:srgbClr val="000000"/>
                    </a:solidFill>
                    <a:latin typeface="Times New Roman" panose="02020603050405020304" pitchFamily="65" charset="-122"/>
                    <a:ea typeface="宋体" panose="02010600030101010101" pitchFamily="2" charset="-122"/>
                  </a:rPr>
                  <a:t>　一是准确理解题目要求的两个方面:“经学大师”是指顾炎武的治学方面,包括态度、方法和成就;“世人楷模”是指其德行方面,即为人处世。二是要注意联系全文以及相关链接材料的内容,从中找到依据来分类概括并做简要分析,要兼顾“治学”“德行”两方面,避免漏答。</a:t>
                </a:r>
                <a:endParaRPr lang="zh-CN" altLang="en-US" dirty="0"/>
              </a:p>
            </p:txBody>
          </p:sp>
        </p:grpSp>
        <p:sp>
          <p:nvSpPr>
            <p:cNvPr id="5" name="TextBox 2"/>
            <p:cNvSpPr txBox="1"/>
            <p:nvPr/>
          </p:nvSpPr>
          <p:spPr>
            <a:xfrm>
              <a:off x="571472" y="377745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①顾炎武具有强烈的家国情怀和忧国忧民意识;②在顾炎武看来,普通人的命运与国家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民族的命运是紧密联系在一起的;③“天下兴亡,匹夫有责”是对我国爱国主义传统的自然引申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与合理发展;④这一观点具有积极意义,教育后人要勇于担当、爱国奉献。</a:t>
              </a:r>
              <a:endParaRPr lang="zh-CN" altLang="en-US" dirty="0"/>
            </a:p>
          </p:txBody>
        </p:sp>
        <p:sp>
          <p:nvSpPr>
            <p:cNvPr id="6" name="TextBox 2"/>
            <p:cNvSpPr txBox="1"/>
            <p:nvPr/>
          </p:nvSpPr>
          <p:spPr>
            <a:xfrm>
              <a:off x="571472" y="4777591"/>
              <a:ext cx="8127000" cy="20790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“天下兴亡,匹夫有责”这一观点首先让我们认识到“匹夫”应该关心国事,具有爱国主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义情怀;也让我们认识到“天下”和“匹夫”的关系,即二者紧密相连,不可分割;还让我们认识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到,虽是“匹夫”(即国家中的一员),但在国家危难时要勇于担当。</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本题要求谈对“天下兴亡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匹夫有责”这一观点的看法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是一道探究题。题目强调</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“结合材料”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即要有根据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从文本出发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联系“相关知识”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阐述个人的看法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是要有自己的见解</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不仅仅是从文本出发进行分析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更要转换为自我认识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探究文本反映的时代精神和价值。</a:t>
              </a:r>
              <a:endParaRPr lang="zh-CN" altLang="en-US" sz="1500" dirty="0"/>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六、(2015课标全国Ⅰ,12)阅读下面的文字,回答问题。(25分)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朱东润自传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1896年我出生在江苏泰兴一个失业店员的家庭,早年生活艰苦,所受的教育也存在着一定的波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折。21岁我到梧州担任广西第二中学的外语教师,23岁调任南通师范学校教师。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1929年4月间,我到武汉大学担任外语讲师,从此我就成为大学教师。那时武汉大学的文学院长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是闻一多教授,他看到中文系的教师实在太复杂,总想来一些变动。用近年的说法,这叫作掺沙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子。我的命运是作为沙子而到中文系开课的。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大约是1939年吧,一所内迁的大学的中文系在学年开始,出现了传记研究这一个课,其下注明本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年开韩柳文。传记文学也好,韩柳文学也不妨,但是怎么会在传记研究这个总题下面开韩柳文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呢?在当时的大学里,出现的怪事不少,可是这一项多少和我的兴趣有关,这就决定了我对于传记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文学献身的意图。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《四库全书总目》有传记类,指出《晏子春秋》为传之祖,《孔子三朝记》为记之祖,这是三百</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年前的看法,现在用不上了。有人说《史记》《汉书》为传记之祖,这个也用不上。《史》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《汉》有互见法,对于一个人的评价,常常需要通读全书多卷,才能得其大略。可是在传记文学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里,一个传主只有一本书,必须在这本书里把对他的评价全部交代。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是不是古人所作的传、行状、神道碑这一类的作品对于近代传记文学的写作有什么帮助呢?也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不尽然。古代文人的这类作品,主要是对于死者的歌颂,对于近代传记文学是没有什么用处的。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这些作品,毕竟不是传记文学。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除了史家和文人的作品以外,是不是还有值得提出的呢?有的,这便是所谓别传。别传的名称,可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能不是作者的自称而是后人认为有别于正史,因此称为“别传”。有些简单一些,也可称为传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叙。这类作品写得都很生动,没有那些阿谀奉承之辞,而且是信笔直书,对于传主的错误和缺陷,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都是全部奉陈。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是不是可以从国外吸收传记文学的写作方法呢?当然可以,而且有此必要。但是不能没有一个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抉择。罗马时代的勃路塔克是最好的了,但是他的时代和我们相去太远,而且他的那部大作,所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着重的是相互比较而很少对于传主的刻画,因此我们只能看到一个大略而看不到入情入理的细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致的分析。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英国的《约翰逊博士传》是传记文学中的不朽名作,英国人把它推重到极高的地位。这部书的</a:t>
            </a:r>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细致是到了一个登峰造极的地位,但是的确也难免有些琐碎。而且由于约翰逊并不处于当时的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政治中心,其人也并不能代表英国的一般人物,所以这部作品不是我们必须模仿的范本。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是不是我国已经翻译过来的《维多利亚女王传》可以作为范本呢?应当说是可以,由于作者着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墨无多,处处显得“颊上三毫”的风神。可是中国文人相传的做法,正是走的一样的道路,所以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无论近代人怎么推崇这部作品,总还不免令人有“穿新鞋走老路”的戒心。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国内外的作品读过一些,也读过法国评论家莫洛亚的传记文学理论,是不是对于传记文学就算有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些认识呢?不算,在自己没有动手创作之前,就不能算是认识。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这时是1940年左右,中国正在艰苦抗战,我只身独处,住在四川乐山的郊区,每周得进城到学校上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课,生活也很艰苦。家乡已经陷落了,妻室儿女,一家八口,正在死亡线上挣扎。我决心把研读的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各种传记作为范本,自己也写出一本来。我写谁呢?我考虑了好久,最后决定写明代的张居正。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第一,因为他能把一个充满内忧外患的国家拯救出来,为垂亡的明王朝延长了七十年的寿命。第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二,因为他不顾个人的安危和世人的唾骂,终于完成历史赋予他的使命。他不是没有缺点的,但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是无论他有多大的缺点,他是唯一能够拯救那个时代的人物。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①自传和传人,本是性质类似的著述,除了因为作者立场的不同,因而有必要的区别以外,原来没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有很大的差异。但是在西洋文学里,常会发生分类的麻烦。我们则传叙二字连用指明同类的文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学。同时因为古代的用法,传人曰传,自叙曰叙,这种分别的观念,是一种原有的观念,所以传叙文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学,包括叙、传在内,丝毫不感觉牵强。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(朱东润《关于传叙文学的几个名词》)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②朱先生确是有儒家风度的学者,一身正气,因此他所选择的传主对象,差不多都是关心国计民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生的有为之士。他强调关切现实,拯救危亡,尊崇气节与品格。这都是可以理解的。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(傅璇琮《理性的思索和情感的倾注——读朱东润先生史传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文学随想》)</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A.当年有所大学的中文系开传记研究课,课程内容却是韩愈、柳宗元的古文,朱东润就是因为这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件事决心献身传记文学的研究。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B.“我的命运是作为沙子而到中文系开课的”,这样的表述与其说写出了自己过去的经历,不如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说反映了朱东润写自传时的心态。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C.朱东润虽然认可国外的传记文学,但却担心“穿新鞋走老路”,因此拒绝把近代人推崇的《维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多利亚女王传》作为写作范本。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D.出于自己的现实关怀来选择传主,是朱东润传记文学创作的一贯原则。有学者总体上对此表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示理解,但在态度上略有保留。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E.朱东润虽然认为“传叙文学”的说法更加科学,但为了避免常会发生的分类麻烦,还是在自传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中采用了“传记文学”的说法。</a:t>
            </a:r>
            <a:endParaRPr lang="zh-CN" altLang="en-US" dirty="0"/>
          </a:p>
        </p:txBody>
      </p:sp>
      <p:sp>
        <p:nvSpPr>
          <p:cNvPr id="3" name="TextBox 2"/>
          <p:cNvSpPr txBox="1"/>
          <p:nvPr/>
        </p:nvSpPr>
        <p:spPr>
          <a:xfrm>
            <a:off x="516966" y="484902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朱东润的传记文学观是如何形成的?请结合材料简要分析。(6分)</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众收视率与总体观众收视率的比值,表示的是目标观众相对于总体观众的收视集中程度,能够回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答“谁更喜欢收看这个频道”的问题;集中度的比值大于100%,表示该类目标观众的收视倾向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高于平均水平。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在制播运营模式方面,央视纪录频道实行的是频道化运营模式。央视是纪录片的主要制作基地,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制作出的精品节目数量众多。当然,频道化运营模式也有其自身的劣势,劣势在于频道可以调动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的资源非常有限,其融资渠道、产品设计、人财物资源调度都会受到种种限制。央视纪录频道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目前正积极推进制播分离模式,节目制作以社会招标、联合制作、购买作为主要方式,并辅以自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制精品,为建立较为健全的制作管理模式做好准备。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[摘编自张同道等《2011年国家纪录片频道发展报告(下)》]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总部位于美国首都华盛顿的国家地理频道是一个全球性的付费有线电视网。目前,国家地理频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道已经以34种语言转播至全球166个国家和地区逾2亿9千万用户。作为一个纯纪录片频道能够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取得如此卓越的成就,除了高质量、高观赏性的节目内容之外,与其频道自身的制播运营模式是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分不开的。其制播运营模式如下:有线电视系统是在地方政府的批准下由有线电视系统运营商</a:t>
            </a:r>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66966" cy="5209179"/>
            <a:chOff x="500034" y="1080000"/>
            <a:chExt cx="8166966" cy="5209179"/>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A.当年有所大学的中文系开传记研究课,课程内容却是韩愈、柳宗元的古文,朱东润就是因为这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件事决心献身传记文学的研究。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B.“我的命运是作为沙子而到中文系开课的”,这样的表述与其说写出了自己过去的经历,不如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说反映了朱东润写自传时的心态。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C.朱东润虽然认可国外的传记文学,但却担心“穿新鞋走老路”,因此拒绝把近代人推崇的《维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多利亚女王传》作为写作范本。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D.出于自己的现实关怀来选择传主,是朱东润传记文学创作的一贯原则。有学者总体上对此表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示理解,但在态度上略有保留。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E.朱东润虽然认为“传叙文学”的说法更加科学,但为了避免常会发生的分类麻烦,还是在自传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中采用了“传记文学”的说法。</a:t>
              </a:r>
              <a:endParaRPr lang="zh-CN" altLang="en-US" dirty="0"/>
            </a:p>
          </p:txBody>
        </p:sp>
        <p:sp>
          <p:nvSpPr>
            <p:cNvPr id="3" name="TextBox 2"/>
            <p:cNvSpPr txBox="1"/>
            <p:nvPr/>
          </p:nvSpPr>
          <p:spPr>
            <a:xfrm>
              <a:off x="516966" y="484902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朱东润的传记文学观是如何形成的?请结合材料简要分析。(6分)</a:t>
              </a:r>
              <a:endParaRPr lang="zh-CN" altLang="en-US" dirty="0"/>
            </a:p>
          </p:txBody>
        </p:sp>
        <p:sp>
          <p:nvSpPr>
            <p:cNvPr id="4" name="TextBox 2"/>
            <p:cNvSpPr txBox="1"/>
            <p:nvPr/>
          </p:nvSpPr>
          <p:spPr>
            <a:xfrm>
              <a:off x="500034" y="526056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作为带有学术性质的自传,本文有什么特点?请简要回答。(6分)</a:t>
              </a:r>
              <a:endParaRPr lang="zh-CN" altLang="en-US" dirty="0"/>
            </a:p>
          </p:txBody>
        </p:sp>
        <p:sp>
          <p:nvSpPr>
            <p:cNvPr id="5" name="TextBox 2"/>
            <p:cNvSpPr txBox="1"/>
            <p:nvPr/>
          </p:nvSpPr>
          <p:spPr>
            <a:xfrm>
              <a:off x="500034" y="563957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朱东润认为传记文学作品应如何刻画和评价传主?你是否同意他的观点?请结合材料说明理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由。(8分)</a:t>
              </a:r>
              <a:endParaRPr lang="zh-CN" altLang="en-US" dirty="0"/>
            </a:p>
          </p:txBody>
        </p:sp>
      </p:grpSp>
    </p:spTree>
  </p:cSld>
  <p:clrMapOvr>
    <a:masterClrMapping/>
  </p:clrMapOvr>
  <p:transition>
    <p:sndAc>
      <p:end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3764298"/>
            <a:chOff x="500034" y="1080000"/>
            <a:chExt cx="8166966" cy="3764298"/>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答D给3分,答B给2分,答A给1分;答C、E不给分。回答三项或三项以上,不给分。A.据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原文第三段可知,“朱东润就是因为这件事决心献身传记文学的研究”不符合原文意思,因为朱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东润是因为对传记研究感兴趣而为之献身的。C.“拒绝把近代人推崇的《维多利亚女王传》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作为写作范本”不符合原文意思,原文第九段说“是不是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《维多利亚女王传》可以作为范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本呢?应当说是可以”“有‘穿新鞋走老路’的戒心”,但并未拒绝把它作为范本。E.“还是在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自传中采用了‘传记文学’的说法”有误,相关链接材料①中说“我们则传叙二字连用指明同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类的文学”。</a:t>
              </a:r>
              <a:endParaRPr lang="zh-CN" altLang="en-US" dirty="0"/>
            </a:p>
          </p:txBody>
        </p:sp>
        <p:sp>
          <p:nvSpPr>
            <p:cNvPr id="3" name="TextBox 2"/>
            <p:cNvSpPr txBox="1"/>
            <p:nvPr/>
          </p:nvSpPr>
          <p:spPr>
            <a:xfrm>
              <a:off x="500034" y="384889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审题技巧　</a:t>
              </a:r>
              <a:r>
                <a:rPr lang="zh-CN" altLang="en-US" sz="1500" kern="0" dirty="0" smtClean="0">
                  <a:solidFill>
                    <a:srgbClr val="000000"/>
                  </a:solidFill>
                  <a:latin typeface="Times New Roman" panose="02020603050405020304" pitchFamily="65" charset="-122"/>
                  <a:ea typeface="宋体" panose="02010600030101010101" pitchFamily="2" charset="-122"/>
                </a:rPr>
                <a:t>这是一道多选题,答题时注意审清题干,然后锁定答题区间,弄清选项和原文的细微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差别。试题命制的错误选项多为无中生有、强拉因果、张冠李戴等。注意1分选项,1分选项多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有绝对、不全面、牵强、似是而非等特征。</a:t>
              </a:r>
              <a:endParaRPr lang="zh-CN" altLang="en-US" dirty="0"/>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5528" y="1080000"/>
            <a:ext cx="8221472" cy="5275886"/>
            <a:chOff x="445528" y="1080000"/>
            <a:chExt cx="8221472" cy="5275886"/>
          </a:xfrm>
        </p:grpSpPr>
        <p:grpSp>
          <p:nvGrpSpPr>
            <p:cNvPr id="7" name="组合 6"/>
            <p:cNvGrpSpPr/>
            <p:nvPr/>
          </p:nvGrpSpPr>
          <p:grpSpPr>
            <a:xfrm>
              <a:off x="500034" y="1080000"/>
              <a:ext cx="8166966" cy="4571935"/>
              <a:chOff x="500034" y="1080000"/>
              <a:chExt cx="8166966" cy="4571935"/>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①广泛阅读古今中外的传记作品,如《史记》《汉书》《约翰逊博士传》《维多利亚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女王传》等,并比较它们的异同;②深入研究传记文学理论,辨析不同概念,如阅读莫洛亚的传记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文学理论,分辨史传、别传、自传、传叙文学等;③进行传记文学写作实践,如给张居正写传。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(每答出一点给2分)</a:t>
                </a:r>
                <a:endParaRPr lang="zh-CN" altLang="en-US" dirty="0"/>
              </a:p>
            </p:txBody>
          </p:sp>
          <p:sp>
            <p:nvSpPr>
              <p:cNvPr id="3" name="TextBox 2"/>
              <p:cNvSpPr txBox="1"/>
              <p:nvPr/>
            </p:nvSpPr>
            <p:spPr>
              <a:xfrm>
                <a:off x="540000" y="249157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原文第四至十段写朱东润博览古今中外传记作品并深入研究传记文学的理论,第十一段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写朱东润进行传记文学写作实践,据此概括作答。</a:t>
                </a:r>
                <a:endParaRPr lang="zh-CN" altLang="en-US" dirty="0"/>
              </a:p>
            </p:txBody>
          </p:sp>
          <p:sp>
            <p:nvSpPr>
              <p:cNvPr id="4" name="TextBox 2"/>
              <p:cNvSpPr txBox="1"/>
              <p:nvPr/>
            </p:nvSpPr>
            <p:spPr>
              <a:xfrm>
                <a:off x="500034" y="323724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解答此类题一定要善于速读做标注,追本溯源寻依据,抓因求果找理由。此类题目的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有效信息往往是隐蔽的、分散的。根据要求谨慎地从原文中寻找、辨识有效信息,并将有效信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息进行剪辑组合,形成全面的符合要求的答案。</a:t>
                </a:r>
                <a:endParaRPr lang="zh-CN" altLang="en-US" dirty="0"/>
              </a:p>
            </p:txBody>
          </p:sp>
          <p:sp>
            <p:nvSpPr>
              <p:cNvPr id="5" name="TextBox 2"/>
              <p:cNvSpPr txBox="1"/>
              <p:nvPr/>
            </p:nvSpPr>
            <p:spPr>
              <a:xfrm>
                <a:off x="500034" y="430881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①偏重学术经历,主要写自己的传记文学观及其形成过程;②写生平与写学术二者交融,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呈现学术背后的家国情怀;③行文平易自然,穿插使用口语,就像和老朋友闲谈一样。(每答出一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点给2分)</a:t>
                </a:r>
                <a:endParaRPr lang="zh-CN" altLang="en-US" dirty="0"/>
              </a:p>
            </p:txBody>
          </p:sp>
          <p:sp>
            <p:nvSpPr>
              <p:cNvPr id="6" name="TextBox 2"/>
              <p:cNvSpPr txBox="1"/>
              <p:nvPr/>
            </p:nvSpPr>
            <p:spPr>
              <a:xfrm>
                <a:off x="500034" y="534909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评论文章的特点,有鉴赏的意味,须从内容、行文脉络、语言特色等方面归纳概括。</a:t>
                </a:r>
                <a:endParaRPr lang="zh-CN" altLang="en-US" dirty="0"/>
              </a:p>
            </p:txBody>
          </p:sp>
        </p:grpSp>
        <p:sp>
          <p:nvSpPr>
            <p:cNvPr id="8" name="TextBox 2"/>
            <p:cNvSpPr txBox="1"/>
            <p:nvPr/>
          </p:nvSpPr>
          <p:spPr>
            <a:xfrm>
              <a:off x="445528" y="57062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00" kern="0" dirty="0" smtClean="0">
                  <a:solidFill>
                    <a:srgbClr val="000000"/>
                  </a:solidFill>
                  <a:latin typeface="Times New Roman" panose="02020603050405020304" pitchFamily="65" charset="-122"/>
                  <a:ea typeface="宋体" panose="02010600030101010101" pitchFamily="2" charset="-122"/>
                </a:rPr>
                <a:t>　题干问的是文章的特点,答题角度包括选材、结构、内容、立意、语言、手法及艺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术效果等方面,要把握人物传记的特点,如真实性、典型性、文学性等。</a:t>
              </a:r>
              <a:endParaRPr lang="zh-CN" altLang="en-US" dirty="0"/>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134253"/>
            <a:ext cx="8158472" cy="5204167"/>
            <a:chOff x="540000" y="1134253"/>
            <a:chExt cx="8158472" cy="5204167"/>
          </a:xfrm>
        </p:grpSpPr>
        <p:sp>
          <p:nvSpPr>
            <p:cNvPr id="3" name="TextBox 2"/>
            <p:cNvSpPr txBox="1"/>
            <p:nvPr/>
          </p:nvSpPr>
          <p:spPr>
            <a:xfrm>
              <a:off x="540000" y="1134253"/>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第一问:①应该入情入理地细致刻画传主的个性。如果只重比较,就看不清传主的个性,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而要是像《维多利亚女王传》那样就不够细致,像《约翰逊博士传》那样细致则难免琐碎。②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应该信笔直书,全面评价传主的优缺点。要是像有些古代文人的作品那样只是歌颂死者,就不是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传记文学。(每答出一点给2分)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第二问:(观点一)同意。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①只有入情入理地细致刻画传主的个性,才能给人深刻的印象,且具有可读性;②人无完人,只有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全面评价传主的优缺点,才能给读者一个完整的人物形象。(每答出一点给2分)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(观点二)不同意。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①细致刻画个性需要史料支撑,如果史料不足而仍然强调这一点,就会导致不够客观,显得矫揉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造作;②追求全面评价传主的优缺点,不能有效凸显传主的个性。(每答出一点给2分)</a:t>
              </a:r>
              <a:endParaRPr lang="zh-CN" altLang="en-US" dirty="0"/>
            </a:p>
          </p:txBody>
        </p:sp>
        <p:sp>
          <p:nvSpPr>
            <p:cNvPr id="4" name="TextBox 2"/>
            <p:cNvSpPr txBox="1"/>
            <p:nvPr/>
          </p:nvSpPr>
          <p:spPr>
            <a:xfrm>
              <a:off x="571472" y="4605638"/>
              <a:ext cx="8127000" cy="17327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第一问:原文第五、六段主要写朱东润信笔直书的传记观,第七至十段主要写朱东润主张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应入情入理地细致刻画传主的个性,对这些段落进行概括提炼即可。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第二问:为开放性试题,同意与否均可,关键是要结合原文内容,自圆其说,充分阐明理由。</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回答这类题目一要做到所进行的探究分析必须与原文有直接的联系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或者在此基础</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上加以拓展延伸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二要做到观点明确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表述合情合理。</a:t>
              </a:r>
              <a:endParaRPr lang="zh-CN" altLang="en-US" sz="1500" dirty="0"/>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2815"/>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七、(2015课标全国Ⅱ,12)阅读下面的文字,回答问题。(25分)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将军赋采薇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戴安澜任第73旅旅长后,回顾多年对日作战的经验教训,认定要取得胜利必须依靠部属努力,而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部属的旺盛士气来自他们的爱国热情。他特意抄录民族英雄岳飞的《满江红》和文天祥的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《过零丁洋》,印发给各级官兵背诵吟唱,激发大家精忠报国的爱国热忱。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为了抗战大业,戴安澜摒弃党派成见,团结爱国人士。《自由报》记者宗祺仁前来采访,与他彻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夜讨论时局,探讨国共合作抗日的未来,两人很快成为莫逆之交。这时有人提醒戴安澜,说宗是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共产党,须多加提防。他坦然答道:“现在是国共合作抗战,何防之有?宗是否共产党我不知道,我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只知道他是新闻记者,写过许多真实感人的报道,有卓越的见解。我们正缺少这样的爱国志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士。”几天后,他还把自己的军事著作交给宗祺仁修改并题词。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太平洋战争爆发后,中国决定派远征军赴缅甸对日作战。当命令到达时,已升任第200师师长的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戴安澜高唱《满江红》,并向官兵宣讲诸葛亮远征的事迹,以“鞠躬尽瘁,死而后已”的精神激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励官兵。赴缅途中,他激情满怀,赋《远征》二首以明志。其一云:“万里旌旗耀眼开,王师出境</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岛夷摧。扬鞭遥指花如许,诸葛前身今又来。”其二云:“策马奔车走八荒,远征功业迈秦皇。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澄清宇宙安黎庶,先挽长弓射夕阳。”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入缅不久,日军主力迫近东瓜,军长杜聿明决定集中主力击溃日军。戴安澜立下誓言:“此次远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征,系唐明以来扬国威之盛举,虽战至一兵一卒,也必死守东瓜。”这时,英军突然撤走,我方援军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未至,形势危急,戴安澜决心以身报国。他宣布:“本师长立遗嘱在先:如果师长战死,以副师长代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之;副师长战死,参谋长代之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以此类推,各级皆然。”他给夫人王荷馨写了绝命家书:“余此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次奉命固守东瓜,因上面大计未定,与后方联络过远,敌人行动又快,现在孤军奋斗,决以全部牺牲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报国家养育。为国家战死,事极光荣。所念者,你们母子今后生活,当更痛苦。望你珍重,并爱护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诸儿,侍奉老母。老父在皖,可不必呈闻。”面对日军发动步兵、炮兵和空军联合进攻,狂轰滥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炸,施放毒气,戴安澜率部同仇敌忾,顽强战斗,抗击四倍于己的日军长达十余日。中印缅战区美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军司令兼中国战区统帅部参谋长史迪威表示:“近代立功异域,扬中华声威者,以戴将军为第一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人。”日本人战后回忆时也承认:“该部队自始至终战斗意志旺盛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虽是敌军,但令人佩服!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自司令官饭田中将以下各将官无不赞叹其勇气。”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东瓜保卫战虽然给予日军沉重打击,但因盟军失利,缅北战局急转直下,腹背受敌的远征军被迫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突围。这时,英国要求远征军申请难民身份,以便英国军队收容。戴安澜发誓:“我戴某人宁愿</a:t>
            </a:r>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与日寇战死,绝不苟且偷生。”于是率部进入缅北野人山,向祖国方向艰难跋涉。就在部队到达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离祖国最近的一条公路时,突遭日军伏击,他立即命令分散突围。激战中,戴安澜胸腹中弹。时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值缅甸雨季,大雨滂沱,部队既要突破日军堵击,还需忍饥挨饿,穿越荒山密林。1942年5月26日,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他们行至缅北茅邦村,戴安澜伤势恶化,以身殉国,年仅38岁。弥留之际,参谋长问他下一步的行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动路线,这时他已不能说话,手指地图,示意部队从莫洛过瑞丽江向北回国,又让人扶着他面向祖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国注视许久,安然而逝。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戴安澜牺牲后,遗体由官兵抬回国内。渡过瑞丽江后,乃将遗体火化,骨灰装入小木箱,以马驮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载。这一情景感动了沿途民众,一位老华侨痛心地说:“寿材这么小,怎能配得上将军的英名与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地位?”随即捐出自备的楠木寿材。腾冲县长率全县父老乡亲20万人,沿街跪迎将军灵车。随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后,国民政府追赠戴安澜为陆军中将,美国总统罗斯福追授戴安澜懋绩勋章。国民政府在广西全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州举行安葬仪式,中共领袖毛泽东派人送来挽诗:“外侮需人御,将军赋采薇。师称机械化,勇夺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虎罴威。浴血东瓜守,驱倭棠吉归。沙场竟殒命,壮志也无违。”周恩来、朱德等也敬献挽词、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挽联。新中国成立后,中央人民政府追认戴安澜为革命烈士,并以毛泽东主席的名义向遗属颁发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“革命牺牲军人家属光荣纪念证”。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(摘编自茅海建主编《国民党抗战殉国将领》等)</a:t>
            </a: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①人我之际要看得平,平则不忮;功名之际要看得淡,淡则不求;生死之际要看得破,破则不惧。人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能不忮不求不惧,则无往而非乐境,而生气盎然矣。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(戴安澜赠部属各官长题词)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②军人一般以彪悍为荣,但是戴安澜与众不同,他多才多艺,熟读文史,精通琴棋书画。如果不是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因为战乱和外敌入侵,他很有可能成为一位儒雅名士,但国家危难却把他的命运引上另外一条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(戴复东等《我们的父亲戴安澜》)</a:t>
            </a: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292887"/>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A.戴安澜自幼对岳飞的《满江红》、文天祥的《过零丁洋》等诗篇熟读成诵,常常手自笔录并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吟唱,以此激发自己和官兵的爱国热忱。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B.在给夫人王荷馨的家书中,戴安澜表明了为国战死的决心,认为这是军人的极大光荣,唯一放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心不下的,就是妻子儿女日后的生活。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C.面对形势急转直下、腹背受敌的困境,戴安澜坚决不同意要他申请难民身份以便英国军队收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容的提议,奋而率部突围,与日寇死战。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D.戴安澜从缅甸“马革裹尸还”的情景,感动了沿途无数民众,有人献出楠木寿材抚慰英灵,也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曾出现万人空巷跪迎灵车的盛况。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E.戴安澜临危受命,率第200师官兵驰援缅甸,固守东瓜,收复棠吉,以浴血沙场、为国捐躯的壮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举,谱写了抗日救国的新《采薇》。</a:t>
            </a: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0">
            <a:off x="539750" y="1144905"/>
            <a:ext cx="8158480" cy="2105660"/>
            <a:chOff x="540000" y="1080000"/>
            <a:chExt cx="8158472" cy="2102624"/>
          </a:xfrm>
        </p:grpSpPr>
        <p:sp>
          <p:nvSpPr>
            <p:cNvPr id="7" name="TextBox 2"/>
            <p:cNvSpPr txBox="1"/>
            <p:nvPr/>
          </p:nvSpPr>
          <p:spPr>
            <a:xfrm>
              <a:off x="540000" y="1080000"/>
              <a:ext cx="8127000" cy="6910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有人说《自由报》记者宗祺仁是共产党,提醒戴安澜多加提防,他却回答“何防之有”,这是为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什么?请结合材料,分析戴安澜这样回答的理由。(6分)</a:t>
              </a:r>
              <a:endParaRPr lang="zh-CN" altLang="en-US" dirty="0"/>
            </a:p>
          </p:txBody>
        </p:sp>
        <p:sp>
          <p:nvSpPr>
            <p:cNvPr id="8" name="TextBox 7"/>
            <p:cNvSpPr txBox="1"/>
            <p:nvPr/>
          </p:nvSpPr>
          <p:spPr>
            <a:xfrm>
              <a:off x="571472" y="1777195"/>
              <a:ext cx="8127000" cy="6910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戴安澜率第200师赴缅途中,曾赋《远征》二首以明志。诗中涉及哪些历史人物的事迹,又表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达了什么志向?请结合材料,谈谈你的理解。(6分)</a:t>
              </a:r>
              <a:endParaRPr lang="zh-CN" altLang="en-US" dirty="0"/>
            </a:p>
          </p:txBody>
        </p:sp>
        <p:sp>
          <p:nvSpPr>
            <p:cNvPr id="9" name="TextBox 2"/>
            <p:cNvSpPr txBox="1"/>
            <p:nvPr/>
          </p:nvSpPr>
          <p:spPr>
            <a:xfrm>
              <a:off x="571472" y="2491575"/>
              <a:ext cx="8127000" cy="6910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作为著名的抗日爱国将领,戴安澜不仅深受国人爱戴,甚至连敌人也不得不佩服,其中必有内在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原因。请结合材料具体分析。(8分)</a:t>
              </a:r>
              <a:endParaRPr lang="zh-CN" altLang="en-US" dirty="0"/>
            </a:p>
          </p:txBody>
        </p:sp>
      </p:grpSp>
      <p:sp>
        <p:nvSpPr>
          <p:cNvPr id="10" name="TextBox 2"/>
          <p:cNvSpPr txBox="1"/>
          <p:nvPr/>
        </p:nvSpPr>
        <p:spPr>
          <a:xfrm>
            <a:off x="539750" y="3322955"/>
            <a:ext cx="8126730" cy="29775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七、</a:t>
            </a:r>
            <a:endParaRPr lang="zh-CN" altLang="en-US" sz="150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答E给3分,答D给2分,答B给1分;答A、C不给分。回答三项或三项以上,不给分。A.原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文并没有说戴安澜对文天祥的《过零丁洋》熟读成诵,“自幼”“常常”“以此激发自己”等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均于文无据。B.略有错误,放心不下的还有父母。C.曲解文意,“提议”有误,原文第五段第二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句说“英国要求远征军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b="1" kern="0" dirty="0" smtClean="0">
                <a:solidFill>
                  <a:srgbClr val="000000"/>
                </a:solidFill>
                <a:latin typeface="Times New Roman" panose="02020603050405020304" pitchFamily="65" charset="-122"/>
                <a:ea typeface="宋体" panose="02010600030101010101" pitchFamily="2" charset="-122"/>
                <a:sym typeface="+mn-ea"/>
              </a:rPr>
              <a:t>答题步骤</a:t>
            </a:r>
            <a:r>
              <a:rPr lang="zh-CN" altLang="en-US" kern="0" dirty="0" smtClean="0">
                <a:solidFill>
                  <a:srgbClr val="000000"/>
                </a:solidFill>
                <a:latin typeface="Times New Roman" panose="02020603050405020304" pitchFamily="65" charset="-122"/>
                <a:ea typeface="宋体" panose="02010600030101010101" pitchFamily="2" charset="-122"/>
                <a:sym typeface="+mn-ea"/>
              </a:rPr>
              <a:t>　多选题答题步骤:第一步,审读题肢,提防陷阱;第二步,投石探波,找准区间;第三步,文题比对,检验信息。</a:t>
            </a:r>
            <a:endParaRPr lang="zh-CN" altLang="en-US" dirty="0"/>
          </a:p>
          <a:p>
            <a:pPr marL="0" indent="0" eaLnBrk="0" latinLnBrk="1" hangingPunct="0">
              <a:lnSpc>
                <a:spcPct val="150000"/>
              </a:lnSpc>
              <a:spcBef>
                <a:spcPts val="0"/>
              </a:spcBef>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投资建立的,有线电视系统直接面向订户收取费用。有线电视系统运营商是指拥有并运营有线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电视系统的企业实体。有线电视节目提供商为有线电视系统运营商提供节目。具体到国家地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理频道而言,美国国家地理电视公司以及其他渠道承担提供片源的任务;国家地理频道承担的是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节目制作等任务,即让来自国家地理电视公司等渠道的单个的片源变成有机结合的整体,适于在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电视上播放;康卡斯特电信公司作为有线电视系统运营商,则承担把电视信号传送到千家万户的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电视机上的技术性播出任务。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(摘编自楚蕙萍《多元延伸,有机互动——美国国家地理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频道运营模式初探》)</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下列对材料相关内容的梳理,不正确的一项是(3分)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A.中央电视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台纪录频道</a:t>
              </a:r>
              <a:r>
                <a:rPr lang="zh-CN" altLang="en-US" sz="2220" kern="0" spc="325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四大主体内容</a:t>
              </a:r>
              <a:endParaRPr lang="zh-CN" altLang="en-US" dirty="0"/>
            </a:p>
            <a:p>
              <a:pPr marL="0" indent="0" eaLnBrk="0" latinLnBrk="1" hangingPunct="0">
                <a:lnSpc>
                  <a:spcPct val="150000"/>
                </a:lnSpc>
                <a:spcBef>
                  <a:spcPts val="14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六大主题时段</a:t>
              </a:r>
              <a:r>
                <a:rPr lang="zh-CN" altLang="en-US" sz="2220" kern="0" spc="325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达到规模化</a:t>
              </a:r>
              <a:endParaRPr lang="zh-CN" altLang="en-US" dirty="0"/>
            </a:p>
            <a:p>
              <a:pPr marL="0" indent="0" eaLnBrk="0" latinLnBrk="1" hangingPunct="0">
                <a:lnSpc>
                  <a:spcPct val="150000"/>
                </a:lnSpc>
                <a:spcBef>
                  <a:spcPts val="14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的播出效应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B.中央电视台</a:t>
              </a:r>
              <a:endParaRPr lang="zh-CN" altLang="en-US" dirty="0"/>
            </a:p>
          </p:txBody>
        </p:sp>
        <p:pic>
          <p:nvPicPr>
            <p:cNvPr id="3" name="图片 3" descr="textimage1.jpeg"/>
            <p:cNvPicPr>
              <a:picLocks noChangeAspect="1"/>
            </p:cNvPicPr>
            <p:nvPr/>
          </p:nvPicPr>
          <p:blipFill>
            <a:blip r:embed="rId1"/>
            <a:stretch>
              <a:fillRect/>
            </a:stretch>
          </p:blipFill>
          <p:spPr>
            <a:xfrm>
              <a:off x="1494000" y="4597653"/>
              <a:ext cx="695324" cy="495300"/>
            </a:xfrm>
            <a:prstGeom prst="rect">
              <a:avLst/>
            </a:prstGeom>
          </p:spPr>
        </p:pic>
        <p:pic>
          <p:nvPicPr>
            <p:cNvPr id="4" name="图片 4" descr="textimage2.jpeg"/>
            <p:cNvPicPr>
              <a:picLocks noChangeAspect="1"/>
            </p:cNvPicPr>
            <p:nvPr/>
          </p:nvPicPr>
          <p:blipFill>
            <a:blip r:embed="rId2"/>
            <a:stretch>
              <a:fillRect/>
            </a:stretch>
          </p:blipFill>
          <p:spPr>
            <a:xfrm>
              <a:off x="1684800" y="5128819"/>
              <a:ext cx="695324" cy="495299"/>
            </a:xfrm>
            <a:prstGeom prst="rect">
              <a:avLst/>
            </a:prstGeom>
          </p:spPr>
        </p:pic>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080000"/>
            <a:ext cx="8175404" cy="4269095"/>
            <a:chOff x="540000" y="1080000"/>
            <a:chExt cx="8175404" cy="4269095"/>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①国难当头,应以民族大义为重,勠力同心,共赴国难;②宗的见解卓越,报道真实感人,是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少有的爱国志士;③作为莫逆之交,只应相互敬重,不能彼此防备。(每答出一点给2分。意思答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对即可)</a:t>
              </a:r>
              <a:endParaRPr lang="zh-CN" altLang="en-US" dirty="0"/>
            </a:p>
          </p:txBody>
        </p:sp>
        <p:sp>
          <p:nvSpPr>
            <p:cNvPr id="3" name="TextBox 2"/>
            <p:cNvSpPr txBox="1"/>
            <p:nvPr/>
          </p:nvSpPr>
          <p:spPr>
            <a:xfrm>
              <a:off x="540000" y="212868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回答此题需找到信息所在区间(第二段),重点词句在戴安澜的语言描写中有体现,如国共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合作、写过真实感人的报道、卓越的见解、爱国志士等。</a:t>
              </a:r>
              <a:endParaRPr lang="zh-CN" altLang="en-US" dirty="0"/>
            </a:p>
          </p:txBody>
        </p:sp>
        <p:sp>
          <p:nvSpPr>
            <p:cNvPr id="4" name="TextBox 2"/>
            <p:cNvSpPr txBox="1"/>
            <p:nvPr/>
          </p:nvSpPr>
          <p:spPr>
            <a:xfrm>
              <a:off x="571472" y="2869622"/>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本题考查筛选信息、归纳内容要点的能力。回到原文,逐层浏览,找到有关信息,再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整合这些信息组织成答案。</a:t>
              </a:r>
              <a:endParaRPr lang="zh-CN" altLang="en-US" dirty="0"/>
            </a:p>
          </p:txBody>
        </p:sp>
        <p:sp>
          <p:nvSpPr>
            <p:cNvPr id="5" name="TextBox 2"/>
            <p:cNvSpPr txBox="1"/>
            <p:nvPr/>
          </p:nvSpPr>
          <p:spPr>
            <a:xfrm>
              <a:off x="571472" y="356314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①第一首借诸葛亮远征平定蛮夷的事迹,说明自己率领的是正义之师、威武之师,表达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了荡平敌寇、解民于倒悬的信念;②第二首借秦始皇开拓疆土的事迹,表达超越秦皇、弘扬国威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的壮志,抒发了澄清宇宙、安抚黎庶的气概。(每答出一点给3分。意思答对即可)</a:t>
              </a:r>
              <a:endParaRPr lang="zh-CN" altLang="en-US" dirty="0"/>
            </a:p>
          </p:txBody>
        </p:sp>
        <p:sp>
          <p:nvSpPr>
            <p:cNvPr id="6" name="TextBox 2"/>
            <p:cNvSpPr txBox="1"/>
            <p:nvPr/>
          </p:nvSpPr>
          <p:spPr>
            <a:xfrm>
              <a:off x="588404" y="4700456"/>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涉及的历史人物为诸葛亮、秦始皇,结合历史人物的故事和当时的情状,阐述戴安澜的志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向。需注意写出自己的理解。</a:t>
              </a:r>
              <a:endParaRPr lang="zh-CN" altLang="en-US" dirty="0"/>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3137185"/>
            <a:chOff x="540000" y="1080000"/>
            <a:chExt cx="8158472" cy="3137185"/>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①超越党派利益,献身正义事业,血酬壮志,精忠报国;②为人平和,不求功名,临危不惧,胸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怀坦荡;③关爱家人,情真意切,侠骨柔肠,勇于担当;④身为军人,熟读文史,精通琴棋书画,兼具文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韬武略;⑤英勇善战,指挥若定,治军有方,视死如归。(每答出一点给2分,给满8分为止。意思答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对即可。如有其他答案,可根据观点明确、理由充分、论述合理的程度,酌情给分)</a:t>
              </a:r>
              <a:endParaRPr lang="zh-CN" altLang="en-US" dirty="0"/>
            </a:p>
          </p:txBody>
        </p:sp>
        <p:sp>
          <p:nvSpPr>
            <p:cNvPr id="3" name="TextBox 2"/>
            <p:cNvSpPr txBox="1"/>
            <p:nvPr/>
          </p:nvSpPr>
          <p:spPr>
            <a:xfrm>
              <a:off x="571472" y="2484916"/>
              <a:ext cx="8127000" cy="173226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回答此题不但要分析原文,还要注意相关链接内容,从整体上把握戴安澜的品格精神,重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点分析四、五两段,多侧面多角度总结日军佩服戴将军的原因,此题需分条陈述。</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近年来全国卷考查的传记往往在文末附有“相关链接”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这些“相关链接”并非可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有可无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而是正文的必要补充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更是解题时不能忽视的文字。这些链接的内容往往隐含着传主的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形象特点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对我们解答相关题目有着重要的作用。</a:t>
              </a:r>
              <a:endParaRPr lang="zh-CN" altLang="en-US" sz="1500" dirty="0"/>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62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八、(2014课标全国Ⅰ,12)阅读下面的文字,回答问题。(25分)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科学巨人玻尔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1927年,第五届索尔维物理学会议在布鲁塞尔召开,激烈的辩论很快就变成了一场爱因斯坦与玻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尔之间的“决斗”。这场辩论在三年后的第六届索尔维会议上战火再续,玻尔获得胜利,他所代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表的哥本哈根学派因此获得了大多数物理学家的认同,他们对量子力学的解释也被奉为正统解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释。这次辩论就是著名的“爱因斯坦—玻尔论战”,有人称之为物理学史上的“巅峰对决”。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爱因斯坦和玻尔这两位科学巨人的背后,是现代物理学的两大基础理论——相对论和量子力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学。他们的争论旷日持久,几乎所有理论物理学家都被吸引并参与进来,乐此不疲。尽管两人的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科学理论和思想观点始终没能调和,但他们却结下了长达数十年的友谊。玻尔高度评价他与爱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因斯坦的学术之争,认为它是自己“许多新思想产生的源泉”。爱因斯坦也称赞说:“很少有谁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像玻尔那样,对隐秘的事物具有如此敏锐的直觉,同时又兼有如此强有力的批判能力。他是我们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时代科学领域伟大的发现者之一。”</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与爱因斯坦更个性化的独自研究不同,玻尔周围聚集着许多杰出的理论物理学家。他不但有革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新的勇气,更是一位伟大的伯乐。他为量子物理学培养和组织了一支创新发展的队伍,人们称之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为“哥本哈根学派”。后来的诺贝尔物理学奖获得者玻恩、海森伯、泡利以及狄拉克等都曾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是其主要成员。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哥本哈根学派活动的大本营就是哥本哈根理论物理研究所。该所是玻尔在1917年申请,并于19</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21年正式成立的。他以著名科学家的身份为研究所做担保,筹集了大量资金。在任所长的40年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间,他以特有的人格魅力,吸引了世界各地的青年才俊,使研究所成为当时全世界最重要、最活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跃的量子力学研究中心。这里先后培养了600多名物理学家。玻尔使这个科学家群体中的每个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个体的力量发挥到极致,形成了以集体讨论和自由探索为特征的研究风格。他还经常在此举办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非公开的小型年会,邀请各国著名的物理学家出席,相互学习,启发交流。这里没有论资排辈,只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有挑战与争鸣,形成了富有激情和活力、不断进取的学术精神,人们誉之为“哥本哈根精神”,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这种精神至今仍在科学研究领域受到推崇。量子力学每前进一步,或多或少都与这个学派科学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家的合作研究有关。可以说,玻尔领导的哥本哈根学派具备了一个科学学派应有的优秀特质。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希特勒上台后,玻尔以访问德国为名,暗地调查德国科学家的安全情况,然后设法把可能受到迫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害的犹太科学家转移到安全地方。他还积极创立和参加丹麦救援组织,尽力帮助逃到哥本哈根</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的科学家与其他难民。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德国纳粹控制丹麦后,玻尔起初留在国内,与抗敌组织保持密切联系。他一贯的不合作态度,令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纳粹非常恼火。1943年玻尔受到纳粹分子的威胁,他冒险出逃,历尽艰险,辗转到达美国。在美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期间,为抗击法西斯,他曾参加原子弹的研制工作。在研制过程中,他就考虑到这一研究成果对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未来世界的影响,并曾多次接触英美首脑,建议他们及早与苏联达成控制原子武器的协议,但没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有成功。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二战后,玻尔积极倡导和实施国际间的科学合作。1957年,美国福特基金会将第一届“原子为了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和平”奖授予玻尔,以表彰他“在全世界迫切需要的原则上,以友好的精神进行科学探索,在和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平利用原子能以满足人类需要方面做出了榜样”。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(摘编自邹丽焱《玻尔传》)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①玻尔(1885—1962),丹麦物理学家。在普朗克量子假说和卢瑟福原子行星模型的基础上,于19</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13年提出氢原子结构和氢光谱的初步理论。稍后,又提出“对应原理”。对量子论和量子力学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的建立起了重要作用。1927年又提出互补原理。在原子核反应理论、解释重核裂变现象等方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面,也有重要贡献。获1922年诺贝尔物理学奖。</a:t>
            </a:r>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554979"/>
            <a:chOff x="540000" y="1080000"/>
            <a:chExt cx="8127000" cy="5554979"/>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(摘自《辞海》第六版)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②1918年,玻尔的老师卢瑟福邀请他赴英国工作,他在回信中说:“虽然哥本哈根大学在财力、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人员、能力和实验室管理上,都达不到英国的水平,但我立志尽力帮助丹麦发展自己的物理学研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究工作</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我的职责是在这里尽我的全部力量。”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(摘自戈革《玻尔集》)</a:t>
              </a:r>
              <a:endParaRPr lang="zh-CN" altLang="en-US"/>
            </a:p>
          </p:txBody>
        </p:sp>
        <p:sp>
          <p:nvSpPr>
            <p:cNvPr id="3" name="TextBox 2"/>
            <p:cNvSpPr txBox="1"/>
            <p:nvPr/>
          </p:nvSpPr>
          <p:spPr>
            <a:xfrm>
              <a:off x="540000" y="2865486"/>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A.爱因斯坦与玻尔在争鸣中惺惺相惜,爱因斯坦高度评价玻尔的贡献,玻尔也感念爱因斯坦的支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持,他们之间建立了长久的友谊。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B.玻尔以自己创办的研究所为平台,通过邀请各国科学家前来交流学习,使团队的成员能有机会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博采众长,不断发展量子力学理论。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C.玻尔敏锐察觉到纳粹将要对犹太人实施迫害,及时转移了大批犹太科学家,后来还亲自参加了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丹麦的抗敌组织,反对纳粹暴行。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D.玻尔不但有科学家的直觉,也不乏政治家的远见。他预感到核武器的危害,试图尽力说服各大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国首脑达成禁止使用核武器的协议。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E.玻尔致力于维护世界和平,为科学技术的国际间合作及和平利用原子能做出了卓越贡献,并获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得了“原子为了和平”奖。</a:t>
              </a:r>
              <a:endParaRPr lang="zh-CN" altLang="en-US" dirty="0"/>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0">
            <a:off x="539750" y="1080135"/>
            <a:ext cx="8158480" cy="1358265"/>
            <a:chOff x="540000" y="1080000"/>
            <a:chExt cx="8158472" cy="1358187"/>
          </a:xfrm>
        </p:grpSpPr>
        <p:sp>
          <p:nvSpPr>
            <p:cNvPr id="2" name="TextBox 2"/>
            <p:cNvSpPr txBox="1"/>
            <p:nvPr/>
          </p:nvSpPr>
          <p:spPr>
            <a:xfrm>
              <a:off x="540000" y="1080000"/>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为什么爱因斯坦和玻尔的论战被称为物理学史上的“巅峰对决”?请结合材料简述原因。(6分)</a:t>
              </a:r>
              <a:endParaRPr lang="zh-CN" altLang="en-US" dirty="0"/>
            </a:p>
          </p:txBody>
        </p:sp>
        <p:sp>
          <p:nvSpPr>
            <p:cNvPr id="3" name="TextBox 2"/>
            <p:cNvSpPr txBox="1"/>
            <p:nvPr/>
          </p:nvSpPr>
          <p:spPr>
            <a:xfrm>
              <a:off x="571472" y="142000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文中说:“玻尔领导的哥本哈根学派具备了一个科学学派应有的优秀特质。”请结合材料,具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体分析哥本哈根学派有哪些“优秀特质”。(6分)</a:t>
              </a:r>
              <a:endParaRPr lang="zh-CN" altLang="en-US" dirty="0"/>
            </a:p>
          </p:txBody>
        </p:sp>
        <p:sp>
          <p:nvSpPr>
            <p:cNvPr id="4" name="TextBox 2"/>
            <p:cNvSpPr txBox="1"/>
            <p:nvPr/>
          </p:nvSpPr>
          <p:spPr>
            <a:xfrm>
              <a:off x="540000" y="213534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玻尔“特有的人格魅力”表现在哪些方面?请结合材料谈谈你的看法。(8分)</a:t>
              </a:r>
              <a:endParaRPr lang="zh-CN" altLang="en-US" sz="1500" kern="0" dirty="0" smtClean="0">
                <a:solidFill>
                  <a:srgbClr val="000000"/>
                </a:solidFill>
                <a:latin typeface="Times New Roman" panose="02020603050405020304" pitchFamily="65" charset="-122"/>
                <a:ea typeface="宋体" panose="02010600030101010101" pitchFamily="2" charset="-122"/>
              </a:endParaRPr>
            </a:p>
          </p:txBody>
        </p:sp>
      </p:grpSp>
      <p:sp>
        <p:nvSpPr>
          <p:cNvPr id="6" name="TextBox 2"/>
          <p:cNvSpPr txBox="1"/>
          <p:nvPr/>
        </p:nvSpPr>
        <p:spPr>
          <a:xfrm>
            <a:off x="571500" y="2491740"/>
            <a:ext cx="8126730" cy="2080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smtClean="0">
                <a:solidFill>
                  <a:srgbClr val="000000"/>
                </a:solidFill>
                <a:latin typeface="Times New Roman" panose="02020603050405020304" pitchFamily="65" charset="-122"/>
                <a:ea typeface="宋体" panose="02010600030101010101" pitchFamily="2" charset="-122"/>
              </a:rPr>
              <a:t>八、</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答B给3分,答E给2分,答A给1分;答C、D不给分。A.“玻尔也感念爱因斯坦的支持”在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选文中并无明确的表述。C.“玻尔敏锐察觉到纳粹将要对犹太人实施迫害,及时转移了大批犹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太科学家”与原文不符;“参加了丹麦的抗敌组织”错误,原文为“参加丹麦救援组织”“与抗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敌组织保持密切联系”。D.“试图尽力说服各大国首脑达成禁止使用核武器的协议”中的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“禁止使用”应为“控制”;另外,“各大国”的表述也欠准确。</a:t>
            </a:r>
            <a:endParaRPr lang="zh-CN" altLang="en-US" dirty="0"/>
          </a:p>
        </p:txBody>
      </p:sp>
      <p:sp>
        <p:nvSpPr>
          <p:cNvPr id="7" name="TextBox 2"/>
          <p:cNvSpPr txBox="1"/>
          <p:nvPr/>
        </p:nvSpPr>
        <p:spPr>
          <a:xfrm>
            <a:off x="588645" y="4594860"/>
            <a:ext cx="8126730" cy="10401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①从成员上看,论战双方都是当时物理学界的代表人物;②从内容上看,辩论涉及现代物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理学两大基础理论——相对论和量子力学;③从影响上看,辩论带动了整个理论物理界的学术争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28596" y="991377"/>
            <a:ext cx="8238404" cy="5797991"/>
            <a:chOff x="428596" y="1080000"/>
            <a:chExt cx="8238404" cy="5797991"/>
          </a:xfrm>
        </p:grpSpPr>
        <p:sp>
          <p:nvSpPr>
            <p:cNvPr id="2" name="TextBox 2"/>
            <p:cNvSpPr txBox="1"/>
            <p:nvPr/>
          </p:nvSpPr>
          <p:spPr>
            <a:xfrm>
              <a:off x="540000" y="1080000"/>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这道简答题可以从选文的第一、二段中去寻找:①巅峰对决的双方;②辩论涉及的内容;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③对决造成的影响。</a:t>
              </a:r>
              <a:endParaRPr lang="zh-CN" altLang="en-US" dirty="0"/>
            </a:p>
          </p:txBody>
        </p:sp>
        <p:sp>
          <p:nvSpPr>
            <p:cNvPr id="3" name="TextBox 2"/>
            <p:cNvSpPr txBox="1"/>
            <p:nvPr/>
          </p:nvSpPr>
          <p:spPr>
            <a:xfrm>
              <a:off x="516966" y="177719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答题步骤</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本题考查考生筛选、整合文中信息的能力。此类题的解题步骤是:第一步,浏览筛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选。根据题目要求,浏览全文,搜索相关信息;要依据筛选标准,感知全文,筛选重要信息。第二步,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比较辨别。对筛选出来的信息,要进行辨别,通过辨别比较,提取出关键信息。第三步,调整组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合。对提取的重要信息进行调整组合。要依据题干要求,将重要信息进行分类,调整顺序;要按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题目要求,用准确的语言加工。</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4" name="TextBox 2"/>
            <p:cNvSpPr txBox="1"/>
            <p:nvPr/>
          </p:nvSpPr>
          <p:spPr>
            <a:xfrm>
              <a:off x="445528" y="349170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①拥有站在学术前沿的核心领导人物;②有堪称骨干的科学家群体;③创造了独特的学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术精神。</a:t>
              </a:r>
              <a:endParaRPr lang="zh-CN" altLang="en-US" dirty="0"/>
            </a:p>
          </p:txBody>
        </p:sp>
        <p:sp>
          <p:nvSpPr>
            <p:cNvPr id="5" name="TextBox 2"/>
            <p:cNvSpPr txBox="1"/>
            <p:nvPr/>
          </p:nvSpPr>
          <p:spPr>
            <a:xfrm>
              <a:off x="428596" y="4134649"/>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可从选文的第三、四段中概括总结:①什么样的领导人物;②学派的水平;③学派的宗旨。</a:t>
              </a:r>
              <a:endParaRPr lang="zh-CN" altLang="en-US" dirty="0"/>
            </a:p>
          </p:txBody>
        </p:sp>
        <p:sp>
          <p:nvSpPr>
            <p:cNvPr id="6" name="TextBox 2"/>
            <p:cNvSpPr txBox="1"/>
            <p:nvPr/>
          </p:nvSpPr>
          <p:spPr>
            <a:xfrm>
              <a:off x="428596" y="449183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①追求真理,在学术之争中胸怀坦荡,不掺杂个人恩怨;②以赤子之心帮助祖国发展物理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学研究;③慧眼识才,吸引了大批青年科学家,并为他们提供发展的平台;④有人道主义关怀,积极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营救受纳粹迫害的科学家。</a:t>
              </a:r>
              <a:endParaRPr lang="zh-CN" altLang="en-US" dirty="0"/>
            </a:p>
          </p:txBody>
        </p:sp>
        <p:sp>
          <p:nvSpPr>
            <p:cNvPr id="7" name="TextBox 2"/>
            <p:cNvSpPr txBox="1"/>
            <p:nvPr/>
          </p:nvSpPr>
          <p:spPr>
            <a:xfrm>
              <a:off x="428596" y="5491971"/>
              <a:ext cx="8127000" cy="13860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概括玻尔的人格魅力,要从全文着眼,筛选所有评述玻尔的内容,提炼出适合题目要求的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内容,并将它条理化,言简意赅地表达出来。</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这是一道探究题。答题思路可概括为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观点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小结。既要充分利用原</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文信息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又要合理联系现实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要点须全面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陈述要有条理。</a:t>
              </a:r>
              <a:endParaRPr lang="zh-CN" altLang="en-US" sz="1500" dirty="0"/>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九、(2014课标全国Ⅱ,12)阅读下面的文字,回答问题。(25分)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爱国科学家邓叔群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经过清华学堂八年苦读,邓叔群于1923年经考试公费留学美国。同时去的同学大多选择学习外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交、银行、军事、法律等专业,只有他不听别人劝告,为了解救贫困的中国农民,一心入读康奈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尔大学的农林专业。留学期间,目睹同胞受到种族歧视,这激发了他为国争光的民族自尊心,决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心在最短的时间内学到最精湛的科学知识。他不仅主科成绩都是A,而且荣获了全美最高科学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荣誉学会颁发的两枚金钥匙证章。正当他博士论文接近完成时,国内岭南大学急需一位植物病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理学教授,导师惠凑推荐了他,但建议他完成论文后再回去。邓叔群却认为,学到先进知识报效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祖国,正是自己求学的真正目的,于是当即回国。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在回国后的十年中,为搜集我国第一手真菌资料,他手提竹篮,攀山入林,一样一样地采集,逐一鉴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定,定名分类。他先后研究鉴定的真菌种类达一两千种,分隶于数百个属,其中首次发现的新属5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个,新种121个,为世界真菌资源宝库增添了新标本,在世界真菌学史上为我国的真菌科学谱写了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重要的第一章,向世界宣告了中国有自己的真菌科学。在世界著名真菌分类学家考尔夫教授总</a:t>
            </a: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结的康奈尔大学120年来做出突出贡献的41位真菌学家中,他是唯一的东方人。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抗战开始不久,为了使自己的研究与国计民生关系更为直接,邓叔群转向了林业研究。他带领助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手深入云南、西康、四川一带,勘察森林资源状况。他们冒风雨,顶烈日,忍饥寒,摸清了该地区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森林资源的组成、分布、蓄积量及病虫害等情况,绘制了中国的早期林型图,并提出了合理经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营、开发和管理原始森林的研究报告,为大后方建设提供了必要的参考。其中森林的材积估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算、轮伐期、更新方法、造林方针等,至今仍有参考价值。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后来,邓叔群拒绝就任农林部副部长,而在甘肃省建设厅厅长张心一的支持下,举家奔赴甘肃,开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始黄河上游水土保持的研究。经过几年艰苦奋斗,成功创办了洮河林场及三个分场,建立了一整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套保证森林更新、营造量大于采伐量的制度,创建了以科学的方法经营和管理森林的新模式。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邓叔群认为,水利和林、牧之间具有密切关系,要根治黄河水患,就必须三者并重。为保持黄河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上游水土、减轻下游灾害,他提出了森林生态平衡理论。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1948年,邓叔群当选为中央研究院院士。随后,中央研究院要求全体高级研究人员迁往台湾或去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美国。他不仅自己明确表示决不离开,还动员其他同事共同抵制。他对家人说:“别忘了自己是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中国人,要为民族富强奋斗终生。我绝不跟腐败的国民党去台湾,也不去美国。”其实在他内心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深处,对共产党抱有希望和向往,愿与民族同甘苦、共命运。后来,他早年的学生沈其益受东北</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纪录频道</a:t>
              </a:r>
              <a:r>
                <a:rPr lang="zh-CN" altLang="en-US" sz="2220" kern="0" spc="325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为央视自</a:t>
              </a:r>
              <a:endParaRPr lang="zh-CN" altLang="en-US"/>
            </a:p>
            <a:p>
              <a:pPr marL="0" indent="0" eaLnBrk="0" latinLnBrk="1" hangingPunct="0">
                <a:lnSpc>
                  <a:spcPct val="150000"/>
                </a:lnSpc>
                <a:spcBef>
                  <a:spcPts val="14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制为主</a:t>
              </a:r>
              <a:r>
                <a:rPr lang="zh-CN" altLang="en-US" sz="1665" kern="0" spc="508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节目品质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有保障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C.美国有线电</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视节目提供商</a:t>
              </a:r>
              <a:r>
                <a:rPr lang="zh-CN" altLang="en-US" sz="2220" kern="0" spc="325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有线电视系</a:t>
              </a:r>
              <a:endParaRPr lang="zh-CN" altLang="en-US"/>
            </a:p>
            <a:p>
              <a:pPr marL="0" indent="0" eaLnBrk="0" latinLnBrk="1" hangingPunct="0">
                <a:lnSpc>
                  <a:spcPct val="150000"/>
                </a:lnSpc>
                <a:spcBef>
                  <a:spcPts val="14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统运营商</a:t>
              </a:r>
              <a:r>
                <a:rPr lang="zh-CN" altLang="en-US" sz="2220" kern="0" spc="325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有线电</a:t>
              </a:r>
              <a:endParaRPr lang="zh-CN" altLang="en-US"/>
            </a:p>
            <a:p>
              <a:pPr marL="0" indent="0" eaLnBrk="0" latinLnBrk="1" hangingPunct="0">
                <a:lnSpc>
                  <a:spcPct val="150000"/>
                </a:lnSpc>
                <a:spcBef>
                  <a:spcPts val="14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视系统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D.美国国家地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理电视公司</a:t>
              </a:r>
              <a:r>
                <a:rPr lang="zh-CN" altLang="en-US" sz="2220" kern="0" spc="325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国家地</a:t>
              </a:r>
              <a:endParaRPr lang="zh-CN" altLang="en-US"/>
            </a:p>
            <a:p>
              <a:pPr marL="0" indent="0" eaLnBrk="0" latinLnBrk="1" hangingPunct="0">
                <a:lnSpc>
                  <a:spcPct val="150000"/>
                </a:lnSpc>
                <a:spcBef>
                  <a:spcPts val="14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理频道</a:t>
              </a:r>
              <a:r>
                <a:rPr lang="zh-CN" altLang="en-US" sz="2090" kern="0" spc="601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电视观众</a:t>
              </a:r>
              <a:endParaRPr lang="zh-CN" altLang="en-US"/>
            </a:p>
          </p:txBody>
        </p:sp>
        <p:pic>
          <p:nvPicPr>
            <p:cNvPr id="3" name="图片 3" descr="textimage3.jpeg"/>
            <p:cNvPicPr>
              <a:picLocks noChangeAspect="1"/>
            </p:cNvPicPr>
            <p:nvPr/>
          </p:nvPicPr>
          <p:blipFill>
            <a:blip r:embed="rId1"/>
            <a:stretch>
              <a:fillRect/>
            </a:stretch>
          </p:blipFill>
          <p:spPr>
            <a:xfrm>
              <a:off x="1303200" y="1125093"/>
              <a:ext cx="695324" cy="495300"/>
            </a:xfrm>
            <a:prstGeom prst="rect">
              <a:avLst/>
            </a:prstGeom>
          </p:spPr>
        </p:pic>
        <p:pic>
          <p:nvPicPr>
            <p:cNvPr id="4" name="图片 4" descr="textimage4.jpeg"/>
            <p:cNvPicPr>
              <a:picLocks noChangeAspect="1"/>
            </p:cNvPicPr>
            <p:nvPr/>
          </p:nvPicPr>
          <p:blipFill>
            <a:blip r:embed="rId2"/>
            <a:stretch>
              <a:fillRect/>
            </a:stretch>
          </p:blipFill>
          <p:spPr>
            <a:xfrm>
              <a:off x="1112400" y="1644979"/>
              <a:ext cx="857250" cy="333374"/>
            </a:xfrm>
            <a:prstGeom prst="rect">
              <a:avLst/>
            </a:prstGeom>
          </p:spPr>
        </p:pic>
        <p:pic>
          <p:nvPicPr>
            <p:cNvPr id="5" name="图片 5" descr="textimage5.jpeg"/>
            <p:cNvPicPr>
              <a:picLocks noChangeAspect="1"/>
            </p:cNvPicPr>
            <p:nvPr/>
          </p:nvPicPr>
          <p:blipFill>
            <a:blip r:embed="rId3"/>
            <a:stretch>
              <a:fillRect/>
            </a:stretch>
          </p:blipFill>
          <p:spPr>
            <a:xfrm>
              <a:off x="1684800" y="2726991"/>
              <a:ext cx="695324" cy="495299"/>
            </a:xfrm>
            <a:prstGeom prst="rect">
              <a:avLst/>
            </a:prstGeom>
          </p:spPr>
        </p:pic>
        <p:pic>
          <p:nvPicPr>
            <p:cNvPr id="6" name="图片 6" descr="textimage6.jpeg"/>
            <p:cNvPicPr>
              <a:picLocks noChangeAspect="1"/>
            </p:cNvPicPr>
            <p:nvPr/>
          </p:nvPicPr>
          <p:blipFill>
            <a:blip r:embed="rId4"/>
            <a:stretch>
              <a:fillRect/>
            </a:stretch>
          </p:blipFill>
          <p:spPr>
            <a:xfrm>
              <a:off x="1303200" y="3258156"/>
              <a:ext cx="695324" cy="495299"/>
            </a:xfrm>
            <a:prstGeom prst="rect">
              <a:avLst/>
            </a:prstGeom>
          </p:spPr>
        </p:pic>
        <p:pic>
          <p:nvPicPr>
            <p:cNvPr id="7" name="图片 7" descr="textimage7.jpeg"/>
            <p:cNvPicPr>
              <a:picLocks noChangeAspect="1"/>
            </p:cNvPicPr>
            <p:nvPr/>
          </p:nvPicPr>
          <p:blipFill>
            <a:blip r:embed="rId5"/>
            <a:stretch>
              <a:fillRect/>
            </a:stretch>
          </p:blipFill>
          <p:spPr>
            <a:xfrm>
              <a:off x="1494000" y="4483834"/>
              <a:ext cx="695324" cy="495299"/>
            </a:xfrm>
            <a:prstGeom prst="rect">
              <a:avLst/>
            </a:prstGeom>
          </p:spPr>
        </p:pic>
        <p:pic>
          <p:nvPicPr>
            <p:cNvPr id="8" name="图片 8" descr="textimage8.jpeg"/>
            <p:cNvPicPr>
              <a:picLocks noChangeAspect="1"/>
            </p:cNvPicPr>
            <p:nvPr/>
          </p:nvPicPr>
          <p:blipFill>
            <a:blip r:embed="rId6"/>
            <a:stretch>
              <a:fillRect/>
            </a:stretch>
          </p:blipFill>
          <p:spPr>
            <a:xfrm>
              <a:off x="1112400" y="5012345"/>
              <a:ext cx="1028699" cy="457199"/>
            </a:xfrm>
            <a:prstGeom prst="rect">
              <a:avLst/>
            </a:prstGeom>
          </p:spPr>
        </p:pic>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解放区领导委托,特地到上海动员他去东北筹建农学院,他欣然接受邀请,并在半年时间内,带病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编写出一整套林科大学的教材纲要。作为沈阳农学院创建总指挥,他辛勤工作,调度有方,快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速、高效地完成了建校任务。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邓叔群生活俭朴,不图物质享受。新中国成立后,他把抗日战争前在南京购建的花园洋房捐献给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国家,还三次主动提出减薪。抗美援朝时,他将自己的积蓄捐作军用。1960年,他受林业部委托,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举办森林病理学培训班,为各省培训出数十名专业技术骨干。培训结束后,他谢绝巨额酬金,只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留一张结业合影作纪念。邓叔群一生的选择,都从人民和祖国的需要出发,他以自己的实际行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动,践行着科学报国的理想。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(摘编自《中国真菌学先驱——邓叔群院士》)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①邓叔群(1902—1970),中国真菌学家。福建福州人。曾任岭南大学、金陵大学、中央大学等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校教授,中央研究院研究员。新中国成立后,任沈阳农学院和东北农学院副院长、中科院微生物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研究所副所长。中科院学部委员(院士)。主要著作有《中国的高等真菌》《中国的真菌》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(摘自《辞海》第六版)</a:t>
            </a:r>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②我自幼被外祖母严氏收养。她教我劳动,晓我勤俭,并以民族英雄岳飞、戚继光、林则徐等人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的事迹勉励我;教我做人要坚贞不屈、清正廉洁、光明磊落,这一切促使我从小就立志为中华民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族的强盛奋斗终生。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(摘自《中国科学院院士自述·邓叔群》)</a:t>
              </a:r>
              <a:endParaRPr lang="zh-CN" altLang="en-US"/>
            </a:p>
          </p:txBody>
        </p:sp>
        <p:sp>
          <p:nvSpPr>
            <p:cNvPr id="3" name="TextBox 2"/>
            <p:cNvSpPr txBox="1"/>
            <p:nvPr/>
          </p:nvSpPr>
          <p:spPr>
            <a:xfrm>
              <a:off x="540000" y="2507333"/>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A.因为种族歧视使邓叔群深受伤害,激发了他的民族自尊心,他决心用最短的时间学到最精湛的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科学知识,为国争光。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B.考虑到岭南大学开学在即,急需一位植物病理学教授,邓叔群听从导师的建议当即回国,全然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不顾自己即将得到的博士学位。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C.邓叔群采集、鉴定的中国真菌标本,填补了世界真菌研究领域的空白,他本人也因为在真菌学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领域的卓越贡献而得到世界同行认可。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D.抗战时期,邓叔群与助手开展森林勘察,其研究成果不仅支持了当时的大后方建设,其中不少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内容至今仍有参考价值。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E.邓叔群基于水利和林、牧并重的思想而提出的森林生态平衡理论,使得黄河上游的水土得以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保持,并减轻了下游的水患灾害。</a:t>
              </a:r>
              <a:endParaRPr lang="zh-CN" altLang="en-US" dirty="0"/>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00034" y="1080000"/>
            <a:ext cx="8166966" cy="4918696"/>
            <a:chOff x="500034" y="1080000"/>
            <a:chExt cx="8166966" cy="4918696"/>
          </a:xfrm>
        </p:grpSpPr>
        <p:grpSp>
          <p:nvGrpSpPr>
            <p:cNvPr id="8" name="组合 7"/>
            <p:cNvGrpSpPr/>
            <p:nvPr/>
          </p:nvGrpSpPr>
          <p:grpSpPr>
            <a:xfrm>
              <a:off x="500034" y="1080000"/>
              <a:ext cx="8166966" cy="4269095"/>
              <a:chOff x="500034" y="1080000"/>
              <a:chExt cx="8166966" cy="4269095"/>
            </a:xfrm>
          </p:grpSpPr>
          <p:grpSp>
            <p:nvGrpSpPr>
              <p:cNvPr id="5" name="组合 4"/>
              <p:cNvGrpSpPr/>
              <p:nvPr/>
            </p:nvGrpSpPr>
            <p:grpSpPr>
              <a:xfrm>
                <a:off x="500034" y="1080000"/>
                <a:ext cx="8166966" cy="1703024"/>
                <a:chOff x="500034" y="1080000"/>
                <a:chExt cx="8166966" cy="1703024"/>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邓叔群不愿意去台湾,也不去美国,而欣然接受邀请去东北筹建农学院。他这样做,既有现实因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素,又有思想基础。请结合材料具体分析。(6分)</a:t>
                  </a:r>
                  <a:endParaRPr lang="zh-CN" altLang="en-US" dirty="0"/>
                </a:p>
              </p:txBody>
            </p:sp>
            <p:sp>
              <p:nvSpPr>
                <p:cNvPr id="3" name="TextBox 2"/>
                <p:cNvSpPr txBox="1"/>
                <p:nvPr/>
              </p:nvSpPr>
              <p:spPr>
                <a:xfrm>
                  <a:off x="500034" y="177719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在国家需要时,邓叔群是如何主动牺牲个人利益、为国分忧的?请结合材料简要分析。(6分)</a:t>
                  </a:r>
                  <a:endParaRPr lang="zh-CN" altLang="en-US" dirty="0"/>
                </a:p>
              </p:txBody>
            </p:sp>
            <p:sp>
              <p:nvSpPr>
                <p:cNvPr id="4" name="TextBox 2"/>
                <p:cNvSpPr txBox="1"/>
                <p:nvPr/>
              </p:nvSpPr>
              <p:spPr>
                <a:xfrm>
                  <a:off x="540000" y="2134385"/>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作为一位爱国科学家,邓叔群有哪些突出表现?请结合材料谈谈你的理解。(8分)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dirty="0"/>
                </a:p>
              </p:txBody>
            </p:sp>
          </p:grpSp>
          <p:sp>
            <p:nvSpPr>
              <p:cNvPr id="6" name="TextBox 2"/>
              <p:cNvSpPr txBox="1"/>
              <p:nvPr/>
            </p:nvSpPr>
            <p:spPr>
              <a:xfrm>
                <a:off x="540000" y="284876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答C给3分,答D给2分,答A给1分;答B、E不给分。回答三项或三项以上,不给分。A.</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“因为种族歧视使邓叔群深受伤害”错误。B.“邓叔群听从导师的建议当即回国”错误。E.</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“使得黄河上游的水土得以保持”变未然为已然。</a:t>
                </a:r>
                <a:endParaRPr lang="zh-CN" altLang="en-US" dirty="0"/>
              </a:p>
            </p:txBody>
          </p:sp>
          <p:sp>
            <p:nvSpPr>
              <p:cNvPr id="7" name="TextBox 2"/>
              <p:cNvSpPr txBox="1"/>
              <p:nvPr/>
            </p:nvSpPr>
            <p:spPr>
              <a:xfrm>
                <a:off x="500034" y="3962049"/>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现实因素:①国民党腐败统治的现实使他深感失望;②东北解放区领导尊重人才的诚意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使他深受感动。(答出一点给1分,答出两点给3分。意思答对即可)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思想基础:①从小受外祖母影响,以历史上的民族英雄为榜样;②不忘自己是中国人,愿为中华民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族富强奋斗终生。(答出一点给1分,答出两点给3分。意思答对即可)</a:t>
                </a:r>
                <a:endParaRPr lang="zh-CN" altLang="en-US" dirty="0"/>
              </a:p>
            </p:txBody>
          </p:sp>
        </p:grpSp>
        <p:sp>
          <p:nvSpPr>
            <p:cNvPr id="9" name="TextBox 2"/>
            <p:cNvSpPr txBox="1"/>
            <p:nvPr/>
          </p:nvSpPr>
          <p:spPr>
            <a:xfrm>
              <a:off x="516966" y="534909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根据题干要求,可以找到答题区间,现实因素体现在第五段,思想基础体现在相关链接②,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然后筛选整合,分条概括作答即可。</a:t>
              </a:r>
              <a:endParaRPr lang="zh-CN" altLang="en-US" dirty="0"/>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75404" cy="3769029"/>
            <a:chOff x="540000" y="1080000"/>
            <a:chExt cx="8175404" cy="3769029"/>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温馨提示</a:t>
              </a:r>
              <a:r>
                <a:rPr lang="zh-CN" altLang="en-US" sz="1500" kern="0" dirty="0" smtClean="0">
                  <a:solidFill>
                    <a:srgbClr val="000000"/>
                  </a:solidFill>
                  <a:latin typeface="Times New Roman" panose="02020603050405020304" pitchFamily="65" charset="-122"/>
                  <a:ea typeface="宋体" panose="02010600030101010101" pitchFamily="2" charset="-122"/>
                </a:rPr>
                <a:t>　实用类文本往往有相关链接,这绝对不是可有可无的,命题者加上这些材料,题目就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会涉及其内容。如上题中“邓叔群不愿意去台湾,也不去美国,而欣然接受邀请去东北筹建农学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院”的思想基础之一,就在“相关链接”的第②则材料里面。</a:t>
              </a:r>
              <a:endParaRPr lang="zh-CN" altLang="en-US" dirty="0"/>
            </a:p>
          </p:txBody>
        </p:sp>
        <p:sp>
          <p:nvSpPr>
            <p:cNvPr id="3" name="TextBox 2"/>
            <p:cNvSpPr txBox="1"/>
            <p:nvPr/>
          </p:nvSpPr>
          <p:spPr>
            <a:xfrm>
              <a:off x="540000" y="209423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①因为岭南大学的需要,中断学业,提前回国效力;②把自家的花园洋房和积蓄捐献给国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家,并主动提出减薪;③带病编写教材纲要,为筹建沈阳农学院辛勤工作。(每答出一点给2分。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意思答对即可)</a:t>
              </a:r>
              <a:endParaRPr lang="zh-CN" altLang="en-US" dirty="0"/>
            </a:p>
          </p:txBody>
        </p:sp>
        <p:sp>
          <p:nvSpPr>
            <p:cNvPr id="4" name="TextBox 2"/>
            <p:cNvSpPr txBox="1"/>
            <p:nvPr/>
          </p:nvSpPr>
          <p:spPr>
            <a:xfrm>
              <a:off x="588404" y="313451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要认真审读题干“邓叔群是如何主动牺牲个人利益、为国分忧的”,作答时要紧扣题干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要求,不要答非所问。</a:t>
              </a:r>
              <a:endParaRPr lang="zh-CN" altLang="en-US" dirty="0"/>
            </a:p>
          </p:txBody>
        </p:sp>
        <p:sp>
          <p:nvSpPr>
            <p:cNvPr id="5" name="TextBox 2"/>
            <p:cNvSpPr txBox="1"/>
            <p:nvPr/>
          </p:nvSpPr>
          <p:spPr>
            <a:xfrm>
              <a:off x="571472" y="385266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答题步骤</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本题考查考生筛选并整合文中的信息的能力。解答此类题的答题步骤是:①把握全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文主要内容,找出表明作者观点的语句,形成整体印象,尤其要注意对选文中心句的理解;②把握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题干,确定答题区间;③结合文中具体事例,加以概括。</a:t>
              </a:r>
              <a:endParaRPr lang="zh-CN" altLang="en-US" dirty="0"/>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433746"/>
            <a:chOff x="540000" y="1080000"/>
            <a:chExt cx="8127000" cy="2433746"/>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①为中国建立了自己的真菌学,在世界学术领域争得一席之地;②为改变中国农业的落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后面貌,选学农林专业;③为国计民生需要,及时调整自己的研究方向;④为新中国农林业的发展,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努力培养专业人才。(每答出一点给2分。意思答对即可。如有其他答案,可根据观点明确、理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由充分、论述合理的程度,酌情给分)</a:t>
              </a:r>
              <a:endParaRPr lang="zh-CN" altLang="en-US" dirty="0"/>
            </a:p>
          </p:txBody>
        </p:sp>
        <p:sp>
          <p:nvSpPr>
            <p:cNvPr id="3" name="TextBox 2"/>
            <p:cNvSpPr txBox="1"/>
            <p:nvPr/>
          </p:nvSpPr>
          <p:spPr>
            <a:xfrm>
              <a:off x="540000" y="2474487"/>
              <a:ext cx="8127000" cy="10392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解答本题时要围绕题干中“哪些突出表现”准确筛选信息,然后用自己的话概括作答。</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题干明确要求“请结合材料谈谈你的理解”。从近几年命题的情况看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试题一般是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半开放的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可以多角度思考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但不能漫无边际。要立足现实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感悟和体验文本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独立思考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发表看法。</a:t>
              </a:r>
              <a:endParaRPr lang="zh-CN" altLang="en-US" sz="1500" dirty="0"/>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十、(2013课标全国Ⅰ,12)阅读下面的文字,完成1—4题。(25分)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“飞虎将军”陈纳德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20世纪三四十年代,中国人民正遭受着日本法西斯的疯狂蹂躏。战争中,从空中给予日本敌机致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命打击的,是赫赫有名的美国“飞虎队”,其队长则是有着“飞虎将军”美称的陈纳德。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1937年,中日之战一触即发,增强中国空军作战能力迫在眉睫。当时,陈纳德已经从美国空军退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役,他的朋友,在中国担任中央信托局机要顾问的霍勃鲁克非常欣赏他精湛的飞行技术和过人的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军事才能,推荐他来华担任国民政府航空委员会顾问,并给他寄去国民政府航空委员会秘书长宋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美龄的亲笔邀请信。5月,陈纳德来到上海作为期三个月的考察。在上海,陈纳德受到民众的热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情欢迎和宋美龄的接见。他在日记中写道:“我终于在中国了。希望能在这里为正在争取民族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团结和争取新生活的人民效劳。”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7月7日卢沟桥事变,日本发动全面侵华战争。陈纳德听到消息,当即决定留在中国,表示愿在任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何能尽其所能的岗位上服务。他认为“中国对日之战,是美国也将卷入的太平洋之战的序幕”,</a:t>
            </a:r>
            <a:endParaRPr lang="zh-CN" alt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他要为中国,也为自己即将卷入战争的祖国尽一份力量。此后,陈纳德在芷江、昆明等地筹建航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校,训练飞行员,悉心传授战斗机飞行技术和作战战术,他多年前的军事理论著作《防御性追击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的作用》终于有了用武之地。同时,他着手建立一个全国性的地面空袭警报系统,以便战斗机驾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驶员及时拦击敌机。为了增强空军的战斗力,1940年10月,陈纳德赴美招募志愿者。虽遭遇了很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多挫折,但从未放弃。经过将近一年的艰苦努力,志愿队组建成功,后被编入美国陆军航空队。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1941年12月7日,珍珠港事件爆发,太平洋战争全面展开。20日,志愿队在昆明和日军进行第一次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正面交锋。日军来犯的10架轰炸机有6架被击落,逃跑的4架中又有3架损于途中。而志愿队的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飞机全部安全返航,只有1名驾驶员受轻伤。首战告捷,给饱受日机轰炸的昆明人民以极大的鼓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舞。当天晚上,昆明各界人士为志愿队举行了盛大的庆功会,陈纳德深受感动,热泪不禁涌出</a:t>
            </a:r>
            <a:r>
              <a:rPr lang="zh-CN" altLang="en-US" sz="1500" kern="0" dirty="0" smtClean="0">
                <a:solidFill>
                  <a:srgbClr val="000000"/>
                </a:solidFill>
                <a:latin typeface="黑体" panose="02010609060101010101" pitchFamily="49" charset="-122"/>
                <a:ea typeface="宋体" panose="02010600030101010101" pitchFamily="2" charset="-122"/>
              </a:rPr>
              <a:t>…</a:t>
            </a:r>
            <a:br>
              <a:rPr lang="zh-CN" altLang="en-US" sz="1500" kern="0" dirty="0" smtClean="0">
                <a:solidFill>
                  <a:srgbClr val="000000"/>
                </a:solidFill>
                <a:latin typeface="黑体" panose="02010609060101010101" pitchFamily="49" charset="-122"/>
                <a:ea typeface="宋体" panose="02010600030101010101" pitchFamily="2" charset="-122"/>
              </a:rPr>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报纸头版头条报道战斗经过,称美国志愿队的飞机是“飞虎”,“飞虎队”从此成为志愿队的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代称。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次日清晨,陈纳德收到驻扎在缅甸首都仰光的第三中队的报告,说有敌机在附近出没。陈纳德立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即复电说:“据过去日本人的惯例,侦察机出现区域的地面重要军事目标,将会在次日,最迟不超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过三日遭到空袭,务必严加戒备。”果然不出所料,23日开始,日军连续空袭仰光,飞虎队第三中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队和英国皇家空军迎头痛击,给日军以沉重打击。仰光的连续空战,吸引了全世界的目光,陈纳</a:t>
            </a:r>
            <a:endParaRPr lang="zh-CN"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德也从一个鲜为人知的、退役的美国陆军航空队上尉,成为名扬天下的新闻人物。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此后,飞虎队又在怒江阻截战、桂林保卫战等战役中,取得一个又一个重大胜利,沉重打击了日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本法西斯,为中国人民战胜日本侵略者,也为世界反法西斯斗争的胜利作出巨大贡献。陈纳德19</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42年晋升为准将后,主动向中国政府提出停发津贴。1943年晋升为少将,同年12月,成为美国著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名的《时代》杂志的封面人物。1958年临终前又晋升为中将。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抗战八年,陈纳德领导的飞虎队和中国人民风雨同舟,生死与共,建立了深厚的友谊。1945年飞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虎队解散时,陈纳德受到中国国民政府的最高嘉奖。在中国,陈纳德还收获了爱情,1947年和中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国记者陈香梅喜结良缘。陈纳德的命运和中国紧密地联系在一起,正如他所说的,“我虽然是美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国人,但我和中国发生了如此密切的关系,大家共患难,同生死,所以我也算是半个中国人”。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陈纳德去世后,安葬在美国阿林顿公墓。墓碑正面镌刻着他生前获得的各种奖章和勋章,背面写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着“陈纳德将军之墓”七个中文大字。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(摘编自赵家业《陈纳德》)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①抗战初期,美国政府对日本侵华战争持“中立”态度,日本人知道有美国顾问在华帮助中国,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要求美国下令让他们离开。美国国务院发布撤回命令,但陈纳德拒不执行,他斩钉截铁地说:</a:t>
            </a:r>
            <a:endParaRPr lang="zh-CN" alt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“日本人离开中国时,我会高高兴兴地离开中国。”(百度百科)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②中国人的友谊最宝贵的表现,莫过于在日军占领区冒着生命危险搭救被追杀的美国飞行员和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从那些地区不断地送来情报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为了扩建在成都郊外的飞机跑道,那里一下子就聚集了三十余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万民工,三个月就完成了全部工程。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(《陈纳德回忆录》)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③1990年,美国发行了纪念陈纳德将军的邮票。当年的飞虎队队员每年军人节都要到华盛顿祭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奠他。在中国,重庆要建飞虎队纪念馆,昆明把从城里到机场的一条公路,重新命名为陈纳德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(《北京青年报》2007年11月12日)</a:t>
            </a:r>
            <a:endParaRPr lang="zh-CN" alt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034" y="1080000"/>
            <a:ext cx="8166966" cy="4840502"/>
            <a:chOff x="500034" y="1080000"/>
            <a:chExt cx="8166966" cy="4840502"/>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A.在霍勃鲁克的大力推荐下,国民政府航空委员会秘书长宋美龄亲自给陈纳德写去邀请信,陈纳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德接信后当即决定来中国支援抗日。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B.为扩建成都郊外的飞机跑道,三十多万民工只用三个月就完成全部工程,陈纳德认为,这是中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国人民对飞虎队深厚友谊的最宝贵表现。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C.陈纳德凭着精湛的飞行技术和卓越的军事才能,为中国抗战立下赫赫战功,自己也从一名退役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上尉成为闻名全球的“飞虎将军”。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D.作为一位优秀的战斗机飞行员、令日军闻风丧胆的飞虎队队长,陈纳德曾经登上美国著名的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《时代》杂志的封面。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E.为帮助中国人民抗击日本侵略者,飞虎队在中国浴血奋战,作出杰出的贡献,因此被国民政府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授予最高嘉奖。</a:t>
              </a:r>
              <a:endParaRPr lang="zh-CN" altLang="en-US" dirty="0"/>
            </a:p>
          </p:txBody>
        </p:sp>
        <p:grpSp>
          <p:nvGrpSpPr>
            <p:cNvPr id="3" name="组合 2"/>
            <p:cNvGrpSpPr/>
            <p:nvPr/>
          </p:nvGrpSpPr>
          <p:grpSpPr>
            <a:xfrm>
              <a:off x="500034" y="4920467"/>
              <a:ext cx="8158472" cy="1000035"/>
              <a:chOff x="540000" y="1080000"/>
              <a:chExt cx="8158472" cy="1000035"/>
            </a:xfrm>
          </p:grpSpPr>
          <p:sp>
            <p:nvSpPr>
              <p:cNvPr id="4" name="TextBox 2"/>
              <p:cNvSpPr txBox="1"/>
              <p:nvPr/>
            </p:nvSpPr>
            <p:spPr>
              <a:xfrm>
                <a:off x="540000" y="108000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陈纳德是一位出色的军事家,材料中有哪些体现?请简要分析。(6分)</a:t>
                </a:r>
                <a:endParaRPr lang="zh-CN" altLang="en-US" dirty="0"/>
              </a:p>
            </p:txBody>
          </p:sp>
          <p:sp>
            <p:nvSpPr>
              <p:cNvPr id="5" name="TextBox 4"/>
              <p:cNvSpPr txBox="1"/>
              <p:nvPr/>
            </p:nvSpPr>
            <p:spPr>
              <a:xfrm>
                <a:off x="571472" y="140291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陈纳德的人格魅力是他至今仍被怀念的一个重要原因。请结合材料简要分析。(6分)</a:t>
                </a:r>
                <a:endParaRPr lang="zh-CN" altLang="en-US" dirty="0"/>
              </a:p>
            </p:txBody>
          </p:sp>
          <p:sp>
            <p:nvSpPr>
              <p:cNvPr id="6" name="TextBox 2"/>
              <p:cNvSpPr txBox="1"/>
              <p:nvPr/>
            </p:nvSpPr>
            <p:spPr>
              <a:xfrm>
                <a:off x="540000" y="177719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为什么陈纳德说自己是“半个中国人”?请结合材料,谈谈你的看法。(8分)</a:t>
                </a:r>
                <a:endParaRPr lang="zh-CN" altLang="en-US" dirty="0"/>
              </a:p>
            </p:txBody>
          </p:sp>
        </p:gr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5528" y="1080000"/>
            <a:ext cx="8221472" cy="4170141"/>
            <a:chOff x="445528" y="1080000"/>
            <a:chExt cx="8221472" cy="4170141"/>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下列对材料相关内容的概括和分析,正确的两项是(5分)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A.中央电视台纪录频道在内容编排上进行了认真详细的规划,以期将来能够呈现出主题化、系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列化的节目播出方式。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B.根据材料二中性别、年龄、学历这三项,我们能够了解到中央电视台纪录频道的观众构成和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集中度的基本情况。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C.2011年,在71个大中城市的观众调查中,中央电视台纪录频道观众构成最高的三类人群分别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是:男性、45~54岁以及高中学历。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D.根据材料二可知,随着目标观众年龄的增加以及学历的增高,集中度的比值也在不断地攀升。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E.美国国家地理频道的制作管理模式较为健全,它在融资渠道、产品设计、人财物资源调度等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方面不存在受到限制的问题。</a:t>
              </a:r>
              <a:endParaRPr lang="zh-CN" altLang="en-US" dirty="0"/>
            </a:p>
          </p:txBody>
        </p:sp>
        <p:sp>
          <p:nvSpPr>
            <p:cNvPr id="3" name="TextBox 2"/>
            <p:cNvSpPr txBox="1"/>
            <p:nvPr/>
          </p:nvSpPr>
          <p:spPr>
            <a:xfrm>
              <a:off x="445528" y="455661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根据上述材料,概括说明中央电视台纪录频道开播初期与美国国家地理频道在制播运营模式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方面的不同。(4分)</a:t>
              </a:r>
              <a:endParaRPr lang="zh-CN" altLang="en-US" dirty="0"/>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58472" cy="4483409"/>
            <a:chOff x="540000" y="1080000"/>
            <a:chExt cx="8158472" cy="4483409"/>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答C给3分,答D给2分,答B给1分;答A、E不给分。</a:t>
              </a:r>
              <a:endParaRPr lang="zh-CN" altLang="en-US" dirty="0"/>
            </a:p>
          </p:txBody>
        </p:sp>
        <p:sp>
          <p:nvSpPr>
            <p:cNvPr id="3" name="TextBox 2"/>
            <p:cNvSpPr txBox="1"/>
            <p:nvPr/>
          </p:nvSpPr>
          <p:spPr>
            <a:xfrm>
              <a:off x="571472" y="177053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A.“陈纳德接信后当即决定来中国支援抗日”在原文中无据。E.“(飞虎队)被国民政府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授予最高嘉奖”属于偷换对象,据倒数第二段可知,受到嘉奖的是陈纳德。</a:t>
              </a:r>
              <a:endParaRPr lang="zh-CN" altLang="en-US" dirty="0"/>
            </a:p>
          </p:txBody>
        </p:sp>
        <p:sp>
          <p:nvSpPr>
            <p:cNvPr id="4" name="TextBox 2"/>
            <p:cNvSpPr txBox="1"/>
            <p:nvPr/>
          </p:nvSpPr>
          <p:spPr>
            <a:xfrm>
              <a:off x="571472" y="249157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①“二战”中立下赫赫军功:筹建航校训练飞行员,建立地面空袭警报系统,组建飞虎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队,给日军以沉重打击。②具有出色的军事才能:写有理论著作《防御性追击的作用》,又准确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预测美国会卷入战争以及日机袭击仰光的时间。</a:t>
              </a:r>
              <a:endParaRPr lang="zh-CN" altLang="en-US" dirty="0"/>
            </a:p>
          </p:txBody>
        </p:sp>
        <p:sp>
          <p:nvSpPr>
            <p:cNvPr id="5" name="TextBox 2"/>
            <p:cNvSpPr txBox="1"/>
            <p:nvPr/>
          </p:nvSpPr>
          <p:spPr>
            <a:xfrm>
              <a:off x="571472" y="356314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应回归文本,逐段逐层归纳概括,分层分条表述。</a:t>
              </a:r>
              <a:endParaRPr lang="zh-CN" altLang="en-US" dirty="0"/>
            </a:p>
          </p:txBody>
        </p:sp>
        <p:sp>
          <p:nvSpPr>
            <p:cNvPr id="6" name="TextBox 2"/>
            <p:cNvSpPr txBox="1"/>
            <p:nvPr/>
          </p:nvSpPr>
          <p:spPr>
            <a:xfrm>
              <a:off x="571472" y="392033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①强烈的正义感,过人的勇气:“七七事变”后立即决定留在中国支援抗战,即使美国国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务院发布命令也不撤回。②意志坚定,百折不挠:克服了重重困难,招募志愿者来华参战。③真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诚正直,善良友爱:主动要求国民政府停发津贴,得到陈香梅的爱情,飞虎队队员每年组织悼念活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a:t>
              </a:r>
              <a:endParaRPr lang="zh-CN" altLang="en-US" dirty="0"/>
            </a:p>
          </p:txBody>
        </p:sp>
        <p:sp>
          <p:nvSpPr>
            <p:cNvPr id="7" name="TextBox 6"/>
            <p:cNvSpPr txBox="1"/>
            <p:nvPr/>
          </p:nvSpPr>
          <p:spPr>
            <a:xfrm>
              <a:off x="571472" y="526056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应研读全文,筛选文中与陈纳德相关的主要事件,分析概括人物品质,用自己的话表述。</a:t>
              </a:r>
              <a:endParaRPr lang="zh-CN" altLang="en-US" dirty="0"/>
            </a:p>
          </p:txBody>
        </p:sp>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63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①陈纳德精湛的飞行技术,过人的军事才能,在受聘担任国民政府航空委员会顾问期间,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得到了充分施展的机会;②率领飞虎队在中国境内进行反法西斯斗争;③在中国抗战期间立下了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赫赫战功,从一个退休上尉晋升为将军,事业达到辉煌的顶峰;④率飞虎队与中国人民协同作战,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生死与共,结下深厚的友谊;⑤受到国民政府的最高嘉奖;⑥和中国女子陈香梅产生感情并结为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连理。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联系作者的观点态度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结合相关链接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围绕“半个中国人”准确筛选相关信息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然后分点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概括。</a:t>
            </a:r>
            <a:endParaRPr lang="zh-CN" altLang="en-US" sz="15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十一、(2013课标全国Ⅱ,12)阅读下面的文字,回答问题。(25分)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一个不能忘记的人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刘重来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第二次鸦片战争以后,按照“外国商船可在长江各口岸往来”的条款,外国轮船在长江上触目可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见,令国人深感屈辱。1925年10月,卢作孚邀约友人,集资创办民生实业公司,积极投入以经济实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力夺回内河航运权的爱国斗争。公司成立之初,整个家当只有一艘载重量70吨的小轮船,卢作孚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就定下了“服务社会,便利人群,开发产业,富强国家”的公司宗旨,展现了他的强国宏愿。当时,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长江上游航运正被外国轮船公司控制着,不多的几家中国轮船公司濒临破产,卢作孚采取“人弃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我取,避实就虚”的方针,在从未行驶过轮船的嘉陵江上开辟新航线,并在管理上大胆改革,使公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司站稳了脚跟,将航线从嘉陵江发展到了长江。从1930年开始,民生公司“化零为整”,逐步壮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大实力,先后收购了大批中外轮船,并控制了长江上游航运,将曾经不可一世的外国轮船公司挤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出了长江上游。经过多年拼搏,到1945年,民生公司“崛起于长江,争雄于列强”,不仅在长江沿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线、中国沿海港口,而且在东南亚、美国、加拿大等地都有分支机构,成为当时中国最大的民营</a:t>
            </a:r>
            <a:endParaRPr lang="zh-CN" alt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航运企业,卢作孚也被海内外誉为“中国船王”。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在抗战爆发、国难当头的时刻,他号召:“国家的抗战开始了,民生公司应该首先行动起来参加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战争。”在他的指挥下,全体员工英勇投入到紧张、艰险的抗战运输中去。1938年10月,武汉失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守,作为长江咽喉、入川门户的宜昌,聚集了大批难民和从沦陷区运来的大批航空器材、兵器及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轻重工业机器设备,急待撤往大后方。但是,按照当时的实际运力,至少需要一年才能运完。还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有40天就是长江枯水期,日本飞机不断轰炸,日军节节逼近,形势十分危急。在此关键时刻,卢作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孚下令采用“三段航行法”,除了最重要的军用物资及不宜装卸的大型机器设备直运重庆外,其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他物资一律分段运输,使航程缩短了一半或大半。硬是在长江枯水期到来之前,将全部难民和机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器设备安全撤离宜昌。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卢作孚的另一项重要贡献是北碚乡村建设实验。1927年,卢作孚被任命为北碚峡防局局长。峡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防局本来是一个主要针对盗匪的治安联防机构,但他却借此平台,提出“打破苟安的现局,创造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理想的社会”的口号。与民国时期其他乡村建设实验不同,他明确提出“要将这一个国家现代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化起来”,就要“赶快将这一个乡村现代化起来”。为此,他精心设计了北碚的“乡村现代化”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蓝图,“以嘉陵江三峡为范围,以北碚为中心,要将嘉陵江三峡布置成一个生产的区域、文化的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区域、游览的区域”,以供中国“小至乡村,大至国家的经营参考”。经过努力,这个昔日贫穷</a:t>
            </a:r>
            <a:endParaRPr lang="zh-CN"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落后、偏僻闭塞、盗匪横行的小乡镇,终于建设成为“生产发展、文教事业发达、环境优美的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重庆市郊重要城镇”。陶行知参观后说,北碚的建设“可谓将来如何建设新中国的缩影”。卢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作孚也与晏阳初、梁漱溟一起,被称为“民国乡建三杰”。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相关链接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①最好的报酬是求仁得仁——建筑一个公园,便酬报你一个美好的公园;建设一个国家,便酬报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你一个完整的国家。这是何等伟大而且可靠的报酬!它可以安慰你的灵魂,可以沉溺你的终身,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可以感动无数人心,可以变更一个社会,乃至于社会的风气。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(卢作孚《工作的报酬》)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②乡村建设在消极方面是要减轻人民的苦痛,在积极方面是要增进人民的幸福。造公众福,急公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众难。</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我们要做这样的事业,便要准备人、准备钱、准备东西、准备办法,尤其要许多人分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工合作,继续不断地去办。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(卢作孚《乡村建设的意义》)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③确立公众的良好秩序,完成一切物质基础的建设,提高人民的生活水准和文化水准,使国家成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为一个本身健全的现代国家,尤为吾人必须全力趋赴的积极目的。</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(卢作孚《论中国战后建</a:t>
            </a:r>
            <a:endParaRPr lang="zh-CN" alt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220000"/>
            <a:chOff x="500034" y="1080000"/>
            <a:chExt cx="8166966"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④卢作孚先生作为旧中国一位著名的爱国实业家,与张之洞、张謇、范旭东一起,曾被毛泽东同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志誉为旧中国实业界四个“不能忘记”的人物。</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(胡德平《发扬和借鉴老一辈民族实业家的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精神和经验》)</a:t>
              </a:r>
              <a:endParaRPr lang="zh-CN" altLang="en-US"/>
            </a:p>
          </p:txBody>
        </p:sp>
        <p:sp>
          <p:nvSpPr>
            <p:cNvPr id="3" name="TextBox 2"/>
            <p:cNvSpPr txBox="1"/>
            <p:nvPr/>
          </p:nvSpPr>
          <p:spPr>
            <a:xfrm>
              <a:off x="500034" y="2435895"/>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下列对材料有关内容的分析和概括,最恰当的两项是(5分)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A.外国轮船公司垄断长江航运,外国商船在长江上横冲直撞,气焰嚣张,这直接促使卢作孚决心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创办中国人自己的航运公司。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B.为了赶在长江枯水期到来之前将全部难民和机器设备安全撤离宜昌,卢作孚下令一律采用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“三段航行法”,实行分段运输,大大缩短了航程。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C.由于创办民生实业公司的辉煌成绩和完成抗战时期运输任务的卓越贡献,卢作孚不仅受到时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人的称赞,也一直为后人所推重。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D.从北碚的建设实验中,卢作孚认识到,乡村建设固然需要人、财、物,需要实施办法,更需要动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员各方面力量,分工合作,不断努力。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E.在卢作孚看来,中国战后建设的首要目标就是减轻人民的痛苦,增进人民的幸福,造公众福,急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公众难,并为此身体力行,全力趋赴。</a:t>
              </a:r>
              <a:endParaRPr lang="zh-CN" altLang="en-US" dirty="0"/>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0">
            <a:off x="499745" y="1080135"/>
            <a:ext cx="8166735" cy="928370"/>
            <a:chOff x="500034" y="1080000"/>
            <a:chExt cx="8166966" cy="928597"/>
          </a:xfrm>
        </p:grpSpPr>
        <p:sp>
          <p:nvSpPr>
            <p:cNvPr id="2" name="TextBox 2"/>
            <p:cNvSpPr txBox="1"/>
            <p:nvPr/>
          </p:nvSpPr>
          <p:spPr>
            <a:xfrm>
              <a:off x="540000" y="108000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胸怀强国愿望的卢作孚,是如何一步步成为“中国船王”的?请结合材料简要分析。(6分)</a:t>
              </a:r>
              <a:endParaRPr lang="zh-CN" altLang="en-US" dirty="0"/>
            </a:p>
          </p:txBody>
        </p:sp>
        <p:sp>
          <p:nvSpPr>
            <p:cNvPr id="3" name="TextBox 2"/>
            <p:cNvSpPr txBox="1"/>
            <p:nvPr/>
          </p:nvSpPr>
          <p:spPr>
            <a:xfrm>
              <a:off x="500034" y="140291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卢作孚被认为“民国乡建三杰”之一的原因是什么?请结合材料简要分析。(6分)</a:t>
              </a:r>
              <a:endParaRPr lang="zh-CN" altLang="en-US" dirty="0"/>
            </a:p>
          </p:txBody>
        </p:sp>
        <p:sp>
          <p:nvSpPr>
            <p:cNvPr id="4" name="TextBox 2"/>
            <p:cNvSpPr txBox="1"/>
            <p:nvPr/>
          </p:nvSpPr>
          <p:spPr>
            <a:xfrm>
              <a:off x="540000" y="170575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为什么卢作孚被誉为“不能忘记”的人?请结合材料,谈谈你的看法。(8分)</a:t>
              </a:r>
              <a:endParaRPr lang="zh-CN" altLang="en-US" dirty="0"/>
            </a:p>
          </p:txBody>
        </p:sp>
      </p:grpSp>
      <p:sp>
        <p:nvSpPr>
          <p:cNvPr id="6" name="TextBox 2"/>
          <p:cNvSpPr txBox="1"/>
          <p:nvPr/>
        </p:nvSpPr>
        <p:spPr>
          <a:xfrm>
            <a:off x="539750" y="2063115"/>
            <a:ext cx="8126730" cy="2103120"/>
          </a:xfrm>
          <a:prstGeom prst="rect">
            <a:avLst/>
          </a:prstGeom>
          <a:noFill/>
        </p:spPr>
        <p:txBody>
          <a:bodyPr wrap="square" lIns="0" tIns="0" rIns="0" bIns="0" rtlCol="0">
            <a:spAutoFit/>
          </a:bodyPr>
          <a:lstStyle/>
          <a:p>
            <a:pPr eaLnBrk="0" latinLnBrk="1" hangingPunct="0">
              <a:lnSpc>
                <a:spcPct val="150000"/>
              </a:lnSpc>
            </a:pPr>
            <a:r>
              <a:rPr lang="zh-CN" altLang="en-US" sz="1600" b="1" smtClean="0"/>
              <a:t>十一、</a:t>
            </a:r>
            <a:endParaRPr lang="zh-CN" altLang="en-US" sz="1600" b="1"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答D给3分,答C给2分,答A给1分;答B、E不给分。回答三项或三项以上,本题不给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分。A.“横冲直撞,气焰嚣张”在原文中体现不明确。原文仅说“外国轮船在长江上触目可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见”“不可一世”。因此,选此项只能得1分。B.第二段说“除了最重要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外,其他物资一律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分段运输”。选项中说“一律”错误。E.根据“相关链接②”,“减轻人民的苦痛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急公众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难”,是乡村建设的意义,而不是战后建设的首要目标。</a:t>
            </a:r>
            <a:endParaRPr lang="zh-CN" altLang="en-US" dirty="0"/>
          </a:p>
        </p:txBody>
      </p:sp>
      <p:sp>
        <p:nvSpPr>
          <p:cNvPr id="7" name="TextBox 2"/>
          <p:cNvSpPr txBox="1"/>
          <p:nvPr/>
        </p:nvSpPr>
        <p:spPr>
          <a:xfrm>
            <a:off x="571500" y="4206240"/>
            <a:ext cx="8126730" cy="10401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①采取“人弃我取,避实就虚”的方针,使民生公司的航运业务从嘉陵江扩展到长江;②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化零为整,逐步控制长江上游航运;③在长江沿线、中国沿海港口及海外都建立分支机构,使民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生公司成为中国当时最大的民营航运企业。(每答出一点给2分。意思答对即可)</a:t>
            </a:r>
            <a:endParaRPr lang="zh-CN" altLang="en-US" dirty="0"/>
          </a:p>
        </p:txBody>
      </p:sp>
      <p:sp>
        <p:nvSpPr>
          <p:cNvPr id="8" name="TextBox 2"/>
          <p:cNvSpPr txBox="1"/>
          <p:nvPr/>
        </p:nvSpPr>
        <p:spPr>
          <a:xfrm>
            <a:off x="571500" y="5271770"/>
            <a:ext cx="8126730" cy="6483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答题区间在第一段,抓住段中的三个明显的时间标志——1925年、1930年、1945年,从中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筛选概括即可。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3094802"/>
            <a:chOff x="540000" y="1080000"/>
            <a:chExt cx="8158472" cy="3094802"/>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传主的事迹,构成了传记材料的主体,直接对表现人物形象特点、品质以及思想风貌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起到至关重要的作用。因此,阅读一篇传记,首先应围绕传主的事迹进行梳理,看看写了有关传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主的哪些事迹,再进行概括归纳。</a:t>
              </a:r>
              <a:endParaRPr lang="zh-CN" altLang="en-US" dirty="0"/>
            </a:p>
          </p:txBody>
        </p:sp>
        <p:sp>
          <p:nvSpPr>
            <p:cNvPr id="3" name="TextBox 2"/>
            <p:cNvSpPr txBox="1"/>
            <p:nvPr/>
          </p:nvSpPr>
          <p:spPr>
            <a:xfrm>
              <a:off x="540000" y="209423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①精心设计北碚的乡村现代化蓝图;②把北碚建成生产发展、文教事业发达、环境优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美的重庆市郊重要城镇;③以北碚的实验作为“小至乡村,大至国家的经营参考”。(每答出一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点给2分。意思答对即可)</a:t>
              </a:r>
              <a:endParaRPr lang="zh-CN" altLang="en-US" dirty="0"/>
            </a:p>
          </p:txBody>
        </p:sp>
        <p:sp>
          <p:nvSpPr>
            <p:cNvPr id="4" name="TextBox 2"/>
            <p:cNvSpPr txBox="1"/>
            <p:nvPr/>
          </p:nvSpPr>
          <p:spPr>
            <a:xfrm>
              <a:off x="571472" y="313451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卢作孚被认为“民国乡建三杰”之一主要是因为他在北碚乡村建设实验中的贡献。答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题区间在第三段“为此”至“重庆市郊重要城镇”,共两句话,第一句话是说北碚乡村建设的蓝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图及作用,第二句话是说取得的成就。概括这三个方面,即可得出答案。</a:t>
              </a:r>
              <a:endParaRPr lang="zh-CN" altLang="en-US" dirty="0"/>
            </a:p>
          </p:txBody>
        </p:sp>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75404" cy="5197789"/>
            <a:chOff x="540000" y="1080000"/>
            <a:chExt cx="8175404" cy="5197789"/>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①关心国家前途、民族命运的爱国者:提出“服务社会、便利人群、开发产业、富强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国家”的强国宏愿,动员民生公司员工英勇抗战。②脚踏实地、勇于实践的实干家:创办民生实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业公司,致力于北碚乡村建设。③具有现代意识的改革家:认为建设现代国家的基本要求是建立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良好秩序,注重基础建设,提高人民文化生活水平。④目标高远、不懈追求的理想主义者:把实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现个人理想与改造社会有机结合起来。(答出一点给2分,答出两点给5分,答出3点给8分;给满8</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分为止。意思答对即可。如有其他答案,可根据观点明确、理由充分、论述合理的程度,酌情给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p:txBody>
        </p:sp>
        <p:sp>
          <p:nvSpPr>
            <p:cNvPr id="3" name="TextBox 2"/>
            <p:cNvSpPr txBox="1"/>
            <p:nvPr/>
          </p:nvSpPr>
          <p:spPr>
            <a:xfrm>
              <a:off x="540000" y="3517295"/>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解答此题要明确各部分内容所体现出的卢作孚的可贵品质。第一段写卢作孚的民生公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司的发展壮大,体现其实干家和爱国者的一面;第二段写他指挥的抗战运输,体现其爱国者的一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面;第三段写他在北碚乡村建设中的贡献,体现其实干和改革精神。相关链接①体现了他的价值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取向——个人追求与改造社会结合;相关链接②③体现其高远的人生目标。然后根据各部分内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容分点概括。</a:t>
              </a:r>
              <a:endParaRPr lang="zh-CN" altLang="en-US" dirty="0"/>
            </a:p>
          </p:txBody>
        </p:sp>
        <p:sp>
          <p:nvSpPr>
            <p:cNvPr id="4" name="TextBox 2"/>
            <p:cNvSpPr txBox="1"/>
            <p:nvPr/>
          </p:nvSpPr>
          <p:spPr>
            <a:xfrm>
              <a:off x="588404" y="5282388"/>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分析概括传主做出贡献、取得成就的原因或者其个性品质形成的原因,需要从主观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和客观两个方面入手作答:主观原因多从个人的成长环境、天赋、努力程度等角度考虑;客观原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因多从社会时代特点和别人的帮助等角度考虑。</a:t>
              </a:r>
              <a:endParaRPr lang="zh-CN" altLang="en-US" dirty="0"/>
            </a:p>
          </p:txBody>
        </p:sp>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66003"/>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一、(2015福建,&lt;乙&gt;12—14)阅读下面的文字,回答问题。(15分)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说不尽的萤火虫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中国有着悠久的萤火虫文化。早在先秦时期的《诗经》中,萤火虫就成为先民的关注对象,诗中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“町疃鹿场,熠耀宵行”就是描述萤火虫的。古代诗人常借萤火虫抒情达意,唐代杜牧的“银烛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秋光冷画屏,轻罗小扇扑流萤”,便是千古绝唱。“囊萤夜读”的故事家喻户晓,也曾激励过无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数学子发奋努力。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现代人是不再需要“囊萤”来夜读了。到20世纪40年代,科学家受萤火虫发光器的启发,发明出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荧光灯。萤火虫发出的荧光是一种生物光,它不同于其他的光会伴生热量的损耗,是目前已知唯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一几乎没有热损耗的光源,因此也叫“冷光源”。荧光灯的发明大大提高了能源使用率,但与萤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火虫的发光率相比还差得太远。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最近,研究人员在研究萤火虫发光器时,还意外发现了一种锯齿状排列的鳞片,它可以提高发光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器的亮度。科学家将其应用在二极管(LED)的设计中,制作出模仿萤火虫发光器天然结构的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LED覆盖层,可使其效率提高50%以上。这种新颖设计可能会在几年内应用在LED生产中。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萤火虫特有的虫荧光素酶基因,在基因工程中也越来越多地作为遗传标记的首选来检测基因表</a:t>
            </a:r>
            <a:endParaRPr lang="zh-CN" altLang="en-US" dirty="0"/>
          </a:p>
        </p:txBody>
      </p:sp>
      <p:sp>
        <p:nvSpPr>
          <p:cNvPr id="3" name="TextBox 2"/>
          <p:cNvSpPr txBox="1"/>
          <p:nvPr/>
        </p:nvSpPr>
        <p:spPr>
          <a:xfrm>
            <a:off x="2428860" y="1019895"/>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848501"/>
            <a:ext cx="8166966" cy="5582592"/>
            <a:chOff x="500034" y="1080000"/>
            <a:chExt cx="8166966" cy="5582592"/>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本题考查筛选并整合文中信息的能力。D项中“美国国家地理电视公司提供片源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给国家地理频道”不准确,原文是“具体到国家地理频道而言,美国国家地理电视公司以及其他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渠道承担提供片源的任务”。</a:t>
              </a:r>
              <a:endParaRPr lang="zh-CN" altLang="en-US" dirty="0"/>
            </a:p>
          </p:txBody>
        </p:sp>
        <p:sp>
          <p:nvSpPr>
            <p:cNvPr id="3" name="TextBox 2"/>
            <p:cNvSpPr txBox="1"/>
            <p:nvPr/>
          </p:nvSpPr>
          <p:spPr>
            <a:xfrm>
              <a:off x="500034" y="242013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00" kern="0" dirty="0" smtClean="0">
                  <a:solidFill>
                    <a:srgbClr val="000000"/>
                  </a:solidFill>
                  <a:latin typeface="Times New Roman" panose="02020603050405020304" pitchFamily="65" charset="-122"/>
                  <a:ea typeface="宋体" panose="02010600030101010101" pitchFamily="2" charset="-122"/>
                </a:rPr>
                <a:t>　筛选并整合文中信息三步骤: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第一步,审读题肢,提防陷阱;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第二步,投石探波,找准区间;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第三步,文题比对,检验信息。</a:t>
              </a:r>
              <a:endParaRPr lang="zh-CN" altLang="en-US" dirty="0"/>
            </a:p>
          </p:txBody>
        </p:sp>
        <p:sp>
          <p:nvSpPr>
            <p:cNvPr id="4" name="TextBox 2"/>
            <p:cNvSpPr txBox="1"/>
            <p:nvPr/>
          </p:nvSpPr>
          <p:spPr>
            <a:xfrm>
              <a:off x="500034" y="384889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BC</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本题考查对材料相关内容的概括和分析能力。A.“以期将来能够呈现出主题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化、系列化的节目播出方式”错,材料一原文是“以期达到规模化的播出效应”。D.“随着目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标观众年龄的增加”“集中度的比值也在不断地攀升”不准确,由材料二中的统计图可知,65岁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及以上年龄段的观众集中度的比值是下降的。E.“不存在受到限制的问题”说法武断。</a:t>
              </a:r>
              <a:endParaRPr lang="zh-CN" altLang="en-US" dirty="0"/>
            </a:p>
          </p:txBody>
        </p:sp>
        <p:sp>
          <p:nvSpPr>
            <p:cNvPr id="5" name="TextBox 2"/>
            <p:cNvSpPr txBox="1"/>
            <p:nvPr/>
          </p:nvSpPr>
          <p:spPr>
            <a:xfrm>
              <a:off x="500034" y="5277657"/>
              <a:ext cx="8127000" cy="1384935"/>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①中央电视台纪录频道在开播初期采用的是频道化运营模式,央视是纪录片的主要制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作基地;②美国国家地理频道采用的是制播分离的运营模式,节目的制作与播出相对分离。</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sym typeface="+mn-ea"/>
                </a:rPr>
                <a:t>解析</a:t>
              </a:r>
              <a:r>
                <a:rPr lang="zh-CN" altLang="en-US" sz="1500" kern="0" dirty="0" smtClean="0">
                  <a:solidFill>
                    <a:srgbClr val="000000"/>
                  </a:solidFill>
                  <a:latin typeface="Times New Roman" panose="02020603050405020304" pitchFamily="65" charset="-122"/>
                  <a:ea typeface="宋体" panose="02010600030101010101" pitchFamily="2" charset="-122"/>
                  <a:sym typeface="+mn-ea"/>
                </a:rPr>
                <a:t>　本题考查筛选并整合文中信息的能力。相关信息集中在材料三和材料四中</a:t>
              </a:r>
              <a:r>
                <a:rPr lang="en-US" altLang="zh-CN" sz="1500" kern="0" dirty="0" smtClean="0">
                  <a:solidFill>
                    <a:srgbClr val="000000"/>
                  </a:solidFill>
                  <a:latin typeface="Times New Roman" panose="02020603050405020304" pitchFamily="65" charset="-122"/>
                  <a:ea typeface="宋体" panose="02010600030101010101" pitchFamily="2" charset="-122"/>
                  <a:sym typeface="+mn-ea"/>
                </a:rPr>
                <a:t>,</a:t>
              </a:r>
              <a:r>
                <a:rPr lang="zh-CN" altLang="en-US" sz="1500" kern="0" dirty="0" smtClean="0">
                  <a:solidFill>
                    <a:srgbClr val="000000"/>
                  </a:solidFill>
                  <a:latin typeface="Times New Roman" panose="02020603050405020304" pitchFamily="65" charset="-122"/>
                  <a:ea typeface="宋体" panose="02010600030101010101" pitchFamily="2" charset="-122"/>
                  <a:sym typeface="+mn-ea"/>
                </a:rPr>
                <a:t>对这两则材料进行比较分析</a:t>
              </a:r>
              <a:r>
                <a:rPr lang="en-US" altLang="zh-CN" sz="1500" kern="0" dirty="0" smtClean="0">
                  <a:solidFill>
                    <a:srgbClr val="000000"/>
                  </a:solidFill>
                  <a:latin typeface="Times New Roman" panose="02020603050405020304" pitchFamily="65" charset="-122"/>
                  <a:ea typeface="宋体" panose="02010600030101010101" pitchFamily="2" charset="-122"/>
                  <a:sym typeface="+mn-ea"/>
                </a:rPr>
                <a:t>,</a:t>
              </a:r>
              <a:r>
                <a:rPr lang="zh-CN" altLang="en-US" sz="1500" kern="0" dirty="0" smtClean="0">
                  <a:solidFill>
                    <a:srgbClr val="000000"/>
                  </a:solidFill>
                  <a:latin typeface="Times New Roman" panose="02020603050405020304" pitchFamily="65" charset="-122"/>
                  <a:ea typeface="宋体" panose="02010600030101010101" pitchFamily="2" charset="-122"/>
                  <a:sym typeface="+mn-ea"/>
                </a:rPr>
                <a:t>分条作答。</a:t>
              </a:r>
              <a:endParaRPr lang="zh-CN" altLang="en-US" sz="1500" kern="0" dirty="0" smtClean="0">
                <a:solidFill>
                  <a:srgbClr val="000000"/>
                </a:solidFill>
                <a:latin typeface="Times New Roman" panose="02020603050405020304" pitchFamily="65"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达。人们不但利用萤火虫的基因检测癌细胞,还利用基因转移技术把萤火虫的基因转移到玉米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中,较快地培育出新的具有抗病虫害的玉米新品系。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萤火虫还是血吸虫病的防疫助手,水生萤火虫的幼虫吃包括钉螺在内的螺类,而钉螺正是血吸虫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的唯一宿主。萤火虫体内的腺甙磷酸,可作为一种优异的检测剂来检测水的污染程度。萤火虫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喜欢植被茂盛、水质干净、空气清新的环境,凡是萤火虫种群分布的地区,都是生态环境保护得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比较好的地方。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遗憾的是,如今,萤火虫在部分地区已越来越少见。除了自然天敌外,人类成了萤火虫最大的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“天敌”。美国一些医药公司为了获取萤火虫体内特有的虫荧光素和虫荧光素酶,出价购买萤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火虫,导致人们大肆捕捉萤火虫。在日本,上世纪60年代的工业污染和城市扩张,致使萤火虫幼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虫的生存率直线下降。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萤火虫求偶时,雌雄之间会发出特异的闪光信号以吸引异性并交尾。然而城市的亮光干扰了它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们的闪光交流,当萤火虫感知到外界灯光时,就会停止发光、飞行、求偶,最终导致种群减少甚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至灭绝。去年夏季一些城市刮起萤火虫展览热,千里迢迢从外省引入萤火虫,然后在公园放飞。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但萤火虫的很多种类年复一年地在同一个栖息地聚集、交配,即使栖息地遭到破坏,也不会迁往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别处。萤火虫成虫的唯一使命就是繁殖,寿命很短,长的也就十几天。萤火虫本就不适合长途迁</a:t>
            </a:r>
            <a:endParaRPr lang="zh-CN" alt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徙,目的地栖息环境又不太合适,它几乎活不了几天,繁殖就更是不可能了。不少专家为此呼吁: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与其引进萤火虫,不如改善自然环境。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那些曾在林间泽畔“熠耀宵行”的萤火虫,如今已与我们渐行渐远,靠人工引进不能“引”来它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们的回归。</a:t>
            </a:r>
            <a:r>
              <a:rPr lang="zh-CN" altLang="en-US" sz="1500" u="sng" kern="0" dirty="0" smtClean="0">
                <a:solidFill>
                  <a:srgbClr val="000000"/>
                </a:solidFill>
                <a:latin typeface="Times New Roman" panose="02020603050405020304" pitchFamily="65" charset="-122"/>
                <a:ea typeface="宋体" panose="02010600030101010101" pitchFamily="2" charset="-122"/>
              </a:rPr>
              <a:t>萤火虫是自然的,也是文化的,但归根结底是自然的,</a:t>
            </a:r>
            <a:r>
              <a:rPr lang="zh-CN" altLang="en-US" sz="1500" kern="0" dirty="0" smtClean="0">
                <a:solidFill>
                  <a:srgbClr val="000000"/>
                </a:solidFill>
                <a:latin typeface="Times New Roman" panose="02020603050405020304" pitchFamily="65" charset="-122"/>
                <a:ea typeface="宋体" panose="02010600030101010101" pitchFamily="2" charset="-122"/>
              </a:rPr>
              <a:t>因而要靠自然来解决。而且,保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护萤火虫不能光着眼于一个物种,而是要通过保护整片栖息地来保护许多物种。如果做到这一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点,引来的肯定不只萤火虫。萤火虫如是,熊猫如是,白鹳也如是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总之,我们应多想想如何对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自然更友好,与万物共存共荣。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(摘编自《新华文摘》2014年第13期)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下列对文章的概括与分析,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A.科学家受萤火虫发光器的启发而发明的荧光灯,在减少热损耗方面成效显著,但发光率不如萤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火虫。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B.科学家模仿萤火虫发光器的天然结构,用以制作LED覆盖层,这种设计在应用中将起到节能的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C.人们选择萤火虫特有的虫荧光素酶基因,将其运用于癌细胞检测、玉米新品系的培育和水质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检测。</a:t>
            </a:r>
            <a:endParaRPr lang="zh-CN"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0">
            <a:off x="539750" y="1080135"/>
            <a:ext cx="8158480" cy="2418080"/>
            <a:chOff x="540000" y="1080000"/>
            <a:chExt cx="8158472" cy="2418366"/>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D.引进萤火虫的做法不合乎自然规律,因为长途迁徙影响其正常繁殖,异地放飞又改变其栖息环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E.对一个物种的保护必将使其他物种获益,因而做好了萤火虫的保护工作,引来的肯定不只萤火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虫。</a:t>
              </a:r>
              <a:endParaRPr lang="zh-CN" altLang="en-US" dirty="0"/>
            </a:p>
          </p:txBody>
        </p:sp>
        <p:sp>
          <p:nvSpPr>
            <p:cNvPr id="3" name="TextBox 2"/>
            <p:cNvSpPr txBox="1"/>
            <p:nvPr/>
          </p:nvSpPr>
          <p:spPr>
            <a:xfrm>
              <a:off x="540000" y="247448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为保护萤火虫,我们要注意萤火虫的哪些习性?请简述。(4分)</a:t>
              </a:r>
              <a:endParaRPr lang="zh-CN" altLang="en-US" dirty="0"/>
            </a:p>
          </p:txBody>
        </p:sp>
        <p:sp>
          <p:nvSpPr>
            <p:cNvPr id="4" name="TextBox 2"/>
            <p:cNvSpPr txBox="1"/>
            <p:nvPr/>
          </p:nvSpPr>
          <p:spPr>
            <a:xfrm>
              <a:off x="571472" y="284876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请根据文本,分析“萤火虫是自然的,也是文化的,但归根结底是自然的”这句话的含意。(6</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p:txBody>
        </p:sp>
      </p:grpSp>
      <p:sp>
        <p:nvSpPr>
          <p:cNvPr id="7" name="TextBox 2"/>
          <p:cNvSpPr txBox="1"/>
          <p:nvPr/>
        </p:nvSpPr>
        <p:spPr>
          <a:xfrm>
            <a:off x="571500" y="3604895"/>
            <a:ext cx="8126730" cy="1386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smtClean="0">
                <a:solidFill>
                  <a:srgbClr val="000000"/>
                </a:solidFill>
                <a:latin typeface="Times New Roman" panose="02020603050405020304" pitchFamily="65" charset="-122"/>
                <a:ea typeface="宋体" panose="02010600030101010101" pitchFamily="2" charset="-122"/>
              </a:rPr>
              <a:t>一、</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CE　C.“水质检测”用的是萤火虫体内的腺甙磷酸,而不是虫荧光素酶基因。参见第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五段第二句。E.“对一个物种的保护必将使其他物种获益”不正确,原文是“不能光着眼于一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个物种,而是要通过保护整片栖息地来保护许多物种”。</a:t>
            </a:r>
            <a:endParaRPr lang="zh-CN" altLang="en-US" dirty="0"/>
          </a:p>
        </p:txBody>
      </p:sp>
      <p:sp>
        <p:nvSpPr>
          <p:cNvPr id="8" name="TextBox 2"/>
          <p:cNvSpPr txBox="1"/>
          <p:nvPr/>
        </p:nvSpPr>
        <p:spPr>
          <a:xfrm>
            <a:off x="642620" y="5063490"/>
            <a:ext cx="8126730" cy="6934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(要点)①萤火虫对栖息地生态环境有较高要求。②多不喜迁徙。③求偶时以闪光信号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吸引异性。④对外界亮光反应敏感。(意思对即可)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3093263"/>
            <a:chOff x="540000" y="1080000"/>
            <a:chExt cx="8127000" cy="3093263"/>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解答此题需找重点语句,即第五段“萤火虫喜欢植被茂盛、水质干净、空气清新的环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境”,第七段“萤火虫求偶时,雌雄之间会发出特异的闪光信号以吸引异性并交尾”“当萤火虫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感知到外界灯光时,就会停止发光、飞行、求偶”“萤火虫本就不适合长途迁徙”。</a:t>
              </a:r>
              <a:endParaRPr lang="zh-CN" altLang="en-US" dirty="0"/>
            </a:p>
          </p:txBody>
        </p:sp>
        <p:sp>
          <p:nvSpPr>
            <p:cNvPr id="3" name="TextBox 2"/>
            <p:cNvSpPr txBox="1"/>
            <p:nvPr/>
          </p:nvSpPr>
          <p:spPr>
            <a:xfrm>
              <a:off x="540000" y="2094232"/>
              <a:ext cx="8127000" cy="20790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(要点)①萤火虫“也是文化的”:有助于人类对血吸虫病的防疫;能启迪人类的科学发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明;还是我们民族审美情感的寄托。②“归根结底是自然的”:萤火虫是大自然的一分子,对它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的保护要遵从大自然的规律。(意思对即可)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“文化的”指的是其在传统文化、自然科学、生物技术等方面的意义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自然的”指的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是萤火虫也是大自然的一部分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保护萤火虫进而保护整个大自然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体现了人与自然和谐相处这一</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主题。</a:t>
              </a:r>
              <a:endParaRPr lang="zh-CN" altLang="en-US" sz="1500" dirty="0"/>
            </a:p>
          </p:txBody>
        </p: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6518"/>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二、(2014辽宁,12)阅读下面的文字,回答问题。(25分)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侯仁之:城市的知音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①1932年,“一·二八淞沪抗战”以失败告终,20岁的侯仁之在苦闷中彷徨。弟弟侯硕之的一句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话,让他下定决心放弃曾想从事的医学,投考历史专业。弟弟的那句话是:“学医,只能给个人看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病。学历史,可给社会治病!”这一年,侯仁之考取燕京大学历史专业。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②1937年抗战爆发后北平沦陷,燕京大学成为沟通沦陷区、解放区和大后方的秘密通道。当时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正在读研究生的侯仁之承担了将爱国学生送往解放区或大后方的工作。抗战胜利一年后,侯仁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之前往英国利物浦大学求学。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③在英国期间,侯仁之逐渐接受了历史地理学的理念。他意识到,沿革地理存在明显的局限性。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1949年,侯仁之学成归国,并将历史地理学引入中国。从此,一个新的、科学的历史地理学学科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逐步建立起来,侯仁之成为公认的“中国历史地理学第一人”。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④要搞好历史地理学的研究,大量的实地调查必不可少。在张家口考察期间,侯仁之发现一段长</a:t>
            </a:r>
            <a:endParaRPr lang="zh-CN" alt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城与众不同。深感疑惑的侯仁之回来后立刻查资料,最终确认这是明后期沿着长城开设的“马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市”。如今这种贸易已消失在历史中,但却由遗留的建筑记录下来。从此,他的研究兴趣由“历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史”转向“地理”,而野外考察和考古研究,也成为贯穿他学术生涯的重要内容。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⑤1958年,侯仁之开始了沙漠研究。当时有人认为,沙漠地区不仅文献资料少,而且调查访问都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很困难,难以开展历史地理研究。侯仁之反驳道:“必须勇敢打破旧传统,坚决走出小书房,跳出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旧书堆。”此后数年,侯仁之多次奔赴西北沙漠进行考察。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⑥1964年夏天,侯仁之在陕北榆林附近的沙漠中考察统万城。统万城是5世纪一个少数民族小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王朝的都城,已在沙漠中沉寂了千年。经过细致的调查研究,侯仁之得出结论,统万城的沙化,是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人类不合理活动的结果。那时,人们普遍认为西北沙漠中很多古城被废弃是“大漠流沙”造成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的。而侯仁之却证明,这是“肤浅的广为流传的错误观点”,人类活动才是造成沙化的主要原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因。这直接为后来人们治理沙漠打下了认识基础,侯仁之也因此成为“沙漠历史地理研究的先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⑦在这次考察中,侯仁之还纠正了一个普遍的说法:榆林三迁,即榆林因流沙侵袭而被迫三次南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迁。侯仁之证实,榆林不仅没有三迁,反而在原址五次扩展。古城榆林终于明晰了自己的“身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世”。</a:t>
            </a:r>
            <a:endParaRPr lang="zh-CN" alt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⑧在学术生涯中,侯仁之梳理过脉络的城市有很多。承德、临淄、邯郸、芜湖、敦煌</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仁之的慧眼下,一个个城市的前世今生或者得以浮现,或者更加丰满。他对许多城市做了深入的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研究,充满着热爱。对他而言,北京有着更重要的意义。侯仁之曾说:“我对北京,是知之愈深,爱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之弥坚。”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⑨侯仁之在北京定居60年,为北京倾注了大量心血。比如有800多年历史的卢沟桥在20世纪80</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年代还是进京要道。卡车、拖拉机往来穿梭,卢沟桥受损严重。侯仁之对此心急如焚。他写了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《保护卢沟桥刻不容缓》一文,发表在《北京日报》上。6天后,北京市政府决定,卢沟桥禁止机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动车与兽力车通行。如今,经过多次整修的卢沟桥已经得到妥善保护。侯仁之最为人所知的壮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举是保护莲花池。正是因为他的积极奔走,原本要建在莲花池上的北京西客站主楼东移了100</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米。“先有莲花池,后有北京城”,北京城的血脉得以保留。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⑩当然,与他的研究相比,这些事还只能算作“信手为之”。在几十年的学术生涯里,他以历史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地理学的眼光,解决了北京城市起源、城址转移、城市发展的特点及其客观规律等关键性问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题。可以毫不夸张地说,如果没有侯仁之,人们可能无法充分解读北京的厚重和韵味。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(摘编自高毅哲《侯仁之:城市的知音》)</a:t>
            </a:r>
            <a:endParaRPr lang="zh-CN" alt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034" y="1080000"/>
            <a:ext cx="8166966" cy="5133010"/>
            <a:chOff x="500034" y="1080000"/>
            <a:chExt cx="8166966" cy="5133010"/>
          </a:xfrm>
        </p:grpSpPr>
        <p:grpSp>
          <p:nvGrpSpPr>
            <p:cNvPr id="5" name="组合 4"/>
            <p:cNvGrpSpPr/>
            <p:nvPr/>
          </p:nvGrpSpPr>
          <p:grpSpPr>
            <a:xfrm>
              <a:off x="516966" y="1080000"/>
              <a:ext cx="8150034" cy="4429059"/>
              <a:chOff x="516966" y="1080000"/>
              <a:chExt cx="8150034" cy="4429059"/>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下列对传记有关内容的分析和概括,最恰当的两项是(5分)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A.本文记述了侯仁之的求学经历、科研历程、丰富的学术成果和深远的社会影响,展现了一位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著名的历史地理学家的爱国情怀和学者本色。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B.国家兴亡,匹夫有责。抗战期间,侯仁之身处沦陷区,利用燕京大学学生的身份,将爱国学生输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送到解放区或大后方,为抗战做出了巨大贡献。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C.在对张家口长城的考察研究中,侯仁之切实认识到野外考察在历史地理学中的重要价值。这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次考察使他的研究兴趣由“历史”转向了“地理”。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D.侯仁之主张沙漠研究要走出小书房,走进现场,不要依靠旧书堆中的文献资料。他在陕北榆林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附近沙漠的考察研究纠正了人们的错误认识。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E.侯仁之发现有着800多年历史的卢沟桥受损严重,便强烈呼吁保护卢沟桥,禁止机动车和兽力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车通行,最终使卢沟桥得到了妥善保护。</a:t>
                </a:r>
                <a:endParaRPr lang="zh-CN" altLang="en-US" dirty="0"/>
              </a:p>
            </p:txBody>
          </p:sp>
          <p:sp>
            <p:nvSpPr>
              <p:cNvPr id="3" name="TextBox 2"/>
              <p:cNvSpPr txBox="1"/>
              <p:nvPr/>
            </p:nvSpPr>
            <p:spPr>
              <a:xfrm>
                <a:off x="540000" y="4831941"/>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侯仁之被称为“城市的知音”,这在文中体现在哪些方面?请结合文本简要分析。(6分)</a:t>
                </a:r>
                <a:endParaRPr lang="zh-CN" altLang="en-US" dirty="0"/>
              </a:p>
            </p:txBody>
          </p:sp>
          <p:sp>
            <p:nvSpPr>
              <p:cNvPr id="4" name="TextBox 2"/>
              <p:cNvSpPr txBox="1"/>
              <p:nvPr/>
            </p:nvSpPr>
            <p:spPr>
              <a:xfrm>
                <a:off x="516966" y="520621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本文第①段有何作用?请简要分析。(6分)</a:t>
                </a:r>
                <a:endParaRPr lang="zh-CN" altLang="en-US" dirty="0"/>
              </a:p>
            </p:txBody>
          </p:sp>
        </p:grpSp>
        <p:sp>
          <p:nvSpPr>
            <p:cNvPr id="6" name="TextBox 2"/>
            <p:cNvSpPr txBox="1"/>
            <p:nvPr/>
          </p:nvSpPr>
          <p:spPr>
            <a:xfrm>
              <a:off x="500034" y="556340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请结合全文分析侯仁之取得成就的自身因素主要有哪些,并就其中一个方面联系现实谈谈对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你的启示。(8分)</a:t>
              </a:r>
              <a:endParaRPr lang="zh-CN" altLang="en-US" dirty="0"/>
            </a:p>
          </p:txBody>
        </p:sp>
      </p:gr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00034" y="991377"/>
            <a:ext cx="8166966" cy="5655115"/>
            <a:chOff x="500034" y="991377"/>
            <a:chExt cx="8166966" cy="5655115"/>
          </a:xfrm>
        </p:grpSpPr>
        <p:grpSp>
          <p:nvGrpSpPr>
            <p:cNvPr id="7" name="组合 6"/>
            <p:cNvGrpSpPr/>
            <p:nvPr/>
          </p:nvGrpSpPr>
          <p:grpSpPr>
            <a:xfrm>
              <a:off x="500034" y="991377"/>
              <a:ext cx="8166966" cy="4197657"/>
              <a:chOff x="500034" y="1080000"/>
              <a:chExt cx="8166966" cy="4197657"/>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AC　</a:t>
                </a:r>
                <a:r>
                  <a:rPr lang="zh-CN" altLang="en-US" sz="1500" kern="0" dirty="0" smtClean="0">
                    <a:solidFill>
                      <a:srgbClr val="000000"/>
                    </a:solidFill>
                    <a:latin typeface="Times New Roman" panose="02020603050405020304" pitchFamily="65" charset="-122"/>
                    <a:ea typeface="宋体" panose="02010600030101010101" pitchFamily="2" charset="-122"/>
                  </a:rPr>
                  <a:t>B.“为抗战做出了巨大贡献”在原文中没有表述。D.“不要依靠旧书堆”曲解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文意,文中是“跳出旧书堆”。E.“禁止机动车和兽力车通行”是政府的行为,不是侯仁之的呼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吁。</a:t>
                </a:r>
                <a:endParaRPr lang="zh-CN" altLang="en-US" dirty="0"/>
              </a:p>
            </p:txBody>
          </p:sp>
          <p:sp>
            <p:nvSpPr>
              <p:cNvPr id="3" name="TextBox 2"/>
              <p:cNvSpPr txBox="1"/>
              <p:nvPr/>
            </p:nvSpPr>
            <p:spPr>
              <a:xfrm>
                <a:off x="516966" y="244099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①作为一位历史地理学家,侯仁之对北京等城市充满热爱;②侯仁之对榆林、承德、北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京等许多城市进行了深入的研究,发现了它们被埋没的历史;③侯仁之积极参与城市保护工作。</a:t>
                </a:r>
                <a:endParaRPr lang="zh-CN" altLang="en-US" dirty="0"/>
              </a:p>
            </p:txBody>
          </p:sp>
          <p:sp>
            <p:nvSpPr>
              <p:cNvPr id="4" name="TextBox 2"/>
              <p:cNvSpPr txBox="1"/>
              <p:nvPr/>
            </p:nvSpPr>
            <p:spPr>
              <a:xfrm>
                <a:off x="516966" y="313451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筛选⑧⑨两个段落,分析侯仁之与城市的关系。从第⑧段中提炼出“对许多城市做了深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入的研究,充满着热爱”“我对北京,是知之愈深,爱之弥坚”;第⑨段通过他对卢沟桥、莲花池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所做的努力反映出他积极参与城市保护工作。</a:t>
                </a:r>
                <a:endParaRPr lang="zh-CN" altLang="en-US" dirty="0"/>
              </a:p>
            </p:txBody>
          </p:sp>
          <p:sp>
            <p:nvSpPr>
              <p:cNvPr id="5"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①交代侯仁之选择历史专业的原因;②写出了侯仁之对国家民族命运的关注,使传主形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象更加丰满;③体现了传记的真实性;④为下文介绍侯仁之的学术研究及成就做铺垫。</a:t>
                </a:r>
                <a:endParaRPr lang="zh-CN" altLang="en-US" dirty="0"/>
              </a:p>
            </p:txBody>
          </p:sp>
          <p:sp>
            <p:nvSpPr>
              <p:cNvPr id="6" name="TextBox 2"/>
              <p:cNvSpPr txBox="1"/>
              <p:nvPr/>
            </p:nvSpPr>
            <p:spPr>
              <a:xfrm>
                <a:off x="500034" y="497481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分析第①段的作用,应从内容、结构、文体特点等方面考虑。</a:t>
                </a:r>
                <a:endParaRPr lang="zh-CN" altLang="en-US" dirty="0"/>
              </a:p>
            </p:txBody>
          </p:sp>
        </p:grpSp>
        <p:sp>
          <p:nvSpPr>
            <p:cNvPr id="8" name="TextBox 2"/>
            <p:cNvSpPr txBox="1"/>
            <p:nvPr/>
          </p:nvSpPr>
          <p:spPr>
            <a:xfrm>
              <a:off x="500034" y="5260472"/>
              <a:ext cx="8127000" cy="13860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①对国家民族深沉的爱;②富有创新精神,有打破旧传统的勇气;③注重实地考察的研究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方法;④强烈的社会责任感和积极关注现实的精神。</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第一问围绕“取得成就的自身因素”这一关键信息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结合上下文进行分析归纳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得出结</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论。第二问具体可结合侯仁之的自身因素这一个方面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同时联系现实作答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言之成理即可。</a:t>
              </a:r>
              <a:endParaRPr lang="zh-CN" altLang="en-US" sz="1500" dirty="0"/>
            </a:p>
          </p:txBody>
        </p:sp>
      </p:gr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三、(2014福建,&lt;乙&gt;13—15)阅读下面的文字,回答问题。(15分)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九天神眼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从起初遥远的一点,到依稀模糊的轮廓,再到清晰可见的机身,减速、放下起落架、稳稳在某军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用机场降落。“奖状”飞机又一次执行特殊任务凯旋了。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走近它,“小”是给人最直观的印象。机身长、宽不过数米,差不多一人多高。而让人很难想到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的是,眼前这小小的“个头”,竟能在13000米的高空飞行,最大巡航速度0.72马赫,可连续飞行6</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个小时。一进入机舱,才发现这小小的“身板”还着实能“装货”:在直径不足1.5米、高只有1.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45米的狭窄机舱内,就装有3个固定座椅,两个座椅在驾驶舱,1个长椅在后舱,各型电子设备占据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了舱内大半个空间。而这也给驾驶“奖状”飞机的机组成员带来了麻烦,狭小的舱内空间,使得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除两名驾驶员外,机组其他人员只能挤坐在一尺见方的小长椅上,蜷缩着直不起腰、伸不开腿,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时间一长,腰酸背疼不说,想方便也找不着地方。但就是在如此艰苦的环境下,他们每次执行任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务都要连续飞行四五个小时。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谈及飞行经历,机长张凯如数家珍,“自1986年配备‘奖状’号,我们中队已先后7次入藏,20余次</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168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二、(2017课标全国Ⅲ,7—9)阅读下面的文字,回答问题。(12分)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随着社会经济发展和人民精神文化生活需求的日益多样化,博物馆服务于社会建设的格局发生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了重大变化。博物馆收藏、展示的文化遗产资源多渠道、多层次、多形式地为社会公众所共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享,在“讲好中国故事,传播好中国声音”上发挥着举足轻重的作用。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博物馆接待参观人次,从2001年的7 955万人次增长到2014年的7.2亿人次,13年间增长了8倍。对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于青少年而言,博物馆逐渐成为学校教育之外的“第二课堂”,在互动性、体验性、趣味性方面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发挥着独特的优势。2014年,全国博物馆拥有近3 000万件(套)藏品,依托这些藏品在历史、文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化、考古等领域开展了大量的科研活动,科研成果也非常丰富。针对藏品的研究,需要整合学校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和研究机构的学者、教师,因此博物馆往往会成为一个地区的文史研究中心。同时,博物馆逐渐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成为展示城市独特历史文化、提升城市文化品牌价值的重要载体。2010年,西安市委、市政府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正式提出把西安建设成“博物馆之城”的战略目标,随后广州、济南等城市也纷纷提出建设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“博物馆之城”的口号,以此提升城市的竞争力。</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kern="0" dirty="0" smtClean="0">
                <a:solidFill>
                  <a:srgbClr val="000000"/>
                </a:solidFill>
                <a:latin typeface="Times New Roman" panose="02020603050405020304" pitchFamily="65" charset="-122"/>
                <a:ea typeface="宋体" panose="02010600030101010101" pitchFamily="2" charset="-122"/>
                <a:sym typeface="+mn-ea"/>
              </a:rPr>
              <a:t>[摘编自刘世锦主编《中国文化遗产事业发展报告(2014)》]</a:t>
            </a:r>
            <a:endParaRPr lang="zh-CN" alt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进疆,飞行面积超过250万平方公里,协助完成10余项重大科研攻关,完成抢险救灾任务160余架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多年的飞行,让“奖状”中队满载殊荣,也使他们不少人患上了“职业病”。副教导员孙文奎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说,“每晚7点半要准时守在电视机前看天气预报,不管有没有任务,早晨起来第一件事就是看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天。”“一有灾情,无论天气如何,我们都会自发处于待命状态。在那种情况下,灾情就是命令,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我们有条件要上,没有条件创造条件也要上。”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一次,张凯机组飞往重灾区北川遥感航拍,电瓶温度指示灯突然报警,温度直线上升。如果处理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不好,就有可能造成空中断电的危险。千钧一发之时,机长张凯脑海中掠过了一个个特情处置预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案,一个个处置口令也脱口而出: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“下降高度!”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“跳开X号保险丝!”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终于,飞机从7000余米下降到6000米,故障被机组成员镇服。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让机组成员终生难忘的是2011年7月的西藏航拍任务。当时,西藏正值雨季,动辄狂风骤雨,天气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变化无常,气象条件非常恶劣;每个成员都出现了较强的高原反应,为了保证有足够的体力飞行,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大家只好边吸氧、边打点滴、边研究飞行计划,最后圆满完成了既定任务。</a:t>
            </a:r>
            <a:endParaRPr lang="zh-CN" alt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飞险区、闯禁空、测山河、赴震区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一次次的枕戈待旦,一次次的受命飞行,这支“奖状”中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队屡建奇功,满载殊勋。在这光环的背后,</a:t>
            </a:r>
            <a:r>
              <a:rPr lang="zh-CN" altLang="en-US" sz="1500" u="sng" kern="0" dirty="0" smtClean="0">
                <a:solidFill>
                  <a:srgbClr val="000000"/>
                </a:solidFill>
                <a:latin typeface="Times New Roman" panose="02020603050405020304" pitchFamily="65" charset="-122"/>
                <a:ea typeface="宋体" panose="02010600030101010101" pitchFamily="2" charset="-122"/>
              </a:rPr>
              <a:t>蕴含着的是一份大爱</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除日常的训练外,“奖状”飞行团队每年有半年以上的时间在外执行飞行任务,陪同家人的时间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自然也就少了许多,有时接到紧急任务,还会和事先安排好的“家事”“撞车”。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或许在有些人的眼里,他们不是合格的父亲、丈夫和儿子,但在家人的心目中,却有着不同的答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一位飞行员家属说道:“选择了飞行员,就是选择了寂寞,为了‘大家’,一点牺牲不算啥。”一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个轻松的回答,一个灿烂的微笑,折射出的是一份包容与关爱。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“总觉得平时亏欠他们的太多,在家的时候就多给老婆孩子弥补一点。”一机组成员轻描淡写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的一句话,道出了这位飞行30多年、6000余小时飞行员的氤氲柔情。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(摘编自苏银成等《探空测地的“九天神眼”》)</a:t>
            </a:r>
            <a:endParaRPr lang="zh-CN" alt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4637676"/>
            <a:chOff x="540000" y="1080000"/>
            <a:chExt cx="8158472" cy="4637676"/>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下列对文章的概括与分析,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A.“奖状”飞机虽“小”,但“装货”能力不小;它的本领也不小,飞行高度高,航速不低,续航能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B.“奖状”飞机舱内空间逼仄狭窄,机组成员的活动空间不到机舱的一半,这给机组成员带来了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诸多不便。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C.“奖状”号机组1986年成立以来,飞行架次多,作业面积广;多次参与导航工作,为社会做出了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D.文章写2011年7月西藏航拍一事,突出了“奖状”号机组不怕苦不怕累、勇于克服困难的优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良作风。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E.这篇通讯点面结合、以小见大,主要通过动作、语言、心理等描写,来表现中国当代军人的阳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刚之美。</a:t>
              </a:r>
              <a:endParaRPr lang="zh-CN" altLang="en-US" dirty="0"/>
            </a:p>
          </p:txBody>
        </p:sp>
        <p:sp>
          <p:nvSpPr>
            <p:cNvPr id="3" name="TextBox 2"/>
            <p:cNvSpPr txBox="1"/>
            <p:nvPr/>
          </p:nvSpPr>
          <p:spPr>
            <a:xfrm>
              <a:off x="571472" y="497481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文中写北川航拍时排除险情一事,突出了机组群像的什么特征?请简要说明。(4分)</a:t>
              </a:r>
              <a:endParaRPr lang="zh-CN" altLang="en-US" dirty="0"/>
            </a:p>
          </p:txBody>
        </p:sp>
        <p:sp>
          <p:nvSpPr>
            <p:cNvPr id="4" name="TextBox 2"/>
            <p:cNvSpPr txBox="1"/>
            <p:nvPr/>
          </p:nvSpPr>
          <p:spPr>
            <a:xfrm>
              <a:off x="571472" y="5414836"/>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请根据文本,探析“蕴含着的是一份大爱”这句话的含意。(6分)</a:t>
              </a:r>
              <a:endParaRPr lang="zh-CN" altLang="en-US" dirty="0"/>
            </a:p>
          </p:txBody>
        </p:sp>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75404" cy="4490738"/>
            <a:chOff x="540000" y="1080000"/>
            <a:chExt cx="8175404" cy="4490738"/>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CE　C.“多次参与导航工作”不正确,第三段只说到“协助完成10余项重大科研攻关,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完成抢险救灾任务160余架次”,没有提到“参与导航工作”。E.“阳刚之美”不正确,本文主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题是表现中国当代军人的奉献精神的。</a:t>
              </a:r>
              <a:endParaRPr lang="zh-CN" altLang="en-US" dirty="0"/>
            </a:p>
          </p:txBody>
        </p:sp>
        <p:sp>
          <p:nvSpPr>
            <p:cNvPr id="3" name="TextBox 2"/>
            <p:cNvSpPr txBox="1"/>
            <p:nvPr/>
          </p:nvSpPr>
          <p:spPr>
            <a:xfrm>
              <a:off x="540000" y="2420137"/>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(要点)①技术精湛,临危不乱;②团结协作,配合密切。(意思对即可)</a:t>
              </a:r>
              <a:endParaRPr lang="zh-CN" altLang="en-US" dirty="0"/>
            </a:p>
          </p:txBody>
        </p:sp>
        <p:sp>
          <p:nvSpPr>
            <p:cNvPr id="4" name="TextBox 2"/>
            <p:cNvSpPr txBox="1"/>
            <p:nvPr/>
          </p:nvSpPr>
          <p:spPr>
            <a:xfrm>
              <a:off x="571472" y="277732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机组成员能在千钧一发之际迅速排除险情,既依赖于精湛的技术,也离不开团结协作的精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神。注意简要概括,分点作答。</a:t>
              </a:r>
              <a:endParaRPr lang="zh-CN" altLang="en-US" dirty="0"/>
            </a:p>
          </p:txBody>
        </p:sp>
        <p:sp>
          <p:nvSpPr>
            <p:cNvPr id="5" name="TextBox 2"/>
            <p:cNvSpPr txBox="1"/>
            <p:nvPr/>
          </p:nvSpPr>
          <p:spPr>
            <a:xfrm>
              <a:off x="588404" y="3491707"/>
              <a:ext cx="8127000" cy="20790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(要点)①机组成员高度的使命感,对国家对人民高度的责任感;②家属对机组成员的理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解,对国家事业的支持;③机组成员及其家属为“大家”而牺牲“小家”“小爱”的奉献精神。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(意思对即可)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综合上文来看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这份“大爱”指机组成员对国家对人民的爱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综合下文四段内容来看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份“大爱”还包括家属对机组成员的理解和支持、机组成员及其家属对国家和人民的贡献。</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注意结合相关内容简要概括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准确表述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分点作答。</a:t>
              </a:r>
              <a:endParaRPr lang="zh-CN" altLang="en-US" sz="1500" dirty="0"/>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四、(2014广东,19—21)阅读下面的文字,回答问题。(15分)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罗哲文(1924—2012),中国古建筑学家。下面是中央电视台《大家》栏目在罗哲文先生生前对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他的访谈节选。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主持人:在您选择职业的年代,建筑学可算是一种不入流的行当,您为什么选择了学习建筑学?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罗哲文:从我当年进入营造学社学习建筑到现在,按一般老百姓的话,可以说我和建筑学有缘分,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或者说这是一个从偶然到必然的过程。说偶然,是因为抗战时期,营造学社迁到了我的老家四川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宜宾,要是迁到别的地方去了,我这辈子可能就不会做这个工作了。说必然,是因为我从小就喜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欢做手工,我还很喜欢工艺、画画什么的。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主持人:著名的建筑学家梁思成先生是您的老师,您现在所从事的古建筑保护研究,有哪些观念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是梁先生带给您的?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罗哲文:他有一个观点,中国的新建筑要“中而新”,就是说既要中国式又要有新创造。他这个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观点给我留下的印象很深,所以我现在也在宣传,新建筑一定要中国式,要体现中国古建筑的优</a:t>
            </a:r>
            <a:endParaRPr lang="zh-CN" alt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秀传统,同时也一定要有创新。梁思成先生临终前嘱托我“文物保护的事情,你一定要做好”,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这个重托我一直记在心里,永远也不敢忘掉。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主持人:2003年,您在80岁高龄的时候穿越了罗布泊。很多人都说,您是穿越罗布泊年龄最大的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人。您为什么要在这样的高龄做这样的事?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罗哲文:我们的主要目的是去考察和寻访汉长城。几十年前,我刚接触到长城的时候,看到一些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关于长城的书,其中一本写了从玉门关到库尔勒的这段长城,并说这段长城跟玉门关以东的长城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不一样。从那时起我就想亲自来看一看到底是怎么回事。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主持人:考察这段长城有什么特别的意义吗?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罗哲文:这段长城对研究整个长城来说太重要了,绝对不能缺了这一块儿。过去曾经有个错误的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说法,认为长城是防御扰掠的,目的在于封闭,但我认为长城是中国最早的对外开放的见证。汉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武帝的时候,打通了丝绸之路,那时的长城就是为了保护丝绸之路的畅通,所以到了新疆库尔勒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以西,城墙就没有了,修建了一个一个烽火台。当时丝绸之路上荒无人烟,来往的商旅不可能带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够整个行程的粮食。此外还有马匹的问题,到了烽火台,商旅可以补充粮食,更换交通工具。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主持人:到目前为止,您跟长城打交道有多少年了?一共去过长城多少次?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罗哲文:我跟长城打交道快60年了。像八达岭、山海关,去的次数都记不清了,可能有一百次以</a:t>
            </a:r>
            <a:endParaRPr lang="zh-CN" alt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主持人:实地考察中,您有没有遇到过危险?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罗哲文:遇到的太多了。差不多十多年前我去考察长城,那儿有个地方非常危险,人很难攀上去,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我上去的时候还背着相机,结果脚下一滑,差一点摔下去没命了。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主持人:现在很多人都称您是中国古建筑方面的一代大师了。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罗哲文:这个我不敢当,不能说是古建筑大师,我没有什么了不起的。我觉得自己就是沧海一粟,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是大海里面的一滴水。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主持人:对于年轻一代从事古建筑保护的人,您觉得他们最需要学习的是什么?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罗哲文:我觉得基本技术一定要学到。搞建筑首先你要画出图来,所以画图功夫一定得有。写文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章介绍建筑的结构,你得有基本勘察文献的能力。当时我们做研究,从哪一本书上看到可以引下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来的资料,都必须查原书,不能不经考证就用。像这种基本功年轻人要学,不能偷巧。必须认真,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首先要把基本技能、基本理论学好。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主持人:在古建筑保护中,您最担心、最忧虑的事情是什么?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罗哲文:最担心的就是技术的传承,特别是工艺的传承。我认为工匠特别重要,没有工匠不行。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另外就是材料,可是现在很多人忽略了这一块儿,很多工艺失传了。</a:t>
            </a:r>
            <a:endParaRPr lang="zh-CN" alt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0">
            <a:off x="556895" y="901700"/>
            <a:ext cx="8158480" cy="3017520"/>
            <a:chOff x="540000" y="1080000"/>
            <a:chExt cx="8158472" cy="3017484"/>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主持人:您搞了一辈子古建筑研究,在您看来,建筑是什么?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罗哲文:建筑是凝固的音乐,外国人管它叫石头的史书,我说是木石的史书。中国建筑跟外国的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还不一样,外国的建筑主要是石头,我们中国主要是木建的,所以是木石的史书,是一个综合的艺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术,是历史的见证。历史有两个历史,一个是文字的历史,还有一个是实物的历史。缺少了实物,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就没有东西验证文字的历史了。所以文物的价值就在于它是历史的见证。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(选自《大家》,商务印书馆,2005年,有删改)</a:t>
              </a:r>
              <a:endParaRPr lang="zh-CN" altLang="en-US" dirty="0"/>
            </a:p>
          </p:txBody>
        </p:sp>
        <p:sp>
          <p:nvSpPr>
            <p:cNvPr id="3" name="TextBox 2"/>
            <p:cNvSpPr txBox="1"/>
            <p:nvPr/>
          </p:nvSpPr>
          <p:spPr>
            <a:xfrm>
              <a:off x="571472" y="313451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概述罗哲文先生研究汉长城的过程和结论。(4分)</a:t>
              </a:r>
              <a:endParaRPr lang="zh-CN" altLang="en-US" dirty="0"/>
            </a:p>
          </p:txBody>
        </p:sp>
        <p:sp>
          <p:nvSpPr>
            <p:cNvPr id="4" name="TextBox 2"/>
            <p:cNvSpPr txBox="1"/>
            <p:nvPr/>
          </p:nvSpPr>
          <p:spPr>
            <a:xfrm>
              <a:off x="571472" y="347461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在古建筑保护上,罗哲文先生持哪些看法?(5分)</a:t>
              </a:r>
              <a:endParaRPr lang="zh-CN" altLang="en-US" dirty="0"/>
            </a:p>
          </p:txBody>
        </p:sp>
        <p:sp>
          <p:nvSpPr>
            <p:cNvPr id="5" name="TextBox 2"/>
            <p:cNvSpPr txBox="1"/>
            <p:nvPr/>
          </p:nvSpPr>
          <p:spPr>
            <a:xfrm>
              <a:off x="571472" y="3794644"/>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访谈呈现了一代大师罗哲文先生怎样的形象?请结合全文逐层分析。(6分)</a:t>
              </a:r>
              <a:endParaRPr lang="zh-CN" altLang="en-US" dirty="0"/>
            </a:p>
          </p:txBody>
        </p:sp>
      </p:grpSp>
      <p:sp>
        <p:nvSpPr>
          <p:cNvPr id="7" name="TextBox 2"/>
          <p:cNvSpPr txBox="1"/>
          <p:nvPr/>
        </p:nvSpPr>
        <p:spPr>
          <a:xfrm>
            <a:off x="588645" y="3973195"/>
            <a:ext cx="8126730" cy="104013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过程:缘起(几十年前在一本书上看到相关记载)—实地考察—得出结论。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结论:汉长城是为了保护丝绸之路的畅通而修建的,是“对外开放的见证”。</a:t>
            </a:r>
            <a:endParaRPr lang="zh-CN" altLang="en-US" dirty="0"/>
          </a:p>
        </p:txBody>
      </p:sp>
      <p:sp>
        <p:nvSpPr>
          <p:cNvPr id="8" name="TextBox 2"/>
          <p:cNvSpPr txBox="1"/>
          <p:nvPr/>
        </p:nvSpPr>
        <p:spPr>
          <a:xfrm>
            <a:off x="588645" y="5045075"/>
            <a:ext cx="8126730" cy="17329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本题考查筛选并整合文中的信息的能力。“过程”可根据原文“几十年前,</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看到一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些关于长城的书</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”等语句概括,“结论”可依据原文“我认为长城是中国最早的对外开放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的见证”“那时的长城就是为了保护丝绸之路的畅通”等概括。</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①保护好古建筑便于新建筑借鉴其优秀传统。</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②从事古建筑保护的人,要学好基本理论、掌握好基本技能。</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919939"/>
            <a:ext cx="8150034" cy="5876758"/>
            <a:chOff x="516966" y="1080000"/>
            <a:chExt cx="8150034" cy="5876758"/>
          </a:xfrm>
        </p:grpSpPr>
        <p:sp>
          <p:nvSpPr>
            <p:cNvPr id="2" name="TextBox 2"/>
            <p:cNvSpPr txBox="1"/>
            <p:nvPr/>
          </p:nvSpPr>
          <p:spPr>
            <a:xfrm>
              <a:off x="540000" y="108000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③要重视技术的传承,特别是工艺的传承和工匠的培养。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④古建筑是综合的艺术,是历史的见证,所以要保护。</a:t>
              </a:r>
              <a:endParaRPr lang="zh-CN" altLang="en-US" dirty="0"/>
            </a:p>
          </p:txBody>
        </p:sp>
        <p:sp>
          <p:nvSpPr>
            <p:cNvPr id="3" name="TextBox 2"/>
            <p:cNvSpPr txBox="1"/>
            <p:nvPr/>
          </p:nvSpPr>
          <p:spPr>
            <a:xfrm>
              <a:off x="540000" y="177719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本题考查筛选并整合文中的信息的能力。罗哲文先生在古建筑保护上的看法,散见于文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章第五段和最后六段中,可筛选出“新建筑一定要中国式,要体现中国古建筑的优秀传统”“基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本技术一定要学到”“画图功夫一定得有”“得有基本勘察文献的能力”“首先要把基本技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能、基本理论学好”“最担心的就是技术的传承,特别是工艺的传承”“工匠特别重要”“建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筑是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木石的史书”“是一个综合的艺术,是历史的见证”等语句,从不同角度分点概述。</a:t>
              </a:r>
              <a:endParaRPr lang="zh-CN" altLang="en-US" dirty="0"/>
            </a:p>
          </p:txBody>
        </p:sp>
        <p:sp>
          <p:nvSpPr>
            <p:cNvPr id="4" name="TextBox 2"/>
            <p:cNvSpPr txBox="1"/>
            <p:nvPr/>
          </p:nvSpPr>
          <p:spPr>
            <a:xfrm>
              <a:off x="516966" y="3491707"/>
              <a:ext cx="8127000" cy="34650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①学习古建筑包括师承的基本情况,写他的历史机遇和个人兴趣,并突出他强烈的责任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感和使命感。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②对长城的研究,表现他对事业的痴迷执着,以及求实和献身精神。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③对“大师”称号的推辞,表现出一种谦逊的品质。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④对古建筑保护和建筑的看法,表现出他见解独到深刻。</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本题考查把握文章结构、概括中心意思的能力。全文可分为四层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第一至五段为第一层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主要内容是罗哲文先生回忆学习古建筑的情况和与梁思成先生的师徒关系等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这个重托我一直记在心里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永远也不敢忘掉”等语句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突出了他的责任感和使命感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第六至十三段为第二层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主要内容为罗哲文先生对长城的研究情况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第十四、十五段为第三层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表现出罗哲文先生谦逊的一面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第十六至二十一段为第四层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主要内容为罗哲文先生在古建筑保护上的看法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其见解很独到。</a:t>
              </a:r>
              <a:endParaRPr lang="zh-CN" altLang="en-US" sz="1500" dirty="0"/>
            </a:p>
          </p:txBody>
        </p:sp>
      </p:gr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1080000"/>
            <a:ext cx="8127000" cy="38820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五、(2013辽宁,12)阅读下面的文字,回答问题。(25分)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吴良镛:筑梦人生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①1922年的春深时节,吴良镛出生于南京一个普通职员家庭。年少的他,目睹了收账人无情揭走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自家的屋瓦,凄风苦雨中一家人被迫告别祖居。1937年南京沦陷前,他先后到武汉、重庆求学;1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940年在重庆合川参加大学招生考试时,他亲历了日军战机对大半座城市的轰炸。流离失所、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国破家亡的血泪,促使青年吴良镛默默许下宏愿,在内心树立起“谋万人居”的理想。</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②1950年,吴良镛结束在美国的研读深造,投身于新中国建设,协助梁思成创办了清华大学建筑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系。此后,风雨数十载,以解决中国实际问题为导向,从城市规划、建筑设计到教书育人,他不知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疲倦地奔忙着,孜孜探求着中国特色的城市规划建设之路。他指出,西方建筑史是“石头的历史”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而中国古代建筑史是“土木的历史”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北京旧城这个世界城市史上无与伦比之杰作</a:t>
            </a:r>
            <a:br>
              <a:rPr lang="zh-CN" altLang="en-US" dirty="0" smtClean="0"/>
            </a:b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90274</Words>
  <Application>WPS 演示</Application>
  <PresentationFormat>自定义</PresentationFormat>
  <Paragraphs>1541</Paragraphs>
  <Slides>200</Slides>
  <Notes>200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200</vt:i4>
      </vt:variant>
    </vt:vector>
  </HeadingPairs>
  <TitlesOfParts>
    <vt:vector size="209" baseType="lpstr">
      <vt:lpstr>Arial</vt:lpstr>
      <vt:lpstr>宋体</vt:lpstr>
      <vt:lpstr>Wingdings</vt:lpstr>
      <vt:lpstr>黑体</vt:lpstr>
      <vt:lpstr>Times New Roman</vt:lpstr>
      <vt:lpstr>微软雅黑</vt:lpstr>
      <vt:lpstr>Arial Unicode MS</vt:lpstr>
      <vt:lpstr>Calibri</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407</cp:revision>
  <dcterms:created xsi:type="dcterms:W3CDTF">2017-07-29T02:31:00Z</dcterms:created>
  <dcterms:modified xsi:type="dcterms:W3CDTF">2017-07-29T03:44:53Z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