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21" r:id="rId3"/>
    <p:sldId id="297" r:id="rId4"/>
    <p:sldId id="310" r:id="rId5"/>
    <p:sldId id="309" r:id="rId6"/>
    <p:sldId id="311" r:id="rId7"/>
    <p:sldId id="298" r:id="rId8"/>
    <p:sldId id="299" r:id="rId9"/>
    <p:sldId id="303" r:id="rId10"/>
    <p:sldId id="312" r:id="rId11"/>
    <p:sldId id="315" r:id="rId12"/>
    <p:sldId id="314" r:id="rId13"/>
    <p:sldId id="313" r:id="rId14"/>
    <p:sldId id="304" r:id="rId15"/>
    <p:sldId id="294" r:id="rId16"/>
    <p:sldId id="320" r:id="rId17"/>
    <p:sldId id="319" r:id="rId18"/>
    <p:sldId id="31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Administrator\Desktop\下载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052736"/>
            <a:ext cx="7272808" cy="4248472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620688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620688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1746" name="Picture 2" descr="C:\Users\Administrator\Desktop\课件图片\QQ截图201609111651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568951" cy="5040560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899592" y="1782688"/>
            <a:ext cx="745232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庄子和惠子之间的关系到底怎么样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惠子是一个醉心于功名利禄并无端猜忌好友的小人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庄子狠狠地奚落了他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庄子与惠子游于濠梁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惠子和庄子在濠梁上游玩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并就庄子能否知道“鱼乐”的问题发生辩论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可见两人是可以言谈往来的朋友。惠子真的像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里那样无耻吗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庄子和惠子的关系究竟怎样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另一则故事可以帮助我们了解这个问题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即“匠石运斤”的故事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徐无鬼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。它讲的是庄子路过惠子墓前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向学生慨然感叹自惠子死后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他就没有可以谈话的知己了。庄子的话很深沉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也很动人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这在整部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里都是很少见的。可见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在庄子的心目中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惠子是难得的知己。那么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惠子相梁”的故事完全是虚构的吗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也不全是。惠子当时可能确实比较热衷于功名富贵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但不大可能做出伤害朋友庄子的事来。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39552" y="620688"/>
            <a:ext cx="1907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7544" y="620688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2769" name="Picture 1" descr="C:\Users\Administrator\Desktop\课件图片\图片.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280920" cy="4968552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971600" y="1452147"/>
            <a:ext cx="553228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两则短文分别反映了庄子的什么思想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187624" y="1844824"/>
            <a:ext cx="684076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在第一则故事里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庄子将自己比作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将惠子比作鸱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把功名利禄比作腐鼠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既表明了自己的立场和志趣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又极其辛辣地讥讽了惠子醉心于功名利禄且无端猜忌别人的丑态。在第二则故事中庄子坚持认为“出游从容”的鱼儿很快乐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其实是他愉悦心境的投射与反映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也表现了庄子推崇“自然”、反对“人为”的思想。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3793" name="Picture 1" descr="C:\Users\Administrator\Desktop\课件图片\图片4896310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1628800"/>
            <a:ext cx="9156700" cy="4320480"/>
          </a:xfrm>
          <a:prstGeom prst="rect">
            <a:avLst/>
          </a:prstGeom>
          <a:noFill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899592" y="2049815"/>
            <a:ext cx="756084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在第一则故事中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庄子不直截了当地阐述自己的思想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而是用寓言进行比喻。这样写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有什么特殊的表达效果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庄子没有直言痛斥惠子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而是用讲故事的形式绕着弯子骂人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收到了既尖锐痛快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又余味不尽的效果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体现了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一书语言机敏、幽默、诙谐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富有想象力的特点。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C:\Users\Administrator\Desktop\课件图片\图片236+98‘；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640960" cy="4536504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115616" y="1916832"/>
            <a:ext cx="7220246" cy="39050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庄子与惠子游于濠梁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一文表现了两人怎样的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认知态度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庄子与惠子游于濠梁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通过庄子与惠子两人的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辩论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显示了不同的认知态度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庄子对于外界的认识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常带着观赏的态度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因而在他眼里世界万物是美好的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惠子对外界的认识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偏重于知识的判断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因而断定任何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人都不会知道第三者的心灵状态。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475656" y="919754"/>
            <a:ext cx="4071949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给下面加点的词注音。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南方有鸟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其名为鹓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547664" y="2024844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/>
              <a:t>                                  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非醴泉不饮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于是鸱得腐鼠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游于濠梁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123728" y="4365104"/>
            <a:ext cx="9144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鱼出游从容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3419872" y="1484784"/>
            <a:ext cx="448392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à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yu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+mj-ea"/>
                <a:ea typeface="+mj-ea"/>
                <a:cs typeface="Times New Roman" pitchFamily="18" charset="0"/>
              </a:rPr>
              <a:t>ā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chú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ǐ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chī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á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ti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á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9" name="椭圆 8"/>
          <p:cNvSpPr/>
          <p:nvPr/>
        </p:nvSpPr>
        <p:spPr>
          <a:xfrm>
            <a:off x="2771800" y="20608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83768" y="31409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71800" y="37170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771800" y="42210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339752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83968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16016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strator\Desktop\QQ截图201609300740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437112"/>
            <a:ext cx="357758" cy="298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835696" y="1196752"/>
            <a:ext cx="9144000" cy="2243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解释下面加点的词。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或谓惠子曰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夫鹓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835696" y="2780928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发于南海</a:t>
            </a:r>
            <a:r>
              <a:rPr kumimoji="0" 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非梧桐不止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非醴泉不饮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于是鸱得腐鼠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1960" y="1628800"/>
            <a:ext cx="7704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做宰相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有人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发语词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用于句首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栖息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甘泉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甜美的泉水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在这时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9832" y="2924944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鶵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059832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11760" y="28529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83768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707904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59832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83768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71800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187624" y="1164115"/>
            <a:ext cx="3472425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一词多义。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搜于国中三日三夜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夫鹓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123825" cy="123825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187624" y="2204864"/>
            <a:ext cx="907199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发于南海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而飞于北海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庄子与惠子游于濠梁之上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庄子往见之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今子欲以子之梁国而吓我邪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子之不知鱼之乐全矣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我知之濠上也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5696" y="234888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鶵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9952" y="170080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到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他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指惠子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用在主谓之间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取消句子独立性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代词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指鱼之乐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55776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99792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79712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03848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88024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915816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15816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979712" y="60932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83568" y="1340768"/>
            <a:ext cx="544104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/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中比喻巧妙贴切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鹓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鶵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39552" y="1196752"/>
            <a:ext cx="91440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              “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</a:t>
            </a:r>
            <a:r>
              <a:rPr kumimoji="0" 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</a:t>
            </a:r>
            <a:endParaRPr kumimoji="0" lang="en-US" altLang="zh-CN" sz="2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鸱”比喻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           </a:t>
            </a:r>
            <a:endParaRPr kumimoji="0" lang="en-US" altLang="zh-CN" sz="2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腐鼠”比喻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5.《&lt;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&gt;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故事两则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均选自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              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。庄周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哲学家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是诸子百家中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家思想的代表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人物。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3080" y="119675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向高洁之士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文章中喻庄子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醉心功名利禄、猜忌君子的小人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文中比喻惠子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功名利禄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文中比喻梁国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588224" y="1844824"/>
            <a:ext cx="23042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355976" y="2348880"/>
            <a:ext cx="42484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372200" y="2852936"/>
            <a:ext cx="2232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11560" y="3429000"/>
            <a:ext cx="7920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187624" y="3324355"/>
            <a:ext cx="6244017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秋水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战国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道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1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6" name="Picture 2" descr="C:\Users\Administrator\Desktop\课件图片\QQ截图201609111644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064896" cy="432048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115616" y="1961720"/>
            <a:ext cx="7404591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相梁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梧桐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醴泉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濠梁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7" name="qq2.jpg" descr="id:2147502549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77072"/>
            <a:ext cx="970662" cy="504056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051720" y="4046295"/>
            <a:ext cx="91440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循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吓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3728" y="2708920"/>
            <a:ext cx="1178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8064" y="270892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80312" y="2708920"/>
            <a:ext cx="396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1720" y="3356992"/>
            <a:ext cx="708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8064" y="3356992"/>
            <a:ext cx="8595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67744" y="4005064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ti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2000" y="4005064"/>
            <a:ext cx="8595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xún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48264" y="4005064"/>
            <a:ext cx="6254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331640" y="32129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355976" y="32129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660232" y="32129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331640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355976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55976" y="45091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588224" y="45811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7" name="左大括号 6"/>
          <p:cNvSpPr/>
          <p:nvPr/>
        </p:nvSpPr>
        <p:spPr>
          <a:xfrm>
            <a:off x="539552" y="3140968"/>
            <a:ext cx="72008" cy="144016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560" y="1556792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庄子往见之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看望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胡不见我于王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引见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庄子与惠子游于濠梁之上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辍耕之垄上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动词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去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往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既已知吾知之而问我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代词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指知道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鱼快乐这件事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1" name="矩形 10"/>
          <p:cNvSpPr/>
          <p:nvPr/>
        </p:nvSpPr>
        <p:spPr>
          <a:xfrm>
            <a:off x="5076056" y="162880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夫发于南海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发语词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不译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率子孙荷担者三夫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指壮年男子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夫发于南海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介词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于是鸱得腐鼠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介词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固固不知子矣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副词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固然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子固非鱼也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副词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本来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184482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见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371703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4008" y="1988840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夫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44008" y="328498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44008" y="4653136"/>
            <a:ext cx="5131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固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5004048" y="4581128"/>
            <a:ext cx="216024" cy="57606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5004048" y="3212976"/>
            <a:ext cx="72008" cy="57606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539552" y="1772816"/>
            <a:ext cx="144016" cy="57606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5004048" y="1844824"/>
            <a:ext cx="144016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对角圆角矩形 20"/>
          <p:cNvSpPr/>
          <p:nvPr/>
        </p:nvSpPr>
        <p:spPr>
          <a:xfrm>
            <a:off x="179512" y="1340768"/>
            <a:ext cx="8856984" cy="432048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3968" y="908720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一词多义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" name="椭圆 5"/>
          <p:cNvSpPr/>
          <p:nvPr/>
        </p:nvSpPr>
        <p:spPr>
          <a:xfrm>
            <a:off x="2195736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403648" y="1052736"/>
            <a:ext cx="6317755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古今异义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欲代子相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对人的尊称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孩子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儿子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或谓惠子曰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表选择的连词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于是鸱得腐鼠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在这时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连词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表示一事连接着一事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安知鱼之乐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547664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19672" y="54452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07704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619672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角圆角矩形 13"/>
          <p:cNvSpPr/>
          <p:nvPr/>
        </p:nvSpPr>
        <p:spPr>
          <a:xfrm>
            <a:off x="683568" y="1700808"/>
            <a:ext cx="7776864" cy="446449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6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620688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620688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" name="椭圆 5"/>
          <p:cNvSpPr/>
          <p:nvPr/>
        </p:nvSpPr>
        <p:spPr>
          <a:xfrm>
            <a:off x="2267744" y="20608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619672" y="1124744"/>
            <a:ext cx="6584751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词类活用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名词活用作动词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做宰相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文言句式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判断句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是鱼之乐也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也”表判断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倒装句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搜于国中三日三夜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状语后置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于国中”是“搜”的状语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省略句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相”后省略介词“于”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我知之濠上也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知之”后省略介词“于”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683568" y="1268760"/>
            <a:ext cx="7704856" cy="496855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2289" name="Picture 1" descr="C:\Users\Administrator\Desktop\课件图片\画轴\u=4207259830,630545482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4392488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971600" y="1834952"/>
            <a:ext cx="583264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约前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369—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286),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宋国蒙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今河南商丘东北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是继老子之后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战国时期道家学派的代表人物。庄子在哲学上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继承发展了老子的思想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认为“道”是客观真实的存在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把“道” 视为宇宙万物的本源。他的代表作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亦称“南华经”。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篇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分为内篇、外篇、杂篇。内篇为庄子所著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外篇、杂篇可能掺杂了庄子门人和后学者的作品。内篇最集中表现庄子哲学的是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齐物论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逍遥游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养生主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等。这部文献的出现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标志着在战国时代我国的哲学思想和文学语言已经发展到非常玄远、高深的水平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是我国古代典籍中的瑰宝。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7" name="庄子.jpg" descr="id:2147502563;FounderCES"/>
          <p:cNvPicPr/>
          <p:nvPr/>
        </p:nvPicPr>
        <p:blipFill>
          <a:blip r:embed="rId3" cstate="print"/>
          <a:stretch>
            <a:fillRect/>
          </a:stretch>
        </p:blipFill>
        <p:spPr>
          <a:xfrm flipH="1">
            <a:off x="6660232" y="2708920"/>
            <a:ext cx="1008112" cy="17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265" name="Picture 1" descr="C:\Users\Administrator\Desktop\课件图片\QQ截图201609111647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640959" cy="4464496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043608" y="1904530"/>
            <a:ext cx="7366119" cy="37312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惠子相梁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惠子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即惠施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战国时宋国人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哲学家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好友。“相”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做宰相。“梁”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战国时期魏国迁都大梁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今河南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后的别称。“惠子相梁”意为“惠施在梁国当宰相”。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本文选自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秋水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题目是编者加的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都取自节选部分的首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庄子与惠子游于濠梁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濠梁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濠水上的桥。濠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在现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在安徽凤阳。标题意为“庄子和惠施在濠水的桥上游玩”。本文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秋水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标题为编者所加。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19.EPS" descr="id:2147502624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560840" cy="4176464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20.EPS" descr="id:214750263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1600" y="1700808"/>
            <a:ext cx="7560840" cy="3960440"/>
          </a:xfrm>
          <a:prstGeom prst="rect">
            <a:avLst/>
          </a:prstGeom>
          <a:ln w="127000" cap="sq">
            <a:solidFill>
              <a:srgbClr val="00B05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3073</Words>
  <Application>Kingsoft Office WPP</Application>
  <PresentationFormat>全屏显示(4:3)</PresentationFormat>
  <Paragraphs>206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