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4" r:id="rId2"/>
    <p:sldId id="263" r:id="rId3"/>
    <p:sldId id="264" r:id="rId4"/>
    <p:sldId id="340" r:id="rId5"/>
    <p:sldId id="267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265" r:id="rId16"/>
    <p:sldId id="350" r:id="rId17"/>
    <p:sldId id="352" r:id="rId18"/>
    <p:sldId id="351" r:id="rId19"/>
    <p:sldId id="353" r:id="rId20"/>
    <p:sldId id="266" r:id="rId21"/>
    <p:sldId id="354" r:id="rId22"/>
    <p:sldId id="355" r:id="rId23"/>
    <p:sldId id="269" r:id="rId24"/>
    <p:sldId id="339" r:id="rId25"/>
    <p:sldId id="356" r:id="rId26"/>
    <p:sldId id="270" r:id="rId27"/>
    <p:sldId id="357" r:id="rId28"/>
    <p:sldId id="358" r:id="rId29"/>
    <p:sldId id="359" r:id="rId30"/>
    <p:sldId id="360" r:id="rId31"/>
    <p:sldId id="271" r:id="rId32"/>
    <p:sldId id="361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琵琶行并序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琵琶行并序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6021"/>
              </p:ext>
            </p:extLst>
          </p:nvPr>
        </p:nvGraphicFramePr>
        <p:xfrm>
          <a:off x="508000" y="1471461"/>
          <a:ext cx="8128000" cy="4837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6" imgW="3909721" imgH="2327318" progId="Word.Document.12">
                  <p:embed/>
                </p:oleObj>
              </mc:Choice>
              <mc:Fallback>
                <p:oleObj name="文档" r:id="rId6" imgW="3909721" imgH="23273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71461"/>
                        <a:ext cx="8128000" cy="4837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974058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480599"/>
              </p:ext>
            </p:extLst>
          </p:nvPr>
        </p:nvGraphicFramePr>
        <p:xfrm>
          <a:off x="508000" y="2346744"/>
          <a:ext cx="8128000" cy="2666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6" imgW="3910080" imgH="1282275" progId="Word.Document.12">
                  <p:embed/>
                </p:oleObj>
              </mc:Choice>
              <mc:Fallback>
                <p:oleObj name="文档" r:id="rId6" imgW="3910080" imgH="1282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46744"/>
                        <a:ext cx="8128000" cy="2666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23199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使快弹数曲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尝学琵琶于穆、曹二善才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转徙于江湖间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2803" y="317040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3262" y="3574511"/>
            <a:ext cx="1670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27784" y="3984889"/>
            <a:ext cx="1670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93546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044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转轴拨弦三两声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未成曲调先有情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写的是演奏正式开始之前的准备过程。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银瓶乍破水浆迸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铁骑突出刀枪鸣。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东船西舫悄无言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唯见江心秋月白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移船相近邀相见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添酒回灯重开宴。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千呼万唤始出来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抱琵琶半遮面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其间旦暮闻何物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杜鹃啼血猿哀鸣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轻拢慢捻抹复挑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初为《霓裳》后《六幺》。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7532" y="1600860"/>
            <a:ext cx="39648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4976" y="2403965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20965" y="3212976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58130" y="4016081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5125" y="4417633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81762" y="4825092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94976" y="5620310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078266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春江花朝秋月夜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往往取酒还独倾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。岂无山歌与村笛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哑嘲哳难为听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我闻琵琶已叹息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又闻此语重唧唧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北京高考、江西高考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5492" y="2780928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3428" y="3173178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05492" y="3575428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14062" y="3575428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2411" y="3983030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662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994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寻声暗问弹者谁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琵琶声停欲语迟。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这两句写初闻琵琶之声的情景。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寻声暗问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顺着声音小声地问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写出了听者因被乐声吸引而急欲见到弹奏者的迫切心情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其实这也是从侧面写乐声的感染力。从诗开头的环境描写所营造的氛围来看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琵琶声或许是凄苦的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寻声暗问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也暗含了对弹奏者的同情和关注。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写出了琵琶女犹疑不决的心理。本来孤寂之人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遇人相问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当是很高兴的事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可琵琶女却犹豫不决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看来其必有隐情。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不仅诗人发问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读者也急欲知道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琵琶女不仅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欲语迟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而且不肯露面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这让读者心中更添了一层悬念。为下文写琵琶女出场蓄势。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千呼万唤始出来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犹抱琵琶半遮面。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这两句极为巧妙传神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为流传极广的千古佳句。琵琶女由于种种原因不愿出来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千呼万唤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出来之后还用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琵琶半遮面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写出了她的羞涩神情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反映出她此时的复杂心理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一方面自惭身世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抑郁不平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另一方面对于别人的盛情邀请既有所顾忌又不好拒绝。表现了她不愿意见陌生人又不好不见的不安与局促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为下文写琵琶女的身世作铺垫。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大弦嘈嘈如急雨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小弦切切如私语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曲终收拨当心画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四弦一声如裂帛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诗人在这里用了一系列复杂而又连贯、贴切而又优美的比喻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使抽象的音乐形象一下子变成了视觉形象。其中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大珠小珠落玉盘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不仅使人想见其声之清脆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而且还让人体验到乐声如珠玉般圆润的感觉。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如急雨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莺语花底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泉流冰下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冰泉冷涩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银瓶乍破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刀枪鸣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如裂帛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使读者如闻其声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如见其形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不仅调动了读者的听觉和视觉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而且能激发读者的联想和想象。此外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嘈嘈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等拟声词和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等双声叠韵词来描摹琵琶声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更增加了诗歌语言的音乐感。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31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这是本诗的诗眼。诗人写琵琶女高超的技艺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正是为了表现琵琶女的悲凉身世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唤起人们对琵琶女的同情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而诗人写琵琶女的悲凉身世又是为了倾吐自己政治上的失意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抒发郁积心中的左迁之愁、贬谪之恨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这也正是诗人的写作动机。这两句直抒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天涯沦落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为全诗的主旨所在。诗人通过沦落天涯的歌女的不幸遭遇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来抒发自己忧国遭贬的政治苦闷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把对琵琶女的无限同情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对被贬谪的满腔怨愤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对封建社会冷酷黑暗的揭露完全交织在了一起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而这正是封建社会士大夫一种带有普遍意义的典型情绪。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现已成了人们表达同病相怜、互相慰藉的名句。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95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座中泣下谁最多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江州司马青衫湿。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诗歌最后以琵琶女的第二次演奏、诗人泪湿青衫作结。所谓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座中泣下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突出了音乐效果之动人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也上承了第二段中对琵琶演奏的细致描写。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唐代八、九品官所穿的官服。诗人时任江州司马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是五品官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应着浅红色官服。说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意在表达自己的沦落身份。以诗人泣泪最多上承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由歌女的不幸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痛感自己的被贬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既为琵琶女的不幸身世而泣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也为自己的壮志难酬而哭。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13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一个文人雅士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一个山野樵夫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是音乐把他们联系了起来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一千多年前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一个文人骚客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一个天涯歌女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是音乐让他们演绎了一曲千古不衰的知音绝唱。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相逢何必曾相识。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在这个不朽的夜晚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浔阳江的悠悠江水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瑟瑟秋风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清冷的月光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飘飞的荻花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永远记住了这个美丽而忧伤的故事。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诗歌的开头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诗人描写了哪些景物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铺设了怎样的离别之境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暮色暗淡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使人惆怅惜别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霜叶衰草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秋风萧瑟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显出荒凉寥落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没有音乐助兴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只能对饮闷酒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借酒浇愁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更反映出失意谪居的冷落寂寞。借用秋江月影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烘托了主客之间相对无言、黯然神伤的情状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形象地说明诗人此时的哀愁就像那茫茫江水一样无边无际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此时的心绪就像江中破碎动荡的月影一样零乱。这些景物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为悲剧性的人物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琵琶女的出场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创造了悲凉的气氛。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2621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《琵琶行》中描写琵琶女的表演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为什么在演奏完毕要添上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东船西舫悄无言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唯见江心秋月白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为了突出音乐效果。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比报之以热烈的掌声或喝彩声更好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此时无声胜有声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的境界。乐曲引人入胜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感人肺腑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它虽然结束了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但听众意犹未尽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仍然沉浸在动人的音乐中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神情恍惚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如痴如醉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这是一种最好的艺术反应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在大段的直接描写之后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续以这两句精练而意味深长的间接描写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更突出了音乐的魅力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是画龙点睛之笔。其次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为了深化诗歌的意境。诗人将动态的音乐凝固在静态的画面里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曲终已经收拨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乐声已经消逝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但人们的欣赏活动仍在继续。江水茫茫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四周寥落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万籁俱寂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中天一轮明月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江心倒映一派光辉。人们凭着诗意的想象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似乎感到这秋凉的夜色中弥漫着音乐的气氛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这粼粼的波光中荡漾着动人的旋律。这两句诗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把悲怆的乐曲和凄清的画面融为了一体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是情景交融的最高境界。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《琵琶行》精彩而细腻地写出了琵琶乐曲的感人效果。诗人是从哪些角度用哪些方法进行描写的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弹奏的动作。转轴、拨弦、轻拢、慢捻、抹复挑、收拨当心画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这些动作娴熟连贯而有节奏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体现技艺之高超。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旋律的变化。嘈嘈、切切、幽咽、凝绝、银瓶乍破、铁骑突出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或急或舒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张弛有度。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听众的反应。未成曲调先有情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此时无声胜有声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东船西舫悄无言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如痴如醉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进入忘我境界。方法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贴切的比喻。把粗重之声喻为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轻细之声喻为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流利之声喻为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间关莺语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凝滞之声喻为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冰泉冷涩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环境的点染。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东船西舫悄无言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唯见江心秋月白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写周边环境的寂静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来表现音乐的强大魅力。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50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23.eps" descr="id:214749601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83568" y="1628800"/>
            <a:ext cx="7844609" cy="385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727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《琵琶行》的描声艺术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《琵琶行》运用了高超的描声技法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将虚渺飘忽、过耳即逝的无形的音乐写得真切感人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使读者如闻其声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如见其人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如知其形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不仅能触动读者的听觉和视觉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而且能激发读者的联想和想象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切实进入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物我为一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的崇高境界。在这种变虚渺为真切的艺术中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作者采取了下面两大技法来描摹优美的乐声。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一、根据音乐或高或低、忽缓忽急的特点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把整个演唱过程分为若干阶段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分而有合。酝酿准备阶段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转轴拨弦三两声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未成曲调先有情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仅是调弦校音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就显示了琵琶女的演奏才能和丰富的感情。起始阶段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乐声渐起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启朱唇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发皓齿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的时候。读者开始渐入佳境。起伏跌宕阶段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大弦嘈嘈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小弦切切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莺语花底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泉流冰下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银瓶乍破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铁骑突出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声暂歇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之后写出一个高潮。收尾阶段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干净利落。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二、运用比喻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赋形于声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对每一阶段的音乐都进行细致入微的描写。第一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选用一些生活中常见的容易体会的声音作比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来描绘那些不容易体会的、难以描述的演唱。如文章以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间关莺语花底滑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写音乐的舒缓流畅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幽咽泉流冰下难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冰泉冷涩弦凝绝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凝绝不通声暂歇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写音乐的逐渐低沉等。第二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借助听众的感受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体现音乐、演唱的无尽妙处。文章中写听众的反应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满座重闻皆掩泣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江州司马青衫湿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等简练的笔墨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突出了琵琶声感人的艺术效果。以所见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衬所不见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感人的琵琶声。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作者以先分阶段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然后总合为一个整体的手法使读者对音乐形成一个整体感受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再辅以比喻手法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以感受相沟通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相映照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以收到启发读者联想、体味余韵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用来渲染并深化诗文意境的积极效果。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7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江南烟雨《琵琶行》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赵竹毅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一千一百多年前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白居易左迁九江郡司马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在鄱阳湖边住了下来。一个秋天的夜晚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诗人被一支琵琶惊醒了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寻着琵琶声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诗人发现了自己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在鄱阳湖流下了两行清泪。琴声和着泪水沉到湖底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千年之后这里仍然能够听到嘈嘈切切的琴弦声。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我也是被琵琶声惊醒的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走在湖畔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千年之前的那声裂帛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仿佛就在耳边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仿佛就在昨天。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那一个瞬间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白居易走在歌女的弦上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琵琶声响在诗人的诗里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拨弦的人轻拢慢捻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弦上的人醉不成欢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琵琶声渐行渐远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在心头响起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在诗里隐没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书案前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只留下江州司马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泪湿青衫。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浔阳江头夜送客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枫叶荻花秋瑟瑟。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主人下马客在船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举酒欲饮无管弦。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新醅的酒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明前的茶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饮不醉但求一醉的白司马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湖心的飞鸟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湖边的新芽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挑不明诗人的醉眼昏花。你来了吗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你醉了吗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你要走吗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你醒了吗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诗人与秋风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一问一答。江南的秋雨扯天扯地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诗人的酒杯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举得起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却放不下。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醉不成欢惨将别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别时茫茫江浸月。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忽闻水上琵琶声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主人忘归客不发。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石狮子立在湖边有上千年了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你们还记不记得那个白司马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白司马怕是已经记不得你们了。那天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晚归的诗人真的醉了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烈酒烧灼着他的胸膛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只有难酬的壮志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烈酒朦胧了他的双眼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只有模糊的背影。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我闻琵琶已叹息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又闻此语重唧唧。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琵琶声并未远去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但春天还是来了。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3740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是有气味的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这会儿的诗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有一种湿漉漉的青草的芳香。诗人一来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满山的清流鸣泉便开始吟咏唱和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天罡浩荡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那是风在收集妙句。诗人一伸手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便拽了满把的新诗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诗太多了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诗人开始随手抛撒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我跟在后面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一俯身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便是千古的经典。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诗实在是太多了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诗人专门为它们建造了家园。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白居易草堂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这是一个诗的乐园。日上三竿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诗人在这里高卧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伸一个懒腰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竟也是诗意盎然。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我独坐在草堂前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守候着诗人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守候着白司马有些迟了的春天。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我分明听到了欣喜的弹拨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比诗人的脚步更迫切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比诗人的心情更舒展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比诗人的诗更浪漫。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诗人归来了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一起归来的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44601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一朵花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一杯酒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分不清谁更醉人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谁更灿烂。分不清谁会芳华于弹指之间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谁将流传得更加久远。有花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白司马醉倒在诗的面前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诗是诗人最初和最终的家园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诗是诗人永远的春天。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今夜闻君琵琶语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如听仙乐耳暂明。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莫辞更坐弹一曲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为君翻作《琵琶行》。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江州任职时期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白居易自编诗集十五卷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有诗约八百首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《琵琶行》六百一十六言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最为脍炙人口。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4459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43777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《琵琶行》是白居易诗歌的代表作之一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也是不多见的能成功描摹音乐感人效果的诗篇之一。唐宪宗元和十年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越职言事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被贬为江州司马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次年写下《琵琶行》。诗前的小序较详细地介绍了长诗所述故事发生的时间、地点以及琵琶女其人和作者写作此诗的缘起。作品借着叙述琵琶女的高超演技和她的凄凉身世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抒发了诗人政治上受打击、遭贬斥的抑郁悲凄之情。诗歌中的音乐描写十分成功。诗人调动了多种描写手法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生动地再现了琵琶曲的感人效果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赢得了后人的广泛赞誉和千口传唱。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Y06.eps" descr="id:214749594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204613"/>
            <a:ext cx="1872208" cy="222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白居易被贬到江州做司马时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被一琵琶女的弹奏深深打动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当晚即写下了一首千古绝唱《琵琶行》。本文即是对《琵琶行》的感怀之作。作者结合原诗内容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将白居易创作《琵琶行》时的心境、情态及形象都生动地展示在你我眼前。后半部分又用诗意的语言极力赞美了白居易的创作天分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日上三竿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诗人在这里高卧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伸一个懒腰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竟也是诗意盎然。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诗是诗人永远的春天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点题。本文语言缠绵忧伤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精美隽永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如诗一般纯美。《琵琶行》中经典诗句的巧妙穿插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古今时空的穿梭往来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文字与情思的相互交融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都使本文成功地完成了一次古今的碰撞。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84824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在我们的记忆里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白居易的诗歌总是给我们以关注百姓、同情弱者的印象。从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可怜身上衣正单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心忧炭贱愿天寒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的卖炭翁到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的琵琶女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白居易对这些生活中的弱者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都给予了无限的同情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为命运对他们的不公发出了强有力的抗议之声。本文的有关内容和以下材料可以用在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同情弱者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音乐的魅力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唯歌生民病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愿得天子知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更是一个铁肩担道义、巨笔写良知的勇士。他把目光投向了田野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他看到人民在饥饿的死亡线上挣扎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他把心灵融进了土地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他体察到了人民耕田种地的艰辛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他把悲悯送给穷人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他把忏悔留给自己。他的诗歌见证了一种苦难的命运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折射出一个肩负社会责任的正直作家的心灵光芒。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音乐是人类共同的语言。古今中外有不少因音乐而相识、相知的佳话。高山流水觅知音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琴师俞伯牙与樵夫钟子期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正是因为音乐的相通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成为莫逆之交。音乐是一种不需要翻译的语言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不论中外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不论年龄大小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只要心境相似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都能产生共鸣。没有经历过生活的困苦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我们也能感受《二泉映月》的辛酸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没有经历过爱情的痛苦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我们也能感受《梁祝》的悲欢。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桃花潭水深千尺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不及汪伦送我情。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汪伦临别时的踏歌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让李白感受到友谊的温暖、深厚。琵琶女所弹出的音乐似在倾诉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平生不得志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也好像在诉说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心中无限事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是白居易的肺腑之言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也是不幸者的共同心声。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729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(772—846),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字乐天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号香山居士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今陕西渭南人。早年热心济世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强调诗歌的政治功能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并力求通俗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与元稹积极倡导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新乐府运动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歌诗合为事而作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是新乐府运动的倡导者。《新乐府》《秦中吟》广泛反映了中唐社会生活各方面的重大问题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着重描写了现实的黑暗和人民的痛苦。长篇叙事诗《长恨歌》《琵琶行》则代表他艺术上的最高成就。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新乐府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乐府诗类名。一种用自命新题以写时事的乐府诗。始创于初唐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杜甫时大有发展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后来白居易、元稹等发扬了这种写作方法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同时确定了新乐府的名称。白居易所作新乐府诗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反映了当时的社会矛盾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有深刻的现实意义。其形式采用乐府歌行体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多以三、七言错杂运用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语言通俗易懂。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1128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7743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163586"/>
              </p:ext>
            </p:extLst>
          </p:nvPr>
        </p:nvGraphicFramePr>
        <p:xfrm>
          <a:off x="508000" y="1758762"/>
          <a:ext cx="8128000" cy="491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6" imgW="3893887" imgH="2352517" progId="Word.Document.12">
                  <p:embed/>
                </p:oleObj>
              </mc:Choice>
              <mc:Fallback>
                <p:oleObj name="文档" r:id="rId6" imgW="3893887" imgH="23525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8762"/>
                        <a:ext cx="8128000" cy="4910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940343"/>
              </p:ext>
            </p:extLst>
          </p:nvPr>
        </p:nvGraphicFramePr>
        <p:xfrm>
          <a:off x="508000" y="1196752"/>
          <a:ext cx="8128000" cy="513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6" imgW="3837032" imgH="2424154" progId="Word.Document.12">
                  <p:embed/>
                </p:oleObj>
              </mc:Choice>
              <mc:Fallback>
                <p:oleObj name="文档" r:id="rId6" imgW="3837032" imgH="24241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135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313271" y="165083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5963" y="214387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104" y="2708920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68144" y="3246027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21166" y="3790291"/>
            <a:ext cx="12129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4900" y="4231715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992" y="4836109"/>
            <a:ext cx="12129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48289" y="5339370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38019" y="587079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30723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67092"/>
              </p:ext>
            </p:extLst>
          </p:nvPr>
        </p:nvGraphicFramePr>
        <p:xfrm>
          <a:off x="508000" y="1578166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6" imgW="3837032" imgH="1995769" progId="Word.Document.12">
                  <p:embed/>
                </p:oleObj>
              </mc:Choice>
              <mc:Fallback>
                <p:oleObj name="文档" r:id="rId6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78166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236234" y="1661531"/>
            <a:ext cx="227998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93276" y="2144076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1514" y="265935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36096" y="3262594"/>
            <a:ext cx="13791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54190" y="3760667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4128" y="428489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4293" y="483011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13576" y="5342696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3302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94169"/>
              </p:ext>
            </p:extLst>
          </p:nvPr>
        </p:nvGraphicFramePr>
        <p:xfrm>
          <a:off x="508000" y="1759544"/>
          <a:ext cx="8128000" cy="3685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6" imgW="3837032" imgH="1740538" progId="Word.Document.12">
                  <p:embed/>
                </p:oleObj>
              </mc:Choice>
              <mc:Fallback>
                <p:oleObj name="文档" r:id="rId6" imgW="3837032" imgH="17405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9544"/>
                        <a:ext cx="8128000" cy="3685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259029" y="1791365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0841" y="2367054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95446" y="2922563"/>
            <a:ext cx="197675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2675" y="3396821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9264" y="392449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7250" y="444594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41892" y="4997565"/>
            <a:ext cx="6048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548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186935"/>
              </p:ext>
            </p:extLst>
          </p:nvPr>
        </p:nvGraphicFramePr>
        <p:xfrm>
          <a:off x="508000" y="2915378"/>
          <a:ext cx="8128000" cy="1281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6" imgW="3837032" imgH="605139" progId="Word.Document.12">
                  <p:embed/>
                </p:oleObj>
              </mc:Choice>
              <mc:Fallback>
                <p:oleObj name="文档" r:id="rId6" imgW="3837032" imgH="6051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915378"/>
                        <a:ext cx="8128000" cy="1281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91276" y="3286421"/>
            <a:ext cx="23647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00667" y="3744276"/>
            <a:ext cx="23647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13690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249</TotalTime>
  <Words>3976</Words>
  <Application>Microsoft Office PowerPoint</Application>
  <PresentationFormat>全屏显示(4:3)</PresentationFormat>
  <Paragraphs>153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琵琶行并序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2017-05-15T02:17:01Z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