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48" r:id="rId2"/>
    <p:sldId id="349" r:id="rId3"/>
    <p:sldId id="262" r:id="rId4"/>
    <p:sldId id="351" r:id="rId5"/>
    <p:sldId id="331" r:id="rId6"/>
    <p:sldId id="352" r:id="rId7"/>
    <p:sldId id="353" r:id="rId8"/>
    <p:sldId id="354" r:id="rId9"/>
    <p:sldId id="355" r:id="rId10"/>
    <p:sldId id="356" r:id="rId11"/>
    <p:sldId id="288" r:id="rId12"/>
    <p:sldId id="357" r:id="rId13"/>
    <p:sldId id="358" r:id="rId14"/>
    <p:sldId id="359" r:id="rId15"/>
    <p:sldId id="360" r:id="rId16"/>
    <p:sldId id="361" r:id="rId17"/>
    <p:sldId id="362" r:id="rId18"/>
    <p:sldId id="363" r:id="rId19"/>
    <p:sldId id="364" r:id="rId20"/>
    <p:sldId id="382" r:id="rId21"/>
    <p:sldId id="383" r:id="rId22"/>
    <p:sldId id="365" r:id="rId23"/>
    <p:sldId id="366" r:id="rId24"/>
    <p:sldId id="335" r:id="rId25"/>
    <p:sldId id="369" r:id="rId26"/>
    <p:sldId id="370" r:id="rId27"/>
    <p:sldId id="330" r:id="rId28"/>
    <p:sldId id="343" r:id="rId29"/>
    <p:sldId id="344" r:id="rId30"/>
    <p:sldId id="345" r:id="rId31"/>
    <p:sldId id="346"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2016-09-18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4243551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3675874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1040823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4587954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39616339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1866226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828039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914524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267465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3233298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1791632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3653066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23752854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6157292" y="538157"/>
            <a:ext cx="1243568"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6320812" y="874706"/>
            <a:ext cx="93603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95736" y="2983026"/>
            <a:ext cx="6912768"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563888" y="538157"/>
            <a:ext cx="123742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3697682" y="874706"/>
            <a:ext cx="968762"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4862292" y="538157"/>
            <a:ext cx="124242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4988092" y="874706"/>
            <a:ext cx="100804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2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题点一</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4115229" cy="369332"/>
          </a:xfrm>
          <a:prstGeom prst="rect">
            <a:avLst/>
          </a:prstGeom>
          <a:noFill/>
        </p:spPr>
        <p:txBody>
          <a:bodyPr wrap="none" rtlCol="0">
            <a:spAutoFit/>
          </a:bodyPr>
          <a:lstStyle/>
          <a:p>
            <a:r>
              <a:rPr lang="zh-CN" altLang="zh-CN" b="1" dirty="0" smtClean="0">
                <a:solidFill>
                  <a:srgbClr val="C00000"/>
                </a:solidFill>
              </a:rPr>
              <a:t>题型</a:t>
            </a:r>
            <a:r>
              <a:rPr lang="en-US" altLang="zh-CN" b="1" dirty="0" smtClean="0">
                <a:solidFill>
                  <a:srgbClr val="C00000"/>
                </a:solidFill>
              </a:rPr>
              <a:t>2</a:t>
            </a:r>
            <a:r>
              <a:rPr lang="zh-CN" altLang="zh-CN" b="1" dirty="0" smtClean="0">
                <a:solidFill>
                  <a:srgbClr val="C00000"/>
                </a:solidFill>
              </a:rPr>
              <a:t>　归纳概括题</a:t>
            </a:r>
            <a:r>
              <a:rPr lang="en-US" altLang="zh-CN" b="1" dirty="0" smtClean="0">
                <a:solidFill>
                  <a:srgbClr val="C00000"/>
                </a:solidFill>
              </a:rPr>
              <a:t>:</a:t>
            </a:r>
            <a:r>
              <a:rPr lang="zh-CN" altLang="zh-CN" b="1" dirty="0" smtClean="0">
                <a:solidFill>
                  <a:srgbClr val="C00000"/>
                </a:solidFill>
              </a:rPr>
              <a:t>紧扣材料</a:t>
            </a:r>
            <a:r>
              <a:rPr lang="en-US" altLang="zh-CN" b="1" dirty="0" smtClean="0">
                <a:solidFill>
                  <a:srgbClr val="C00000"/>
                </a:solidFill>
              </a:rPr>
              <a:t>,</a:t>
            </a:r>
            <a:r>
              <a:rPr lang="zh-CN" altLang="zh-CN" b="1" dirty="0" smtClean="0">
                <a:solidFill>
                  <a:srgbClr val="C00000"/>
                </a:solidFill>
              </a:rPr>
              <a:t>抓住关键</a:t>
            </a:r>
            <a:endParaRPr lang="zh-CN" altLang="zh-CN" sz="1800" b="1" kern="1200" dirty="0">
              <a:solidFill>
                <a:srgbClr val="C00000"/>
              </a:solidFill>
              <a:effectLst/>
              <a:latin typeface="+mn-lt"/>
              <a:ea typeface="+mn-ea"/>
              <a:cs typeface="+mn-cs"/>
            </a:endParaRPr>
          </a:p>
        </p:txBody>
      </p:sp>
      <p:sp>
        <p:nvSpPr>
          <p:cNvPr id="30" name="同侧圆角矩形 29">
            <a:hlinkClick r:id="rId17" action="ppaction://hlinksldjump" tooltip="点击进入"/>
          </p:cNvPr>
          <p:cNvSpPr/>
          <p:nvPr/>
        </p:nvSpPr>
        <p:spPr>
          <a:xfrm>
            <a:off x="3564278"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问题</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自我诊断</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4853582"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抢分</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直击题点</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6142886" y="607236"/>
            <a:ext cx="1237426"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提升</a:t>
            </a:r>
            <a:r>
              <a:rPr lang="en-US" altLang="zh-CN" sz="1200" dirty="0" smtClean="0">
                <a:solidFill>
                  <a:srgbClr val="C00000"/>
                </a:solidFill>
                <a:latin typeface="微软雅黑" panose="020B0503020204020204" pitchFamily="34" charset="-122"/>
                <a:ea typeface="微软雅黑" panose="020B0503020204020204" pitchFamily="34" charset="-122"/>
              </a:rPr>
              <a:t>·</a:t>
            </a:r>
            <a:r>
              <a:rPr lang="zh-CN" altLang="en-US" sz="1200" dirty="0" smtClean="0">
                <a:solidFill>
                  <a:srgbClr val="C00000"/>
                </a:solidFill>
                <a:latin typeface="微软雅黑" panose="020B0503020204020204" pitchFamily="34" charset="-122"/>
                <a:ea typeface="微软雅黑" panose="020B0503020204020204" pitchFamily="34" charset="-122"/>
              </a:rPr>
              <a:t>精准训练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1.emf"/><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slide" Target="slide24.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2.emf"/><Relationship Id="rId2" Type="http://schemas.openxmlformats.org/officeDocument/2006/relationships/slideLayout" Target="../slideLayouts/slideLayout9.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24.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6.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3.emf"/><Relationship Id="rId2" Type="http://schemas.openxmlformats.org/officeDocument/2006/relationships/slideLayout" Target="../slideLayouts/slideLayout9.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24.xml"/><Relationship Id="rId4" Type="http://schemas.openxmlformats.org/officeDocument/2006/relationships/slide" Target="slide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4.emf"/><Relationship Id="rId2" Type="http://schemas.openxmlformats.org/officeDocument/2006/relationships/slideLayout" Target="../slideLayouts/slideLayout9.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24.xml"/><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5.emf"/><Relationship Id="rId2" Type="http://schemas.openxmlformats.org/officeDocument/2006/relationships/slideLayout" Target="../slideLayouts/slideLayout9.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slide" Target="slide24.xml"/><Relationship Id="rId4" Type="http://schemas.openxmlformats.org/officeDocument/2006/relationships/slide" Target="slide1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6.emf"/><Relationship Id="rId2" Type="http://schemas.openxmlformats.org/officeDocument/2006/relationships/slideLayout" Target="../slideLayouts/slideLayout9.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slide" Target="slide24.xml"/><Relationship Id="rId4" Type="http://schemas.openxmlformats.org/officeDocument/2006/relationships/slide" Target="slide11.xml"/></Relationships>
</file>

<file path=ppt/slides/_rels/slide2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1.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1.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1.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27.xml"/><Relationship Id="rId7" Type="http://schemas.openxmlformats.org/officeDocument/2006/relationships/slide" Target="slide31.xml"/><Relationship Id="rId2" Type="http://schemas.openxmlformats.org/officeDocument/2006/relationships/slideLayout" Target="../slideLayouts/slideLayout10.xml"/><Relationship Id="rId1" Type="http://schemas.openxmlformats.org/officeDocument/2006/relationships/vmlDrawing" Target="../drawings/vmlDrawing7.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8.xml"/><Relationship Id="rId9" Type="http://schemas.openxmlformats.org/officeDocument/2006/relationships/image" Target="../media/image17.emf"/></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27.xml"/><Relationship Id="rId7" Type="http://schemas.openxmlformats.org/officeDocument/2006/relationships/slide" Target="slide31.xml"/><Relationship Id="rId2" Type="http://schemas.openxmlformats.org/officeDocument/2006/relationships/slideLayout" Target="../slideLayouts/slideLayout10.xml"/><Relationship Id="rId1" Type="http://schemas.openxmlformats.org/officeDocument/2006/relationships/vmlDrawing" Target="../drawings/vmlDrawing8.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8.xml"/><Relationship Id="rId9" Type="http://schemas.openxmlformats.org/officeDocument/2006/relationships/image" Target="../media/image18.emf"/></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27.xml"/><Relationship Id="rId7" Type="http://schemas.openxmlformats.org/officeDocument/2006/relationships/slide" Target="slide31.xml"/><Relationship Id="rId2" Type="http://schemas.openxmlformats.org/officeDocument/2006/relationships/slideLayout" Target="../slideLayouts/slideLayout10.xml"/><Relationship Id="rId1" Type="http://schemas.openxmlformats.org/officeDocument/2006/relationships/vmlDrawing" Target="../drawings/vmlDrawing9.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8.xml"/><Relationship Id="rId9" Type="http://schemas.openxmlformats.org/officeDocument/2006/relationships/image" Target="../media/image19.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27.xml"/><Relationship Id="rId7" Type="http://schemas.openxmlformats.org/officeDocument/2006/relationships/slide" Target="slide31.xml"/><Relationship Id="rId2" Type="http://schemas.openxmlformats.org/officeDocument/2006/relationships/slideLayout" Target="../slideLayouts/slideLayout10.xml"/><Relationship Id="rId1" Type="http://schemas.openxmlformats.org/officeDocument/2006/relationships/vmlDrawing" Target="../drawings/vmlDrawing10.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8.xml"/><Relationship Id="rId9" Type="http://schemas.openxmlformats.org/officeDocument/2006/relationships/image" Target="../media/image20.emf"/></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27.xml"/><Relationship Id="rId7" Type="http://schemas.openxmlformats.org/officeDocument/2006/relationships/slide" Target="slide31.xml"/><Relationship Id="rId2" Type="http://schemas.openxmlformats.org/officeDocument/2006/relationships/slideLayout" Target="../slideLayouts/slideLayout10.xml"/><Relationship Id="rId1" Type="http://schemas.openxmlformats.org/officeDocument/2006/relationships/vmlDrawing" Target="../drawings/vmlDrawing11.v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8.xml"/><Relationship Id="rId9" Type="http://schemas.openxmlformats.org/officeDocument/2006/relationships/image" Target="../media/image2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95736" y="2703090"/>
            <a:ext cx="6912768" cy="1285504"/>
          </a:xfrm>
        </p:spPr>
        <p:txBody>
          <a:bodyPr/>
          <a:lstStyle/>
          <a:p>
            <a:r>
              <a:rPr lang="zh-CN" altLang="zh-CN" dirty="0"/>
              <a:t>题型</a:t>
            </a:r>
            <a:r>
              <a:rPr lang="en-US" altLang="zh-CN" dirty="0"/>
              <a:t>2</a:t>
            </a:r>
            <a:r>
              <a:rPr lang="zh-CN" altLang="zh-CN" dirty="0"/>
              <a:t>　归纳概括题</a:t>
            </a:r>
            <a:r>
              <a:rPr lang="en-US" altLang="zh-CN" dirty="0"/>
              <a:t>:</a:t>
            </a:r>
            <a:r>
              <a:rPr lang="zh-CN" altLang="zh-CN" dirty="0"/>
              <a:t/>
            </a:r>
            <a:br>
              <a:rPr lang="zh-CN" altLang="zh-CN" dirty="0"/>
            </a:br>
            <a:r>
              <a:rPr lang="en-US" altLang="zh-CN" dirty="0" smtClean="0"/>
              <a:t>       </a:t>
            </a:r>
            <a:r>
              <a:rPr lang="zh-CN" altLang="zh-CN" dirty="0" smtClean="0"/>
              <a:t>紧</a:t>
            </a:r>
            <a:r>
              <a:rPr lang="zh-CN" altLang="zh-CN" dirty="0"/>
              <a:t>扣材料</a:t>
            </a:r>
            <a:r>
              <a:rPr lang="en-US" altLang="zh-CN" dirty="0"/>
              <a:t>,</a:t>
            </a:r>
            <a:r>
              <a:rPr lang="zh-CN" altLang="zh-CN" dirty="0"/>
              <a:t>抓住关键</a:t>
            </a:r>
          </a:p>
        </p:txBody>
      </p:sp>
    </p:spTree>
    <p:extLst>
      <p:ext uri="{BB962C8B-B14F-4D97-AF65-F5344CB8AC3E}">
        <p14:creationId xmlns:p14="http://schemas.microsoft.com/office/powerpoint/2010/main" val="1256779752"/>
      </p:ext>
    </p:extLst>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pic>
        <p:nvPicPr>
          <p:cNvPr id="3" name="图片 2"/>
          <p:cNvPicPr>
            <a:picLocks noChangeAspect="1"/>
          </p:cNvPicPr>
          <p:nvPr/>
        </p:nvPicPr>
        <p:blipFill>
          <a:blip r:embed="rId2"/>
          <a:stretch>
            <a:fillRect/>
          </a:stretch>
        </p:blipFill>
        <p:spPr>
          <a:xfrm>
            <a:off x="363095" y="1844824"/>
            <a:ext cx="8417811" cy="3637325"/>
          </a:xfrm>
          <a:prstGeom prst="rect">
            <a:avLst/>
          </a:prstGeom>
        </p:spPr>
      </p:pic>
    </p:spTree>
    <p:extLst>
      <p:ext uri="{BB962C8B-B14F-4D97-AF65-F5344CB8AC3E}">
        <p14:creationId xmlns:p14="http://schemas.microsoft.com/office/powerpoint/2010/main" val="1939025181"/>
      </p:ext>
    </p:extLst>
  </p:cSld>
  <p:clrMapOvr>
    <a:masterClrMapping/>
  </p:clrMapOvr>
  <p:transition>
    <p:pull dir="l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33558"/>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一、紧扣材料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提防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归纳和概括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是指把散落或蕴含在文章中的信息要点通过分析提取出来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并用恰当的方法组合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而命题人在设置选项时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的方式。因此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找出概括的区间是答题的前提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明确命题人设置选项的方法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是能否发现概括不全面或归纳不准确的关键。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933720668"/>
              </p:ext>
            </p:extLst>
          </p:nvPr>
        </p:nvGraphicFramePr>
        <p:xfrm>
          <a:off x="508000" y="3906920"/>
          <a:ext cx="8128000" cy="3143262"/>
        </p:xfrm>
        <a:graphic>
          <a:graphicData uri="http://schemas.openxmlformats.org/presentationml/2006/ole">
            <mc:AlternateContent xmlns:mc="http://schemas.openxmlformats.org/markup-compatibility/2006">
              <mc:Choice xmlns:v="urn:schemas-microsoft-com:vml" Requires="v">
                <p:oleObj spid="_x0000_s25606" name="文档" r:id="rId6" imgW="3945705" imgH="1525266" progId="Word.Document.12">
                  <p:embed/>
                </p:oleObj>
              </mc:Choice>
              <mc:Fallback>
                <p:oleObj name="文档" r:id="rId6" imgW="3945705" imgH="1525266" progId="Word.Document.12">
                  <p:embed/>
                  <p:pic>
                    <p:nvPicPr>
                      <p:cNvPr id="0" name=""/>
                      <p:cNvPicPr/>
                      <p:nvPr/>
                    </p:nvPicPr>
                    <p:blipFill>
                      <a:blip r:embed="rId7"/>
                      <a:stretch>
                        <a:fillRect/>
                      </a:stretch>
                    </p:blipFill>
                    <p:spPr>
                      <a:xfrm>
                        <a:off x="508000" y="3906920"/>
                        <a:ext cx="8128000" cy="3143262"/>
                      </a:xfrm>
                      <a:prstGeom prst="rect">
                        <a:avLst/>
                      </a:prstGeom>
                    </p:spPr>
                  </p:pic>
                </p:oleObj>
              </mc:Fallback>
            </mc:AlternateContent>
          </a:graphicData>
        </a:graphic>
      </p:graphicFrame>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54935961"/>
              </p:ext>
            </p:extLst>
          </p:nvPr>
        </p:nvGraphicFramePr>
        <p:xfrm>
          <a:off x="508000" y="2090865"/>
          <a:ext cx="8128000" cy="3498375"/>
        </p:xfrm>
        <a:graphic>
          <a:graphicData uri="http://schemas.openxmlformats.org/presentationml/2006/ole">
            <mc:AlternateContent xmlns:mc="http://schemas.openxmlformats.org/markup-compatibility/2006">
              <mc:Choice xmlns:v="urn:schemas-microsoft-com:vml" Requires="v">
                <p:oleObj spid="_x0000_s2060" name="文档" r:id="rId6" imgW="3946425" imgH="1698420" progId="Word.Document.12">
                  <p:embed/>
                </p:oleObj>
              </mc:Choice>
              <mc:Fallback>
                <p:oleObj name="文档" r:id="rId6" imgW="3946425" imgH="1698420" progId="Word.Document.12">
                  <p:embed/>
                  <p:pic>
                    <p:nvPicPr>
                      <p:cNvPr id="0" name=""/>
                      <p:cNvPicPr/>
                      <p:nvPr/>
                    </p:nvPicPr>
                    <p:blipFill>
                      <a:blip r:embed="rId7"/>
                      <a:stretch>
                        <a:fillRect/>
                      </a:stretch>
                    </p:blipFill>
                    <p:spPr>
                      <a:xfrm>
                        <a:off x="508000" y="2090865"/>
                        <a:ext cx="8128000" cy="3498375"/>
                      </a:xfrm>
                      <a:prstGeom prst="rect">
                        <a:avLst/>
                      </a:prstGeom>
                    </p:spPr>
                  </p:pic>
                </p:oleObj>
              </mc:Fallback>
            </mc:AlternateContent>
          </a:graphicData>
        </a:graphic>
      </p:graphicFrame>
    </p:spTree>
    <p:extLst>
      <p:ext uri="{BB962C8B-B14F-4D97-AF65-F5344CB8AC3E}">
        <p14:creationId xmlns:p14="http://schemas.microsoft.com/office/powerpoint/2010/main" val="463523250"/>
      </p:ext>
    </p:extLst>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小说是讲故事的艺术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但故事不等于小说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故事讲述人与小说家也不能混为一谈。就传统而言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讲故事的人讲述亲身经历或道听途说的故事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口耳相传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把它们转化为听众的经验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小说家则通常记录见闻传说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经过艺术处理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把它们变成小说交给读者。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81214777"/>
      </p:ext>
    </p:extLst>
  </p:cSld>
  <p:clrMapOvr>
    <a:masterClrMapping/>
  </p:clrMapOvr>
  <mc:AlternateContent xmlns:mc="http://schemas.openxmlformats.org/markup-compatibility/2006">
    <mc:Choice xmlns:p14="http://schemas.microsoft.com/office/powerpoint/2010/main" Requires="p14">
      <p:transition spd="slow" p14:dur="800">
        <p:cut/>
      </p:transition>
    </mc:Choice>
    <mc:Fallback>
      <p:transition spd="slow">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776213"/>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除流传形式上的简单差异外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早期小说和故事的本质区别并不明显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经历和见闻是它们的共同要素。在传媒较为落后的过去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作为远行者的商人和水手最适合充当故事讲述人的角色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故事的丰富程度与远行者的游历成正比。受此影响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国外古典小说也常以人物的经历为主线组织故事。《荷马史诗》《一千零一夜》都是描述某种特殊的经历和遭遇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《堂吉诃德》中的故事是堂吉诃德的行侠奇遇和所见所闻</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世纪欧洲的流浪汉小说也体现为游历见闻的连缀。在中国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民间传说和历史故事为志怪类和史传类的小说提供了用之不竭的素材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话本等古典小说形式也显示出小说和传统故事的亲密关系。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385508"/>
      </p:ext>
    </p:extLst>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12468"/>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虚构的加强使小说和传统故事之间的区别清晰起来。小说中的故事可以来自想象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不一定是作者亲历亲闻。小说家常闭门构思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作品大多诞生于他们离群索居的时候。小说家可以闲坐在布宜诺斯艾利斯的图书馆中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或者在巴黎一间终年不见阳光的阁楼里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杜撰他们想象中的历险故事。但是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一名水手也许要历尽千辛万苦才能把在东印度群岛听到的事带回伦敦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一个匠人漂泊一生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积攒下无数的见闻、掌故和趣事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当他晚年坐在火炉边给孩子们讲述这一切的时候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他本人就是故事的一部分。传统故事是否值得转述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往往只取决于故事本身的趣味性和可流传性。与传统讲故事的方式不同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小说家一般并不单纯转述故事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他是在从事故事的制作和生产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有深思熟虑的讲述目的。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3852272"/>
      </p:ext>
    </p:extLst>
  </p:cSld>
  <p:clrMapOvr>
    <a:masterClrMapping/>
  </p:clrMapOvr>
  <mc:AlternateContent xmlns:mc="http://schemas.openxmlformats.org/markup-compatibility/2006">
    <mc:Choice xmlns:p14="http://schemas.microsoft.com/office/powerpoint/2010/main" Requires="p14">
      <p:transition spd="slow" p14:dur="800">
        <p:zoom/>
      </p:transition>
    </mc:Choice>
    <mc:Fallback>
      <p:transition spd="slow">
        <p:zo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91394"/>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就现代小说而言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虚构一个故事并非其首要功能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现代小说的繁荣对应的是故事不同程度的减损或逐渐消失。现代小说家对待故事的方式复杂多变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以实现他们特殊的叙事目的。小说家呈现人生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有时会写到难以言喻的个人经验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他们会调整讲故事的方式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甚至将虚构和表述的重心挪到故事之外。在这些小说家笔下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故事成了幌子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故事之外的附加信息显得更有意味。</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世纪末期以来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小说家对小说故事性的破坏日趋强烈。这时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一个故事的好坏并不看它的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而是取决于讲故事的方式。契诃夫曾经把那些不好好讲故事的小说家称为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耍弄蹩脚花招的人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但这种花招的大量出现也有其内在的合理性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他们要摆脱陈旧的故事模式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摆脱虚假的因果关系和矫揉造作的戏剧冲突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甚至摆脱故事本身。现代小说家认为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传统的故事模式早已失去了弹性和内在活力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也失去了起初的存在价值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那些千百年来一直在给小说提供养料的故事模式已经成为制约想象力的障碍之一</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摘编自格非《塞壬的歌声》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01223634"/>
      </p:ext>
    </p:extLst>
  </p:cSld>
  <p:clrMapOvr>
    <a:masterClrMapping/>
  </p:clrMapOvr>
  <mc:AlternateContent xmlns:mc="http://schemas.openxmlformats.org/markup-compatibility/2006">
    <mc:Choice xmlns:p14="http://schemas.microsoft.com/office/powerpoint/2010/main"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85972"/>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读文有道</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理层次结构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全文共四段。第一段开始就亮明了自己的观点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故事不等于小说。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第二段阐述了早期小说与故事的关系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本质区别并不明显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经历和见闻是它们的共同要素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。第三段谈小说和故事的重要区别在于虚构。第四段补充第三段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认为现代小说里虚构一个故事并非其首要功能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甚至将虚构和表述的重心已经挪到了故事之外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小说和故事已经越走越远。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抓内容要点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这是一篇文艺评论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谈论的是小说与故事的区别及小说的创作方法。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5331326"/>
      </p:ext>
    </p:extLst>
  </p:cSld>
  <p:clrMapOvr>
    <a:masterClrMapping/>
  </p:clrMapOvr>
  <mc:AlternateContent xmlns:mc="http://schemas.openxmlformats.org/markup-compatibility/2006">
    <mc:Choice xmlns:p14="http://schemas.microsoft.com/office/powerpoint/2010/main" Requires="p14">
      <p:transition spd="slow" p14:dur="800">
        <p:cut/>
      </p:transition>
    </mc:Choice>
    <mc:Fallback>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43220"/>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切片比对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540491717"/>
              </p:ext>
            </p:extLst>
          </p:nvPr>
        </p:nvGraphicFramePr>
        <p:xfrm>
          <a:off x="508000" y="2708920"/>
          <a:ext cx="8128000" cy="4363871"/>
        </p:xfrm>
        <a:graphic>
          <a:graphicData uri="http://schemas.openxmlformats.org/presentationml/2006/ole">
            <mc:AlternateContent xmlns:mc="http://schemas.openxmlformats.org/markup-compatibility/2006">
              <mc:Choice xmlns:v="urn:schemas-microsoft-com:vml" Requires="v">
                <p:oleObj spid="_x0000_s26630" name="文档" r:id="rId6" imgW="3893528" imgH="2090806" progId="Word.Document.12">
                  <p:embed/>
                </p:oleObj>
              </mc:Choice>
              <mc:Fallback>
                <p:oleObj name="文档" r:id="rId6" imgW="3893528" imgH="2090806" progId="Word.Document.12">
                  <p:embed/>
                  <p:pic>
                    <p:nvPicPr>
                      <p:cNvPr id="0" name=""/>
                      <p:cNvPicPr/>
                      <p:nvPr/>
                    </p:nvPicPr>
                    <p:blipFill>
                      <a:blip r:embed="rId7"/>
                      <a:stretch>
                        <a:fillRect/>
                      </a:stretch>
                    </p:blipFill>
                    <p:spPr>
                      <a:xfrm>
                        <a:off x="508000" y="2708920"/>
                        <a:ext cx="8128000" cy="4363871"/>
                      </a:xfrm>
                      <a:prstGeom prst="rect">
                        <a:avLst/>
                      </a:prstGeom>
                    </p:spPr>
                  </p:pic>
                </p:oleObj>
              </mc:Fallback>
            </mc:AlternateContent>
          </a:graphicData>
        </a:graphic>
      </p:graphicFrame>
    </p:spTree>
    <p:extLst>
      <p:ext uri="{BB962C8B-B14F-4D97-AF65-F5344CB8AC3E}">
        <p14:creationId xmlns:p14="http://schemas.microsoft.com/office/powerpoint/2010/main" val="2673527561"/>
      </p:ext>
    </p:extLst>
  </p:cSld>
  <p:clrMapOvr>
    <a:masterClrMapping/>
  </p:clrMapOvr>
  <mc:AlternateContent xmlns:mc="http://schemas.openxmlformats.org/markup-compatibility/2006">
    <mc:Choice xmlns:p14="http://schemas.microsoft.com/office/powerpoint/2010/main" Requires="p14">
      <p:transition spd="slow" p14:dur="800">
        <p:blinds/>
      </p:transition>
    </mc:Choice>
    <mc:Fallback>
      <p:transition spd="slow">
        <p:blind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006768515"/>
              </p:ext>
            </p:extLst>
          </p:nvPr>
        </p:nvGraphicFramePr>
        <p:xfrm>
          <a:off x="508000" y="1802563"/>
          <a:ext cx="8128000" cy="4002701"/>
        </p:xfrm>
        <a:graphic>
          <a:graphicData uri="http://schemas.openxmlformats.org/presentationml/2006/ole">
            <mc:AlternateContent xmlns:mc="http://schemas.openxmlformats.org/markup-compatibility/2006">
              <mc:Choice xmlns:v="urn:schemas-microsoft-com:vml" Requires="v">
                <p:oleObj spid="_x0000_s27654" name="文档" r:id="rId6" imgW="3893528" imgH="1918012" progId="Word.Document.12">
                  <p:embed/>
                </p:oleObj>
              </mc:Choice>
              <mc:Fallback>
                <p:oleObj name="文档" r:id="rId6" imgW="3893528" imgH="1918012" progId="Word.Document.12">
                  <p:embed/>
                  <p:pic>
                    <p:nvPicPr>
                      <p:cNvPr id="0" name=""/>
                      <p:cNvPicPr/>
                      <p:nvPr/>
                    </p:nvPicPr>
                    <p:blipFill>
                      <a:blip r:embed="rId7"/>
                      <a:stretch>
                        <a:fillRect/>
                      </a:stretch>
                    </p:blipFill>
                    <p:spPr>
                      <a:xfrm>
                        <a:off x="508000" y="1802563"/>
                        <a:ext cx="8128000" cy="4002701"/>
                      </a:xfrm>
                      <a:prstGeom prst="rect">
                        <a:avLst/>
                      </a:prstGeom>
                    </p:spPr>
                  </p:pic>
                </p:oleObj>
              </mc:Fallback>
            </mc:AlternateContent>
          </a:graphicData>
        </a:graphic>
      </p:graphicFrame>
    </p:spTree>
    <p:extLst>
      <p:ext uri="{BB962C8B-B14F-4D97-AF65-F5344CB8AC3E}">
        <p14:creationId xmlns:p14="http://schemas.microsoft.com/office/powerpoint/2010/main" val="3199852710"/>
      </p:ext>
    </p:extLst>
  </p:cSld>
  <p:clrMapOvr>
    <a:masterClrMapping/>
  </p:clrMapOvr>
  <mc:AlternateContent xmlns:mc="http://schemas.openxmlformats.org/markup-compatibility/2006">
    <mc:Choice xmlns:p14="http://schemas.microsoft.com/office/powerpoint/2010/main" Requires="p14">
      <p:transition spd="slow" p14:dur="800">
        <p:pull dir="rd"/>
      </p:transition>
    </mc:Choice>
    <mc:Fallback>
      <p:transition spd="slow">
        <p:pull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【考点考情】</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归纳内容要点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概括中心意思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分析概括作者在文中的观点态度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是一般论述类文章阅读的最后一道考题。题干往往表述为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根据原文内容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下列理解和分析不正确的一项是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根据原文内容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一般是从选误的角度考查对文章内容和作者观点态度的理解。一般论述类文章的阅读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归纳内容要点、把握观点态度是阅读目的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也是考查的重点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这类题概括的区间范围大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综合概括能力强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应作为复习强化的重点。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30307183"/>
      </p:ext>
    </p:extLst>
  </p:cSld>
  <p:clrMapOvr>
    <a:masterClrMapping/>
  </p:clrMapOvr>
  <mc:AlternateContent xmlns:mc="http://schemas.openxmlformats.org/markup-compatibility/2006">
    <mc:Choice xmlns:p14="http://schemas.microsoft.com/office/powerpoint/2010/main" Requires="p14">
      <p:transition spd="slow" p14:dur="2000">
        <p:split dir="in"/>
      </p:transition>
    </mc:Choice>
    <mc:Fallback>
      <p:transition spd="slow">
        <p:split dir="in"/>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65729938"/>
              </p:ext>
            </p:extLst>
          </p:nvPr>
        </p:nvGraphicFramePr>
        <p:xfrm>
          <a:off x="508000" y="1728293"/>
          <a:ext cx="8128000" cy="4725043"/>
        </p:xfrm>
        <a:graphic>
          <a:graphicData uri="http://schemas.openxmlformats.org/presentationml/2006/ole">
            <mc:AlternateContent xmlns:mc="http://schemas.openxmlformats.org/markup-compatibility/2006">
              <mc:Choice xmlns:v="urn:schemas-microsoft-com:vml" Requires="v">
                <p:oleObj spid="_x0000_s28678" name="文档" r:id="rId6" imgW="3893528" imgH="2263960" progId="Word.Document.12">
                  <p:embed/>
                </p:oleObj>
              </mc:Choice>
              <mc:Fallback>
                <p:oleObj name="文档" r:id="rId6" imgW="3893528" imgH="2263960" progId="Word.Document.12">
                  <p:embed/>
                  <p:pic>
                    <p:nvPicPr>
                      <p:cNvPr id="0" name=""/>
                      <p:cNvPicPr/>
                      <p:nvPr/>
                    </p:nvPicPr>
                    <p:blipFill>
                      <a:blip r:embed="rId7"/>
                      <a:stretch>
                        <a:fillRect/>
                      </a:stretch>
                    </p:blipFill>
                    <p:spPr>
                      <a:xfrm>
                        <a:off x="508000" y="1728293"/>
                        <a:ext cx="8128000" cy="4725043"/>
                      </a:xfrm>
                      <a:prstGeom prst="rect">
                        <a:avLst/>
                      </a:prstGeom>
                    </p:spPr>
                  </p:pic>
                </p:oleObj>
              </mc:Fallback>
            </mc:AlternateContent>
          </a:graphicData>
        </a:graphic>
      </p:graphicFrame>
    </p:spTree>
    <p:extLst>
      <p:ext uri="{BB962C8B-B14F-4D97-AF65-F5344CB8AC3E}">
        <p14:creationId xmlns:p14="http://schemas.microsoft.com/office/powerpoint/2010/main" val="3663470848"/>
      </p:ext>
    </p:extLst>
  </p:cSld>
  <p:clrMapOvr>
    <a:masterClrMapping/>
  </p:clrMapOvr>
  <mc:AlternateContent xmlns:mc="http://schemas.openxmlformats.org/markup-compatibility/2006">
    <mc:Choice xmlns:p14="http://schemas.microsoft.com/office/powerpoint/2010/main"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4"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5"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9395333"/>
              </p:ext>
            </p:extLst>
          </p:nvPr>
        </p:nvGraphicFramePr>
        <p:xfrm>
          <a:off x="508000" y="1844824"/>
          <a:ext cx="8128000" cy="4363871"/>
        </p:xfrm>
        <a:graphic>
          <a:graphicData uri="http://schemas.openxmlformats.org/presentationml/2006/ole">
            <mc:AlternateContent xmlns:mc="http://schemas.openxmlformats.org/markup-compatibility/2006">
              <mc:Choice xmlns:v="urn:schemas-microsoft-com:vml" Requires="v">
                <p:oleObj spid="_x0000_s29702" name="文档" r:id="rId6" imgW="3893887" imgH="2090806" progId="Word.Document.12">
                  <p:embed/>
                </p:oleObj>
              </mc:Choice>
              <mc:Fallback>
                <p:oleObj name="文档" r:id="rId6" imgW="3893887" imgH="2090806" progId="Word.Document.12">
                  <p:embed/>
                  <p:pic>
                    <p:nvPicPr>
                      <p:cNvPr id="0" name=""/>
                      <p:cNvPicPr/>
                      <p:nvPr/>
                    </p:nvPicPr>
                    <p:blipFill>
                      <a:blip r:embed="rId7"/>
                      <a:stretch>
                        <a:fillRect/>
                      </a:stretch>
                    </p:blipFill>
                    <p:spPr>
                      <a:xfrm>
                        <a:off x="508000" y="1844824"/>
                        <a:ext cx="8128000" cy="4363871"/>
                      </a:xfrm>
                      <a:prstGeom prst="rect">
                        <a:avLst/>
                      </a:prstGeom>
                    </p:spPr>
                  </p:pic>
                </p:oleObj>
              </mc:Fallback>
            </mc:AlternateContent>
          </a:graphicData>
        </a:graphic>
      </p:graphicFrame>
    </p:spTree>
    <p:extLst>
      <p:ext uri="{BB962C8B-B14F-4D97-AF65-F5344CB8AC3E}">
        <p14:creationId xmlns:p14="http://schemas.microsoft.com/office/powerpoint/2010/main" val="596583956"/>
      </p:ext>
    </p:extLst>
  </p:cSld>
  <p:clrMapOvr>
    <a:masterClrMapping/>
  </p:clrMapOvr>
  <mc:AlternateContent xmlns:mc="http://schemas.openxmlformats.org/markup-compatibility/2006">
    <mc:Choice xmlns:p14="http://schemas.microsoft.com/office/powerpoint/2010/main"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0644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注意删添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首先要抓住各选项表述的中心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然后回到原文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找出其概括的区间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然后将区域内的文字与选项比对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看命题人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被改动的部分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是否符合文意。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项的概括区间在文章的第三段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命题人删去了原文一些无关紧要的修饰性词语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改变了陈述的方式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使表述更具有概括性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文意没变。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传统的故事讲述者大多会讲述那些为听众喜闻乐见的事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是对文章第三段有关内容的概括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小说家则会根据自己的写作意图审慎构思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创作新的故事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小说家一般并不单纯转述故事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他是在从事故事的制作和生产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有深思熟虑的讲述目的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和第四段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现代小说家对待故事的方式复杂多变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以实现他们特殊的叙事目的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也符合文意。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888901"/>
      </p:ext>
    </p:extLst>
  </p:cSld>
  <p:clrMapOvr>
    <a:masterClrMapping/>
  </p:clrMapOvr>
  <mc:AlternateContent xmlns:mc="http://schemas.openxmlformats.org/markup-compatibility/2006">
    <mc:Choice xmlns:p14="http://schemas.microsoft.com/office/powerpoint/2010/main" Requires="p14">
      <p:transition spd="slow" p14:dur="8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11561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现代小说不太注重一个故事如何来讲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原文第四段中说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会调整讲故事的方式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一个故事的好坏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取决于讲故事的方式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比较注重故事的讲述方式。另外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注意故事之外的附加意味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项在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中改变了文意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偷换了陈述的对象。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项的概括区间是文章的最后一句话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现代小说家认为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传统的故事模式早已失去了弹性和内在活力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也失去了起初的存在价值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那些千百年来一直在给小说提供养料的故事模式已经成为制约想象力的障碍之一。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命题人删减、替换了其中一些词语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但语意没变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符合文章的意思。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9481474"/>
      </p:ext>
    </p:extLst>
  </p:cSld>
  <p:clrMapOvr>
    <a:masterClrMapping/>
  </p:clrMapOvr>
  <mc:AlternateContent xmlns:mc="http://schemas.openxmlformats.org/markup-compatibility/2006">
    <mc:Choice xmlns:p14="http://schemas.microsoft.com/office/powerpoint/2010/main"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二、抓住关键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关注中心论点、分论点、结论和阐释性语句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分析概括作者在文中的观点态度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一是明确作者的观点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判断某种说法是否符合文意或作者看法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二是针对命题人分析概括的作者的观点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判断是否正确。在一般论述类文章中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中心论点、分论点以及某些结论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是作者在文中的主要观点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某些阐释性语句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也是理解作者观点的重要凭借。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spli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5" name="矩形 4"/>
          <p:cNvSpPr>
            <a:spLocks noChangeAspect="1"/>
          </p:cNvSpPr>
          <p:nvPr/>
        </p:nvSpPr>
        <p:spPr>
          <a:xfrm>
            <a:off x="508000" y="1591686"/>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解题有法</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u="heavy"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全国高考甲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根据原文内容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传统的故事讲述人如果把自己的故事记录下来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进行加工整理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就能形成一种和早期小说接近的文字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有些讲述人也会成为小说家。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现代小说家尝试用新的方式讲故事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会削弱小说的故事性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这将降低小说对虚构的依赖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小说的个人表达功能却会因此得到强化。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契诃夫不大认可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不好好讲故事的小说家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对他们的做法评价不高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由此可知当时这股写作潮流与他的创作理念相悖。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现代小说的发展加剧了故事在小说中的衰变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与此同时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随着现代传媒的不断发展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传统的故事讲述方式也可能消亡。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1033304"/>
      </p:ext>
    </p:extLst>
  </p:cSld>
  <p:clrMapOvr>
    <a:masterClrMapping/>
  </p:clrMapOvr>
  <p:transition spd="slow">
    <p:cover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11" name="圆角矩形 10">
            <a:hlinkClick r:id="rId2" action="ppaction://hlinksldjump"/>
          </p:cNvPr>
          <p:cNvSpPr/>
          <p:nvPr/>
        </p:nvSpPr>
        <p:spPr>
          <a:xfrm>
            <a:off x="395536" y="1052512"/>
            <a:ext cx="612192"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一</a:t>
            </a:r>
          </a:p>
        </p:txBody>
      </p:sp>
      <p:sp>
        <p:nvSpPr>
          <p:cNvPr id="12" name="圆角矩形 11">
            <a:hlinkClick r:id="rId3" action="ppaction://hlinksldjump"/>
          </p:cNvPr>
          <p:cNvSpPr/>
          <p:nvPr/>
        </p:nvSpPr>
        <p:spPr>
          <a:xfrm>
            <a:off x="1115616" y="1052512"/>
            <a:ext cx="612192"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E75E22"/>
                </a:solidFill>
                <a:latin typeface="+mj-ea"/>
                <a:ea typeface="+mj-ea"/>
              </a:rPr>
              <a:t>二</a:t>
            </a:r>
          </a:p>
        </p:txBody>
      </p:sp>
      <p:sp>
        <p:nvSpPr>
          <p:cNvPr id="3" name="矩形 2"/>
          <p:cNvSpPr>
            <a:spLocks noChangeAspect="1"/>
          </p:cNvSpPr>
          <p:nvPr/>
        </p:nvSpPr>
        <p:spPr>
          <a:xfrm>
            <a:off x="508000" y="1370612"/>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本题考查分析概括作者在文中的观点态度的能力。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项答题依据在第一段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选项一再强调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传统的故事讲述人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和早期小说接近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并且运用了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这样的词语修饰限制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符合作者的观点。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现代小说家尝试用新的方式讲故事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会削弱小说的故事性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过于绝对化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由第四段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有时会写到难以言喻的个人经验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这并非普遍现象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小说的个人表达功能却会因此得到强化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的说法也存在错误。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项答题依据在第四段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这是对文中引用材料观点的分析概括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耍弄蹩脚花招的人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可以看出契诃夫的态度。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项的答题依据是第四段中的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现代小说的繁荣对应的是故事不同程度的减损或逐渐消失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传统的故事模式早已失去了弹性和内在活力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分析概括正确。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ts val="3000"/>
              </a:lnSpc>
              <a:spcAft>
                <a:spcPts val="0"/>
              </a:spcAft>
              <a:tabLst>
                <a:tab pos="1029335" algn="l"/>
                <a:tab pos="1850390" algn="l"/>
                <a:tab pos="2538095" algn="l"/>
                <a:tab pos="3221990" algn="l"/>
              </a:tabLst>
            </a:pPr>
            <a:r>
              <a:rPr lang="zh-CN" altLang="zh-CN" sz="2200" u="heavy" dirty="0">
                <a:solidFill>
                  <a:srgbClr val="00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整合答案</a:t>
            </a:r>
            <a:r>
              <a:rPr lang="en-US"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u="heavy" dirty="0">
                <a:solidFill>
                  <a:srgbClr val="000000"/>
                </a:solidFill>
                <a:uFill>
                  <a:solidFill>
                    <a:srgbClr val="00FFFF"/>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6198390"/>
      </p:ext>
    </p:extLst>
  </p:cSld>
  <p:clrMapOvr>
    <a:masterClrMapping/>
  </p:clrMapOvr>
  <p:transition spd="slow">
    <p:strips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2" name="椭圆 31">
            <a:hlinkClick r:id="rId3" action="ppaction://hlinksldjump"/>
          </p:cNvPr>
          <p:cNvSpPr/>
          <p:nvPr/>
        </p:nvSpPr>
        <p:spPr>
          <a:xfrm>
            <a:off x="6597255"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3" name="椭圆 32">
            <a:hlinkClick r:id="rId4"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4" name="椭圆 33">
            <a:hlinkClick r:id="rId5"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36" name="椭圆 35">
            <a:hlinkClick r:id="rId6"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7" name="椭圆 36">
            <a:hlinkClick r:id="rId7"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sp>
        <p:nvSpPr>
          <p:cNvPr id="3" name="矩形 2"/>
          <p:cNvSpPr>
            <a:spLocks noChangeAspect="1"/>
          </p:cNvSpPr>
          <p:nvPr/>
        </p:nvSpPr>
        <p:spPr>
          <a:xfrm>
            <a:off x="508000" y="1340768"/>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用比对的方法阅读下面的文段和选项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看内容要点归纳是否有误。如有错误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指出错误点和错误类型。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641145790"/>
              </p:ext>
            </p:extLst>
          </p:nvPr>
        </p:nvGraphicFramePr>
        <p:xfrm>
          <a:off x="508000" y="2220032"/>
          <a:ext cx="8128000" cy="4881376"/>
        </p:xfrm>
        <a:graphic>
          <a:graphicData uri="http://schemas.openxmlformats.org/presentationml/2006/ole">
            <mc:AlternateContent xmlns:mc="http://schemas.openxmlformats.org/markup-compatibility/2006">
              <mc:Choice xmlns:v="urn:schemas-microsoft-com:vml" Requires="v">
                <p:oleObj spid="_x0000_s1061" name="文档" r:id="rId8" imgW="3946425" imgH="2370516" progId="Word.Document.12">
                  <p:embed/>
                </p:oleObj>
              </mc:Choice>
              <mc:Fallback>
                <p:oleObj name="文档" r:id="rId8" imgW="3946425" imgH="2370516" progId="Word.Document.12">
                  <p:embed/>
                  <p:pic>
                    <p:nvPicPr>
                      <p:cNvPr id="0" name=""/>
                      <p:cNvPicPr/>
                      <p:nvPr/>
                    </p:nvPicPr>
                    <p:blipFill>
                      <a:blip r:embed="rId9"/>
                      <a:stretch>
                        <a:fillRect/>
                      </a:stretch>
                    </p:blipFill>
                    <p:spPr>
                      <a:xfrm>
                        <a:off x="508000" y="2220032"/>
                        <a:ext cx="8128000" cy="4881376"/>
                      </a:xfrm>
                      <a:prstGeom prst="rect">
                        <a:avLst/>
                      </a:prstGeom>
                    </p:spPr>
                  </p:pic>
                </p:oleObj>
              </mc:Fallback>
            </mc:AlternateContent>
          </a:graphicData>
        </a:graphic>
      </p:graphicFrame>
      <p:sp>
        <p:nvSpPr>
          <p:cNvPr id="14" name="五边形 13"/>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5" name="组合 14"/>
          <p:cNvGrpSpPr/>
          <p:nvPr/>
        </p:nvGrpSpPr>
        <p:grpSpPr>
          <a:xfrm>
            <a:off x="251520" y="5023567"/>
            <a:ext cx="8640960" cy="1645793"/>
            <a:chOff x="251520" y="4258883"/>
            <a:chExt cx="8640960" cy="1645793"/>
          </a:xfrm>
        </p:grpSpPr>
        <p:grpSp>
          <p:nvGrpSpPr>
            <p:cNvPr id="16" name="组合 15"/>
            <p:cNvGrpSpPr/>
            <p:nvPr/>
          </p:nvGrpSpPr>
          <p:grpSpPr>
            <a:xfrm>
              <a:off x="251520" y="4258883"/>
              <a:ext cx="8640960" cy="1645793"/>
              <a:chOff x="251520" y="3261804"/>
              <a:chExt cx="8640960" cy="1645793"/>
            </a:xfrm>
          </p:grpSpPr>
          <p:sp>
            <p:nvSpPr>
              <p:cNvPr id="18" name="五边形 1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9" name="燕尾形 1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251520" y="3261804"/>
                <a:ext cx="8640960" cy="133035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48"/>
              <p:cNvSpPr txBox="1"/>
              <p:nvPr/>
            </p:nvSpPr>
            <p:spPr>
              <a:xfrm>
                <a:off x="8388424" y="326180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7" name="矩形 16"/>
            <p:cNvSpPr>
              <a:spLocks noChangeAspect="1"/>
            </p:cNvSpPr>
            <p:nvPr/>
          </p:nvSpPr>
          <p:spPr>
            <a:xfrm>
              <a:off x="539552" y="4537151"/>
              <a:ext cx="8064896" cy="1015663"/>
            </a:xfrm>
            <a:prstGeom prst="rect">
              <a:avLst/>
            </a:prstGeom>
          </p:spPr>
          <p:txBody>
            <a:bodyPr wrap="square">
              <a:spAutoFit/>
            </a:bodyPr>
            <a:lstStyle/>
            <a:p>
              <a:pPr>
                <a:lnSpc>
                  <a:spcPct val="150000"/>
                </a:lnSpc>
              </a:pPr>
              <a:r>
                <a:rPr lang="zh-CN" altLang="zh-CN" sz="2000" dirty="0"/>
                <a:t>对原文</a:t>
              </a:r>
              <a:r>
                <a:rPr lang="en-US" altLang="zh-CN" sz="2000" dirty="0"/>
                <a:t>“</a:t>
              </a:r>
              <a:r>
                <a:rPr lang="zh-CN" altLang="zh-CN" sz="2000" dirty="0"/>
                <a:t>这种不朽的社会组织形式</a:t>
              </a:r>
              <a:r>
                <a:rPr lang="en-US" altLang="zh-CN" sz="2000" dirty="0"/>
                <a:t>……</a:t>
              </a:r>
              <a:r>
                <a:rPr lang="zh-CN" altLang="zh-CN" sz="2000" dirty="0"/>
                <a:t>甚至含有一种宗教的意味。向祖先表示崇拜的各种礼仪</a:t>
              </a:r>
              <a:r>
                <a:rPr lang="en-US" altLang="zh-CN" sz="2000" dirty="0"/>
                <a:t>,</a:t>
              </a:r>
              <a:r>
                <a:rPr lang="zh-CN" altLang="zh-CN" sz="2000" dirty="0"/>
                <a:t>更加增强了它的宗教色彩</a:t>
              </a:r>
              <a:r>
                <a:rPr lang="en-US" altLang="zh-CN" sz="2000" dirty="0"/>
                <a:t>”</a:t>
              </a:r>
              <a:r>
                <a:rPr lang="zh-CN" altLang="zh-CN" sz="2000" dirty="0"/>
                <a:t>的误解。张冠李戴。</a:t>
              </a:r>
            </a:p>
          </p:txBody>
        </p:sp>
      </p:grpSp>
    </p:spTree>
    <p:extLst>
      <p:ext uri="{BB962C8B-B14F-4D97-AF65-F5344CB8AC3E}">
        <p14:creationId xmlns:p14="http://schemas.microsoft.com/office/powerpoint/2010/main" val="933969546"/>
      </p:ext>
    </p:extLst>
  </p:cSld>
  <p:clrMapOvr>
    <a:masterClrMapping/>
  </p:clrMapOvr>
  <mc:AlternateContent xmlns:mc="http://schemas.openxmlformats.org/markup-compatibility/2006">
    <mc:Choice xmlns:p14="http://schemas.microsoft.com/office/powerpoint/2010/main" Requires="p14">
      <p:transition spd="slow" p14:dur="1400">
        <p:strips dir="ld"/>
      </p:transition>
    </mc:Choice>
    <mc:Fallback>
      <p:transition spd="slow">
        <p:strips dir="l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nextCondLst>
                <p:cond evt="onClick" delay="0">
                  <p:tgtEl>
                    <p:spTgt spid="14"/>
                  </p:tgtEl>
                </p:cond>
              </p:nextCondLst>
            </p:seq>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11" name="椭圆 10">
            <a:hlinkClick r:id="rId3"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4" action="ppaction://hlinksldjump"/>
          </p:cNvPr>
          <p:cNvSpPr/>
          <p:nvPr/>
        </p:nvSpPr>
        <p:spPr>
          <a:xfrm>
            <a:off x="6930292"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3" name="椭圆 12">
            <a:hlinkClick r:id="rId5"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6"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15" name="椭圆 14">
            <a:hlinkClick r:id="rId7"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51544619"/>
              </p:ext>
            </p:extLst>
          </p:nvPr>
        </p:nvGraphicFramePr>
        <p:xfrm>
          <a:off x="508000" y="1613524"/>
          <a:ext cx="8128000" cy="4881376"/>
        </p:xfrm>
        <a:graphic>
          <a:graphicData uri="http://schemas.openxmlformats.org/presentationml/2006/ole">
            <mc:AlternateContent xmlns:mc="http://schemas.openxmlformats.org/markup-compatibility/2006">
              <mc:Choice xmlns:v="urn:schemas-microsoft-com:vml" Requires="v">
                <p:oleObj spid="_x0000_s20491" name="文档" r:id="rId8" imgW="3946425" imgH="2370516" progId="Word.Document.12">
                  <p:embed/>
                </p:oleObj>
              </mc:Choice>
              <mc:Fallback>
                <p:oleObj name="文档" r:id="rId8" imgW="3946425" imgH="2370516" progId="Word.Document.12">
                  <p:embed/>
                  <p:pic>
                    <p:nvPicPr>
                      <p:cNvPr id="0" name=""/>
                      <p:cNvPicPr/>
                      <p:nvPr/>
                    </p:nvPicPr>
                    <p:blipFill>
                      <a:blip r:embed="rId9"/>
                      <a:stretch>
                        <a:fillRect/>
                      </a:stretch>
                    </p:blipFill>
                    <p:spPr>
                      <a:xfrm>
                        <a:off x="508000" y="1613524"/>
                        <a:ext cx="8128000" cy="4881376"/>
                      </a:xfrm>
                      <a:prstGeom prst="rect">
                        <a:avLst/>
                      </a:prstGeom>
                    </p:spPr>
                  </p:pic>
                </p:oleObj>
              </mc:Fallback>
            </mc:AlternateContent>
          </a:graphicData>
        </a:graphic>
      </p:graphicFrame>
      <p:sp>
        <p:nvSpPr>
          <p:cNvPr id="4" name="矩形 3"/>
          <p:cNvSpPr>
            <a:spLocks noChangeAspect="1"/>
          </p:cNvSpPr>
          <p:nvPr/>
        </p:nvSpPr>
        <p:spPr>
          <a:xfrm>
            <a:off x="1300467" y="5146801"/>
            <a:ext cx="7200800" cy="866006"/>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分别称为阴文和阳文</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也有阴阳合璧者</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白文</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朱文</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阐述的都是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印章文字</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而不是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中国篆刻艺术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。偷换概念。</a:t>
            </a:r>
            <a:endParaRPr lang="zh-CN" altLang="zh-CN" sz="2200" dirty="0">
              <a:solidFill>
                <a:srgbClr val="FF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5847982"/>
      </p:ext>
    </p:extLst>
  </p:cSld>
  <p:clrMapOvr>
    <a:masterClrMapping/>
  </p:clrMapOvr>
  <mc:AlternateContent xmlns:mc="http://schemas.openxmlformats.org/markup-compatibility/2006">
    <mc:Choice xmlns:p14="http://schemas.microsoft.com/office/powerpoint/2010/main" Requires="p14">
      <p:transition spd="slow" p14:dur="1400">
        <p:cover/>
      </p:transition>
    </mc:Choice>
    <mc:Fallback>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29" name="椭圆 28">
            <a:hlinkClick r:id="rId3"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30" name="椭圆 29">
            <a:hlinkClick r:id="rId4"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31" name="椭圆 30">
            <a:hlinkClick r:id="rId5" action="ppaction://hlinksldjump"/>
          </p:cNvPr>
          <p:cNvSpPr/>
          <p:nvPr/>
        </p:nvSpPr>
        <p:spPr>
          <a:xfrm>
            <a:off x="7263329"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2" name="椭圆 31">
            <a:hlinkClick r:id="rId6"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33" name="椭圆 32">
            <a:hlinkClick r:id="rId7"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099355863"/>
              </p:ext>
            </p:extLst>
          </p:nvPr>
        </p:nvGraphicFramePr>
        <p:xfrm>
          <a:off x="512763" y="1402385"/>
          <a:ext cx="8085137" cy="5576888"/>
        </p:xfrm>
        <a:graphic>
          <a:graphicData uri="http://schemas.openxmlformats.org/presentationml/2006/ole">
            <mc:AlternateContent xmlns:mc="http://schemas.openxmlformats.org/markup-compatibility/2006">
              <mc:Choice xmlns:v="urn:schemas-microsoft-com:vml" Requires="v">
                <p:oleObj spid="_x0000_s21514" name="文档" r:id="rId8" imgW="3946425" imgH="2721504" progId="Word.Document.12">
                  <p:embed/>
                </p:oleObj>
              </mc:Choice>
              <mc:Fallback>
                <p:oleObj name="文档" r:id="rId8" imgW="3946425" imgH="2721504" progId="Word.Document.12">
                  <p:embed/>
                  <p:pic>
                    <p:nvPicPr>
                      <p:cNvPr id="0" name=""/>
                      <p:cNvPicPr/>
                      <p:nvPr/>
                    </p:nvPicPr>
                    <p:blipFill>
                      <a:blip r:embed="rId9"/>
                      <a:stretch>
                        <a:fillRect/>
                      </a:stretch>
                    </p:blipFill>
                    <p:spPr>
                      <a:xfrm>
                        <a:off x="512763" y="1402385"/>
                        <a:ext cx="8085137" cy="5576888"/>
                      </a:xfrm>
                      <a:prstGeom prst="rect">
                        <a:avLst/>
                      </a:prstGeom>
                    </p:spPr>
                  </p:pic>
                </p:oleObj>
              </mc:Fallback>
            </mc:AlternateContent>
          </a:graphicData>
        </a:graphic>
      </p:graphicFrame>
      <p:sp>
        <p:nvSpPr>
          <p:cNvPr id="4" name="矩形 3"/>
          <p:cNvSpPr>
            <a:spLocks noChangeAspect="1"/>
          </p:cNvSpPr>
          <p:nvPr/>
        </p:nvSpPr>
        <p:spPr>
          <a:xfrm>
            <a:off x="1331640" y="5095575"/>
            <a:ext cx="7056784" cy="131112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错在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有容乃大是最主要的原因</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原文中说</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一个重要的原因就是我们秉持有容乃大的传统</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重要原因</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不能等同于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最主要原因</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。偷换概念。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4442024"/>
      </p:ext>
    </p:extLst>
  </p:cSld>
  <p:clrMapOvr>
    <a:masterClrMapping/>
  </p:clrMapOvr>
  <mc:AlternateContent xmlns:mc="http://schemas.openxmlformats.org/markup-compatibility/2006">
    <mc:Choice xmlns:p14="http://schemas.microsoft.com/office/powerpoint/2010/main" Requires="p14">
      <p:transition spd="slow" p14:dur="14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上古时代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茶在中国的植物图谱中已经出现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但是最早时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茶属于药品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或者属于菜蔬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一直到了唐代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随着茶叶的广泛种植和行销到了游牧民族地区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茶才正式成为中国人的日常饮用之物。这时候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陆羽创立了完整的茶叶科学体系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规范了饮用方法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茶有真香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的核心观念。根据一些古籍记载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战国时候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四川一带已经有饮用茶的习惯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秦灭蜀后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将之带出来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这里也是古茶树的发源地之一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南方有嘉木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的说法。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2524208"/>
      </p:ext>
    </p:extLst>
  </p:cSld>
  <p:clrMapOvr>
    <a:masterClrMapping/>
  </p:clrMapOvr>
  <p:transition>
    <p:strip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11" name="椭圆 10">
            <a:hlinkClick r:id="rId3"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2" name="椭圆 11">
            <a:hlinkClick r:id="rId4"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13" name="椭圆 12">
            <a:hlinkClick r:id="rId5"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14" name="椭圆 13">
            <a:hlinkClick r:id="rId6" action="ppaction://hlinksldjump"/>
          </p:cNvPr>
          <p:cNvSpPr/>
          <p:nvPr/>
        </p:nvSpPr>
        <p:spPr>
          <a:xfrm>
            <a:off x="7596366"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5" name="椭圆 14">
            <a:hlinkClick r:id="rId7" action="ppaction://hlinksldjump"/>
          </p:cNvPr>
          <p:cNvSpPr/>
          <p:nvPr/>
        </p:nvSpPr>
        <p:spPr>
          <a:xfrm>
            <a:off x="7929403"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5</a:t>
            </a:r>
            <a:endParaRPr lang="zh-CN" altLang="en-US" dirty="0">
              <a:solidFill>
                <a:srgbClr val="CD242B"/>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18643276"/>
              </p:ext>
            </p:extLst>
          </p:nvPr>
        </p:nvGraphicFramePr>
        <p:xfrm>
          <a:off x="508000" y="1394434"/>
          <a:ext cx="8128000" cy="5594131"/>
        </p:xfrm>
        <a:graphic>
          <a:graphicData uri="http://schemas.openxmlformats.org/presentationml/2006/ole">
            <mc:AlternateContent xmlns:mc="http://schemas.openxmlformats.org/markup-compatibility/2006">
              <mc:Choice xmlns:v="urn:schemas-microsoft-com:vml" Requires="v">
                <p:oleObj spid="_x0000_s22539" name="文档" r:id="rId8" imgW="3946425" imgH="2716464" progId="Word.Document.12">
                  <p:embed/>
                </p:oleObj>
              </mc:Choice>
              <mc:Fallback>
                <p:oleObj name="文档" r:id="rId8" imgW="3946425" imgH="2716464" progId="Word.Document.12">
                  <p:embed/>
                  <p:pic>
                    <p:nvPicPr>
                      <p:cNvPr id="0" name=""/>
                      <p:cNvPicPr/>
                      <p:nvPr/>
                    </p:nvPicPr>
                    <p:blipFill>
                      <a:blip r:embed="rId9"/>
                      <a:stretch>
                        <a:fillRect/>
                      </a:stretch>
                    </p:blipFill>
                    <p:spPr>
                      <a:xfrm>
                        <a:off x="508000" y="1394434"/>
                        <a:ext cx="8128000" cy="5594131"/>
                      </a:xfrm>
                      <a:prstGeom prst="rect">
                        <a:avLst/>
                      </a:prstGeom>
                    </p:spPr>
                  </p:pic>
                </p:oleObj>
              </mc:Fallback>
            </mc:AlternateContent>
          </a:graphicData>
        </a:graphic>
      </p:graphicFrame>
      <p:sp>
        <p:nvSpPr>
          <p:cNvPr id="4" name="矩形 3"/>
          <p:cNvSpPr>
            <a:spLocks noChangeAspect="1"/>
          </p:cNvSpPr>
          <p:nvPr/>
        </p:nvSpPr>
        <p:spPr>
          <a:xfrm>
            <a:off x="1259632" y="5640466"/>
            <a:ext cx="7376368" cy="904863"/>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始终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有误</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希腊神祇也经过从动物神或怪物神向人形神转化的过程</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到第五代奥林匹斯神族才趋于完美。以偏概全。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9442738"/>
      </p:ext>
    </p:extLst>
  </p:cSld>
  <p:clrMapOvr>
    <a:masterClrMapping/>
  </p:clrMapOvr>
  <mc:AlternateContent xmlns:mc="http://schemas.openxmlformats.org/markup-compatibility/2006">
    <mc:Choice xmlns:p14="http://schemas.microsoft.com/office/powerpoint/2010/main" Requires="p14">
      <p:transition spd="slow" p14:dur="1400">
        <p:cover dir="d"/>
      </p:transition>
    </mc:Choice>
    <mc:Fallback>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18" name="椭圆 17">
            <a:hlinkClick r:id="rId3" action="ppaction://hlinksldjump"/>
          </p:cNvPr>
          <p:cNvSpPr/>
          <p:nvPr/>
        </p:nvSpPr>
        <p:spPr>
          <a:xfrm>
            <a:off x="6597255"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1</a:t>
            </a:r>
            <a:endParaRPr lang="zh-CN" altLang="en-US" dirty="0">
              <a:solidFill>
                <a:srgbClr val="CD242B"/>
              </a:solidFill>
            </a:endParaRPr>
          </a:p>
        </p:txBody>
      </p:sp>
      <p:sp>
        <p:nvSpPr>
          <p:cNvPr id="19" name="椭圆 18">
            <a:hlinkClick r:id="rId4" action="ppaction://hlinksldjump"/>
          </p:cNvPr>
          <p:cNvSpPr/>
          <p:nvPr/>
        </p:nvSpPr>
        <p:spPr>
          <a:xfrm>
            <a:off x="6930292"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2</a:t>
            </a:r>
            <a:endParaRPr lang="zh-CN" altLang="en-US" dirty="0">
              <a:solidFill>
                <a:srgbClr val="CD242B"/>
              </a:solidFill>
            </a:endParaRPr>
          </a:p>
        </p:txBody>
      </p:sp>
      <p:sp>
        <p:nvSpPr>
          <p:cNvPr id="20" name="椭圆 19">
            <a:hlinkClick r:id="rId5" action="ppaction://hlinksldjump"/>
          </p:cNvPr>
          <p:cNvSpPr/>
          <p:nvPr/>
        </p:nvSpPr>
        <p:spPr>
          <a:xfrm>
            <a:off x="7263329"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3</a:t>
            </a:r>
            <a:endParaRPr lang="zh-CN" altLang="en-US" dirty="0">
              <a:solidFill>
                <a:srgbClr val="CD242B"/>
              </a:solidFill>
            </a:endParaRPr>
          </a:p>
        </p:txBody>
      </p:sp>
      <p:sp>
        <p:nvSpPr>
          <p:cNvPr id="21" name="椭圆 20">
            <a:hlinkClick r:id="rId6" action="ppaction://hlinksldjump"/>
          </p:cNvPr>
          <p:cNvSpPr/>
          <p:nvPr/>
        </p:nvSpPr>
        <p:spPr>
          <a:xfrm>
            <a:off x="7596366" y="1052736"/>
            <a:ext cx="270000" cy="270000"/>
          </a:xfrm>
          <a:prstGeom prst="ellipse">
            <a:avLst/>
          </a:prstGeom>
          <a:solidFill>
            <a:srgbClr val="FFEDAB"/>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CD242B"/>
                </a:solidFill>
              </a:rPr>
              <a:t>4</a:t>
            </a:r>
            <a:endParaRPr lang="zh-CN" altLang="en-US" dirty="0">
              <a:solidFill>
                <a:srgbClr val="CD242B"/>
              </a:solidFill>
            </a:endParaRPr>
          </a:p>
        </p:txBody>
      </p:sp>
      <p:sp>
        <p:nvSpPr>
          <p:cNvPr id="22" name="椭圆 21">
            <a:hlinkClick r:id="rId7" action="ppaction://hlinksldjump"/>
          </p:cNvPr>
          <p:cNvSpPr/>
          <p:nvPr/>
        </p:nvSpPr>
        <p:spPr>
          <a:xfrm>
            <a:off x="7929403" y="1052736"/>
            <a:ext cx="270000" cy="270000"/>
          </a:xfrm>
          <a:prstGeom prst="ellipse">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1597492321"/>
              </p:ext>
            </p:extLst>
          </p:nvPr>
        </p:nvGraphicFramePr>
        <p:xfrm>
          <a:off x="508000" y="1849000"/>
          <a:ext cx="8128000" cy="3812248"/>
        </p:xfrm>
        <a:graphic>
          <a:graphicData uri="http://schemas.openxmlformats.org/presentationml/2006/ole">
            <mc:AlternateContent xmlns:mc="http://schemas.openxmlformats.org/markup-compatibility/2006">
              <mc:Choice xmlns:v="urn:schemas-microsoft-com:vml" Requires="v">
                <p:oleObj spid="_x0000_s23563" name="文档" r:id="rId8" imgW="3946425" imgH="1851775" progId="Word.Document.12">
                  <p:embed/>
                </p:oleObj>
              </mc:Choice>
              <mc:Fallback>
                <p:oleObj name="文档" r:id="rId8" imgW="3946425" imgH="1851775" progId="Word.Document.12">
                  <p:embed/>
                  <p:pic>
                    <p:nvPicPr>
                      <p:cNvPr id="0" name=""/>
                      <p:cNvPicPr/>
                      <p:nvPr/>
                    </p:nvPicPr>
                    <p:blipFill>
                      <a:blip r:embed="rId9"/>
                      <a:stretch>
                        <a:fillRect/>
                      </a:stretch>
                    </p:blipFill>
                    <p:spPr>
                      <a:xfrm>
                        <a:off x="508000" y="1849000"/>
                        <a:ext cx="8128000" cy="3812248"/>
                      </a:xfrm>
                      <a:prstGeom prst="rect">
                        <a:avLst/>
                      </a:prstGeom>
                    </p:spPr>
                  </p:pic>
                </p:oleObj>
              </mc:Fallback>
            </mc:AlternateContent>
          </a:graphicData>
        </a:graphic>
      </p:graphicFrame>
      <p:sp>
        <p:nvSpPr>
          <p:cNvPr id="4" name="矩形 3"/>
          <p:cNvSpPr>
            <a:spLocks noChangeAspect="1"/>
          </p:cNvSpPr>
          <p:nvPr/>
        </p:nvSpPr>
        <p:spPr>
          <a:xfrm>
            <a:off x="1331640" y="450912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cs typeface="Times New Roman" panose="02020603050405020304" pitchFamily="18" charset="0"/>
              </a:rPr>
              <a:t>注意原文</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所以不完全符合思维科学</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一句。绝对化。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71308395"/>
      </p:ext>
    </p:extLst>
  </p:cSld>
  <p:clrMapOvr>
    <a:masterClrMapping/>
  </p:clrMapOvr>
  <mc:AlternateContent xmlns:mc="http://schemas.openxmlformats.org/markup-compatibility/2006">
    <mc:Choice xmlns:p14="http://schemas.microsoft.com/office/powerpoint/2010/main" Requires="p14">
      <p:transition spd="slow" p14:dur="14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到了三国魏晋时代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浙江和江南普遍种茶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饮茶人也增加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茶不再属于贵族专利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扩展到士大夫阶层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用以待客。当时茶也做成饼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叶片大汁不能黏合的就用米汤去黏合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喝的时候先去研磨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然后用沸水冲泡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还没有形成唐时那种复杂精美的饮用法。不过当时长江流域尤其是中下游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已经很普及饮用茶了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包括对器物和水都有讲究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但是饮用方式还比较古朴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茶处理如同蔬菜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放在水里煮喝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加各种香料与佐料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基本上就像蔬菜汤。属于实用阶段。唐之后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茶饮不再是实用主义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而是上升到了精神领域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这就成就了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饮茶之道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。茶之流行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除了交通和社会原因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也包括禅教大兴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在参禅过程中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为了提神不寐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也为了打坐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很多寺庙推广喝茶。当时禅宗影响很大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又影响到了民间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渗透特别广泛。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98244904"/>
      </p:ext>
    </p:extLst>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3" name="矩形 2"/>
          <p:cNvSpPr>
            <a:spLocks noChangeAspect="1"/>
          </p:cNvSpPr>
          <p:nvPr/>
        </p:nvSpPr>
        <p:spPr>
          <a:xfrm>
            <a:off x="508000" y="1118414"/>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宋代茶书和茶人的世界首先在宫廷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当时宫廷的饮茶习惯非常发达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制作茶的技术比之唐代还要复杂。先是龙凤团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后来发展到石乳、白乳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再后来又有小龙团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以及各种密云龙、瑞云祥龙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越来越精细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层出不穷。当时的点茶手法是水和茶要用得恰当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比例均匀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否则就造成表面的沫饽不匀。还有斗茶法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没有水痕的最佳。为了达到效果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建立了一套新的系统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包括茶叶制作、茶叶击拂、茶叶品饮、器物优略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都形成了仪式和系统。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明代的士大夫阶层讲究品茶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与品茗环境和制茶都有很大联系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构成了一种发达的品茗体系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所以明朝成为中国茶的复兴时代。品茶的情趣方面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一是恢复了唐宋赏茗器的乐趣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对茶饮的程序和器物的雅洁再三致意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不因为使用紫砂壶为主的相对简单的品茗体系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就不欣赏器物了、不对茶器物有追求了。另一方面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着重性灵世界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追求品茶所带来的心灵的修养的提升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期待有和谐之境界。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786253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清代基本上延续了明朝的饮茶方式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有两件事情值得一提。一是茶碗越来越小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到了最后就成了基本使用青花杯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或者白瓷杯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紫砂壶成了最主要的泡茶工具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二是福建功夫茶的出现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导致了小紫砂壶的流行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这都是明清的茶事重点。但是随着清中期后民生的凋敝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整个的品茗雅趣开始走向没落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走了下坡路。尤其是</a:t>
            </a:r>
            <a:r>
              <a:rPr lang="en-US" altLang="zh-CN" sz="2200" dirty="0">
                <a:solidFill>
                  <a:srgbClr val="000000"/>
                </a:solidFill>
                <a:latin typeface="Times New Roman" panose="02020603050405020304" pitchFamily="18" charset="0"/>
                <a:cs typeface="Times New Roman" panose="02020603050405020304" pitchFamily="18" charset="0"/>
              </a:rPr>
              <a:t>1890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基本上没有人有心思提及品茗雅事了。这之后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战乱频繁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革命事起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品茗之趣长期无人提及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结果现在很多中国人觉得茶道是日本的国粹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与中国文化无关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这也是历史失落太久的缘故。大多数中国百姓用大杯冲泡茶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倒是也符合质朴之道。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选自《醒狮国学》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7643932"/>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508000" y="1124744"/>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下列关于原文内容的表述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茶在上古时代的中国植物图谱中已经出现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古籍记载的战国时期四川一带已经有了饮用茶的习惯等可以说明蜀地是古茶树的发源地之一。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三国魏晋时期在长江中下游地区已经普遍饮茶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随着茶叶的广泛种植以及行销到游牧民族地区等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茶在唐朝时期真正成为国人日常饮用之物。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宋代宫廷的点茶和斗茶是烹茶的方式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但因有着一定的系统和仪式而成为精神领域的享受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这说明整个宋代的茶书和茶人的世界在宫廷。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清代中期后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民生凋敝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整个品茗雅趣走向没落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基本没人提及品茗雅趣了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随着时间的推移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现在很多中国人认为茶道是日本的国粹。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1" name="五边形 4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2" name="五边形 4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43" name="组合 42"/>
          <p:cNvGrpSpPr/>
          <p:nvPr/>
        </p:nvGrpSpPr>
        <p:grpSpPr>
          <a:xfrm>
            <a:off x="251520" y="4530528"/>
            <a:ext cx="8640960" cy="2138832"/>
            <a:chOff x="251520" y="2327255"/>
            <a:chExt cx="8640960" cy="2138832"/>
          </a:xfrm>
        </p:grpSpPr>
        <p:grpSp>
          <p:nvGrpSpPr>
            <p:cNvPr id="44" name="组合 43"/>
            <p:cNvGrpSpPr/>
            <p:nvPr/>
          </p:nvGrpSpPr>
          <p:grpSpPr>
            <a:xfrm>
              <a:off x="251520" y="2327255"/>
              <a:ext cx="8640960" cy="2138832"/>
              <a:chOff x="251520" y="282056"/>
              <a:chExt cx="8640960" cy="2138832"/>
            </a:xfrm>
          </p:grpSpPr>
          <p:sp>
            <p:nvSpPr>
              <p:cNvPr id="46" name="五边形 4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7" name="燕尾形 4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8" name="组合 47"/>
              <p:cNvGrpSpPr/>
              <p:nvPr/>
            </p:nvGrpSpPr>
            <p:grpSpPr>
              <a:xfrm>
                <a:off x="251520" y="282056"/>
                <a:ext cx="8640960" cy="1821825"/>
                <a:chOff x="251520" y="282056"/>
                <a:chExt cx="8640960" cy="1821825"/>
              </a:xfrm>
            </p:grpSpPr>
            <p:sp>
              <p:nvSpPr>
                <p:cNvPr id="49" name="矩形 48"/>
                <p:cNvSpPr/>
                <p:nvPr/>
              </p:nvSpPr>
              <p:spPr>
                <a:xfrm>
                  <a:off x="251520" y="282056"/>
                  <a:ext cx="8640960" cy="182182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28"/>
                <p:cNvSpPr txBox="1"/>
                <p:nvPr/>
              </p:nvSpPr>
              <p:spPr>
                <a:xfrm>
                  <a:off x="8382111" y="28205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5" name="矩形 44"/>
            <p:cNvSpPr>
              <a:spLocks noChangeAspect="1"/>
            </p:cNvSpPr>
            <p:nvPr/>
          </p:nvSpPr>
          <p:spPr>
            <a:xfrm>
              <a:off x="508000" y="2639110"/>
              <a:ext cx="8128000" cy="1477328"/>
            </a:xfrm>
            <a:prstGeom prst="rect">
              <a:avLst/>
            </a:prstGeom>
          </p:spPr>
          <p:txBody>
            <a:bodyPr>
              <a:spAutoFit/>
            </a:bodyPr>
            <a:lstStyle/>
            <a:p>
              <a:pPr>
                <a:lnSpc>
                  <a:spcPct val="150000"/>
                </a:lnSpc>
              </a:pPr>
              <a:r>
                <a:rPr lang="zh-CN" altLang="zh-CN" sz="2000" dirty="0"/>
                <a:t>解析 </a:t>
              </a:r>
              <a:r>
                <a:rPr lang="en-US" altLang="zh-CN" sz="2000" dirty="0"/>
                <a:t>C</a:t>
              </a:r>
              <a:r>
                <a:rPr lang="zh-CN" altLang="zh-CN" sz="2000" dirty="0"/>
                <a:t>项</a:t>
              </a:r>
              <a:r>
                <a:rPr lang="en-US" altLang="zh-CN" sz="2000" dirty="0"/>
                <a:t>“</a:t>
              </a:r>
              <a:r>
                <a:rPr lang="zh-CN" altLang="zh-CN" sz="2000" dirty="0"/>
                <a:t>整个宋代的茶书和茶人的世界在宫廷</a:t>
              </a:r>
              <a:r>
                <a:rPr lang="en-US" altLang="zh-CN" sz="2000" dirty="0"/>
                <a:t>”</a:t>
              </a:r>
              <a:r>
                <a:rPr lang="zh-CN" altLang="zh-CN" sz="2000" dirty="0"/>
                <a:t>错误</a:t>
              </a:r>
              <a:r>
                <a:rPr lang="en-US" altLang="zh-CN" sz="2000" dirty="0"/>
                <a:t>,</a:t>
              </a:r>
              <a:r>
                <a:rPr lang="zh-CN" altLang="zh-CN" sz="2000" dirty="0"/>
                <a:t>文中有</a:t>
              </a:r>
              <a:r>
                <a:rPr lang="en-US" altLang="zh-CN" sz="2000" dirty="0"/>
                <a:t>“</a:t>
              </a:r>
              <a:r>
                <a:rPr lang="zh-CN" altLang="zh-CN" sz="2000" dirty="0"/>
                <a:t>宋代茶书和茶人的世界首先在宫廷</a:t>
              </a:r>
              <a:r>
                <a:rPr lang="en-US" altLang="zh-CN" sz="2000" dirty="0"/>
                <a:t>”,</a:t>
              </a:r>
              <a:r>
                <a:rPr lang="zh-CN" altLang="zh-CN" sz="2000" dirty="0"/>
                <a:t>可以判断出随后的茶书、茶人的世界应该扩大到整个社会。</a:t>
              </a:r>
            </a:p>
          </p:txBody>
        </p:sp>
      </p:grpSp>
      <p:grpSp>
        <p:nvGrpSpPr>
          <p:cNvPr id="51" name="组合 50"/>
          <p:cNvGrpSpPr/>
          <p:nvPr/>
        </p:nvGrpSpPr>
        <p:grpSpPr>
          <a:xfrm>
            <a:off x="251520" y="5633844"/>
            <a:ext cx="8640960" cy="1035516"/>
            <a:chOff x="251520" y="4869160"/>
            <a:chExt cx="8640960" cy="1035516"/>
          </a:xfrm>
        </p:grpSpPr>
        <p:grpSp>
          <p:nvGrpSpPr>
            <p:cNvPr id="52" name="组合 51"/>
            <p:cNvGrpSpPr/>
            <p:nvPr/>
          </p:nvGrpSpPr>
          <p:grpSpPr>
            <a:xfrm>
              <a:off x="251520" y="4869160"/>
              <a:ext cx="8640960" cy="1035516"/>
              <a:chOff x="251520" y="3872081"/>
              <a:chExt cx="8640960" cy="1035516"/>
            </a:xfrm>
          </p:grpSpPr>
          <p:sp>
            <p:nvSpPr>
              <p:cNvPr id="54" name="五边形 5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5" name="五边形 5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6" name="燕尾形 5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矩形 56"/>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3" name="矩形 52"/>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C</a:t>
              </a:r>
              <a:endParaRPr lang="zh-CN" altLang="en-US" sz="2000" dirty="0"/>
            </a:p>
          </p:txBody>
        </p:sp>
      </p:grpSp>
    </p:spTree>
    <p:extLst>
      <p:ext uri="{BB962C8B-B14F-4D97-AF65-F5344CB8AC3E}">
        <p14:creationId xmlns:p14="http://schemas.microsoft.com/office/powerpoint/2010/main" val="845776532"/>
      </p:ext>
    </p:extLst>
  </p:cSld>
  <p:clrMapOvr>
    <a:masterClrMapping/>
  </p:clrMapOvr>
  <p:transition>
    <p:cover dir="ld"/>
  </p:transition>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childTnLst>
                    </p:cTn>
                  </p:par>
                </p:childTnLst>
              </p:cTn>
              <p:nextCondLst>
                <p:cond evt="onClick" delay="0">
                  <p:tgtEl>
                    <p:spTgt spid="42"/>
                  </p:tgtEl>
                </p:cond>
              </p:nextCondLst>
            </p:seq>
            <p:seq concurrent="1" nextAc="seek">
              <p:cTn id="8" restart="whenNotActive" fill="hold" evtFilter="cancelBubble" nodeType="interactiveSeq">
                <p:stCondLst>
                  <p:cond evt="onClick" delay="0">
                    <p:tgtEl>
                      <p:spTgt spid="4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43"/>
                                        </p:tgtEl>
                                      </p:cBhvr>
                                    </p:animEffect>
                                    <p:set>
                                      <p:cBhvr>
                                        <p:cTn id="13"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14" restart="whenNotActive" fill="hold" evtFilter="cancelBubble" nodeType="interactiveSeq">
                <p:stCondLst>
                  <p:cond evt="onClick" delay="0">
                    <p:tgtEl>
                      <p:spTgt spid="4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down)">
                                      <p:cBhvr>
                                        <p:cTn id="19" dur="500"/>
                                        <p:tgtEl>
                                          <p:spTgt spid="51"/>
                                        </p:tgtEl>
                                      </p:cBhvr>
                                    </p:animEffect>
                                  </p:childTnLst>
                                </p:cTn>
                              </p:par>
                            </p:childTnLst>
                          </p:cTn>
                        </p:par>
                      </p:childTnLst>
                    </p:cTn>
                  </p:par>
                </p:childTnLst>
              </p:cTn>
              <p:nextCondLst>
                <p:cond evt="onClick" delay="0">
                  <p:tgtEl>
                    <p:spTgt spid="41"/>
                  </p:tgtEl>
                </p:cond>
              </p:nextCondLst>
            </p:seq>
            <p:seq concurrent="1" nextAc="seek">
              <p:cTn id="20" restart="whenNotActive" fill="hold" evtFilter="cancelBubble" nodeType="interactiveSeq">
                <p:stCondLst>
                  <p:cond evt="onClick" delay="0">
                    <p:tgtEl>
                      <p:spTgt spid="5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1"/>
                                        </p:tgtEl>
                                      </p:cBhvr>
                                    </p:animEffect>
                                    <p:set>
                                      <p:cBhvr>
                                        <p:cTn id="25"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下列理解和分析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不符合原文意思的一项是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在茶饮上升到精神领域方面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陆羽有着重要的贡献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他创立了完整的茶叶科学体系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规范了饮用的方法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茶有真香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的核心观念。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饮茶开始时属于贵族专利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后来饮茶扩展到士大夫阶层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但饮用方式比较古朴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茶处理如同蔬菜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没有唐代复杂精美的饮用法。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唐代茶的流行除了社会原因和交通外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还与禅教的兴盛有关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很多寺院推广喝茶来提神不寐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因禅宗的影响很大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最终就影响到民间。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现在大多数中国百姓都是用大杯冲泡茶叶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这很符合古代的质朴之道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但因历史原因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我们祖先创造的茶道已与中国文化无关了。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3" name="五边形 22"/>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5" name="组合 24"/>
          <p:cNvGrpSpPr/>
          <p:nvPr/>
        </p:nvGrpSpPr>
        <p:grpSpPr>
          <a:xfrm>
            <a:off x="251520" y="4149080"/>
            <a:ext cx="8640960" cy="2520280"/>
            <a:chOff x="251520" y="1945807"/>
            <a:chExt cx="8640960" cy="2520280"/>
          </a:xfrm>
        </p:grpSpPr>
        <p:grpSp>
          <p:nvGrpSpPr>
            <p:cNvPr id="26" name="组合 25"/>
            <p:cNvGrpSpPr/>
            <p:nvPr/>
          </p:nvGrpSpPr>
          <p:grpSpPr>
            <a:xfrm>
              <a:off x="251520" y="1945807"/>
              <a:ext cx="8640960" cy="2520280"/>
              <a:chOff x="251520" y="-99392"/>
              <a:chExt cx="8640960" cy="2520280"/>
            </a:xfrm>
          </p:grpSpPr>
          <p:sp>
            <p:nvSpPr>
              <p:cNvPr id="28" name="五边形 2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 name="组合 29"/>
              <p:cNvGrpSpPr/>
              <p:nvPr/>
            </p:nvGrpSpPr>
            <p:grpSpPr>
              <a:xfrm>
                <a:off x="251520" y="-99392"/>
                <a:ext cx="8640960" cy="2203273"/>
                <a:chOff x="251520" y="-99392"/>
                <a:chExt cx="8640960" cy="2203273"/>
              </a:xfrm>
            </p:grpSpPr>
            <p:sp>
              <p:nvSpPr>
                <p:cNvPr id="31" name="矩形 30"/>
                <p:cNvSpPr/>
                <p:nvPr/>
              </p:nvSpPr>
              <p:spPr>
                <a:xfrm>
                  <a:off x="251520" y="-99392"/>
                  <a:ext cx="8640960" cy="22032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8"/>
                <p:cNvSpPr txBox="1"/>
                <p:nvPr/>
              </p:nvSpPr>
              <p:spPr>
                <a:xfrm>
                  <a:off x="8382111" y="-883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7" name="矩形 26"/>
            <p:cNvSpPr>
              <a:spLocks noChangeAspect="1"/>
            </p:cNvSpPr>
            <p:nvPr/>
          </p:nvSpPr>
          <p:spPr>
            <a:xfrm>
              <a:off x="508000" y="2222822"/>
              <a:ext cx="8128000" cy="1938992"/>
            </a:xfrm>
            <a:prstGeom prst="rect">
              <a:avLst/>
            </a:prstGeom>
          </p:spPr>
          <p:txBody>
            <a:bodyPr>
              <a:spAutoFit/>
            </a:bodyPr>
            <a:lstStyle/>
            <a:p>
              <a:pPr>
                <a:lnSpc>
                  <a:spcPct val="150000"/>
                </a:lnSpc>
              </a:pPr>
              <a:r>
                <a:rPr lang="zh-CN" altLang="zh-CN" sz="2000" dirty="0"/>
                <a:t>解析 </a:t>
              </a:r>
              <a:r>
                <a:rPr lang="en-US" altLang="zh-CN" sz="2000" dirty="0"/>
                <a:t>D</a:t>
              </a:r>
              <a:r>
                <a:rPr lang="zh-CN" altLang="zh-CN" sz="2000" dirty="0"/>
                <a:t>项胡乱联系。</a:t>
              </a:r>
              <a:r>
                <a:rPr lang="en-US" altLang="zh-CN" sz="2000" dirty="0"/>
                <a:t>“</a:t>
              </a:r>
              <a:r>
                <a:rPr lang="zh-CN" altLang="zh-CN" sz="2000" dirty="0"/>
                <a:t>我们祖先创造的茶道已与中国文化无关了</a:t>
              </a:r>
              <a:r>
                <a:rPr lang="en-US" altLang="zh-CN" sz="2000" dirty="0"/>
                <a:t>”</a:t>
              </a:r>
              <a:r>
                <a:rPr lang="zh-CN" altLang="zh-CN" sz="2000" dirty="0"/>
                <a:t>错误</a:t>
              </a:r>
              <a:r>
                <a:rPr lang="en-US" altLang="zh-CN" sz="2000" dirty="0"/>
                <a:t>,</a:t>
              </a:r>
              <a:r>
                <a:rPr lang="zh-CN" altLang="zh-CN" sz="2000" dirty="0"/>
                <a:t>原文说</a:t>
              </a:r>
              <a:r>
                <a:rPr lang="en-US" altLang="zh-CN" sz="2000" dirty="0"/>
                <a:t>“</a:t>
              </a:r>
              <a:r>
                <a:rPr lang="zh-CN" altLang="zh-CN" sz="2000" dirty="0"/>
                <a:t>现在很多中国人觉得茶道是日本的国粹</a:t>
              </a:r>
              <a:r>
                <a:rPr lang="en-US" altLang="zh-CN" sz="2000" dirty="0"/>
                <a:t>,</a:t>
              </a:r>
              <a:r>
                <a:rPr lang="zh-CN" altLang="zh-CN" sz="2000" dirty="0"/>
                <a:t>与中国文化无关</a:t>
              </a:r>
              <a:r>
                <a:rPr lang="en-US" altLang="zh-CN" sz="2000" dirty="0"/>
                <a:t>”,</a:t>
              </a:r>
              <a:r>
                <a:rPr lang="zh-CN" altLang="zh-CN" sz="2000" dirty="0"/>
                <a:t>意思是因为中国的茶道长期无人提及</a:t>
              </a:r>
              <a:r>
                <a:rPr lang="en-US" altLang="zh-CN" sz="2000" dirty="0"/>
                <a:t>,</a:t>
              </a:r>
              <a:r>
                <a:rPr lang="zh-CN" altLang="zh-CN" sz="2000" dirty="0"/>
                <a:t>造成一些人认为茶道就是日本的而不是中国的</a:t>
              </a:r>
              <a:r>
                <a:rPr lang="en-US" altLang="zh-CN" sz="2000" dirty="0"/>
                <a:t>,</a:t>
              </a:r>
              <a:r>
                <a:rPr lang="zh-CN" altLang="zh-CN" sz="2000" dirty="0"/>
                <a:t>与中国文化无关这种错误观念。</a:t>
              </a:r>
            </a:p>
          </p:txBody>
        </p:sp>
      </p:grpSp>
      <p:grpSp>
        <p:nvGrpSpPr>
          <p:cNvPr id="33" name="组合 32"/>
          <p:cNvGrpSpPr/>
          <p:nvPr/>
        </p:nvGrpSpPr>
        <p:grpSpPr>
          <a:xfrm>
            <a:off x="251520" y="5633844"/>
            <a:ext cx="8640960" cy="1035516"/>
            <a:chOff x="251520" y="4869160"/>
            <a:chExt cx="8640960" cy="1035516"/>
          </a:xfrm>
        </p:grpSpPr>
        <p:grpSp>
          <p:nvGrpSpPr>
            <p:cNvPr id="34" name="组合 33"/>
            <p:cNvGrpSpPr/>
            <p:nvPr/>
          </p:nvGrpSpPr>
          <p:grpSpPr>
            <a:xfrm>
              <a:off x="251520" y="4869160"/>
              <a:ext cx="8640960" cy="1035516"/>
              <a:chOff x="251520" y="3872081"/>
              <a:chExt cx="8640960" cy="1035516"/>
            </a:xfrm>
          </p:grpSpPr>
          <p:sp>
            <p:nvSpPr>
              <p:cNvPr id="36" name="五边形 3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7" name="五边形 3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8" name="燕尾形 3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矩形 38"/>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5" name="矩形 34"/>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D</a:t>
              </a:r>
              <a:endParaRPr lang="zh-CN" altLang="en-US" sz="2000" dirty="0"/>
            </a:p>
          </p:txBody>
        </p:sp>
      </p:grpSp>
    </p:spTree>
    <p:extLst>
      <p:ext uri="{BB962C8B-B14F-4D97-AF65-F5344CB8AC3E}">
        <p14:creationId xmlns:p14="http://schemas.microsoft.com/office/powerpoint/2010/main" val="3523148045"/>
      </p:ext>
    </p:extLst>
  </p:cSld>
  <p:clrMapOvr>
    <a:masterClrMapping/>
  </p:clrMapOvr>
  <p:transition>
    <p:fade thruBlk="1"/>
  </p:transition>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2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500"/>
                                        <p:tgtEl>
                                          <p:spTgt spid="33"/>
                                        </p:tgtEl>
                                      </p:cBhvr>
                                    </p:animEffec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3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3"/>
                                        </p:tgtEl>
                                      </p:cBhvr>
                                    </p:animEffect>
                                    <p:set>
                                      <p:cBhvr>
                                        <p:cTn id="25"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根据原文内容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茶最初被认为是菜蔬等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所以饮茶的方式与后来大不相同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十分有生活气息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在三国魏晋时就是放在水里煮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再加香料和佐料。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唐代的制茶技术没有宋代复杂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到明代制茶技术有了更高的发展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构成了一种发达的品茗体系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使明代成为中国茶的复兴时期。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明朝品茶的情趣不仅是品味茶叶香味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更重要的是追求品茶带来的心灵的修养的提升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当然在饮茶时还会像唐代一样赏茶具。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清代在品茶上有着自己的特点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如茶碗变得更加小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基本使用青花杯、白瓷杯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紫砂壶成为主要泡茶工具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福建功夫茶出现等。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1" name="五边形 40"/>
          <p:cNvSpPr/>
          <p:nvPr/>
        </p:nvSpPr>
        <p:spPr>
          <a:xfrm>
            <a:off x="7812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2" name="五边形 41"/>
          <p:cNvSpPr/>
          <p:nvPr/>
        </p:nvSpPr>
        <p:spPr>
          <a:xfrm>
            <a:off x="6916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43" name="组合 42"/>
          <p:cNvGrpSpPr/>
          <p:nvPr/>
        </p:nvGrpSpPr>
        <p:grpSpPr>
          <a:xfrm>
            <a:off x="251520" y="4581128"/>
            <a:ext cx="8640960" cy="2088232"/>
            <a:chOff x="251520" y="2377855"/>
            <a:chExt cx="8640960" cy="2088232"/>
          </a:xfrm>
        </p:grpSpPr>
        <p:grpSp>
          <p:nvGrpSpPr>
            <p:cNvPr id="44" name="组合 43"/>
            <p:cNvGrpSpPr/>
            <p:nvPr/>
          </p:nvGrpSpPr>
          <p:grpSpPr>
            <a:xfrm>
              <a:off x="251520" y="2377855"/>
              <a:ext cx="8640960" cy="2088232"/>
              <a:chOff x="251520" y="332656"/>
              <a:chExt cx="8640960" cy="2088232"/>
            </a:xfrm>
          </p:grpSpPr>
          <p:sp>
            <p:nvSpPr>
              <p:cNvPr id="46" name="五边形 4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7" name="燕尾形 4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8" name="组合 47"/>
              <p:cNvGrpSpPr/>
              <p:nvPr/>
            </p:nvGrpSpPr>
            <p:grpSpPr>
              <a:xfrm>
                <a:off x="251520" y="332656"/>
                <a:ext cx="8640960" cy="1771225"/>
                <a:chOff x="251520" y="332656"/>
                <a:chExt cx="8640960" cy="1771225"/>
              </a:xfrm>
            </p:grpSpPr>
            <p:sp>
              <p:nvSpPr>
                <p:cNvPr id="49" name="矩形 48"/>
                <p:cNvSpPr/>
                <p:nvPr/>
              </p:nvSpPr>
              <p:spPr>
                <a:xfrm>
                  <a:off x="251520" y="332656"/>
                  <a:ext cx="8640960" cy="177122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28"/>
                <p:cNvSpPr txBox="1"/>
                <p:nvPr/>
              </p:nvSpPr>
              <p:spPr>
                <a:xfrm>
                  <a:off x="8382111" y="33265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5" name="矩形 44"/>
            <p:cNvSpPr>
              <a:spLocks noChangeAspect="1"/>
            </p:cNvSpPr>
            <p:nvPr/>
          </p:nvSpPr>
          <p:spPr>
            <a:xfrm>
              <a:off x="508000" y="2643853"/>
              <a:ext cx="8128000" cy="1477328"/>
            </a:xfrm>
            <a:prstGeom prst="rect">
              <a:avLst/>
            </a:prstGeom>
          </p:spPr>
          <p:txBody>
            <a:bodyPr>
              <a:spAutoFit/>
            </a:bodyPr>
            <a:lstStyle/>
            <a:p>
              <a:pPr>
                <a:lnSpc>
                  <a:spcPct val="150000"/>
                </a:lnSpc>
              </a:pPr>
              <a:r>
                <a:rPr lang="zh-CN" altLang="zh-CN" sz="2000" dirty="0"/>
                <a:t>解析 </a:t>
              </a:r>
              <a:r>
                <a:rPr lang="en-US" altLang="zh-CN" sz="2000" dirty="0"/>
                <a:t>B</a:t>
              </a:r>
              <a:r>
                <a:rPr lang="zh-CN" altLang="zh-CN" sz="2000" dirty="0"/>
                <a:t>项</a:t>
              </a:r>
              <a:r>
                <a:rPr lang="en-US" altLang="zh-CN" sz="2000" dirty="0"/>
                <a:t>“</a:t>
              </a:r>
              <a:r>
                <a:rPr lang="zh-CN" altLang="zh-CN" sz="2000" dirty="0"/>
                <a:t>明代制茶技术有了更高的发展</a:t>
              </a:r>
              <a:r>
                <a:rPr lang="en-US" altLang="zh-CN" sz="2000" dirty="0"/>
                <a:t>……</a:t>
              </a:r>
              <a:r>
                <a:rPr lang="zh-CN" altLang="zh-CN" sz="2000" dirty="0"/>
                <a:t>使明代成为中国茶的复兴时期</a:t>
              </a:r>
              <a:r>
                <a:rPr lang="en-US" altLang="zh-CN" sz="2000" dirty="0"/>
                <a:t>”</a:t>
              </a:r>
              <a:r>
                <a:rPr lang="zh-CN" altLang="zh-CN" sz="2000" dirty="0"/>
                <a:t>错误</a:t>
              </a:r>
              <a:r>
                <a:rPr lang="en-US" altLang="zh-CN" sz="2000" dirty="0"/>
                <a:t>,</a:t>
              </a:r>
              <a:r>
                <a:rPr lang="zh-CN" altLang="zh-CN" sz="2000" dirty="0"/>
                <a:t>原文的意思是明代成为中国茶的复兴时代</a:t>
              </a:r>
              <a:r>
                <a:rPr lang="en-US" altLang="zh-CN" sz="2000" dirty="0"/>
                <a:t>,</a:t>
              </a:r>
              <a:r>
                <a:rPr lang="zh-CN" altLang="zh-CN" sz="2000" dirty="0"/>
                <a:t>主要是因为士大夫阶层讲究品茶</a:t>
              </a:r>
              <a:r>
                <a:rPr lang="en-US" altLang="zh-CN" sz="2000" dirty="0"/>
                <a:t>,</a:t>
              </a:r>
              <a:r>
                <a:rPr lang="zh-CN" altLang="zh-CN" sz="2000" dirty="0"/>
                <a:t>构成了一种发达的品茗体系</a:t>
              </a:r>
              <a:r>
                <a:rPr lang="en-US" altLang="zh-CN" sz="2000" dirty="0"/>
                <a:t>,</a:t>
              </a:r>
              <a:r>
                <a:rPr lang="zh-CN" altLang="zh-CN" sz="2000" dirty="0"/>
                <a:t>而不是因为制茶技术的发展。</a:t>
              </a:r>
            </a:p>
          </p:txBody>
        </p:sp>
      </p:grpSp>
      <p:grpSp>
        <p:nvGrpSpPr>
          <p:cNvPr id="51" name="组合 50"/>
          <p:cNvGrpSpPr/>
          <p:nvPr/>
        </p:nvGrpSpPr>
        <p:grpSpPr>
          <a:xfrm>
            <a:off x="251520" y="5633844"/>
            <a:ext cx="8640960" cy="1035516"/>
            <a:chOff x="251520" y="4869160"/>
            <a:chExt cx="8640960" cy="1035516"/>
          </a:xfrm>
        </p:grpSpPr>
        <p:grpSp>
          <p:nvGrpSpPr>
            <p:cNvPr id="52" name="组合 51"/>
            <p:cNvGrpSpPr/>
            <p:nvPr/>
          </p:nvGrpSpPr>
          <p:grpSpPr>
            <a:xfrm>
              <a:off x="251520" y="4869160"/>
              <a:ext cx="8640960" cy="1035516"/>
              <a:chOff x="251520" y="3872081"/>
              <a:chExt cx="8640960" cy="1035516"/>
            </a:xfrm>
          </p:grpSpPr>
          <p:sp>
            <p:nvSpPr>
              <p:cNvPr id="54" name="五边形 5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5" name="五边形 5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6" name="燕尾形 5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矩形 56"/>
              <p:cNvSpPr/>
              <p:nvPr/>
            </p:nvSpPr>
            <p:spPr>
              <a:xfrm>
                <a:off x="251520" y="3872082"/>
                <a:ext cx="8640960" cy="72008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3" name="矩形 52"/>
            <p:cNvSpPr>
              <a:spLocks noChangeAspect="1"/>
            </p:cNvSpPr>
            <p:nvPr/>
          </p:nvSpPr>
          <p:spPr>
            <a:xfrm>
              <a:off x="539552" y="5086562"/>
              <a:ext cx="8064896" cy="506292"/>
            </a:xfrm>
            <a:prstGeom prst="rect">
              <a:avLst/>
            </a:prstGeom>
          </p:spPr>
          <p:txBody>
            <a:bodyPr wrap="square">
              <a:spAutoFit/>
            </a:bodyPr>
            <a:lstStyle/>
            <a:p>
              <a:pPr>
                <a:lnSpc>
                  <a:spcPct val="150000"/>
                </a:lnSpc>
              </a:pPr>
              <a:r>
                <a:rPr lang="en-US" altLang="zh-CN" sz="2000" dirty="0" smtClean="0"/>
                <a:t>B</a:t>
              </a:r>
              <a:endParaRPr lang="zh-CN" altLang="en-US" sz="2000" dirty="0"/>
            </a:p>
          </p:txBody>
        </p:sp>
      </p:grpSp>
    </p:spTree>
    <p:extLst>
      <p:ext uri="{BB962C8B-B14F-4D97-AF65-F5344CB8AC3E}">
        <p14:creationId xmlns:p14="http://schemas.microsoft.com/office/powerpoint/2010/main" val="3632298390"/>
      </p:ext>
    </p:extLst>
  </p:cSld>
  <p:clrMapOvr>
    <a:masterClrMapping/>
  </p:clrMapOvr>
  <p:transition>
    <p:cut/>
  </p:transition>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500"/>
                                        <p:tgtEl>
                                          <p:spTgt spid="43"/>
                                        </p:tgtEl>
                                      </p:cBhvr>
                                    </p:animEffect>
                                  </p:childTnLst>
                                </p:cTn>
                              </p:par>
                            </p:childTnLst>
                          </p:cTn>
                        </p:par>
                      </p:childTnLst>
                    </p:cTn>
                  </p:par>
                </p:childTnLst>
              </p:cTn>
              <p:nextCondLst>
                <p:cond evt="onClick" delay="0">
                  <p:tgtEl>
                    <p:spTgt spid="42"/>
                  </p:tgtEl>
                </p:cond>
              </p:nextCondLst>
            </p:seq>
            <p:seq concurrent="1" nextAc="seek">
              <p:cTn id="8" restart="whenNotActive" fill="hold" evtFilter="cancelBubble" nodeType="interactiveSeq">
                <p:stCondLst>
                  <p:cond evt="onClick" delay="0">
                    <p:tgtEl>
                      <p:spTgt spid="4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43"/>
                                        </p:tgtEl>
                                      </p:cBhvr>
                                    </p:animEffect>
                                    <p:set>
                                      <p:cBhvr>
                                        <p:cTn id="13"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14" restart="whenNotActive" fill="hold" evtFilter="cancelBubble" nodeType="interactiveSeq">
                <p:stCondLst>
                  <p:cond evt="onClick" delay="0">
                    <p:tgtEl>
                      <p:spTgt spid="4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down)">
                                      <p:cBhvr>
                                        <p:cTn id="19" dur="500"/>
                                        <p:tgtEl>
                                          <p:spTgt spid="51"/>
                                        </p:tgtEl>
                                      </p:cBhvr>
                                    </p:animEffect>
                                  </p:childTnLst>
                                </p:cTn>
                              </p:par>
                            </p:childTnLst>
                          </p:cTn>
                        </p:par>
                      </p:childTnLst>
                    </p:cTn>
                  </p:par>
                </p:childTnLst>
              </p:cTn>
              <p:nextCondLst>
                <p:cond evt="onClick" delay="0">
                  <p:tgtEl>
                    <p:spTgt spid="41"/>
                  </p:tgtEl>
                </p:cond>
              </p:nextCondLst>
            </p:seq>
            <p:seq concurrent="1" nextAc="seek">
              <p:cTn id="20" restart="whenNotActive" fill="hold" evtFilter="cancelBubble" nodeType="interactiveSeq">
                <p:stCondLst>
                  <p:cond evt="onClick" delay="0">
                    <p:tgtEl>
                      <p:spTgt spid="5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1"/>
                                        </p:tgtEl>
                                      </p:cBhvr>
                                    </p:animEffect>
                                    <p:set>
                                      <p:cBhvr>
                                        <p:cTn id="25"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childTnLst>
        </p:cTn>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100</TotalTime>
  <Words>3002</Words>
  <Application>Microsoft Office PowerPoint</Application>
  <PresentationFormat>全屏显示(4:3)</PresentationFormat>
  <Paragraphs>196</Paragraphs>
  <Slides>31</Slides>
  <Notes>14</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3" baseType="lpstr">
      <vt:lpstr>NEU-BZ-S92</vt:lpstr>
      <vt:lpstr>方正书宋_GBK</vt:lpstr>
      <vt:lpstr>仿宋</vt:lpstr>
      <vt:lpstr>黑体</vt:lpstr>
      <vt:lpstr>楷体</vt:lpstr>
      <vt:lpstr>宋体</vt:lpstr>
      <vt:lpstr>微软雅黑</vt:lpstr>
      <vt:lpstr>Arial</vt:lpstr>
      <vt:lpstr>Calibri</vt:lpstr>
      <vt:lpstr>Times New Roman</vt:lpstr>
      <vt:lpstr>高优14新制作模板</vt:lpstr>
      <vt:lpstr>Microsoft Word 文档</vt:lpstr>
      <vt:lpstr>题型2　归纳概括题:        紧扣材料,抓住关键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题点一　一般论述类文章阅读</dc:title>
  <dc:creator>dbc</dc:creator>
  <cp:lastModifiedBy>dbc</cp:lastModifiedBy>
  <cp:revision>16</cp:revision>
  <dcterms:created xsi:type="dcterms:W3CDTF">2016-09-18T00:26:18Z</dcterms:created>
  <dcterms:modified xsi:type="dcterms:W3CDTF">2016-09-18T02:07:29Z</dcterms:modified>
</cp:coreProperties>
</file>