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61" r:id="rId2"/>
    <p:sldId id="288" r:id="rId3"/>
    <p:sldId id="332" r:id="rId4"/>
    <p:sldId id="348" r:id="rId5"/>
    <p:sldId id="349" r:id="rId6"/>
    <p:sldId id="350" r:id="rId7"/>
    <p:sldId id="387" r:id="rId8"/>
    <p:sldId id="388" r:id="rId9"/>
    <p:sldId id="389" r:id="rId10"/>
    <p:sldId id="418" r:id="rId11"/>
    <p:sldId id="437" r:id="rId12"/>
    <p:sldId id="333" r:id="rId13"/>
    <p:sldId id="430" r:id="rId14"/>
    <p:sldId id="334" r:id="rId15"/>
    <p:sldId id="353" r:id="rId16"/>
    <p:sldId id="354" r:id="rId17"/>
    <p:sldId id="355" r:id="rId18"/>
    <p:sldId id="392" r:id="rId19"/>
    <p:sldId id="425" r:id="rId20"/>
    <p:sldId id="426" r:id="rId21"/>
    <p:sldId id="431" r:id="rId22"/>
    <p:sldId id="335" r:id="rId23"/>
    <p:sldId id="336" r:id="rId24"/>
    <p:sldId id="357" r:id="rId25"/>
    <p:sldId id="358" r:id="rId26"/>
    <p:sldId id="359" r:id="rId27"/>
    <p:sldId id="360" r:id="rId28"/>
    <p:sldId id="398" r:id="rId29"/>
    <p:sldId id="400" r:id="rId30"/>
    <p:sldId id="433" r:id="rId31"/>
    <p:sldId id="337" r:id="rId32"/>
    <p:sldId id="338" r:id="rId33"/>
    <p:sldId id="363" r:id="rId34"/>
    <p:sldId id="364" r:id="rId35"/>
    <p:sldId id="365" r:id="rId36"/>
    <p:sldId id="366" r:id="rId37"/>
    <p:sldId id="367" r:id="rId38"/>
    <p:sldId id="421" r:id="rId39"/>
    <p:sldId id="330" r:id="rId40"/>
    <p:sldId id="380" r:id="rId41"/>
    <p:sldId id="381" r:id="rId42"/>
    <p:sldId id="382" r:id="rId43"/>
    <p:sldId id="412" r:id="rId44"/>
    <p:sldId id="413" r:id="rId45"/>
    <p:sldId id="435" r:id="rId46"/>
    <p:sldId id="438" r:id="rId47"/>
    <p:sldId id="343" r:id="rId48"/>
    <p:sldId id="344" r:id="rId49"/>
    <p:sldId id="378" r:id="rId50"/>
    <p:sldId id="414" r:id="rId51"/>
    <p:sldId id="439" r:id="rId5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专题四</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339650" cy="369332"/>
          </a:xfrm>
          <a:prstGeom prst="rect">
            <a:avLst/>
          </a:prstGeom>
          <a:noFill/>
        </p:spPr>
        <p:txBody>
          <a:bodyPr wrap="none" rtlCol="0">
            <a:spAutoFit/>
          </a:bodyPr>
          <a:lstStyle/>
          <a:p>
            <a:r>
              <a:rPr lang="zh-CN" altLang="zh-CN" sz="1800" b="1" dirty="0" smtClean="0">
                <a:solidFill>
                  <a:srgbClr val="C00000"/>
                </a:solidFill>
              </a:rPr>
              <a:t>第四讲　探究文本的社会价值和某些问题</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4.xm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slide" Target="slide12.xml"/><Relationship Id="rId5" Type="http://schemas.openxmlformats.org/officeDocument/2006/relationships/slide" Target="slide3.xml"/><Relationship Id="rId4" Type="http://schemas.openxmlformats.org/officeDocument/2006/relationships/slide" Target="slide22.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3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3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3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3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3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3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3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3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3.xml"/></Relationships>
</file>

<file path=ppt/slides/_rels/slide3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4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41.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42.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43.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4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4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4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48.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5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51.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10.xml"/><Relationship Id="rId5" Type="http://schemas.openxmlformats.org/officeDocument/2006/relationships/slide" Target="slide50.xml"/><Relationship Id="rId4" Type="http://schemas.openxmlformats.org/officeDocument/2006/relationships/slide" Target="slide49.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2.xm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3068960"/>
            <a:ext cx="7128792" cy="608413"/>
          </a:xfrm>
        </p:spPr>
        <p:txBody>
          <a:bodyPr/>
          <a:lstStyle/>
          <a:p>
            <a:r>
              <a:rPr lang="zh-CN" altLang="zh-CN" sz="3000" dirty="0"/>
              <a:t>第四讲　探究文本的社会价值和某些问题</a:t>
            </a:r>
          </a:p>
        </p:txBody>
      </p:sp>
    </p:spTree>
    <p:extLst>
      <p:ext uri="{BB962C8B-B14F-4D97-AF65-F5344CB8AC3E}">
        <p14:creationId xmlns:p14="http://schemas.microsoft.com/office/powerpoint/2010/main" xmlns="" val="1474908043"/>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考生可通过梳理传主的主要事迹来概括传主的精神品质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从传主与时代、传主与他人的关系来准确把握传主的形象。然后要注意文本的相关链接部分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也会传达很多有效信息。文章记叙了戴安澜将军鼓舞士兵士气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摒弃党派成见、团结爱国人士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勇赴国难、视死如归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给妻子写绝命家书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浴血奋战、以身殉国的主要事迹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从这些事迹中可概括出传主的精神品质。从文章最后一段中民众、国民政府、美国总统、中共领袖对戴安澜的态度也可概括出戴安澜的精神品质。最后相关链接中可提炼出戴安澜对功名的淡薄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以及他多才多艺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熟读文史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精通琴棋书画。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7547736"/>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结合国人的评价与美军和日军的评价进行总结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国人的评价主要位于最后一段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美军的评价位于第四段和最后一段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日军的评价位于第四段。主要立足于舍身报国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扬声威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斗志旺盛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意志坚强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勇气令人赞叹。注意每个答题点都要结合材料。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3463702"/>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44824"/>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解答探究文本的人生价值和时代精神题的方法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从大的方面来说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解答时应做到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有思。对文本的思想观点、社会价值等要能够进行多角度的理解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发掘其丰富的意蕴。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有文。在对文本进行个性化阅读和有创意的解读时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不能脱离文本。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有我。探究的问题多着眼于文本的难点、疑点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考查思辨能力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需要考生独具慧眼。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有序。要想表达规范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就要有抓点意识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要层次清晰。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具体而言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解答这类题目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要根据题干的提示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确定自己思考问题的角度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提倡考生站在传主或作者思考问题的角度来回答问题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因为这样既符合命题者的要求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也比较容易从原文中找到相关的材料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便于组织答案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容易得到高分。其次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根据自己选定的角度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将自己的观点明确地放在答案的开头部分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不要隐含在对问题的分析探究之中。最后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根据证明自己观点的需要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有目的性、针对性地阅读原文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并对原文相关内容进行有效整合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形成若干个支持自己观点的理由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并分条表述出来。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7942003"/>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28800"/>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钱学森的遗产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每一颗巨星的陨落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都会让我们伤感一番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都会让我们头顶的星空暗淡些许。然而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似乎很少有一颗巨星之殇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会如钱学森的离去一样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引起从上至下的深切关注。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很少有一位科学家能取得如此卓越的专业成就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同时其命运与政治、民族、时代有如此紧密的联系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更鲜有一位科学家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涉猎如此广泛的领域。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钱学森不仅是一位科学家的名字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而且是对科学家这个词的诠释。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大多数人从走进学校的那一天起就认识了他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教学楼的墙壁上总是悬挂着中外科学巨匠们的画像用以激励学生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钱学森就是其中的一位。俊逸的外表、优雅的气质、和蔼的微笑、深邃的目光、圆阔的额头、稀疏的头发。在无数青年人的脑海里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钱学森定格了一个完美的科学家形象。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对钱学森的尊重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几乎就象征着对知识、对科学的崇尚。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导弹、卫星、空气动力学、航空工程学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钱学森的专业领域虽然并不直接关乎民生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这位科学家的故事却能够被许许多多普通老百姓津津乐道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因为他不仅是一位科学家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还是一个爱国者、一名军人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更是一种精神、一种骄傲。一个从美国人的软禁中挣脱出来返回祖国的科学英才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他的故事本身就是一个传奇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当这个故事契合了中国人传统中的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和现实中的政治热情的时候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一个科学英雄就矗立起来了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早已超越了科学技术本身。而他所创建和领导的航天事业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让他的祖国能够发射导弹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把卫星送上天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使国家从冷战时代处在落后地位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到迅速拥有了强大防御能力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对一个国家和民族的发展大计来说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钱学森的功绩似乎如何解读都不为过。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这位中国的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导弹之父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不仅是一名技术专家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还被认为是一位文、理、工结合型的科学家。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他在美国麦卡锡运动泛滥成灾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自己受到无端指控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行动自由受到美国移民局的限制和联邦调查局特务的监视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而且被吊销了国防部的通行证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无法再继续参与机密军事科技研究的情况下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为了转移美方的注意力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及时调整心态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进入一个新的理论领域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并最终创建了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工程控制论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。在他回国之后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工程控制论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在国内形成健全的人才培养、理论研究和工程应用体系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为中国现代高科技事业的迅速发展提供了科学支持。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他提出了由系统工程、系统学、开放的复杂巨系统等理论组成的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系统科学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思想。至此这位备受尊崇的科学家似乎找到了解读科学问题的万能钥匙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他快速地挣脱了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导弹轨迹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马克思主义哲学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系统科学理论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开始了一场对不同领域的科学技术问题的全面解读。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林徽因以书为伴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雪莱和拜伦的诗伴她挨过沉默、孤寂的时光。那些诗句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一个字一个字地在她的心里生长着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你那百折不挠的灵魂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天上和人间的暴风雨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怎能摧毁你的果敢和坚忍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你给了我们有力的教训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你是一个标记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标志着人的命运和力量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和你相同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人也有神的一半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是浊流来自圣洁的源泉。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当她觉得自己的生命快要耗尽的时候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她便从这些诗句中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重新汲取到了力量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如同一个在沙漠里跋涉太久的旅人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惊喜地发现了甘泉和绿洲。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病情稍微好些的时候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林徽因便躺在小帆布床上整理资料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做读书笔记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为梁思成写作《中国建筑史》做准备。那张小小的帆布床周围总是堆满了书籍和资料。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林徽因、梁思成和大家一起商量恢复营造学社已经停了几年的社刊。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1003"/>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他开始审视中医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我并不是一个中医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但我认为传统医学是个珍宝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因为它是几千年实践经验的总结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分量很重。更重要的是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中医理论包含了许多系统论的思想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而这是西医的严重缺点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。钱学森对于中医的论述显然没有他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卫星上天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的成就那般令世人信服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但这些并没有影响他和他的追随者不断解读更广泛领域的科学问题。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钱学森在《人民日报》上发表了一篇题为《不到园林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怎知春色如许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谈园林学》的文章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此文被视为钱学森对建筑与城市研究的肇始。后来钱学森公开提出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要发扬中国园林建筑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特别是皇帝的大规模园林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如颐和园、承德避暑山庄等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把整个城市建成一座大型园林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。在他的倡议下</a:t>
            </a:r>
            <a:r>
              <a:rPr lang="en-US" altLang="zh-CN" sz="2200" dirty="0">
                <a:solidFill>
                  <a:srgbClr val="000000"/>
                </a:solidFill>
                <a:latin typeface="Times New Roman" panose="02020603050405020304" pitchFamily="18" charset="0"/>
                <a:cs typeface="Times New Roman" panose="02020603050405020304" pitchFamily="18" charset="0"/>
              </a:rPr>
              <a:t>,1993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日在北京召开了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山水城市座谈会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钱学森在为此次大会寄来的书面发言中说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山水城市的设想是中外文化的有机结合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是城市园林与城市森林的结合。山水城市不该是</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世纪的社会主义中国城市构筑的模型吗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8448446"/>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1" name="TextBox 40">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7"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探讨文本反映的人生价值和时代精神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文本反映的人生价值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应该包括传主本身体现出来的人生价值和传者的情感态度所反映出来的人生价值。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一方面指文本体现出来的那个时代的精神风貌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另一方面也包括文本本身与现在社会的精神之间的相通之处。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钱学森的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系统科学观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总能被应用到不同领域而推出新的理论。比如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他和年轻学者张沁文于</a:t>
            </a:r>
            <a:r>
              <a:rPr lang="en-US" altLang="zh-CN" sz="2200" dirty="0">
                <a:solidFill>
                  <a:srgbClr val="000000"/>
                </a:solidFill>
                <a:latin typeface="Times New Roman" panose="02020603050405020304" pitchFamily="18" charset="0"/>
                <a:cs typeface="Times New Roman" panose="02020603050405020304" pitchFamily="18" charset="0"/>
              </a:rPr>
              <a:t>1980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年提出了农业系统工程理论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用以分析我国农业发展存在的问题和解决对策。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功成名就的钱学森着迷于他从航天技术的实践中提炼出来的系统科学的方法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去解读社会和自然科学领域形形色色的问题。在这个永远对世界充满好奇心和探索精神的科学家眼里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科学无禁区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思想无禁区。尽管让他的同胞最为他自豪的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还是他那些最为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震天动地的导弹、划过苍穹的卫星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但理解钱学森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仅有这些是不够的。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钱学森不仅是一位科学家的名字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而且是对科学家这个词的诠释。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钱学森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诠释了怎样的科学家的内涵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0350860"/>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在所从事的科学研究领域能取得卓越的专业成就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得到人们尊重和爱戴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将个人命运与政治、民族、时代紧密联系在一起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涉猎广泛的领域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身后给世人留下一笔丰厚的精神遗产。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综合考查理解文中重要语句的丰富含意、评价文本的主要观点和基本倾向、探讨文本反映的人生价值和时代精神的能力。应从钱学森作为一个科学家所取得的专业成就及其他成果、对国家和民族所做出的贡献、人品和追求、对后人的影响等方面阐释其所诠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科学家的内涵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钱学森的遗产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的含义解读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科学家的内涵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注意从不同角度概括并分条作答。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7707957"/>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7"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8"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9"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2919864"/>
            <a:ext cx="8128000" cy="1272271"/>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提出自己的见解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传记类文本阅读探究题还会就文本中的某些问题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如文章的标题、结构安排、艺术处理、思想内容等方面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考查考生的思辨能力。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6467934"/>
      </p:ext>
    </p:extLst>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1896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乱世出奇才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又名潜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字元亮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私谥靖节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别号五柳先生。生于晋哀帝兴宁三年</a:t>
            </a:r>
            <a:r>
              <a:rPr lang="en-US" altLang="zh-CN" sz="2200" dirty="0">
                <a:solidFill>
                  <a:srgbClr val="000000"/>
                </a:solidFill>
                <a:latin typeface="Times New Roman" panose="02020603050405020304" pitchFamily="18" charset="0"/>
                <a:cs typeface="Times New Roman" panose="02020603050405020304" pitchFamily="18" charset="0"/>
              </a:rPr>
              <a:t>(365),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卒于宋文帝元嘉四年</a:t>
            </a:r>
            <a:r>
              <a:rPr lang="en-US" altLang="zh-CN" sz="2200" dirty="0">
                <a:solidFill>
                  <a:srgbClr val="000000"/>
                </a:solidFill>
                <a:latin typeface="Times New Roman" panose="02020603050405020304" pitchFamily="18" charset="0"/>
                <a:cs typeface="Times New Roman" panose="02020603050405020304" pitchFamily="18" charset="0"/>
              </a:rPr>
              <a:t>(427),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浔阳柴桑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今江西九江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人。他既是中国文学史上地位崇高的大诗人和大散文家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又是歧见最多的作家之一。他的引人注目之处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一在于他五度出仕而后坚隐不出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二在于他的诗文冲淡清雅、天然纯真而又偶现豪壮之气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三在于他长期被埋没而后又被奉为一代宗师。多年来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陶渊明作为人们心目中才华超卓、情志雅远、旷群脱俗、率真任情的文学奇才和士林怪杰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对中国文学和中国文化产生了深刻的影响。这种影响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只有从陶渊明所处的时代环境入手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审视他的心路历程和诗文道路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才能够予以更全面、恰切的评判与显扬。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2251136"/>
      </p:ext>
    </p:extLst>
  </p:cSld>
  <p:clrMapOvr>
    <a:masterClrMapping/>
  </p:clrMapOvr>
  <p:transition spd="slow">
    <p:cover dir="l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98912"/>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奇才怪杰的诞生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常常是有条件的。正常的时代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人的思想融入生活之中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不会有多余的意识来反观生命本身。只有在不平凡的时代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人们在得失、成败、荣辱、幸运与乖蹇之中惊喜、向往、痛苦、迷惑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在心理的不平衡中追求和谐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又从和谐中产生新的裂变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这才有了美到极致的陶渊明。情感和意绪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有了深到极致的哲理认识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这才产生了诗人、作家、哲学家。所谓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愤怒出诗人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痛苦出哲学家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就是这个道理。圣贤之所以超越于凡人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并不是因为天赋灵气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而是因为不平凡的人生。所谓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只是一种美誉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一种羡叹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归根结底是由于后天的不平凡的经历不同于一般人的主观追求与客观历练。而时代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则又直接或间接地影响个人的心态和生命历程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将其不平凡加诸个人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并常常以文学或哲学的形式体现出来。这就是乱世出奇才的必然性。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9168722"/>
      </p:ext>
    </p:extLst>
  </p:cSld>
  <p:clrMapOvr>
    <a:masterClrMapping/>
  </p:clrMapOvr>
  <p:transition spd="slow">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陶渊明一生大部分时间是在东晋王朝中度过的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晚年经历了晋宋易代。他生活在我国封建社会史上一个大分裂、大混乱的时期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整个中国社会矛盾重重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危机四伏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战争频仍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祸乱不已。陶渊明降世之时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西晋灭亡已</a:t>
            </a:r>
            <a:r>
              <a:rPr lang="en-US" altLang="zh-CN" sz="2200" dirty="0">
                <a:solidFill>
                  <a:srgbClr val="000000"/>
                </a:solidFill>
                <a:latin typeface="Times New Roman" panose="02020603050405020304" pitchFamily="18" charset="0"/>
                <a:cs typeface="Times New Roman" panose="02020603050405020304" pitchFamily="18" charset="0"/>
              </a:rPr>
              <a:t>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东晋偏处一隅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时时受到北方的进犯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统治集团内部却并不励精图治、团结御侮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更不思收复失地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而是沉湎于江南鱼米之乡的安乐而不能自拔。大批兵权在握的将领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多以扩展个人实力、相互钩心斗角为能事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致使少数爱国志士如祖逖等发起的几次北伐复土运动都半途而废。所以青少年时的陶渊明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虽然也曾经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猛志逸四海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抚剑独行游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却终因报国无门、建功无望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选择了归隐田园。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8147752"/>
      </p:ext>
    </p:extLst>
  </p:cSld>
  <p:clrMapOvr>
    <a:masterClrMapping/>
  </p:clrMapOvr>
  <p:transition spd="slow">
    <p:checke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年的淝水之战以东晋大败前秦告终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但外患稍缓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内乱继起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a:t>
            </a:r>
            <a:r>
              <a:rPr lang="en-US" altLang="zh-CN" sz="2200" dirty="0">
                <a:solidFill>
                  <a:srgbClr val="000000"/>
                </a:solidFill>
                <a:latin typeface="Times New Roman" panose="02020603050405020304" pitchFamily="18" charset="0"/>
                <a:cs typeface="Times New Roman" panose="02020603050405020304" pitchFamily="18" charset="0"/>
              </a:rPr>
              <a:t>399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年爆发的历时十二年、波及南方大部分地区的孙恩、卢循大起义。义军与官军的长期战争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给劳动群众带来更大灾难。陶渊明的故乡江州浔阳是京都金陵的屏障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为兵家必争之地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遭受战火的毁坏更为惨重。陶渊明的诗文中对这次战乱虽无直接描写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但他悲观、避世的情绪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他的桃花源理想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都因此油然而生。外患内乱使人们连生存都成问题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更不用说展其才志了。东晋统治集团内部的相互倾轧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更是令一切有识之士失望、厌倦。陶渊明一度在桓玄手下为吏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后又入刘裕幕府中任镇军参军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亲睹了一帮野心家们争权夺利、犯上作乱的一幕幕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其心中那种不齿而无奈、渴盼远离尘嚣的情绪可想而知。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4749474"/>
      </p:ext>
    </p:extLst>
  </p:cSld>
  <p:clrMapOvr>
    <a:masterClrMapping/>
  </p:clrMapOvr>
  <p:transition spd="slow">
    <p:pull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陶渊明是在数番出仕过程中认识到他的个人理想和社会理想无从在这个动荡不堪的时代实现的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所以他最后才下决心归田。这既是一种消极退避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也确实是在无可奈何、无力回天的情形下做出的明智抉择。孔子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知其不可而为之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但孔子那时还是能够有所为的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而陶渊明非退避不得免祸消灾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非隐居不能独善其身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他实在是除了吟诗作赋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再也不能别有所为了。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摘编自龚斌《中华名人传记》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在动荡不堪的时代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是像陶渊明一样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还是像孔子所说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知其不可而为之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你赞成哪种看法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请谈谈你的观点和理由。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9849285"/>
      </p:ext>
    </p:extLst>
  </p:cSld>
  <p:clrMapOvr>
    <a:masterClrMapping/>
  </p:clrMapOvr>
  <p:transition spd="slow">
    <p:strips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234888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像陶渊明一样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归隐是独善其身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是不与黑暗势力同流合污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归隐不是单纯的苟且偷生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而是一种无声的反抗。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像孔子所说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知其不可而为之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人生应积极进取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用自己的努力改变现实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应不惧失败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勇敢地去实现人生的理想。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541531"/>
      </p:ext>
    </p:extLst>
  </p:cSld>
  <p:clrMapOvr>
    <a:masterClrMapping/>
  </p:clrMapOvr>
  <p:transition spd="slow">
    <p:cut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文章开头写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陶渊明的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表现在三个方面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点明其对中国文学和中国文化产生了深刻的影响。文章第二段写其不平凡的经历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不同于一般人的主观追求与客观历练才产生了奇才怪杰。第三段写客观环境对陶渊明的影响。陶渊明一生大部分时间是生活在一个大分裂、大混乱的时期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也曾几度出仕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终于选择了归隐田园。第四段写当时国家的外患内乱使他渴盼远离尘嚣的情感更加强烈。文章最后点明陶渊明的决心归田虽是一种消极退避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也确实是在无力回天的情形下做出的明智抉择。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4729353"/>
      </p:ext>
    </p:extLst>
  </p:cSld>
  <p:clrMapOvr>
    <a:masterClrMapping/>
  </p:clrMapOvr>
  <p:transition spd="slow">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9034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将军赋采薇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戴安澜任第</a:t>
            </a:r>
            <a:r>
              <a:rPr lang="en-US" altLang="zh-CN" sz="2200" dirty="0">
                <a:solidFill>
                  <a:srgbClr val="000000"/>
                </a:solidFill>
                <a:latin typeface="Times New Roman" panose="02020603050405020304" pitchFamily="18" charset="0"/>
                <a:cs typeface="Times New Roman" panose="02020603050405020304" pitchFamily="18" charset="0"/>
              </a:rPr>
              <a:t>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旅旅长后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回顾多年对日作战的经验教训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认定要取得胜利必须依靠部属努力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而部属的旺盛士气来自他们的爱国热情。他特意抄录岳飞的《满江红》和文天祥的《过零丁洋》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印发给各级官兵背诵吟唱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激发大家精忠报国的爱国热忱。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为了抗战大业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戴安澜摒弃党派成见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团结爱国人士。《自由报》记者宗祺仁前来采访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与他彻夜讨论时局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探讨国共合作抗日的未来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两人很快成为莫逆之交。这时有人提醒戴安澜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说宗是共产党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须多加提防。他坦然答道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现在是国共合作抗战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何防之有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宗是否共产党我不知道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我只知道他是新闻记者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写过许多真实感人的报道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有卓越的见解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我们正缺少这样的爱国志士。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他还把自己的军事著作交给宗祺仁修改并题词。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题干中列出了在动荡不堪的时代对人生和事业的两种态度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让你选择一种观点态度并提出自己的看法。回答此题先要从两种态度中确定一种你要肯定的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然后才能够围绕此种观点态度发表自己的看法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关键在于分析合理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论述透彻有力。若赞成陶渊明的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归隐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可结合文章的内容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从不同的角度加以分析论述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如果赞成像孔子所说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知其不可而为之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可结合历史与现实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从更广泛的角度加以论证。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9459147"/>
      </p:ext>
    </p:extLst>
  </p:cSld>
  <p:clrMapOvr>
    <a:masterClrMapping/>
  </p:clrMapOvr>
  <p:transition spd="slow">
    <p:check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75289"/>
            <a:ext cx="8128000" cy="5478423"/>
          </a:xfrm>
          <a:prstGeom prst="rect">
            <a:avLst/>
          </a:prstGeom>
        </p:spPr>
        <p:txBody>
          <a:bodyPr>
            <a:spAutoFit/>
          </a:bodyPr>
          <a:lstStyle/>
          <a:p>
            <a:pPr algn="ctr">
              <a:lnSpc>
                <a:spcPts val="3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解答探究问题类试题的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b="1" dirty="0">
                <a:solidFill>
                  <a:srgbClr val="000000"/>
                </a:solidFill>
                <a:latin typeface="Times New Roman" panose="02020603050405020304" pitchFamily="18" charset="0"/>
                <a:cs typeface="Times New Roman" panose="02020603050405020304" pitchFamily="18" charset="0"/>
              </a:rPr>
              <a:t>个方法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针对题干中要求探究的某一问题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提出自己明确的见解。既要结合文章的思想内容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又要联系现实提出自己独到的见解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不含糊其辞。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善于围绕自己所提的观点进行分析探究。要围绕观点学会从不同角度进行论述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学会分点列出事实依据。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结合文本或文本的具体事例做合理分析。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结合文中信息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的命题要求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已经决定了答题必须尊重原文的信息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合情合理进行概括和阐发。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实用类文本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的应用性、实践性特点决定了高考命题不会回避对学生实践能力与实践体验能力的考查。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探究文本中的疑点和难点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提出自己的见解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等都要求考生结合自己的实践体验去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。这样的题目要回答好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平时对世界观、人生观和价值观必须有较深刻的思考。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172272"/>
      </p:ext>
    </p:extLst>
  </p:cSld>
  <p:clrMapOvr>
    <a:masterClrMapping/>
  </p:clrMapOvr>
  <p:transition spd="slow">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告别布鞋院士</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难忘一颗初心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余建斌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布鞋院士</a:t>
            </a:r>
            <a:r>
              <a:rPr lang="en-US" altLang="zh-CN" sz="2200" dirty="0">
                <a:solidFill>
                  <a:srgbClr val="000000"/>
                </a:solidFill>
                <a:latin typeface="Times New Roman" panose="02020603050405020304" pitchFamily="18" charset="0"/>
                <a:cs typeface="Times New Roman" panose="02020603050405020304" pitchFamily="18" charset="0"/>
              </a:rPr>
              <a:t>”,68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岁的李小文</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消息来得很突然。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尽管他留下遗愿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丧事从简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不举行追悼会。但他离去的当晚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网络社交平台上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对他的怀念还是铺天盖地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一如他在去年因光脚穿布鞋授课而走红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成为网友口中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不起眼却身具盖世神功的扫地僧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和大众眼中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有个性、有才华、有风骨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的科学家。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1953177"/>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在于他身上折射出的巨大反差。最初的反差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是他朴素、不拘小节的打扮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与大众心目中的院士形象相去甚远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随着他被挖掘出更多极富个人魅力的生活细节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一个成就了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年代世界遥感的三大贡献之一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同时却又极为淡泊名利、执着科研的科学家形象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与人们印象中被浮躁风气浸染、公信力有所消解的科学圈形成了又一个反差。可以说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李小文个体的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实际上激荡起了社会群体潜意识的涟漪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乃至被认为有助于重塑科学界的榜样和信心。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客观地讲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由于近年来学界出现的一些杂音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科学家的形象多少被打了折扣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长大后做一名科学家也逐渐不是小孩子们脱口而出的梦想。尽管如此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普通公众还是会对真正的科学家肃然起敬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为难以理解的科学奥秘而着迷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对科学的向往和情结依然牢固。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0342070"/>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一大批包括李小文在内的科学家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一直是承载这种理想标杆的坚实基础。刚刚获得国家最高科技奖的</a:t>
            </a:r>
            <a:r>
              <a:rPr lang="en-US" altLang="zh-CN" sz="2200" dirty="0">
                <a:solidFill>
                  <a:srgbClr val="000000"/>
                </a:solidFill>
                <a:latin typeface="Times New Roman" panose="02020603050405020304" pitchFamily="18" charset="0"/>
                <a:cs typeface="Times New Roman" panose="02020603050405020304" pitchFamily="18" charset="0"/>
              </a:rPr>
              <a:t>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岁的于敏院士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曾隐姓埋名三十载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两弹一星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元勋的称号并没有给他带来多大的社会知名度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早晚是要消失的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岁获得国家最高科技奖的植物学家吴征镒说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我感觉到学无止境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。孙家栋院士则只给自己打了及格分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每一位做出大成就的科学家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从事的领域、个人的性格难说相似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但求真务实的态度往往相似。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布鞋院士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最吸引人的地方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自然不是科学家的朴素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而是科学家的专注。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177509"/>
      </p:ext>
    </p:extLst>
  </p:cSld>
  <p:clrMapOvr>
    <a:masterClrMapping/>
  </p:clrMapOvr>
  <p:transition spd="slow">
    <p:pull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来形容和赞美李小文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但对李小文自己来说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他的生活态度和工作态度更可能是习惯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是爱好。只是爱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酒里乾坤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三杯两盏淡酒间与学生趣谈诗书武侠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黄老邪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之名在博客上写写涂涂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在自己的科学天地与人小过几招。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布鞋院士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盛名之下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仍是一个喜欢光脚穿布鞋的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技术宅男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。他遵从的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一颗初心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无关其他高大上的形容词。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李小文的一名博友说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李小文多少有些魏晋文人的风骨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而这种风骨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就是现在学术界缺少的真性情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是学者本分的回归和做学问应有的那种心态。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9621752"/>
      </p:ext>
    </p:extLst>
  </p:cSld>
  <p:clrMapOvr>
    <a:masterClrMapping/>
  </p:clrMapOvr>
  <p:transition spd="slow">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李小文大学时期的校友戴绍基说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李小文的言行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维护了传统知识分子的风骨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本色、随性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这种影响甚至比他在遥感领域做出的贡献更可贵。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就在几天前</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李小文以高票当选北京师范大学第六届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新闻人物。由于他酷爱阅读金庸小说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颁奖词也颇具武侠风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三分侠气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伴你一蓑烟雨任平生。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当时他因身体原因未能出席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但想必是乐意听到这样的评价的。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日《人民日报》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7435132"/>
      </p:ext>
    </p:extLst>
  </p:cSld>
  <p:clrMapOvr>
    <a:masterClrMapping/>
  </p:clrMapOvr>
  <p:transition spd="slow">
    <p:strips dir="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71212"/>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李小文</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日生于四川自贡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中国科学院院士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在遥感基础理论研究方面有所成就</a:t>
            </a:r>
            <a:r>
              <a:rPr lang="en-US" altLang="zh-CN" sz="2200" dirty="0">
                <a:solidFill>
                  <a:srgbClr val="000000"/>
                </a:solidFill>
                <a:latin typeface="Times New Roman" panose="02020603050405020304" pitchFamily="18" charset="0"/>
                <a:cs typeface="Times New Roman" panose="02020603050405020304" pitchFamily="18" charset="0"/>
              </a:rPr>
              <a:t>,Li</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Strahler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几何光学学派的创始人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成名作被列入国际光学工程协会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里程碑系列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在国内外遥感界享有盛誉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长江学者特聘教授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a:t>
            </a:r>
            <a:r>
              <a:rPr lang="en-US" altLang="zh-CN" sz="2200" dirty="0">
                <a:solidFill>
                  <a:srgbClr val="000000"/>
                </a:solidFill>
                <a:latin typeface="Times New Roman" panose="02020603050405020304" pitchFamily="18" charset="0"/>
                <a:cs typeface="Times New Roman" panose="02020603050405020304" pitchFamily="18" charset="0"/>
              </a:rPr>
              <a:t>973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地球表面时空多变要素的定量遥感理论及应用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的首席科学家。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摘自《新京报》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他有自己的一套金钱观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认为钱的作用在本质上是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非线性和非单调性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的。对比较贫困的青年学生来说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很少一点钱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也许就能帮助他选择正确的人生道路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或是拯救一条生命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产生比较好的社会效益。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李小文拿出李嘉诚基金会奖励自己的钱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在母校成都电子科技大学设立了以其长女命名的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奖助学金。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对于这助学金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李小文解释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自己有口酒喝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就感觉进了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非线性区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没什么负担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摘自《中国教育报》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9403727"/>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06084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作为一位成功的科学家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李小文是怎样表现出他的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一点素心、一颗初心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924944"/>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李小文是一位真正的科学家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工作求真务实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体现了一名科学家的专注。</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院士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的盛名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生活中仍是一个喜欢光脚穿布鞋的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技术宅男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他具有做学者的本分和真性情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维护了传统知识分子的风骨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本色、随性。</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他有自己的一套金钱观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尽管生活简朴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但仍设立奖助学金资助贫困学生。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781034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80679"/>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陈从周先生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梓室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乃赵朴初先生为陈从周书斋起的名字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典出于柳宗元的《梓人传》。盖先生工土木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故赵以梓人称之。陈从周喜甚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晚年以梓翁自喻。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梓室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实为陋室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到仅七平方米方圆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但文房四宝俱全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书香充盈。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陈从周白天要进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扫厕所、打杂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晚间归来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家人怕他太累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又担心他写文章再遭横祸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劝止。但陈从周却常背着家人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半夜起床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挑灯展卷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或夜读或挥毫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将他对古园林事业的研究心得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用蝇头小楷倾洒稿笺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穷十年之功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完成皇皇八十万言的《梓室余墨》。这是他园林小品之集大成者。他的《说园》先后被译成英、日、德、法、西班牙等多种文字。仅日本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就有六家出版社同时翻译了他的这本著作。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太平洋战争爆发后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中国决定派远征军赴缅甸对日作战。当命令到达时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已升任第</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师师长的戴安澜高唱《满江红》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并向官兵宣讲诸葛亮远征的事迹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鞠躬尽瘁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死而后已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的精神激励官兵。赴缅途中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他激情满怀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赋《远征》二首以明志。其一云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万里旌旗耀眼开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王师出境岛夷摧。扬鞭遥指花如许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诸葛前身今又来。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其二云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策马奔车走八荒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远征功业迈秦皇。澄清宇宙安黎庶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先挽长弓射夕阳。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入缅不久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日军主力迫近东瓜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军长杜聿明决定集中主力击溃日军。戴安澜立下誓言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此次远征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系唐明以来扬国威之盛举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虽战至一兵一卒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也必死守东瓜。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英军突然撤走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我方援军未至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形势危急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戴安澜决心以身报国。他宣布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本师长立遗嘱在先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如果师长战死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以副师长代之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副师长战死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参谋长代之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以此类推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各级皆然。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陈从周以古园林专家名世。他在中国传统文化方面造诣颇深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其散文有晚明风格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诗词清丽可诵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书画秀润清逸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还擅昆剧。他交友极广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与建筑大师梁思成、贝聿铭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书画名家张大千、王蘧常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以及京昆大师梅兰芳、俞振飞等社会名流过往甚密。他凭借深厚的传统文化功力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把中国古园林艺术的诗情画意诠释得淋漓尽致。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他是匠人。土木匠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教书匠。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作为土木匠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他走出梓室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考察、修建古建筑及园林工程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事必躬亲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足迹踏遍大江南北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作为教书匠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传道授业解惑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他把梓室作为教室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常把研究生带回梓室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让学生们看他大学时代的作业、笔记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看他的书画作品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看他那《梓室余墨》的蝇头小楷长卷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为他们上一堂无言的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勤奋课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板凳要坐十年冷。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学问之道在于德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有德者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虚怀若谷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想做事业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唯勤是途。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他反对文、理分科太死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倡导文理应互通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提倡多读书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读与专业相关、甚而是专业以外的书。由博返约。他认为中国传统文化是相通的。为让学生融通传统文化之间的关系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他出奇招</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年代便把昆曲引进课堂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建议学校开办昆曲研究班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并请昆曲名家到校园进行传授。为陶冶学生的情操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他自掏腰包请学生去听昆曲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体味古园林建筑与昆曲在艺术趣味上的亲缘关系。在他的启发下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昆曲大师俞振飞也请他到昆曲学校讲授古园林建筑。他讲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园境与曲境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曲师知园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园师懂曲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园中拍曲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曲中寓园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建议戏校学生到苏州园林中体味古典戏剧之美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中一招一式的源泉。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36489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他在谈到大园林与小园林的区别时说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大园林宜动观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如浏览水墨长卷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小园林宜静观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如把玩扇子和册页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在论述园林应由艳丽而素雅时说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如女孩子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小时候喜欢红皮鞋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大了喜欢白皮鞋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在讲授园林造型收头处理的重要性时说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比如旧时相亲</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男看皮鞋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女看头发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称赞朴素的空间效果是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贫家勤扫地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贫女勤梳头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在阐述保护古建筑与营造新建筑两者的关系时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土要土到底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洋要洋到家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一言概括。他游刃雅俗之间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以至他的众多学生在缅怀先生时都说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十几年过去了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我还清楚地记得当年上课的生动情景。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他在《苏州园林》中写道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江南园林甲天下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苏州园林甲江南。</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他向苏州市政府呼吁抢救网师园。市政府很重视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予以修葺。在这非常年代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全国大炼钢铁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有人要拆苏州城墙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用墙砖砌小高炉。陈从周坚决反对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尽管他振臂疾呼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但无人回应。当时北京批判梁思成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陈从周也被作为中国营造社的外围分子加以批判。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为江南园林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陈从周吃足了苦头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但他并没有接受教训。十一届三中全会后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苏州修复名园。陈从周认为苏州曲园的文化含量最高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是晚清学者俞樾的故居。于是他联络叶圣陶等八位社会名流提议修复。苏州政府请他审核行将开放的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苏州古典园林艺术陈列室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他顺便考察了艺圃、环秀山庄和拙政园等景点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发现了不少问题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回沪后在媒体上发表《苏州园林今何在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严肃地批评了苏州园林商业化的世俗之风。</a:t>
            </a:r>
            <a:r>
              <a:rPr lang="en-US" altLang="zh-CN" sz="2200" dirty="0">
                <a:solidFill>
                  <a:srgbClr val="000000"/>
                </a:solidFill>
                <a:latin typeface="Times New Roman" panose="02020603050405020304" pitchFamily="18" charset="0"/>
                <a:cs typeface="Times New Roman" panose="02020603050405020304" pitchFamily="18" charset="0"/>
              </a:rPr>
              <a:t>1991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年他考察有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江南华厦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水乡名园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之誉的同里的退思园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发现园旁有座水塔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大煞风景。所幸苏州有关方面对陈从周的意见十分重视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对他提出异议的地方都及时地进行了全面整顿和清理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使苏州园林大有改观。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他主持了中国第一个整体园林出口项目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以苏州网师园的园中园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殿春簃为蓝本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按照苏州园林的风格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建立一个独立的庭院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并起名为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。方案得到美国认可后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1980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搬到美国纽约大都会艺术博物馆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让美国人一睹中国园林的风采。</a:t>
            </a:r>
            <a:r>
              <a:rPr lang="en-US" altLang="zh-CN" sz="2200" dirty="0">
                <a:solidFill>
                  <a:srgbClr val="000000"/>
                </a:solidFill>
                <a:latin typeface="Times New Roman" panose="02020603050405020304" pitchFamily="18" charset="0"/>
                <a:cs typeface="Times New Roman" panose="02020603050405020304" pitchFamily="18" charset="0"/>
              </a:rPr>
              <a:t>1999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年苏州古园林被列为世界文化遗产。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苏州人尊重、热爱陈从周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聘他为苏州市文物管理委员会的顾问。他欣然接受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述古还今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表达他古园林应继承和发扬并重的理念。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陈从周热爱苏州园林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把她视为生命的一部分。且看他对苏州园林的一段描述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2652430"/>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我曾以宋词喻苏州诸园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网师园如晏小山词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清新不落俗套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留园如吴梦窗词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七宝楼台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拆下不成片断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而拙政园中部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空灵处如闲云野鹤来去无踪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则是姜白石之流了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沧浪亭有若宋诗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怡园仿佛清词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皆能从其境界中揣摩而得之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摘编自张昌华《纪念陈从周先生逝世五周年》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7261632"/>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中国园林与中国文学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盘根错节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难分难离。我认为研究中国园林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应先从中国诗文入手。则必求其本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先究其源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然后有许多问题可迎刃而解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如果就园论园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则所解不深。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陈从周《中国诗文与中国园林艺术》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昆明滇池是我国主要的名胜风景区之一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滇池四周不少地方被填平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生态平衡遭到破坏。有一年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陈从周应邀参加滇池之畔一个高级宾馆的落成典礼。有关部门再三恳请陈从周题词留念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他踌躇再三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在一张展开的宣纸上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回头是岸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在场人不解其意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只知出自名家手笔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当属殊荣。陈从周每每忆及此事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感慨万千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哪能一切向钱看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回头是岸</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潜台词是滇池再这么填下去必将是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苦海无边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破坏生态平衡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必遭大自然的报复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将子孙饭提前吃了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到时后悔也不行了。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中国园林之父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陈从周》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8098557"/>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7" name="椭圆 16">
            <a:hlinkClick r:id="rId2"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陈从周先生不仅是园林建筑专家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还擅长书画、诗词、散文和昆曲等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学养丰厚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多才多艺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在国内外有广泛的影响力。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作者回顾陈从周先生撰写《梓室余墨》的经历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意在赞颂他安贫乐道、不以被迫害为苦的淡泊情怀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凸显他在园林艺术方面的成就。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从陈从周对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园境与曲境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的阐述看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他认为古园林建筑与昆曲艺术可以取长补短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习昆曲者也应有一定的古园林常识。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陈从周先生为保护苏州园林奔走呼号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并通过一系列作品展示了苏州园林的魅力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苏州园林最终被列为世界文化遗产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他功不可没。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陈从周以诗词比喻苏州园林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典雅生动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颇具见识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表现出苏州园林风格迥异、境界各一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或清新空灵、或浑然天成等特点。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4005064"/>
            <a:ext cx="8640960" cy="2664296"/>
            <a:chOff x="251520" y="1801791"/>
            <a:chExt cx="8640960" cy="2664296"/>
          </a:xfrm>
        </p:grpSpPr>
        <p:grpSp>
          <p:nvGrpSpPr>
            <p:cNvPr id="12" name="组合 11"/>
            <p:cNvGrpSpPr/>
            <p:nvPr/>
          </p:nvGrpSpPr>
          <p:grpSpPr>
            <a:xfrm>
              <a:off x="251520" y="1801791"/>
              <a:ext cx="8640960" cy="2664296"/>
              <a:chOff x="251520" y="-243408"/>
              <a:chExt cx="8640960" cy="2664296"/>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43408"/>
                <a:ext cx="8640960" cy="2347289"/>
                <a:chOff x="251520" y="-243408"/>
                <a:chExt cx="8640960" cy="2347289"/>
              </a:xfrm>
            </p:grpSpPr>
            <p:sp>
              <p:nvSpPr>
                <p:cNvPr id="20" name="矩形 19"/>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8"/>
                <p:cNvSpPr txBox="1"/>
                <p:nvPr/>
              </p:nvSpPr>
              <p:spPr>
                <a:xfrm>
                  <a:off x="8371094" y="-22779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2135882"/>
              <a:ext cx="8128000" cy="1938992"/>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意在赞颂他安贫乐道、不以被迫害为苦的淡泊情怀</a:t>
              </a:r>
              <a:r>
                <a:rPr lang="en-US" altLang="zh-CN" sz="2000" dirty="0"/>
                <a:t>”</a:t>
              </a:r>
              <a:r>
                <a:rPr lang="zh-CN" altLang="zh-CN" sz="2000" dirty="0"/>
                <a:t>分析错误</a:t>
              </a:r>
              <a:r>
                <a:rPr lang="en-US" altLang="zh-CN" sz="2000" dirty="0"/>
                <a:t>,</a:t>
              </a:r>
              <a:r>
                <a:rPr lang="zh-CN" altLang="zh-CN" sz="2000" dirty="0"/>
                <a:t>这段文字主要表现陈从周先生即使身处困境</a:t>
              </a:r>
              <a:r>
                <a:rPr lang="en-US" altLang="zh-CN" sz="2000" dirty="0"/>
                <a:t>,</a:t>
              </a:r>
              <a:r>
                <a:rPr lang="zh-CN" altLang="zh-CN" sz="2000" dirty="0"/>
                <a:t>也要潜心研究的执着。</a:t>
              </a:r>
              <a:r>
                <a:rPr lang="en-US" altLang="zh-CN" sz="2000" dirty="0"/>
                <a:t>C</a:t>
              </a:r>
              <a:r>
                <a:rPr lang="zh-CN" altLang="zh-CN" sz="2000" dirty="0"/>
                <a:t>项</a:t>
              </a:r>
              <a:r>
                <a:rPr lang="en-US" altLang="zh-CN" sz="2000" dirty="0"/>
                <a:t>,“</a:t>
              </a:r>
              <a:r>
                <a:rPr lang="zh-CN" altLang="zh-CN" sz="2000" dirty="0"/>
                <a:t>可以取长补短</a:t>
              </a:r>
              <a:r>
                <a:rPr lang="en-US" altLang="zh-CN" sz="2000" dirty="0"/>
                <a:t>”</a:t>
              </a:r>
              <a:r>
                <a:rPr lang="zh-CN" altLang="zh-CN" sz="2000" dirty="0"/>
                <a:t>曲解原文</a:t>
              </a:r>
              <a:r>
                <a:rPr lang="en-US" altLang="zh-CN" sz="2000" dirty="0"/>
                <a:t>,</a:t>
              </a:r>
              <a:r>
                <a:rPr lang="zh-CN" altLang="zh-CN" sz="2000" dirty="0"/>
                <a:t>未能理解</a:t>
              </a:r>
              <a:r>
                <a:rPr lang="en-US" altLang="zh-CN" sz="2000" dirty="0"/>
                <a:t>“</a:t>
              </a:r>
              <a:r>
                <a:rPr lang="zh-CN" altLang="zh-CN" sz="2000" dirty="0"/>
                <a:t>亲缘关系</a:t>
              </a:r>
              <a:r>
                <a:rPr lang="en-US" altLang="zh-CN" sz="2000" dirty="0"/>
                <a:t>”</a:t>
              </a:r>
              <a:r>
                <a:rPr lang="zh-CN" altLang="zh-CN" sz="2000" dirty="0"/>
                <a:t>的内涵。</a:t>
              </a:r>
              <a:r>
                <a:rPr lang="en-US" altLang="zh-CN" sz="2000" dirty="0"/>
                <a:t>D</a:t>
              </a:r>
              <a:r>
                <a:rPr lang="zh-CN" altLang="zh-CN" sz="2000" dirty="0"/>
                <a:t>项</a:t>
              </a:r>
              <a:r>
                <a:rPr lang="en-US" altLang="zh-CN" sz="2000" dirty="0"/>
                <a:t>,“</a:t>
              </a:r>
              <a:r>
                <a:rPr lang="zh-CN" altLang="zh-CN" sz="2000" dirty="0"/>
                <a:t>展示了苏州园林的魅力</a:t>
              </a:r>
              <a:r>
                <a:rPr lang="en-US" altLang="zh-CN" sz="2000" dirty="0"/>
                <a:t>”</a:t>
              </a:r>
              <a:r>
                <a:rPr lang="zh-CN" altLang="zh-CN" sz="2000" dirty="0"/>
                <a:t>是</a:t>
              </a:r>
              <a:r>
                <a:rPr lang="en-US" altLang="zh-CN" sz="2000" dirty="0"/>
                <a:t>“</a:t>
              </a:r>
              <a:r>
                <a:rPr lang="zh-CN" altLang="zh-CN" sz="2000" dirty="0"/>
                <a:t>明轩</a:t>
              </a:r>
              <a:r>
                <a:rPr lang="en-US" altLang="zh-CN" sz="2000" dirty="0"/>
                <a:t>”,</a:t>
              </a:r>
              <a:r>
                <a:rPr lang="zh-CN" altLang="zh-CN" sz="2000" dirty="0"/>
                <a:t>而非一系列作品。</a:t>
              </a:r>
            </a:p>
          </p:txBody>
        </p:sp>
      </p:grpSp>
      <p:grpSp>
        <p:nvGrpSpPr>
          <p:cNvPr id="22" name="组合 21"/>
          <p:cNvGrpSpPr/>
          <p:nvPr/>
        </p:nvGrpSpPr>
        <p:grpSpPr>
          <a:xfrm>
            <a:off x="251520" y="5633844"/>
            <a:ext cx="8640960" cy="1035516"/>
            <a:chOff x="251520" y="4869160"/>
            <a:chExt cx="8640960" cy="1035516"/>
          </a:xfrm>
        </p:grpSpPr>
        <p:grpSp>
          <p:nvGrpSpPr>
            <p:cNvPr id="23" name="组合 22"/>
            <p:cNvGrpSpPr/>
            <p:nvPr/>
          </p:nvGrpSpPr>
          <p:grpSpPr>
            <a:xfrm>
              <a:off x="251520" y="4869160"/>
              <a:ext cx="8640960" cy="1035516"/>
              <a:chOff x="251520" y="3872081"/>
              <a:chExt cx="8640960" cy="1035516"/>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4" name="矩形 23"/>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B</a:t>
              </a:r>
              <a:r>
                <a:rPr lang="zh-CN" altLang="zh-CN" sz="2000" dirty="0"/>
                <a:t>、</a:t>
              </a:r>
              <a:r>
                <a:rPr lang="en-US" altLang="zh-CN" sz="2000" dirty="0"/>
                <a:t>C</a:t>
              </a:r>
              <a:r>
                <a:rPr lang="zh-CN" altLang="zh-CN" sz="2000" dirty="0"/>
                <a:t>不给分</a:t>
              </a:r>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1" name="椭圆 10">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56490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从文中看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陈从周先生作为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教书匠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在教书育人方面有哪些特点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019565"/>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注重言传身教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激励学生谦虚勤学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强调博学多识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重视传统文化的相通性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授课深入浅出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能生动灵活地教诲学生。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4"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34888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文中较多地叙述了陈从周与苏州园林的往事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这对表现传主形象有何作用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19062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介绍传主经历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突出陈从周在古典园林保护和研究方面的卓越建树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凸显传主品格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表现其耿介不屈、捍卫传统文化的独立人格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表现传主影响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表达对陈从周学术及人格的由衷敬意。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他给夫人王荷馨写了绝命家书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余此次奉命固守东瓜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因上面大计未定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与后方联络过远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敌人行动又快。现在孤军奋斗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决以全部牺牲报国家养育。为国家战死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事极光荣。所念者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你们母子今后生活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当更痛苦。望你珍重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并爱护诸儿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侍奉老母。老父在皖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可不必呈闻。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面对日军发动步兵、炮兵和空军联合进攻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狂轰滥炸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施放毒气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戴安澜率部同仇敌忾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顽强战斗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抗击四倍于己的日军长达十余日。中印缅战区美军司令兼中国战区统帅部参谋长史迪威表示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近代立功异域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扬中华声威者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以戴将军为第一人。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日本人战后回忆时也承认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该部队自始至终战斗意志旺盛</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虽是敌军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但令人佩服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自司令官饭田中将以下各将官无不赞叹其勇气。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4" name="椭圆 1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5" name="椭圆 14">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3" name="矩形 2"/>
          <p:cNvSpPr>
            <a:spLocks noChangeAspect="1"/>
          </p:cNvSpPr>
          <p:nvPr/>
        </p:nvSpPr>
        <p:spPr>
          <a:xfrm>
            <a:off x="508000" y="170080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你认为陈从周在园林艺术方面最有价值的观点是什么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请结合本文和相关链接材料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谈谈你的看法。要求阐述充分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有一定说服力。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92871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我认为陈从周先生最有价值的观点是注重园林艺术与古文化的相通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从而使园林更具意境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更有内涵。教授园林艺术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他希望学生能学习昆曲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体味古园林建筑与昆曲在艺术趣味上的亲缘关系。研究中国园林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他提出应先从中国诗文入手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进而求其本、究其源。这样的观点可以说抓住了园林艺术的本质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可以使学习者得其精髓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建造者免走弯路。对文化的触类旁通是一种能力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懂得古文化和园林艺术的共通性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我们便会多一份照耀心灵的感悟。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14" name="椭圆 1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5" name="椭圆 14">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我认为陈从周先生最有价值的观点是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述古还今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古园林应继承和发扬并重。以苏州园林的保护和发展为例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他倡导修复晚清学者俞樾的故居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反对苏州园林商业化的世俗之风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又积极地通过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把苏州园林介绍到世界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使苏州园林名扬天下。面对使滇池生态平衡遭到破坏的恶性开发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他愤而写下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回头是岸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发出不尊重历史和自然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苦海无边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的警告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其情感人。当今社会飞速发展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继承和发展的矛盾处处可见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希望我们每一个人都能懂得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述古还今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四个字的分量。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5461195"/>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2213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东瓜保卫战虽然给予日军沉重打击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但因盟军失利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缅北战局急转直下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腹背受敌的远征军被迫突围。这时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英国要求远征军申请难民身份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以便英国军队收容。戴安澜发誓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我戴某人宁愿与日寇战死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绝不苟且偷生。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于是率部进入缅北野人山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向祖国方向艰难跋涉。就在部队到达离祖国最近的一条公路时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突遭日军伏击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他立即命令分散突围。激战中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戴安澜胸腹中弹。时值缅甸雨季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大雨滂沱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部队既要突破日军堵击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还需忍饥挨饿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穿越荒山密林。</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他们行至缅北茅邦村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戴安澜伤势恶化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以身殉国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cs typeface="Times New Roman" panose="02020603050405020304" pitchFamily="18" charset="0"/>
              </a:rPr>
              <a:t>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岁。弥留之际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参谋长问他下一步的行动路线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这时他已不能说话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手指地图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示意部队从莫洛过瑞丽江向北回国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又让人扶着他面向祖国注视许久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安然而逝。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戴安澜牺牲后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遗体由官兵抬回国内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渡过瑞丽江后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乃将遗体火化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骨灰装入小木箱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以马驮载。这一情景感动了沿途民众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一位老华侨痛心地说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寿材这么小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怎能配得上将军的英名与地位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随即捐出自备的楠木寿材。腾冲县长率全县父老乡亲</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沿街跪迎将军灵车。随后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国民政府追赠戴安澜为陆军中将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美国总统罗斯福追授戴安澜懋绩勋章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国民政府在广西全州举行安葬仪式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中共领袖毛泽东派人送来挽诗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外侮需人御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将军赋采薇。师称机械化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勇夺虎罴威。浴血东瓜守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驱倭棠吉归。沙场竟殒命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壮志也无违。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周恩来、朱德等也敬献挽词、挽联。新中国成立后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中央人民政府追认戴安澜为革命烈士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并以毛泽东主席的名义向遗属颁发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革命牺牲军人家属光荣纪念证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摘编自茅海建主编《国民党抗战殉国将领》等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人我之际要看得平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平则不忮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功名之际要看得淡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淡则不求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生死之际要看得破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破则不惧。人能不忮不求不惧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则无往而非乐境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而生气盎然矣。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戴安澜赠部属各官长题词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军人一般以彪悍为荣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但是戴安澜与众不同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他多才多艺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熟读文史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精通琴棋书画。如果不是因为战乱和外敌入侵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他很有可能成为一位儒雅名士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但国家危难却把他的命运引上另外一条路。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戴复东等《我们的父亲戴安澜》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作为著名的抗日爱国将领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戴安澜不仅深受国人爱戴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甚至连敌人也不得不佩服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其中必有内在原因。请结合材料具体分析。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超越党派利益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献身正义事业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血酬壮志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精忠报国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为人平和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不求功名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临危不惧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胸怀坦荡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关爱家人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情真意切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侠骨柔肠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身为军人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熟读文史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精通琴棋书画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兼具文韬武略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英勇善战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指挥若定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治军有方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视死如归。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190</TotalTime>
  <Words>13036</Words>
  <Application>Microsoft Office PowerPoint</Application>
  <PresentationFormat>On-screen Show (4:3)</PresentationFormat>
  <Paragraphs>420</Paragraphs>
  <Slides>51</Slides>
  <Notes>1</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高优14新制作模板</vt:lpstr>
      <vt:lpstr>第四讲　探究文本的社会价值和某些问题</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2017-06-18T02:22:53Z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