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470" r:id="rId5"/>
    <p:sldId id="324" r:id="rId6"/>
    <p:sldId id="407" r:id="rId7"/>
    <p:sldId id="410" r:id="rId8"/>
    <p:sldId id="411" r:id="rId9"/>
    <p:sldId id="412" r:id="rId10"/>
    <p:sldId id="413" r:id="rId11"/>
    <p:sldId id="452" r:id="rId12"/>
    <p:sldId id="432" r:id="rId13"/>
    <p:sldId id="433" r:id="rId14"/>
    <p:sldId id="453" r:id="rId15"/>
    <p:sldId id="442" r:id="rId16"/>
    <p:sldId id="443" r:id="rId17"/>
    <p:sldId id="416" r:id="rId18"/>
    <p:sldId id="417" r:id="rId19"/>
    <p:sldId id="420" r:id="rId20"/>
    <p:sldId id="421" r:id="rId21"/>
    <p:sldId id="422" r:id="rId22"/>
    <p:sldId id="423" r:id="rId23"/>
    <p:sldId id="491" r:id="rId24"/>
    <p:sldId id="492" r:id="rId25"/>
    <p:sldId id="493" r:id="rId26"/>
    <p:sldId id="494" r:id="rId27"/>
    <p:sldId id="424" r:id="rId28"/>
    <p:sldId id="425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60"/>
        <p:guide pos="282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651635" y="3783330"/>
            <a:ext cx="6018530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287655" y="2235518"/>
            <a:ext cx="85693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套路性</a:t>
            </a:r>
            <a:endParaRPr lang="zh-CN" altLang="zh-CN" sz="48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高分考场作取巧秘籍</a:t>
            </a:r>
            <a:endParaRPr lang="en-US" altLang="zh-CN" sz="48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845" y="799465"/>
            <a:ext cx="865378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2400" b="1">
                <a:ea typeface="宋体" panose="02010600030101010101" pitchFamily="2" charset="-122"/>
              </a:rPr>
              <a:t>                   </a:t>
            </a:r>
            <a:r>
              <a:rPr lang="en-US" altLang="zh-CN" sz="3600" b="1">
                <a:ea typeface="宋体" panose="02010600030101010101" pitchFamily="2" charset="-122"/>
              </a:rPr>
              <a:t>        </a:t>
            </a:r>
            <a:r>
              <a:rPr lang="zh-CN" sz="3600" b="1">
                <a:ea typeface="宋体" panose="02010600030101010101" pitchFamily="2" charset="-122"/>
              </a:rPr>
              <a:t>救人虽重要，保障仍毋缺                     </a:t>
            </a:r>
            <a:r>
              <a:rPr lang="zh-CN" sz="2400" b="1">
                <a:ea typeface="宋体" panose="02010600030101010101" pitchFamily="2" charset="-122"/>
              </a:rPr>
              <a:t>               2016级  邢雨潇</a:t>
            </a:r>
            <a:r>
              <a:rPr lang="en-US" sz="2400">
                <a:latin typeface="宋体" panose="02010600030101010101" pitchFamily="2" charset="-122"/>
              </a:rPr>
              <a:t>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芸芸众生，世态百相。医护人员救人却“剪衣遭索赔”，此事一出，满座哗然。深究人性幽暗，立足现实条件，方知：救人固要紧，保障仍毋缺。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</a:rPr>
              <a:t>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医者救众生，虽功在千秋，仍非万能。</a:t>
            </a:r>
            <a:r>
              <a:rPr lang="en-US" altLang="zh-CN" sz="2400">
                <a:solidFill>
                  <a:schemeClr val="tx1"/>
                </a:solidFill>
                <a:ea typeface="宋体" panose="02010600030101010101" pitchFamily="2" charset="-122"/>
              </a:rPr>
              <a:t>(</a:t>
            </a:r>
            <a:r>
              <a:rPr lang="zh-CN" altLang="zh-CN" sz="2400">
                <a:solidFill>
                  <a:schemeClr val="tx1"/>
                </a:solidFill>
                <a:ea typeface="宋体" panose="02010600030101010101" pitchFamily="2" charset="-122"/>
              </a:rPr>
              <a:t>第一话题</a:t>
            </a:r>
            <a:r>
              <a:rPr lang="en-US" altLang="zh-CN" sz="2400">
                <a:solidFill>
                  <a:schemeClr val="tx1"/>
                </a:solidFill>
                <a:ea typeface="宋体" panose="02010600030101010101" pitchFamily="2" charset="-122"/>
              </a:rPr>
              <a:t>)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algn="l"/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</a:rPr>
              <a:t>         若想补上病人救护时的漏洞，就需要加快完善医院保障机制体系。</a:t>
            </a:r>
            <a:r>
              <a:rPr lang="zh-CN" altLang="en-US" sz="2400">
                <a:solidFill>
                  <a:schemeClr val="tx1"/>
                </a:solidFill>
              </a:rPr>
              <a:t>（第二话题）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</a:rPr>
              <a:t>         首先，此次纠纷的根源是保障制度的匮乏。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endParaRPr lang="zh-CN" altLang="en-US" sz="2400">
              <a:solidFill>
                <a:srgbClr val="FF0000"/>
              </a:solidFill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</a:rPr>
              <a:t>         其次、为了缓解医患紧张关系，非完善医院保障制度不可。</a:t>
            </a:r>
            <a:endParaRPr lang="zh-CN" altLang="en-US" sz="2400"/>
          </a:p>
          <a:p>
            <a:pPr algn="l"/>
            <a:endParaRPr lang="zh-CN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44575" y="1120775"/>
            <a:ext cx="7138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ea typeface="宋体" panose="02010600030101010101" pitchFamily="2" charset="-122"/>
              </a:rPr>
              <a:t>     </a:t>
            </a:r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</a:rPr>
              <a:t>托尔斯泰有言：人生的一切变化都是由光明和黑暗组成的。矛盾是生活的代名词，冲突是人生的重头戏。明暗之际，轻重之间，唯有把握本质，才能化解冲突，解决矛盾，和谐大雅！</a:t>
            </a:r>
            <a:endParaRPr lang="zh-CN" sz="2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2800" b="1">
                <a:ea typeface="宋体" panose="02010600030101010101" pitchFamily="2" charset="-122"/>
              </a:rPr>
              <a:t>        （评点：两个话题写作，“救人”与“保障”，递进关系）</a:t>
            </a:r>
            <a:endParaRPr lang="zh-CN" altLang="en-US" sz="2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32385" y="1042670"/>
            <a:ext cx="92094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宋体" panose="02010600030101010101" pitchFamily="2" charset="-122"/>
              </a:rPr>
              <a:t>阅读下面的材料：</a:t>
            </a:r>
            <a:endParaRPr lang="zh-CN" sz="2400" b="1">
              <a:solidFill>
                <a:srgbClr val="00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/>
            <a:r>
              <a:rPr lang="zh-CN" sz="2400">
                <a:solidFill>
                  <a:srgbClr val="000000"/>
                </a:solidFill>
                <a:latin typeface="楷体" panose="02010609060101010101" charset="-122"/>
                <a:ea typeface="宋体" panose="02010600030101010101" pitchFamily="2" charset="-122"/>
              </a:rPr>
              <a:t> 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  李嘉诚的司机给李嘉诚开了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</a:rPr>
              <a:t>30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多年的车，准备离职。李嘉诚看他这么多年工作兢兢业业，为了能让他安度晚年，于是拿出了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</a:rPr>
              <a:t>200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万元的支票给他。司机说：“不用了，一两千万我还是拿的出来的。”李嘉诚很诧异，问：“你每个月只有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</a:rPr>
              <a:t>5~6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千元的收入，怎么能存下这么多钱？”司机回答说：“我在开车时候，您打电话说买哪个地方的地皮，我也会去买一块；您说要买哪支股票的时候，我也会去买一点股票，到现在有一两千万的资产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</a:rPr>
              <a:t>!”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    对此，你有何感受、联想和思考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</a:rPr>
              <a:t>?</a:t>
            </a:r>
            <a:r>
              <a:rPr lang="zh-CN"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要求选好角度，确定立意，明确文体，自拟标题；不要脱离材料内容及含意的范围作文，不要套作，不得抄袭。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1200" y="1184910"/>
            <a:ext cx="81394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/>
            <a:r>
              <a:rPr lang="en-US" altLang="zh-CN" sz="2400" b="1">
                <a:ea typeface="宋体" panose="02010600030101010101" pitchFamily="2" charset="-122"/>
              </a:rPr>
              <a:t>                                 </a:t>
            </a:r>
            <a:r>
              <a:rPr lang="zh-CN" sz="2400" b="1">
                <a:ea typeface="宋体" panose="02010600030101010101" pitchFamily="2" charset="-122"/>
              </a:rPr>
              <a:t>脚踏实地</a:t>
            </a:r>
            <a:r>
              <a:rPr lang="en-US" sz="2400" b="1">
                <a:latin typeface="宋体" panose="02010600030101010101" pitchFamily="2" charset="-122"/>
              </a:rPr>
              <a:t> </a:t>
            </a:r>
            <a:r>
              <a:rPr lang="zh-CN" sz="2400" b="1">
                <a:ea typeface="宋体" panose="02010600030101010101" pitchFamily="2" charset="-122"/>
              </a:rPr>
              <a:t>仰望星空                                         2016级  孙淑娟</a:t>
            </a:r>
            <a:endParaRPr lang="zh-CN" sz="2400" b="1">
              <a:ea typeface="宋体" panose="02010600030101010101" pitchFamily="2" charset="-122"/>
            </a:endParaRPr>
          </a:p>
          <a:p>
            <a:pPr indent="306070" algn="l"/>
            <a:r>
              <a:rPr lang="zh-CN" sz="2400">
                <a:latin typeface="Times New Roman" panose="02020603050405020304" charset="0"/>
                <a:ea typeface="宋体" panose="02010600030101010101" pitchFamily="2" charset="-122"/>
              </a:rPr>
              <a:t>      </a:t>
            </a:r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本分坚守岗位，一朝偶然投机，终获千万资产。感叹之余，不仅悟道：脚踏实地地坚守，仰望星空地适时追求，二者结合，人生方可绚烂。</a:t>
            </a:r>
            <a:endParaRPr 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脚踏实地，一个人内在优秀品质的体现。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（话题一）</a:t>
            </a:r>
            <a:endParaRPr 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 algn="l"/>
            <a:endParaRPr 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266700"/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   仰望星空，是人们对未来理想的美好展望。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（话题二）</a:t>
            </a:r>
            <a:endParaRPr lang="zh-CN" sz="2400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pPr indent="266700"/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        因此，生活的路上，既要脚踏实地，也需仰望星空，二者有机结合，方成完美人生。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（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二者辩证结合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）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2400">
                <a:sym typeface="+mn-ea"/>
              </a:rPr>
              <a:t>   </a:t>
            </a:r>
            <a:endParaRPr lang="zh-CN" altLang="en-US"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2925" y="1593850"/>
            <a:ext cx="77228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>
                <a:solidFill>
                  <a:srgbClr val="FF0000"/>
                </a:solidFill>
              </a:rPr>
              <a:t>      </a:t>
            </a:r>
            <a:r>
              <a:rPr lang="zh-CN" altLang="en-US" sz="2400">
                <a:solidFill>
                  <a:srgbClr val="FF0000"/>
                </a:solidFill>
              </a:rPr>
              <a:t>脚踏实地，是土的忠告；仰望星空，是花的祝愿。</a:t>
            </a:r>
            <a:endParaRPr lang="zh-CN" altLang="en-US" sz="2400">
              <a:solidFill>
                <a:srgbClr val="FF0000"/>
              </a:solidFill>
            </a:endParaRPr>
          </a:p>
          <a:p>
            <a:pPr indent="266700"/>
            <a:r>
              <a:rPr lang="zh-CN" altLang="en-US" sz="2400">
                <a:solidFill>
                  <a:srgbClr val="FF0000"/>
                </a:solidFill>
              </a:rPr>
              <a:t>      用踏实的土壤孕育花的盛放，花园自然繁华似锦；用花的艳丽点缀土地的质朴，大地自然厚重。</a:t>
            </a:r>
            <a:endParaRPr lang="zh-CN" altLang="en-US" sz="2400">
              <a:solidFill>
                <a:srgbClr val="FF0000"/>
              </a:solidFill>
            </a:endParaRPr>
          </a:p>
          <a:p>
            <a:pPr indent="266700"/>
            <a:r>
              <a:rPr lang="zh-CN" altLang="en-US" sz="2400">
                <a:solidFill>
                  <a:srgbClr val="FF0000"/>
                </a:solidFill>
              </a:rPr>
              <a:t>      生命之土，理想之花，二者相互滋润，人生丰富异常。</a:t>
            </a:r>
            <a:endParaRPr lang="zh-CN" altLang="en-US" sz="2400"/>
          </a:p>
          <a:p>
            <a:pPr indent="266700"/>
            <a:endParaRPr lang="zh-CN" altLang="en-US" sz="2400"/>
          </a:p>
          <a:p>
            <a:pPr indent="266700"/>
            <a:r>
              <a:rPr lang="zh-CN" altLang="en-US" sz="2400"/>
              <a:t>（评点：辩证论证，踏实坚守为本，怀揣梦想、善抓机遇为末，二者结合，成就美好人生）</a:t>
            </a:r>
            <a:endParaRPr lang="zh-CN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321628"/>
            <a:ext cx="8424863" cy="17532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三、考场写作的套路性与创新性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标题命名套路性</a:t>
            </a:r>
            <a:endParaRPr kumimoji="0" lang="zh-CN" altLang="zh-CN" sz="3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10243" name="矩形 1"/>
          <p:cNvSpPr/>
          <p:nvPr/>
        </p:nvSpPr>
        <p:spPr>
          <a:xfrm>
            <a:off x="57785" y="1918970"/>
            <a:ext cx="90081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点亮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幻想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之灯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愿逐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明月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待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前来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让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奋斗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坚持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起飞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作舟  乘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远航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人生应有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奋斗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增添光彩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4813"/>
            <a:ext cx="842486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考场写作的套路性与创新性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结构思路的套路性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11267" name="矩形 1"/>
          <p:cNvSpPr/>
          <p:nvPr/>
        </p:nvSpPr>
        <p:spPr>
          <a:xfrm>
            <a:off x="219075" y="1889760"/>
            <a:ext cx="854900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情理兼容  方为和谐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——对外卖风波之思考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（正标题的思维具有万能性，副标专指此材料）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一纸禁令，聚众纷纭。材料中的买外卖问题，算是学校管理中的一个棘手而又惹人瞩目的事情。对学生来说，购买外卖，其情可容。于学校而言，杜绝外卖，于理必行。所以，以理服人，用情感人，方成和谐。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（引题分析，总括全文）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矩形 1"/>
          <p:cNvSpPr/>
          <p:nvPr/>
        </p:nvSpPr>
        <p:spPr>
          <a:xfrm>
            <a:off x="60960" y="1237933"/>
            <a:ext cx="9021763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就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而言，外卖之事，于情可容。</a:t>
            </a:r>
            <a:endParaRPr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繁重的学业，紧张的生活节奏，压得学生往往喘不过气来，这是我们对身边学生生活的一致看法。所以，一顿早饭成了学生追求时间的一个节点，同时，也是学习之余补充身体营养的一种梦寐以求的向往。站在学生角度，追求一顿早餐的自由也应在情理之中，我们对他们寄予了无限的同情。虽然，这与校方规定相悖，但为了学生的身体，为了节约时间，再屡次经历到在食堂挤破脑袋却最终吃了冷饭的尴尬就餐情况，我们对学生热衷外卖的屡禁不止应给予同情与理解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4813"/>
            <a:ext cx="8424863" cy="56311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于学校而言，杜绝外卖，顺理必行。</a:t>
            </a:r>
            <a:endParaRPr kumimoji="0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</a:t>
            </a:r>
            <a:r>
              <a:rPr kumimoji="0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学校任务在育人，在于教会学生纪律性和自觉性。基于这个目标，以确保人身安全为出发点，以纪律教育为着力点，禁止外卖进校园的规定，是学校的必然行为，法理上我们无可厚非。君不见，现实中，有多少学生因误食外来食物而中毒，结果，无辜的学校却为其兜底负责。除此之外，外卖的盛行，势必导致学生出入量的增加，一方面给学校周围的卫生带来更大压力，影响市容，更直接的是，学校管理学生的难度会急剧上升。所以，为了学生的安全，为了学校的良好运行，为了社会卫生的整洁，整治外卖现象势在必行。</a:t>
            </a:r>
            <a:r>
              <a:rPr kumimoji="0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（分析问题）</a:t>
            </a:r>
            <a:endParaRPr kumimoji="0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4813"/>
            <a:ext cx="8424863" cy="61855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循理为本，以情做附，和谐其中。</a:t>
            </a:r>
            <a:endParaRPr kumimoji="0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事物是矛盾的，矛盾是常在的，但不是不可解。就此育英学校整治外卖现象而言，虽然同情学生的遭遇，但是，我们更应拥有大局意识，在个人所得和学校管理的冲突中，明确主次矛盾，意识到外卖现象必须得到整顿，大众秩序面前，个人利益让步。同时，我们在执行中，可以灵活机动，即坚持原则，又多关注人情，比如学校通过调配，确保学生在餐厅吃上热饭，且能够经常吃到改善饭，同时，可允许家长送饭。这样，原则为先，人情殿后，入理入情，外卖整顿，方可见效，学校管理，和谐共生。</a:t>
            </a:r>
            <a:endParaRPr kumimoji="0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（解决问题）</a:t>
            </a:r>
            <a:endParaRPr kumimoji="0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4813"/>
            <a:ext cx="8424863" cy="28613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</a:t>
            </a:r>
            <a:r>
              <a:rPr kumimoji="0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于是，想到托尔斯泰的名言，人生的一切变化都是光明和黑暗组成的。现实中，矛盾是生活的代名词，冲突是人生的重头戏；明暗之际，快慢之间，冲突与理解并存。由此明白：多元视角，共生理念，方为人生之坦途。</a:t>
            </a:r>
            <a:endParaRPr kumimoji="0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（升华辩证主题）</a:t>
            </a:r>
            <a:endParaRPr kumimoji="0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0575" y="1480820"/>
            <a:ext cx="7577455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l">
              <a:lnSpc>
                <a:spcPct val="150000"/>
              </a:lnSpc>
            </a:pPr>
            <a:r>
              <a:rPr lang="zh-CN" sz="3600" b="1">
                <a:latin typeface="Times New Roman" panose="02020603050405020304" charset="0"/>
                <a:ea typeface="宋体" panose="02010600030101010101" pitchFamily="2" charset="-122"/>
              </a:rPr>
              <a:t>案例二</a:t>
            </a:r>
            <a:r>
              <a:rPr lang="en-US" sz="3600" b="1">
                <a:latin typeface="Times New Roman" panose="02020603050405020304" charset="0"/>
              </a:rPr>
              <a:t>:</a:t>
            </a:r>
            <a:r>
              <a:rPr lang="zh-CN" sz="3600" b="1">
                <a:latin typeface="Times New Roman" panose="02020603050405020304" charset="0"/>
                <a:ea typeface="宋体" panose="02010600030101010101" pitchFamily="2" charset="-122"/>
              </a:rPr>
              <a:t>快递少年撞车拒赔一事件，对此事件说出你的思考。</a:t>
            </a:r>
            <a:endParaRPr lang="zh-CN" sz="360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 algn="l"/>
            <a:r>
              <a:rPr lang="zh-CN" sz="2400" b="1">
                <a:latin typeface="楷体" panose="02010609060101010101" charset="-122"/>
                <a:ea typeface="宋体" panose="02010600030101010101" pitchFamily="2" charset="-122"/>
              </a:rPr>
              <a:t>                 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情理兼容</a:t>
            </a: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</a:rPr>
              <a:t>  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方成大雅</a:t>
            </a:r>
            <a:r>
              <a:rPr lang="en-US" sz="2400">
                <a:solidFill>
                  <a:srgbClr val="FF0000"/>
                </a:solidFill>
                <a:latin typeface="楷体" panose="02010609060101010101" charset="-122"/>
              </a:rPr>
              <a:t>                   2016</a:t>
            </a:r>
            <a:r>
              <a:rPr lang="zh-CN" sz="24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级  邓辰龙</a:t>
            </a:r>
            <a:endParaRPr lang="zh-CN" sz="240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304800" algn="l"/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    由于不专心而再撞豪车，男孩拒绝赔偿，而车主选择报警。这引起众议。于理应赔，于情宜免，我认为，唯有情理兼容，方为和谐。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7330" y="1045210"/>
            <a:ext cx="77355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于理应赔，彰显责任，得以惩训。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    男孩因边玩手机边骑车造成车祸，人人叹之。如果照价赔偿，既是积极承担了责任，又能给予其惩戒教训，有何不可？男孩再撞豪车，说明上次的结果并没使他记住教训，依旧任性行车，如果不给他深刻罚处，这样类似的事还会再发生。因此，于理应赔，但赔偿的目的是为了让他记住教训。   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于情宜免，年少无知，给之宽容。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    未满</a:t>
            </a:r>
            <a:r>
              <a:rPr lang="en-US" sz="2400">
                <a:latin typeface="楷体" panose="02010609060101010101" charset="-122"/>
              </a:rPr>
              <a:t>16</a:t>
            </a: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岁，意味着思想行为并不成熟，也不具备挣钱的能力，如此天价赔金过于沉重。倒不如以情感为基线，给以宽容谅解，以爱育人，又何尝不可？记得曾有人说：“感化一个人比罚处一个人更为重要！”是的，年幼无知的任性，人人皆有，犯错也并不可怕，重要的是你要开始改变。以宽容之情来感化教育，不失为一法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01650" y="843280"/>
            <a:ext cx="831215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0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000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情理交融，惩之有训，恕之有度，方为和谐。</a:t>
            </a: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    事物皆有两面性，正如尼采所言：“人和树是一样的，越是向往高处的光明，他的根愈要伸向低处的黑暗。”那男孩也是如此。出于感情用事而拒绝赔偿任性再犯，又迫于法理之束而无力拒赔反而驳斥车主。但因为自己的行为而承担应负的责任，于理是无争之实；迫于家庭的负担而拒赔，于情又深为人所同情。唯有情理兼容，以理适惩，得有教训；从情宽恕，感得有道。如此，方为和谐。    具体而言，考虑其年少无知，处罚应适度，使之能记住教训，避免再犯。以爱的方式同时进行感化宽恕，悉心教导。如此，既不违法遁理而客观公正，又不失感情道德而宽容理解。岂不甚好，情理之际，交融之余，既解决了问题又不引发争议，于人于己，合乎情理，亦不乐乎？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/>
            <a:r>
              <a:rPr lang="zh-CN" altLang="en-US" sz="2000"/>
              <a:t>    生活中不单有此类事情，我们在遇事处事时也应如此，既用感情深刻理解，又不失其道理所限。以理客观，以情主观，都只过于单向，难以处事为人。唯得情理共持，适之有度，才成和谐。推而广之，人生之路，明暗快慢之中，唯有情理兼容，方为和谐之坦途。</a:t>
            </a:r>
            <a:endParaRPr lang="zh-CN" altLang="en-US" sz="20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5960" y="1708785"/>
            <a:ext cx="6826885" cy="350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</a:rPr>
              <a:t>             </a:t>
            </a:r>
            <a:r>
              <a:rPr lang="en-US" altLang="zh-CN" sz="3600">
                <a:latin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</a:rPr>
              <a:t>总结：</a:t>
            </a:r>
            <a:r>
              <a:rPr lang="zh-CN" sz="2400">
                <a:latin typeface="Times New Roman" panose="02020603050405020304" charset="0"/>
                <a:ea typeface="宋体" panose="02010600030101010101" pitchFamily="2" charset="-122"/>
              </a:rPr>
              <a:t>          </a:t>
            </a:r>
            <a:r>
              <a:rPr 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上述是学生的一篇应试文章，针对的是如今大行其道的任务驱动作文。但其理论内核是辩证思维，和笔者写的高考下水文自有一脉相承之处。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56311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结语：一切都是套路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高考作文=审题立意+结构合理+文采与深度+卷面整洁=全都是套路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如今，作文教学改革，以高考为指挥棒，在考场写作中，从以前的话题作文，到材料作文，再到新材料作文，又到如今的新材料为本、任务驱动为直接要求的作文形态，一个重要的体现就是：难度越来越大，套作的可能性越来越小。其实，我们不难明白，当今的高考作文之所以形成这种局面，那时因为对考生逻辑思维能力提出了更高的要求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我们用思辨思维来审题、列纲，一切问题都会顺其自然地迎刃得到而解。当这种思维，成为我们日常练习的习惯，那么，写作对我们来说，依然是一种训练有素的套路，驾轻就熟，任意而为。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584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谢谢观阅。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欢迎交流！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一、高分考场作文选取套路性原因</a:t>
            </a:r>
            <a:endParaRPr lang="en-US" altLang="zh-CN" sz="3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二、考场作文快速成文套路性（审题决定思路）</a:t>
            </a:r>
            <a:endParaRPr lang="zh-CN" altLang="en-US" sz="3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</a:t>
            </a:r>
            <a:r>
              <a:rPr lang="zh-CN" altLang="en-US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考场写作的套路性与创新性</a:t>
            </a:r>
            <a:endParaRPr lang="zh-CN" altLang="en-US" sz="3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1"/>
          <p:cNvSpPr/>
          <p:nvPr/>
        </p:nvSpPr>
        <p:spPr>
          <a:xfrm>
            <a:off x="331470" y="2425700"/>
            <a:ext cx="84810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学写作的特点：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激情  深刻感染   自由性  对象感：自我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考场作文的特点：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理智  忽悠吸引   限定性  对象感：老师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4425" y="672465"/>
            <a:ext cx="69151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一、高分考场作文选取套路性原因：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考场写作与文学写作的区别</a:t>
            </a:r>
            <a:endParaRPr lang="zh-CN" altLang="en-US"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00685" y="1703070"/>
            <a:ext cx="7786370" cy="5031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一、如何获得立意的深刻与复杂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运用话题隐喻立意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运用逻辑关系立意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二、两种常见考场审题立意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一个话题立意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两个话题立意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三个话题立意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三、辩证立意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什么是辩证立意                注：红字部分下文重点讲解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高考写作中辩证立意的必要性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辩证立意的方法与步骤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" y="852805"/>
            <a:ext cx="80987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二、考场作文快速成文套路性（审题决定思路）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两个话题立意</a:t>
            </a:r>
            <a:r>
              <a:rPr lang="zh-CN" sz="3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（</a:t>
            </a:r>
            <a:r>
              <a:rPr sz="3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运用逻辑关系立意</a:t>
            </a:r>
            <a:r>
              <a:rPr lang="zh-CN" sz="36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）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47638" y="1530985"/>
            <a:ext cx="8620125" cy="50774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方法是增加要素，使讨论对象处于一种更为复杂的逻辑关系中。</a:t>
            </a:r>
            <a:endParaRPr kumimoji="0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这种立论对某一问题从多种角度思考，以话题为焦点，从与之有密切关系的几个不同的要素进行解读，并附加不同的逻辑思维。比如，写“成功”，可写“失败后的成功”，题目暗含转折或因果关系；“奋斗中的成功”则蕴含条件或因果关系；可写作“不仅努力，更需成功”，它蕴含递进关系。这样原话题在增设的新语境中就获得了审题上的深刻性和复杂度。同样，写作的难度也会增加。</a:t>
            </a:r>
            <a:endParaRPr kumimoji="0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535670" cy="54463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典型例题</a:t>
            </a:r>
            <a:endParaRPr kumimoji="0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诗人说，“白的花胜过绿的叶，浓的酒不如淡的茶”。的确，生活中有人偏爱白花淡茶般的素雅，不喜欢绿叶浓酒般的热烈;其实，也有人偏爱浓酒绿叶般的浓重，不喜欢白花淡茶般的清淡。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这两句诗触发了你怎样的联想与思考?请自定角度，自行立意，自拟题目，写一篇文章，除诗歌外，文体不限，不少于800字。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6092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常见立意角度有：</a:t>
            </a:r>
            <a:endParaRPr kumimoji="0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喜爱恬淡；或者是喜爱浓烈；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或者是人生应该既恬淡又浓烈；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或者处在恬淡中，但人生依然保留浓酒般的热情；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或者只有经历过浓烈，人生才能拥有真正的恬淡。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其中，立意四：立意具有转折关系，虽然恬淡，但仍然可以有浓烈，曲折却立意鲜明。立意五：立意具有条件关系，只有经历过浓烈，才能恬淡，立意复杂深刻且鲜明。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090" y="890270"/>
            <a:ext cx="84169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/>
            <a:r>
              <a:rPr lang="zh-CN" sz="3600" b="1">
                <a:ea typeface="宋体" panose="02010600030101010101" pitchFamily="2" charset="-122"/>
              </a:rPr>
              <a:t>作文材料：</a:t>
            </a:r>
            <a:r>
              <a:rPr lang="zh-CN" sz="3600">
                <a:ea typeface="宋体" panose="02010600030101010101" pitchFamily="2" charset="-122"/>
              </a:rPr>
              <a:t>        </a:t>
            </a:r>
            <a:r>
              <a:rPr lang="zh-CN" sz="3600">
                <a:solidFill>
                  <a:srgbClr val="C00000"/>
                </a:solidFill>
                <a:ea typeface="宋体" panose="02010600030101010101" pitchFamily="2" charset="-122"/>
              </a:rPr>
              <a:t> 病人须获得紧急救治，医务人员一心救人，结果致使病人随身财物丢失。病人家属索赔，并求助于警察，最终参与整理病人衣物和救治的医生均摊赔偿了病人钱财。</a:t>
            </a:r>
            <a:endParaRPr lang="zh-CN" altLang="en-US" sz="360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4510</Words>
  <Application>WPS 演示</Application>
  <PresentationFormat>全屏显示(4:3)</PresentationFormat>
  <Paragraphs>151</Paragraphs>
  <Slides>26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时尚中黑简体</vt:lpstr>
      <vt:lpstr>微软雅黑</vt:lpstr>
      <vt:lpstr>Times New Roman</vt:lpstr>
      <vt:lpstr>Arial Unicode MS</vt:lpstr>
      <vt:lpstr>黑体</vt:lpstr>
      <vt:lpstr>楷体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西瓜</cp:lastModifiedBy>
  <cp:revision>181</cp:revision>
  <dcterms:created xsi:type="dcterms:W3CDTF">2011-09-22T23:42:00Z</dcterms:created>
  <dcterms:modified xsi:type="dcterms:W3CDTF">2019-06-11T01:16:19Z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2052-11.1.0.8654</vt:lpwstr>
  </property>
</Properties>
</file>