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2" r:id="rId3"/>
    <p:sldId id="256" r:id="rId4"/>
    <p:sldId id="257" r:id="rId5"/>
    <p:sldId id="384" r:id="rId6"/>
    <p:sldId id="375" r:id="rId8"/>
    <p:sldId id="379" r:id="rId9"/>
    <p:sldId id="385" r:id="rId10"/>
    <p:sldId id="386" r:id="rId11"/>
    <p:sldId id="394" r:id="rId12"/>
    <p:sldId id="395" r:id="rId13"/>
    <p:sldId id="396" r:id="rId14"/>
    <p:sldId id="381" r:id="rId15"/>
    <p:sldId id="388" r:id="rId16"/>
    <p:sldId id="389" r:id="rId17"/>
    <p:sldId id="397" r:id="rId18"/>
    <p:sldId id="387" r:id="rId19"/>
    <p:sldId id="382" r:id="rId20"/>
    <p:sldId id="390" r:id="rId21"/>
    <p:sldId id="391" r:id="rId22"/>
    <p:sldId id="392" r:id="rId23"/>
    <p:sldId id="398" r:id="rId24"/>
    <p:sldId id="393" r:id="rId25"/>
    <p:sldId id="383" r:id="rId26"/>
    <p:sldId id="399" r:id="rId27"/>
    <p:sldId id="351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684" y="-108"/>
      </p:cViewPr>
      <p:guideLst>
        <p:guide orient="horz" pos="2160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ECF850-346D-41E5-9508-1FDFD6706AD5}" type="doc">
      <dgm:prSet loTypeId="urn:microsoft.com/office/officeart/2005/8/layout/vList2#1" loCatId="list" qsTypeId="urn:microsoft.com/office/officeart/2005/8/quickstyle/simple1#1" qsCatId="simple" csTypeId="urn:microsoft.com/office/officeart/2005/8/colors/colorful5#1" csCatId="colorful"/>
      <dgm:spPr/>
      <dgm:t>
        <a:bodyPr/>
        <a:lstStyle/>
        <a:p>
          <a:endParaRPr lang="zh-CN" altLang="en-US"/>
        </a:p>
      </dgm:t>
    </dgm:pt>
    <dgm:pt modelId="{2C4B987A-38D5-457B-A24B-51DABAE73870}">
      <dgm:prSet/>
      <dgm:spPr/>
      <dgm:t>
        <a:bodyPr/>
        <a:lstStyle/>
        <a:p>
          <a:pPr rtl="0"/>
          <a:r>
            <a:rPr lang="zh-CN" dirty="0" smtClean="0"/>
            <a:t>第一幅图：小男孩在看平板电脑，但他是趴着看的，眼睛和平板电脑很近，这个姿势会伤害他的眼睛，是错误的。</a:t>
          </a:r>
          <a:endParaRPr lang="zh-CN" dirty="0"/>
        </a:p>
      </dgm:t>
    </dgm:pt>
    <dgm:pt modelId="{3F7D5EF2-DF63-441C-BC7E-8F396A976E7A}" cxnId="{05222527-910F-4C43-9573-418357489BB3}" type="parTrans">
      <dgm:prSet/>
      <dgm:spPr/>
      <dgm:t>
        <a:bodyPr/>
        <a:lstStyle/>
        <a:p>
          <a:endParaRPr lang="zh-CN" altLang="en-US"/>
        </a:p>
      </dgm:t>
    </dgm:pt>
    <dgm:pt modelId="{06EC9A02-A542-41C3-B9DC-F16691EBBA79}" cxnId="{05222527-910F-4C43-9573-418357489BB3}" type="sibTrans">
      <dgm:prSet/>
      <dgm:spPr/>
      <dgm:t>
        <a:bodyPr/>
        <a:lstStyle/>
        <a:p>
          <a:endParaRPr lang="zh-CN" altLang="en-US"/>
        </a:p>
      </dgm:t>
    </dgm:pt>
    <dgm:pt modelId="{47663E6B-7E89-4138-BBB3-229391CF45C2}">
      <dgm:prSet/>
      <dgm:spPr/>
      <dgm:t>
        <a:bodyPr/>
        <a:lstStyle/>
        <a:p>
          <a:pPr rtl="0"/>
          <a:r>
            <a:rPr lang="zh-CN" dirty="0" smtClean="0"/>
            <a:t>第二幅图：小男孩在做眼保健操，这有利于保护眼睛，所以他的做法是正确的。</a:t>
          </a:r>
          <a:endParaRPr lang="zh-CN" dirty="0"/>
        </a:p>
      </dgm:t>
    </dgm:pt>
    <dgm:pt modelId="{6CC7047F-B2CD-458C-A63E-A7AFB1AA139F}" cxnId="{EC309AB9-31BD-4E50-BC49-75EA6924CEE0}" type="parTrans">
      <dgm:prSet/>
      <dgm:spPr/>
      <dgm:t>
        <a:bodyPr/>
        <a:lstStyle/>
        <a:p>
          <a:endParaRPr lang="zh-CN" altLang="en-US"/>
        </a:p>
      </dgm:t>
    </dgm:pt>
    <dgm:pt modelId="{1E6467E8-BB3E-404E-BBCD-18BEC340595E}" cxnId="{EC309AB9-31BD-4E50-BC49-75EA6924CEE0}" type="sibTrans">
      <dgm:prSet/>
      <dgm:spPr/>
      <dgm:t>
        <a:bodyPr/>
        <a:lstStyle/>
        <a:p>
          <a:endParaRPr lang="zh-CN" altLang="en-US"/>
        </a:p>
      </dgm:t>
    </dgm:pt>
    <dgm:pt modelId="{F03801D1-4552-423F-AA64-D6F4226997B8}">
      <dgm:prSet/>
      <dgm:spPr/>
      <dgm:t>
        <a:bodyPr/>
        <a:lstStyle/>
        <a:p>
          <a:pPr rtl="0"/>
          <a:r>
            <a:rPr lang="zh-CN" dirty="0" smtClean="0"/>
            <a:t>第三幅图：小男孩在写作业，可他是趴在桌子上写的，姿势不端正，眼睛离作业本很近，这对眼睛有伤害，所以他的姿势是错误的。</a:t>
          </a:r>
          <a:endParaRPr lang="zh-CN" dirty="0"/>
        </a:p>
      </dgm:t>
    </dgm:pt>
    <dgm:pt modelId="{375C9A93-95F7-4A97-A823-9E98EFD44878}" cxnId="{B7743713-3D36-4B0F-B29D-A493F7A1DF77}" type="parTrans">
      <dgm:prSet/>
      <dgm:spPr/>
      <dgm:t>
        <a:bodyPr/>
        <a:lstStyle/>
        <a:p>
          <a:endParaRPr lang="zh-CN" altLang="en-US"/>
        </a:p>
      </dgm:t>
    </dgm:pt>
    <dgm:pt modelId="{A397B3D3-E25A-43E5-94FE-8062287959D0}" cxnId="{B7743713-3D36-4B0F-B29D-A493F7A1DF77}" type="sibTrans">
      <dgm:prSet/>
      <dgm:spPr/>
      <dgm:t>
        <a:bodyPr/>
        <a:lstStyle/>
        <a:p>
          <a:endParaRPr lang="zh-CN" altLang="en-US"/>
        </a:p>
      </dgm:t>
    </dgm:pt>
    <dgm:pt modelId="{60860906-2BB2-4943-9010-1B68748DECFA}">
      <dgm:prSet/>
      <dgm:spPr/>
      <dgm:t>
        <a:bodyPr/>
        <a:lstStyle/>
        <a:p>
          <a:pPr rtl="0"/>
          <a:r>
            <a:rPr lang="zh-CN" dirty="0" smtClean="0"/>
            <a:t>第四幅图：小女孩在看书，她坐得很端正，眼睛离书本的距离大约有一尺多远，她的姿势是正确的。</a:t>
          </a:r>
          <a:endParaRPr lang="zh-CN" dirty="0"/>
        </a:p>
      </dgm:t>
    </dgm:pt>
    <dgm:pt modelId="{7CBF0057-8D49-4463-BAF3-EB3D9AEC926B}" cxnId="{78CFEFE0-D560-45D4-86AF-BDA05FD63ECA}" type="parTrans">
      <dgm:prSet/>
      <dgm:spPr/>
      <dgm:t>
        <a:bodyPr/>
        <a:lstStyle/>
        <a:p>
          <a:endParaRPr lang="zh-CN" altLang="en-US"/>
        </a:p>
      </dgm:t>
    </dgm:pt>
    <dgm:pt modelId="{911A0B91-BF70-4DAE-B48C-2049B631CC00}" cxnId="{78CFEFE0-D560-45D4-86AF-BDA05FD63ECA}" type="sibTrans">
      <dgm:prSet/>
      <dgm:spPr/>
      <dgm:t>
        <a:bodyPr/>
        <a:lstStyle/>
        <a:p>
          <a:endParaRPr lang="zh-CN" altLang="en-US"/>
        </a:p>
      </dgm:t>
    </dgm:pt>
    <dgm:pt modelId="{2A60C55F-930C-493F-A4F5-1CEC4F2D55DF}" type="pres">
      <dgm:prSet presAssocID="{2AECF850-346D-41E5-9508-1FDFD6706A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A2B187-6183-4366-B270-FAC7FE6EF0B3}" type="pres">
      <dgm:prSet presAssocID="{2C4B987A-38D5-457B-A24B-51DABAE7387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90A382-11CF-4F50-9864-67BE6C542D3A}" type="pres">
      <dgm:prSet presAssocID="{06EC9A02-A542-41C3-B9DC-F16691EBBA79}" presName="spacer" presStyleCnt="0"/>
      <dgm:spPr/>
    </dgm:pt>
    <dgm:pt modelId="{E4B75B09-528D-4525-8812-47F1FFAC8DDE}" type="pres">
      <dgm:prSet presAssocID="{47663E6B-7E89-4138-BBB3-229391CF45C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90C39D-FCAB-4A81-86F5-BFDCA4CC4345}" type="pres">
      <dgm:prSet presAssocID="{1E6467E8-BB3E-404E-BBCD-18BEC340595E}" presName="spacer" presStyleCnt="0"/>
      <dgm:spPr/>
    </dgm:pt>
    <dgm:pt modelId="{A9526CBD-B69F-4781-BFCD-D440B292C84B}" type="pres">
      <dgm:prSet presAssocID="{F03801D1-4552-423F-AA64-D6F4226997B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BB6ED7-CF14-4B46-A971-6D52C16D5B47}" type="pres">
      <dgm:prSet presAssocID="{A397B3D3-E25A-43E5-94FE-8062287959D0}" presName="spacer" presStyleCnt="0"/>
      <dgm:spPr/>
    </dgm:pt>
    <dgm:pt modelId="{B142300E-B07B-4A67-BCB4-E232889B7896}" type="pres">
      <dgm:prSet presAssocID="{60860906-2BB2-4943-9010-1B68748DECF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743713-3D36-4B0F-B29D-A493F7A1DF77}" srcId="{2AECF850-346D-41E5-9508-1FDFD6706AD5}" destId="{F03801D1-4552-423F-AA64-D6F4226997B8}" srcOrd="2" destOrd="0" parTransId="{375C9A93-95F7-4A97-A823-9E98EFD44878}" sibTransId="{A397B3D3-E25A-43E5-94FE-8062287959D0}"/>
    <dgm:cxn modelId="{293C377D-9856-443B-8250-28088E133E7F}" type="presOf" srcId="{2AECF850-346D-41E5-9508-1FDFD6706AD5}" destId="{2A60C55F-930C-493F-A4F5-1CEC4F2D55DF}" srcOrd="0" destOrd="0" presId="urn:microsoft.com/office/officeart/2005/8/layout/vList2#1"/>
    <dgm:cxn modelId="{D281A3E9-7F3F-4D40-AB19-EFAB44294019}" type="presOf" srcId="{F03801D1-4552-423F-AA64-D6F4226997B8}" destId="{A9526CBD-B69F-4781-BFCD-D440B292C84B}" srcOrd="0" destOrd="0" presId="urn:microsoft.com/office/officeart/2005/8/layout/vList2#1"/>
    <dgm:cxn modelId="{AC19BAAC-E35C-4E5F-BE25-CB5E3C1010C1}" type="presOf" srcId="{2C4B987A-38D5-457B-A24B-51DABAE73870}" destId="{A5A2B187-6183-4366-B270-FAC7FE6EF0B3}" srcOrd="0" destOrd="0" presId="urn:microsoft.com/office/officeart/2005/8/layout/vList2#1"/>
    <dgm:cxn modelId="{69D472EE-1599-4045-B8C9-22C6BFA96113}" type="presOf" srcId="{60860906-2BB2-4943-9010-1B68748DECFA}" destId="{B142300E-B07B-4A67-BCB4-E232889B7896}" srcOrd="0" destOrd="0" presId="urn:microsoft.com/office/officeart/2005/8/layout/vList2#1"/>
    <dgm:cxn modelId="{05222527-910F-4C43-9573-418357489BB3}" srcId="{2AECF850-346D-41E5-9508-1FDFD6706AD5}" destId="{2C4B987A-38D5-457B-A24B-51DABAE73870}" srcOrd="0" destOrd="0" parTransId="{3F7D5EF2-DF63-441C-BC7E-8F396A976E7A}" sibTransId="{06EC9A02-A542-41C3-B9DC-F16691EBBA79}"/>
    <dgm:cxn modelId="{78CFEFE0-D560-45D4-86AF-BDA05FD63ECA}" srcId="{2AECF850-346D-41E5-9508-1FDFD6706AD5}" destId="{60860906-2BB2-4943-9010-1B68748DECFA}" srcOrd="3" destOrd="0" parTransId="{7CBF0057-8D49-4463-BAF3-EB3D9AEC926B}" sibTransId="{911A0B91-BF70-4DAE-B48C-2049B631CC00}"/>
    <dgm:cxn modelId="{B19F9481-E64F-43E5-9067-0CC93F83D7C5}" type="presOf" srcId="{47663E6B-7E89-4138-BBB3-229391CF45C2}" destId="{E4B75B09-528D-4525-8812-47F1FFAC8DDE}" srcOrd="0" destOrd="0" presId="urn:microsoft.com/office/officeart/2005/8/layout/vList2#1"/>
    <dgm:cxn modelId="{EC309AB9-31BD-4E50-BC49-75EA6924CEE0}" srcId="{2AECF850-346D-41E5-9508-1FDFD6706AD5}" destId="{47663E6B-7E89-4138-BBB3-229391CF45C2}" srcOrd="1" destOrd="0" parTransId="{6CC7047F-B2CD-458C-A63E-A7AFB1AA139F}" sibTransId="{1E6467E8-BB3E-404E-BBCD-18BEC340595E}"/>
    <dgm:cxn modelId="{5D0C7024-F332-4F7C-9940-B8C91469E5EB}" type="presParOf" srcId="{2A60C55F-930C-493F-A4F5-1CEC4F2D55DF}" destId="{A5A2B187-6183-4366-B270-FAC7FE6EF0B3}" srcOrd="0" destOrd="0" presId="urn:microsoft.com/office/officeart/2005/8/layout/vList2#1"/>
    <dgm:cxn modelId="{A693CB5A-1801-4212-BD9B-E7F8A885C29D}" type="presParOf" srcId="{2A60C55F-930C-493F-A4F5-1CEC4F2D55DF}" destId="{6990A382-11CF-4F50-9864-67BE6C542D3A}" srcOrd="1" destOrd="0" presId="urn:microsoft.com/office/officeart/2005/8/layout/vList2#1"/>
    <dgm:cxn modelId="{23011D62-DA08-4D48-9D6D-C8103089EBFB}" type="presParOf" srcId="{2A60C55F-930C-493F-A4F5-1CEC4F2D55DF}" destId="{E4B75B09-528D-4525-8812-47F1FFAC8DDE}" srcOrd="2" destOrd="0" presId="urn:microsoft.com/office/officeart/2005/8/layout/vList2#1"/>
    <dgm:cxn modelId="{21143980-200A-4D62-981D-16F89D3C6D1D}" type="presParOf" srcId="{2A60C55F-930C-493F-A4F5-1CEC4F2D55DF}" destId="{2290C39D-FCAB-4A81-86F5-BFDCA4CC4345}" srcOrd="3" destOrd="0" presId="urn:microsoft.com/office/officeart/2005/8/layout/vList2#1"/>
    <dgm:cxn modelId="{B5393EB5-35D4-45D0-835A-2C4E30954627}" type="presParOf" srcId="{2A60C55F-930C-493F-A4F5-1CEC4F2D55DF}" destId="{A9526CBD-B69F-4781-BFCD-D440B292C84B}" srcOrd="4" destOrd="0" presId="urn:microsoft.com/office/officeart/2005/8/layout/vList2#1"/>
    <dgm:cxn modelId="{5185B3F3-7CD7-44E5-B859-696E691D0419}" type="presParOf" srcId="{2A60C55F-930C-493F-A4F5-1CEC4F2D55DF}" destId="{0ABB6ED7-CF14-4B46-A971-6D52C16D5B47}" srcOrd="5" destOrd="0" presId="urn:microsoft.com/office/officeart/2005/8/layout/vList2#1"/>
    <dgm:cxn modelId="{EC36299E-C4CD-44E2-B1C6-ECB98B53533D}" type="presParOf" srcId="{2A60C55F-930C-493F-A4F5-1CEC4F2D55DF}" destId="{B142300E-B07B-4A67-BCB4-E232889B7896}" srcOrd="6" destOrd="0" presId="urn:microsoft.com/office/officeart/2005/8/layout/vList2#1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A2B187-6183-4366-B270-FAC7FE6EF0B3}">
      <dsp:nvSpPr>
        <dsp:cNvPr id="0" name=""/>
        <dsp:cNvSpPr/>
      </dsp:nvSpPr>
      <dsp:spPr>
        <a:xfrm>
          <a:off x="0" y="21411"/>
          <a:ext cx="11113861" cy="1221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第一幅图：小男孩在看平板电脑，但他是趴着看的，眼睛和平板电脑很近，这个姿势会伤害他的眼睛，是错误的。</a:t>
          </a:r>
          <a:endParaRPr lang="zh-CN" sz="2900" kern="1200" dirty="0"/>
        </a:p>
      </dsp:txBody>
      <dsp:txXfrm>
        <a:off x="0" y="21411"/>
        <a:ext cx="11113861" cy="1221480"/>
      </dsp:txXfrm>
    </dsp:sp>
    <dsp:sp modelId="{E4B75B09-528D-4525-8812-47F1FFAC8DDE}">
      <dsp:nvSpPr>
        <dsp:cNvPr id="0" name=""/>
        <dsp:cNvSpPr/>
      </dsp:nvSpPr>
      <dsp:spPr>
        <a:xfrm>
          <a:off x="0" y="1326411"/>
          <a:ext cx="11113861" cy="1221480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第二幅图：小男孩在做眼保健操，这有利于保护眼睛，所以他的做法是正确的。</a:t>
          </a:r>
          <a:endParaRPr lang="zh-CN" sz="2900" kern="1200" dirty="0"/>
        </a:p>
      </dsp:txBody>
      <dsp:txXfrm>
        <a:off x="0" y="1326411"/>
        <a:ext cx="11113861" cy="1221480"/>
      </dsp:txXfrm>
    </dsp:sp>
    <dsp:sp modelId="{A9526CBD-B69F-4781-BFCD-D440B292C84B}">
      <dsp:nvSpPr>
        <dsp:cNvPr id="0" name=""/>
        <dsp:cNvSpPr/>
      </dsp:nvSpPr>
      <dsp:spPr>
        <a:xfrm>
          <a:off x="0" y="2631411"/>
          <a:ext cx="11113861" cy="1221480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第三幅图：小男孩在写作业，可他是趴在桌子上写的，姿势不端正，眼睛离作业本很近，这对眼睛有伤害，所以他的姿势是错误的。</a:t>
          </a:r>
          <a:endParaRPr lang="zh-CN" sz="2900" kern="1200" dirty="0"/>
        </a:p>
      </dsp:txBody>
      <dsp:txXfrm>
        <a:off x="0" y="2631411"/>
        <a:ext cx="11113861" cy="1221480"/>
      </dsp:txXfrm>
    </dsp:sp>
    <dsp:sp modelId="{B142300E-B07B-4A67-BCB4-E232889B7896}">
      <dsp:nvSpPr>
        <dsp:cNvPr id="0" name=""/>
        <dsp:cNvSpPr/>
      </dsp:nvSpPr>
      <dsp:spPr>
        <a:xfrm>
          <a:off x="0" y="3936411"/>
          <a:ext cx="11113861" cy="122148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第四幅图：小女孩在看书，她坐得很端正，眼睛离书本的距离大约有一尺多远，她的姿势是正确的。</a:t>
          </a:r>
          <a:endParaRPr lang="zh-CN" sz="2900" kern="1200" dirty="0"/>
        </a:p>
      </dsp:txBody>
      <dsp:txXfrm>
        <a:off x="0" y="3936411"/>
        <a:ext cx="11113861" cy="1221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0407" y="1279327"/>
            <a:ext cx="5683250" cy="345418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238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98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DC111-7721-4805-9136-929653CF7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80E7A-542F-44ED-924F-F160802CF8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74104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977265"/>
            <a:ext cx="225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猜谜导入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30" y="1131570"/>
            <a:ext cx="6681470" cy="47625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018" y="446315"/>
            <a:ext cx="7941964" cy="5654114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515938" y="354096"/>
          <a:ext cx="11113861" cy="5179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1849" y="3429000"/>
            <a:ext cx="3739857" cy="2804893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78" y="820023"/>
            <a:ext cx="3739860" cy="280489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118" y="904260"/>
            <a:ext cx="3739857" cy="2804893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118" y="819471"/>
            <a:ext cx="2167650" cy="245378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6401" y="1201839"/>
            <a:ext cx="2437478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不在暗光下看书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06" y="1972656"/>
            <a:ext cx="3563296" cy="2283953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61451" y="4326211"/>
            <a:ext cx="6307955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使眼持续处于紧张的调解状态，或调解痉挛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27677" y="1062161"/>
            <a:ext cx="2760018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不要躺着趴着看书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13" y="1688406"/>
            <a:ext cx="4404659" cy="260321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160" y="1688406"/>
            <a:ext cx="4213134" cy="260321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06679" y="4737271"/>
            <a:ext cx="10251347" cy="20590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8441" tIns="44220" rIns="88441" bIns="44220">
            <a:spAutoFit/>
          </a:bodyPr>
          <a:lstStyle/>
          <a:p>
            <a:r>
              <a:rPr lang="zh-CN" altLang="en-US" sz="23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3200" b="1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两只眼球不在一水平上，或上下偏斜，或左右偏斜，连接焦点的位置也脱离轨道，使两只眼睛所承受的负担轻重不一，眼睛极易疲劳，时间长了，眼轴会产生明显的不良变化。</a:t>
            </a:r>
            <a:endParaRPr lang="zh-CN" altLang="en-US" sz="32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22936" y="600554"/>
            <a:ext cx="9346128" cy="528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dirty="0" smtClean="0"/>
              <a:t>①</a:t>
            </a:r>
            <a:r>
              <a:rPr lang="zh-CN" altLang="en-US" sz="2800" dirty="0"/>
              <a:t>看书、写字姿势不正确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>
              <a:lnSpc>
                <a:spcPct val="250000"/>
              </a:lnSpc>
            </a:pPr>
            <a:r>
              <a:rPr lang="zh-CN" altLang="en-US" sz="2800" dirty="0" smtClean="0"/>
              <a:t>②</a:t>
            </a:r>
            <a:r>
              <a:rPr lang="zh-CN" altLang="en-US" sz="2800" dirty="0"/>
              <a:t>长时间用电脑或看电视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>
              <a:lnSpc>
                <a:spcPct val="250000"/>
              </a:lnSpc>
            </a:pPr>
            <a:r>
              <a:rPr lang="zh-CN" altLang="en-US" sz="2800" dirty="0" smtClean="0"/>
              <a:t>③</a:t>
            </a:r>
            <a:r>
              <a:rPr lang="zh-CN" altLang="en-US" sz="2800" dirty="0"/>
              <a:t>环境因素影响，如照明太亮或太暗，桌椅高度不合适等；④不良用眼习惯，包括用</a:t>
            </a:r>
            <a:r>
              <a:rPr lang="zh-CN" altLang="en-US" sz="2800" dirty="0" smtClean="0"/>
              <a:t>脏手揉眼</a:t>
            </a:r>
            <a:r>
              <a:rPr lang="zh-CN" altLang="en-US" sz="2800" dirty="0"/>
              <a:t>、躺在床上看书等</a:t>
            </a:r>
            <a:r>
              <a:rPr lang="zh-CN" altLang="en-US" sz="2800" dirty="0" smtClean="0"/>
              <a:t>；</a:t>
            </a:r>
            <a:endParaRPr lang="en-US" altLang="zh-CN" sz="2800" dirty="0" smtClean="0"/>
          </a:p>
          <a:p>
            <a:pPr>
              <a:lnSpc>
                <a:spcPct val="250000"/>
              </a:lnSpc>
            </a:pPr>
            <a:r>
              <a:rPr lang="zh-CN" altLang="en-US" sz="2800" dirty="0" smtClean="0"/>
              <a:t>⑤</a:t>
            </a:r>
            <a:r>
              <a:rPr lang="zh-CN" altLang="en-US" sz="2800" dirty="0"/>
              <a:t>其他影响视力的因素。</a:t>
            </a:r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1" y="87086"/>
            <a:ext cx="4082144" cy="632468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691983" y="16367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影响视力的因素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9318437" y="0"/>
            <a:ext cx="2873563" cy="3123887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话题内容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2014" y="1145075"/>
            <a:ext cx="10848197" cy="581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3200" b="1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同学们，我们可以讨论一下应该如何来保护自己的眼睛呢？</a:t>
            </a:r>
            <a:endParaRPr lang="zh-CN" altLang="en-US" sz="32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tooopen_sy_178177573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519" y="2523400"/>
            <a:ext cx="2996548" cy="29731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319" y="721547"/>
            <a:ext cx="3125308" cy="325032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81" y="1338901"/>
            <a:ext cx="3737172" cy="2804403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153" y="2741102"/>
            <a:ext cx="4762500" cy="357187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793" y="1047750"/>
            <a:ext cx="3175000" cy="238125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27677" y="1062161"/>
            <a:ext cx="2846006" cy="3067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正确的读写姿势</a:t>
            </a:r>
            <a:endParaRPr lang="zh-CN" altLang="en-US" sz="25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三个一：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眼离书本一尺远；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胸离书桌一拳远；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手离笔尖一寸远。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03689" y="1201839"/>
            <a:ext cx="2760018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认真做好眼保健操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329585" y="2105903"/>
            <a:ext cx="3179431" cy="18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勤剪指甲，手干净，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节拍准确，姿势对。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2805" y="1828085"/>
            <a:ext cx="2620251" cy="226706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34017"/>
            <a:ext cx="12192000" cy="6789963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7" name="矩形 6"/>
          <p:cNvSpPr/>
          <p:nvPr/>
        </p:nvSpPr>
        <p:spPr>
          <a:xfrm>
            <a:off x="4991077" y="5659755"/>
            <a:ext cx="7003187" cy="1198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91077" y="5535602"/>
            <a:ext cx="7122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口语交际：爱护眼睛 保护视力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460592" y="6368142"/>
            <a:ext cx="6067379" cy="275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7131504" y="6421120"/>
            <a:ext cx="28200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部编版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·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四年级上册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03689" y="1201839"/>
            <a:ext cx="6630494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用眼一段时间后可以向远处眺望，缓解眼疲劳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103" y="1897155"/>
            <a:ext cx="4232949" cy="298387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2049" y="1307801"/>
            <a:ext cx="103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180CD"/>
                </a:solidFill>
              </a:rPr>
              <a:t>①看书、写字姿势要端正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②</a:t>
            </a:r>
            <a:r>
              <a:rPr lang="zh-CN" altLang="en-US" sz="2800" dirty="0">
                <a:solidFill>
                  <a:srgbClr val="0180CD"/>
                </a:solidFill>
              </a:rPr>
              <a:t>避免在强烈的光线下或太暗的环境中看书或者写字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③</a:t>
            </a:r>
            <a:r>
              <a:rPr lang="zh-CN" altLang="en-US" sz="2800" dirty="0">
                <a:solidFill>
                  <a:srgbClr val="0180CD"/>
                </a:solidFill>
              </a:rPr>
              <a:t>不要长时间观看电视节目、操作电脑和玩电子游戏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④</a:t>
            </a:r>
            <a:r>
              <a:rPr lang="zh-CN" altLang="en-US" sz="2800" dirty="0">
                <a:solidFill>
                  <a:srgbClr val="0180CD"/>
                </a:solidFill>
              </a:rPr>
              <a:t>读书或者写字时间不宜过长，每隔</a:t>
            </a:r>
            <a:r>
              <a:rPr lang="en-US" altLang="zh-CN" sz="2800" dirty="0">
                <a:solidFill>
                  <a:srgbClr val="0180CD"/>
                </a:solidFill>
              </a:rPr>
              <a:t>50</a:t>
            </a:r>
            <a:r>
              <a:rPr lang="zh-CN" altLang="en-US" sz="2800" dirty="0">
                <a:solidFill>
                  <a:srgbClr val="0180CD"/>
                </a:solidFill>
              </a:rPr>
              <a:t>分钟左右要放松休息一下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⑤</a:t>
            </a:r>
            <a:r>
              <a:rPr lang="zh-CN" altLang="en-US" sz="2800" dirty="0">
                <a:solidFill>
                  <a:srgbClr val="0180CD"/>
                </a:solidFill>
              </a:rPr>
              <a:t>多参加户外活动可以放松眼肌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⑥</a:t>
            </a:r>
            <a:r>
              <a:rPr lang="zh-CN" altLang="en-US" sz="2800" dirty="0">
                <a:solidFill>
                  <a:srgbClr val="0180CD"/>
                </a:solidFill>
              </a:rPr>
              <a:t>注意眼部卫生，不要用脏手揉眼睛</a:t>
            </a:r>
            <a:r>
              <a:rPr lang="zh-CN" altLang="en-US" sz="2800" dirty="0" smtClean="0">
                <a:solidFill>
                  <a:srgbClr val="0180CD"/>
                </a:solidFill>
              </a:rPr>
              <a:t>；</a:t>
            </a:r>
            <a:endParaRPr lang="en-US" altLang="zh-CN" sz="2800" dirty="0" smtClean="0">
              <a:solidFill>
                <a:srgbClr val="0180CD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180CD"/>
                </a:solidFill>
              </a:rPr>
              <a:t>⑦</a:t>
            </a:r>
            <a:r>
              <a:rPr lang="zh-CN" altLang="en-US" sz="2800" dirty="0">
                <a:solidFill>
                  <a:srgbClr val="0180CD"/>
                </a:solidFill>
              </a:rPr>
              <a:t>经常做眼保健操。</a:t>
            </a:r>
            <a:endParaRPr lang="zh-CN" altLang="en-US" sz="2800" dirty="0">
              <a:solidFill>
                <a:srgbClr val="0180CD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355"/>
            <a:ext cx="1152049" cy="128615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5" name="矩形 4"/>
          <p:cNvSpPr/>
          <p:nvPr/>
        </p:nvSpPr>
        <p:spPr>
          <a:xfrm>
            <a:off x="1152049" y="465488"/>
            <a:ext cx="4497637" cy="584775"/>
          </a:xfrm>
          <a:prstGeom prst="rect">
            <a:avLst/>
          </a:prstGeom>
          <a:solidFill>
            <a:srgbClr val="E2548B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3200" dirty="0">
                <a:solidFill>
                  <a:schemeClr val="bg1"/>
                </a:solidFill>
              </a:rPr>
              <a:t>怎样才能保护好视力？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9219414" y="12696"/>
            <a:ext cx="2961701" cy="2403933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内容范例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34573" y="1131233"/>
            <a:ext cx="7802389" cy="10126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同学们如果还掌握其他保护眼睛的方法，可以分享给身边的朋友、同学，让大家一起远离用眼坏习惯。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170" y="2454329"/>
            <a:ext cx="2985796" cy="246200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8855" y="949960"/>
            <a:ext cx="10194290" cy="4930775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1053465" y="1318260"/>
            <a:ext cx="9918065" cy="4477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/>
              <a:t>全国爱眼日（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日）</a:t>
            </a:r>
            <a:endParaRPr lang="zh-CN" altLang="en-US" sz="3200" b="1" dirty="0"/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爱眼日，英文称为“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Sight day”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日，天津医科大学眼科教授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王延华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与流行病学教授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耿贯一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首次倡议在国内设立爱眼日。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年，国家卫生部、国家教育部、团中央、中国残联等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个部委联合发出通知，将爱眼日活动列为国家节日之一，并重新确定每年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为“全国爱眼日”。</a:t>
            </a:r>
            <a:endParaRPr lang="zh-CN" altLang="en-US" sz="2000" dirty="0"/>
          </a:p>
          <a:p>
            <a:pPr fontAlgn="auto"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1530023" y="629138"/>
            <a:ext cx="9131953" cy="5276241"/>
            <a:chOff x="1530023" y="629138"/>
            <a:chExt cx="9131953" cy="527624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>
            <a:xfrm>
              <a:off x="1530023" y="629138"/>
              <a:ext cx="9131953" cy="5276241"/>
            </a:xfrm>
            <a:prstGeom prst="rect">
              <a:avLst/>
            </a:prstGeom>
            <a:solidFill>
              <a:schemeClr val="lt1"/>
            </a:solidFill>
          </p:spPr>
        </p:pic>
        <p:sp>
          <p:nvSpPr>
            <p:cNvPr id="4" name="矩形 3"/>
            <p:cNvSpPr/>
            <p:nvPr/>
          </p:nvSpPr>
          <p:spPr>
            <a:xfrm>
              <a:off x="2939143" y="1442431"/>
              <a:ext cx="6041571" cy="36496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647700">
                <a:lnSpc>
                  <a:spcPct val="170000"/>
                </a:lnSpc>
              </a:pPr>
              <a:r>
                <a:rPr lang="zh-CN" altLang="en-US" sz="2800" dirty="0"/>
                <a:t>通过本课的学习，大家都懂得了保护眼睛的重要性，同时学得了很多保护眼睛的方法。同学们，眼睛是心灵的窗口，在今后的学习生活中，大家一定要注意保护你们的眼睛哟！</a:t>
              </a:r>
              <a:endParaRPr lang="zh-CN" altLang="en-US" sz="2800" dirty="0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764154" y="2662997"/>
            <a:ext cx="1155246" cy="910397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229600" y="261517"/>
            <a:ext cx="3592285" cy="979715"/>
          </a:xfrm>
          <a:prstGeom prst="rect">
            <a:avLst/>
          </a:prstGeom>
          <a:solidFill>
            <a:schemeClr val="lt1"/>
          </a:solidFill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53316" y="2069223"/>
            <a:ext cx="10194290" cy="2785745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                                                                                   </a:t>
            </a:r>
            <a:r>
              <a:rPr lang="zh-CN" altLang="en-US" sz="4000" b="1" dirty="0">
                <a:solidFill>
                  <a:schemeClr val="tx1"/>
                </a:solidFill>
              </a:rPr>
              <a:t>小组眼保操比赛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0174" y="2102002"/>
            <a:ext cx="3726285" cy="2720188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72453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96075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160" y="2221230"/>
            <a:ext cx="106762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cs typeface="+mn-ea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cs typeface="+mn-ea"/>
              </a:rPr>
              <a:t>学习正确的用眼常识，了解不良的用眼习惯对眼睛可能造成的伤害，养成保护眼睛的良好习惯。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（重点）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cs typeface="+mn-ea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cs typeface="+mn-ea"/>
              </a:rPr>
              <a:t>在畅所欲言中，学会表达、倾听与交流，提高口语交际的能力。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（重点）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cs typeface="+mn-ea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cs typeface="+mn-ea"/>
              </a:rPr>
              <a:t>认真听别人讲话，了解讲话的主要内容，学会补充讲话。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（难点）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话题内容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05890" y="1131233"/>
            <a:ext cx="2210165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 说一说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2005890" y="1688407"/>
            <a:ext cx="5622942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眼睛能为我们做些什么呢？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716280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952500"/>
            <a:ext cx="2254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谈话导入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70" y="1910373"/>
            <a:ext cx="5398491" cy="4658207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839" y="1862136"/>
            <a:ext cx="5219525" cy="468966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6" name="矩形 5"/>
          <p:cNvSpPr/>
          <p:nvPr/>
        </p:nvSpPr>
        <p:spPr>
          <a:xfrm>
            <a:off x="3845125" y="99608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欣赏美丽的风景</a:t>
            </a:r>
            <a:endParaRPr lang="zh-CN" altLang="en-US" sz="32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732790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380" y="969010"/>
            <a:ext cx="2254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谈话导入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865" y="2254417"/>
            <a:ext cx="4979425" cy="2802678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954" y="2254417"/>
            <a:ext cx="4414182" cy="29398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65864" y="1000503"/>
            <a:ext cx="3461559" cy="581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3200" b="1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自由的行走和奔跑</a:t>
            </a:r>
            <a:endParaRPr lang="zh-CN" altLang="en-US" sz="32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670" y="2069066"/>
            <a:ext cx="5592442" cy="458340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4883" y="2069066"/>
            <a:ext cx="5339036" cy="4591793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67405" y="1201839"/>
            <a:ext cx="3726101" cy="475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88441" tIns="44220" rIns="88441" bIns="44220">
            <a:spAutoFit/>
          </a:bodyPr>
          <a:lstStyle/>
          <a:p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美食带给我们的视觉享受</a:t>
            </a:r>
            <a:endParaRPr lang="zh-CN" altLang="en-US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24" y="2047577"/>
            <a:ext cx="5827753" cy="436161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758" y="2046914"/>
            <a:ext cx="5543943" cy="435388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E:\0324 步步高\步步高 0723\同步小学语文\同步小学语文四\300ppi\资源 1.png资源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9146" y="254796"/>
            <a:ext cx="2853708" cy="4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8076" y="279354"/>
            <a:ext cx="3415849" cy="50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441" tIns="44220" rIns="88441" bIns="4422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问题导入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1257906" y="1356865"/>
            <a:ext cx="8321524" cy="1015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5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眼睛是心灵的窗口，它很脆弱，容易受到伤害。平时，你注意保护自己的眼睛吗？</a:t>
            </a:r>
            <a:endParaRPr lang="en-US" altLang="zh-CN" sz="25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WPS 演示</Application>
  <PresentationFormat>自定义</PresentationFormat>
  <Paragraphs>97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楷体_GB2312</vt:lpstr>
      <vt:lpstr>微软雅黑</vt:lpstr>
      <vt:lpstr>Calibri</vt:lpstr>
      <vt:lpstr>Calibri</vt:lpstr>
      <vt:lpstr>新宋体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Administrator</cp:lastModifiedBy>
  <cp:revision>69</cp:revision>
  <dcterms:created xsi:type="dcterms:W3CDTF">2016-12-11T09:55:00Z</dcterms:created>
  <dcterms:modified xsi:type="dcterms:W3CDTF">2019-11-12T07:12:00Z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