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8" r:id="rId2"/>
  </p:sldMasterIdLst>
  <p:notesMasterIdLst>
    <p:notesMasterId r:id="rId29"/>
  </p:notesMasterIdLst>
  <p:handoutMasterIdLst>
    <p:handoutMasterId r:id="rId30"/>
  </p:handoutMasterIdLst>
  <p:sldIdLst>
    <p:sldId id="3288" r:id="rId3"/>
    <p:sldId id="3384" r:id="rId4"/>
    <p:sldId id="3383" r:id="rId5"/>
    <p:sldId id="3415" r:id="rId6"/>
    <p:sldId id="3402" r:id="rId7"/>
    <p:sldId id="3416" r:id="rId8"/>
    <p:sldId id="3400" r:id="rId9"/>
    <p:sldId id="3417" r:id="rId10"/>
    <p:sldId id="3398" r:id="rId11"/>
    <p:sldId id="3418" r:id="rId12"/>
    <p:sldId id="3396" r:id="rId13"/>
    <p:sldId id="3395" r:id="rId14"/>
    <p:sldId id="3394" r:id="rId15"/>
    <p:sldId id="3403" r:id="rId16"/>
    <p:sldId id="3405" r:id="rId17"/>
    <p:sldId id="3419" r:id="rId18"/>
    <p:sldId id="3408" r:id="rId19"/>
    <p:sldId id="3409" r:id="rId20"/>
    <p:sldId id="3411" r:id="rId21"/>
    <p:sldId id="3412" r:id="rId22"/>
    <p:sldId id="3413" r:id="rId23"/>
    <p:sldId id="3414" r:id="rId24"/>
    <p:sldId id="3410" r:id="rId25"/>
    <p:sldId id="3376" r:id="rId26"/>
    <p:sldId id="3407" r:id="rId27"/>
    <p:sldId id="3366" r:id="rId28"/>
  </p:sldIdLst>
  <p:sldSz cx="6859588" cy="51450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295"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495"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695" indent="-3943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895" indent="-52641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595"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328">
          <p15:clr>
            <a:srgbClr val="A4A3A4"/>
          </p15:clr>
        </p15:guide>
        <p15:guide id="2" pos="3038">
          <p15:clr>
            <a:srgbClr val="A4A3A4"/>
          </p15:clr>
        </p15:guide>
        <p15:guide id="3" orient="horz" pos="4183">
          <p15:clr>
            <a:srgbClr val="A4A3A4"/>
          </p15:clr>
        </p15:guide>
        <p15:guide id="4" pos="5691">
          <p15:clr>
            <a:srgbClr val="A4A3A4"/>
          </p15:clr>
        </p15:guide>
        <p15:guide id="5" pos="282">
          <p15:clr>
            <a:srgbClr val="A4A3A4"/>
          </p15:clr>
        </p15:guide>
        <p15:guide id="6" pos="1013">
          <p15:clr>
            <a:srgbClr val="A4A3A4"/>
          </p15:clr>
        </p15:guide>
        <p15:guide id="7" orient="horz" pos="233">
          <p15:clr>
            <a:srgbClr val="A4A3A4"/>
          </p15:clr>
        </p15:guide>
        <p15:guide id="8" orient="horz" pos="2976">
          <p15:clr>
            <a:srgbClr val="A4A3A4"/>
          </p15:clr>
        </p15:guide>
        <p15:guide id="9" pos="2161">
          <p15:clr>
            <a:srgbClr val="A4A3A4"/>
          </p15:clr>
        </p15:guide>
        <p15:guide id="10" pos="4048">
          <p15:clr>
            <a:srgbClr val="A4A3A4"/>
          </p15:clr>
        </p15:guide>
        <p15:guide id="11" pos="200">
          <p15:clr>
            <a:srgbClr val="A4A3A4"/>
          </p15:clr>
        </p15:guide>
        <p15:guide id="12" pos="72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AE1233"/>
    <a:srgbClr val="9F7B63"/>
    <a:srgbClr val="F48E77"/>
    <a:srgbClr val="A1BD70"/>
    <a:srgbClr val="889EB6"/>
    <a:srgbClr val="004236"/>
    <a:srgbClr val="169274"/>
    <a:srgbClr val="60AEA9"/>
    <a:srgbClr val="8400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91" autoAdjust="0"/>
    <p:restoredTop sz="92986" autoAdjust="0"/>
  </p:normalViewPr>
  <p:slideViewPr>
    <p:cSldViewPr>
      <p:cViewPr varScale="1">
        <p:scale>
          <a:sx n="74" d="100"/>
          <a:sy n="74" d="100"/>
        </p:scale>
        <p:origin x="-1122" y="-90"/>
      </p:cViewPr>
      <p:guideLst>
        <p:guide orient="horz" pos="328"/>
        <p:guide orient="horz" pos="4183"/>
        <p:guide orient="horz" pos="233"/>
        <p:guide orient="horz" pos="2976"/>
        <p:guide pos="3038"/>
        <p:guide pos="5691"/>
        <p:guide pos="282"/>
        <p:guide pos="1013"/>
        <p:guide pos="2161"/>
        <p:guide pos="4048"/>
        <p:guide pos="200"/>
        <p:guide pos="720"/>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2019/2/12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1741636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2019/2/12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16052146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5600" algn="l" defTabSz="649605" rtl="0" eaLnBrk="1" latinLnBrk="0" hangingPunct="1">
      <a:defRPr sz="900" kern="1200">
        <a:solidFill>
          <a:schemeClr val="tx1"/>
        </a:solidFill>
        <a:latin typeface="+mn-lt"/>
        <a:ea typeface="+mn-ea"/>
        <a:cs typeface="+mn-cs"/>
      </a:defRPr>
    </a:lvl6pPr>
    <a:lvl7pPr marL="1950720" algn="l" defTabSz="649605" rtl="0" eaLnBrk="1" latinLnBrk="0" hangingPunct="1">
      <a:defRPr sz="900" kern="1200">
        <a:solidFill>
          <a:schemeClr val="tx1"/>
        </a:solidFill>
        <a:latin typeface="+mn-lt"/>
        <a:ea typeface="+mn-ea"/>
        <a:cs typeface="+mn-cs"/>
      </a:defRPr>
    </a:lvl7pPr>
    <a:lvl8pPr marL="2275840" algn="l" defTabSz="649605" rtl="0" eaLnBrk="1" latinLnBrk="0" hangingPunct="1">
      <a:defRPr sz="900" kern="1200">
        <a:solidFill>
          <a:schemeClr val="tx1"/>
        </a:solidFill>
        <a:latin typeface="+mn-lt"/>
        <a:ea typeface="+mn-ea"/>
        <a:cs typeface="+mn-cs"/>
      </a:defRPr>
    </a:lvl8pPr>
    <a:lvl9pPr marL="2600960"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1454461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26</a:t>
            </a:fld>
            <a:endParaRPr lang="zh-CN" altLang="en-US"/>
          </a:p>
        </p:txBody>
      </p:sp>
    </p:spTree>
    <p:extLst>
      <p:ext uri="{BB962C8B-B14F-4D97-AF65-F5344CB8AC3E}">
        <p14:creationId xmlns:p14="http://schemas.microsoft.com/office/powerpoint/2010/main" val="2626697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243258" y="196284"/>
            <a:ext cx="1877316" cy="280786"/>
          </a:xfrm>
          <a:prstGeom prst="rect">
            <a:avLst/>
          </a:prstGeom>
          <a:noFill/>
        </p:spPr>
        <p:txBody>
          <a:bodyPr wrap="none" lIns="72330" tIns="36165" rIns="72330" bIns="36165" rtlCol="0">
            <a:spAutoFit/>
          </a:bodyPr>
          <a:lstStyle/>
          <a:p>
            <a:pPr defTabSz="722630"/>
            <a:r>
              <a:rPr lang="zh-CN" altLang="en-US" sz="13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243257" y="489015"/>
            <a:ext cx="1458933" cy="211536"/>
          </a:xfrm>
          <a:prstGeom prst="rect">
            <a:avLst/>
          </a:prstGeom>
          <a:noFill/>
        </p:spPr>
        <p:txBody>
          <a:bodyPr wrap="none" lIns="72330" tIns="36165" rIns="72330" bIns="36165" rtlCol="0">
            <a:spAutoFit/>
          </a:bodyPr>
          <a:lstStyle/>
          <a:p>
            <a:pPr defTabSz="722630"/>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514469" y="842032"/>
            <a:ext cx="583065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857449" y="2702363"/>
            <a:ext cx="5144691"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468024" y="1282701"/>
            <a:ext cx="5916395"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468024" y="3443161"/>
            <a:ext cx="5916395" cy="1125488"/>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471597" y="1369642"/>
            <a:ext cx="2915325"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3472666" y="1369642"/>
            <a:ext cx="2915325"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72490" y="273930"/>
            <a:ext cx="5916395"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472491" y="1261261"/>
            <a:ext cx="2901927"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472491" y="1879386"/>
            <a:ext cx="2901927"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3472667" y="1261261"/>
            <a:ext cx="2916218"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3472667" y="1879386"/>
            <a:ext cx="2916218"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2019/2/12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490" y="343006"/>
            <a:ext cx="2212396"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2916219" y="740799"/>
            <a:ext cx="3472666"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472490" y="1543526"/>
            <a:ext cx="2212396"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490" y="343006"/>
            <a:ext cx="2212396"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916219" y="740799"/>
            <a:ext cx="3472666"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472490" y="1543526"/>
            <a:ext cx="2212396"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3"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8893" y="273928"/>
            <a:ext cx="1479099"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471597" y="273928"/>
            <a:ext cx="4351551"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42756" y="205690"/>
            <a:ext cx="6174078"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342756" y="1200828"/>
            <a:ext cx="6174078" cy="33952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71703" y="4769032"/>
            <a:ext cx="1542984" cy="273290"/>
          </a:xfrm>
          <a:prstGeom prst="rect">
            <a:avLst/>
          </a:prstGeom>
        </p:spPr>
        <p:txBody>
          <a:bodyPr/>
          <a:lstStyle/>
          <a:p>
            <a:fld id="{32BF82D2-7A68-459D-A996-9BDDA2518FA4}" type="datetimeFigureOut">
              <a:rPr lang="zh-CN" altLang="en-US" smtClean="0"/>
              <a:t>2019/2/12</a:t>
            </a:fld>
            <a:endParaRPr lang="zh-CN" altLang="en-US"/>
          </a:p>
        </p:txBody>
      </p:sp>
      <p:sp>
        <p:nvSpPr>
          <p:cNvPr id="3" name="页脚占位符 2"/>
          <p:cNvSpPr>
            <a:spLocks noGrp="1"/>
          </p:cNvSpPr>
          <p:nvPr>
            <p:ph type="ftr" sz="quarter" idx="11"/>
          </p:nvPr>
        </p:nvSpPr>
        <p:spPr>
          <a:xfrm>
            <a:off x="2272135" y="4769032"/>
            <a:ext cx="2315322" cy="27329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4844904" y="4769032"/>
            <a:ext cx="1542984" cy="273290"/>
          </a:xfrm>
          <a:prstGeom prst="rect">
            <a:avLst/>
          </a:prstGeom>
        </p:spPr>
        <p:txBody>
          <a:bodyPr/>
          <a:lstStyle/>
          <a:p>
            <a:fld id="{3E01EE5D-26FB-46D5-A381-ECFB35BF1D3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71703" y="4769032"/>
            <a:ext cx="1542984" cy="273290"/>
          </a:xfrm>
          <a:prstGeom prst="rect">
            <a:avLst/>
          </a:prstGeom>
        </p:spPr>
        <p:txBody>
          <a:bodyPr/>
          <a:lstStyle>
            <a:lvl1pPr>
              <a:defRPr/>
            </a:lvl1pPr>
          </a:lstStyle>
          <a:p>
            <a:pPr>
              <a:defRPr/>
            </a:pPr>
            <a:fld id="{7C25B2B0-692A-46A2-956F-D87A1A3CFB5B}" type="datetimeFigureOut">
              <a:rPr lang="zh-CN" altLang="en-US"/>
              <a:t>2019/2/12</a:t>
            </a:fld>
            <a:endParaRPr lang="zh-CN" altLang="en-US"/>
          </a:p>
        </p:txBody>
      </p:sp>
      <p:sp>
        <p:nvSpPr>
          <p:cNvPr id="3" name="页脚占位符 4"/>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CE584FB-8213-408C-973A-0BFE315A5B2C}" type="slidenum">
              <a:rPr lang="zh-CN" altLang="en-US"/>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 y="0"/>
            <a:ext cx="6859212" cy="5145088"/>
          </a:xfrm>
          <a:prstGeom prst="rect">
            <a:avLst/>
          </a:prstGeom>
        </p:spPr>
      </p:pic>
      <p:grpSp>
        <p:nvGrpSpPr>
          <p:cNvPr id="2" name="组合 3"/>
          <p:cNvGrpSpPr/>
          <p:nvPr userDrawn="1"/>
        </p:nvGrpSpPr>
        <p:grpSpPr bwMode="auto">
          <a:xfrm flipH="1">
            <a:off x="2" y="248099"/>
            <a:ext cx="1348187"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7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70">
                <a:cs typeface="+mn-ea"/>
                <a:sym typeface="+mn-lt"/>
              </a:endParaRPr>
            </a:p>
          </p:txBody>
        </p:sp>
      </p:grpSp>
      <p:sp>
        <p:nvSpPr>
          <p:cNvPr id="6" name="文本框 12"/>
          <p:cNvSpPr txBox="1">
            <a:spLocks noChangeArrowheads="1"/>
          </p:cNvSpPr>
          <p:nvPr userDrawn="1"/>
        </p:nvSpPr>
        <p:spPr bwMode="auto">
          <a:xfrm>
            <a:off x="2" y="370411"/>
            <a:ext cx="13473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1.jp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11"/>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270000" y="2540000"/>
            <a:ext cx="4762500" cy="357187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txStyles>
    <p:titleStyle>
      <a:lvl1pPr algn="l" defTabSz="487680" rtl="0" eaLnBrk="1" latinLnBrk="0" hangingPunct="1">
        <a:lnSpc>
          <a:spcPct val="90000"/>
        </a:lnSpc>
        <a:spcBef>
          <a:spcPct val="0"/>
        </a:spcBef>
        <a:buNone/>
        <a:defRPr sz="2325" kern="1200">
          <a:solidFill>
            <a:schemeClr val="tx1"/>
          </a:solidFill>
          <a:latin typeface="+mj-lt"/>
          <a:ea typeface="+mj-ea"/>
          <a:cs typeface="+mj-cs"/>
        </a:defRPr>
      </a:lvl1pPr>
    </p:titleStyle>
    <p:bodyStyle>
      <a:lvl1pPr marL="121920" indent="-121920" algn="l" defTabSz="487680" rtl="0" eaLnBrk="1" latinLnBrk="0" hangingPunct="1">
        <a:lnSpc>
          <a:spcPct val="90000"/>
        </a:lnSpc>
        <a:spcBef>
          <a:spcPts val="535"/>
        </a:spcBef>
        <a:buFont typeface="Arial" panose="020B0604020202020204" pitchFamily="34" charset="0"/>
        <a:buChar char="•"/>
        <a:defRPr sz="1500" kern="1200">
          <a:solidFill>
            <a:schemeClr val="tx1"/>
          </a:solidFill>
          <a:latin typeface="+mn-lt"/>
          <a:ea typeface="+mn-ea"/>
          <a:cs typeface="+mn-cs"/>
        </a:defRPr>
      </a:lvl1pPr>
      <a:lvl2pPr marL="365760" indent="-121920" algn="l" defTabSz="487680" rtl="0" eaLnBrk="1" latinLnBrk="0" hangingPunct="1">
        <a:lnSpc>
          <a:spcPct val="90000"/>
        </a:lnSpc>
        <a:spcBef>
          <a:spcPts val="265"/>
        </a:spcBef>
        <a:buFont typeface="Arial" panose="020B0604020202020204" pitchFamily="34" charset="0"/>
        <a:buChar char="•"/>
        <a:defRPr sz="1275" kern="1200">
          <a:solidFill>
            <a:schemeClr val="tx1"/>
          </a:solidFill>
          <a:latin typeface="+mn-lt"/>
          <a:ea typeface="+mn-ea"/>
          <a:cs typeface="+mn-cs"/>
        </a:defRPr>
      </a:lvl2pPr>
      <a:lvl3pPr marL="609600" indent="-121920" algn="l" defTabSz="487680" rtl="0" eaLnBrk="1" latinLnBrk="0" hangingPunct="1">
        <a:lnSpc>
          <a:spcPct val="90000"/>
        </a:lnSpc>
        <a:spcBef>
          <a:spcPts val="265"/>
        </a:spcBef>
        <a:buFont typeface="Arial" panose="020B0604020202020204" pitchFamily="34" charset="0"/>
        <a:buChar char="•"/>
        <a:defRPr sz="1050" kern="1200">
          <a:solidFill>
            <a:schemeClr val="tx1"/>
          </a:solidFill>
          <a:latin typeface="+mn-lt"/>
          <a:ea typeface="+mn-ea"/>
          <a:cs typeface="+mn-cs"/>
        </a:defRPr>
      </a:lvl3pPr>
      <a:lvl4pPr marL="85344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4pPr>
      <a:lvl5pPr marL="109728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5pPr>
      <a:lvl6pPr marL="134112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6pPr>
      <a:lvl7pPr marL="158496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7pPr>
      <a:lvl8pPr marL="182880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8pPr>
      <a:lvl9pPr marL="207264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9pPr>
    </p:bodyStyle>
    <p:otherStyle>
      <a:defPPr>
        <a:defRPr lang="zh-CN"/>
      </a:defPPr>
      <a:lvl1pPr marL="0" algn="l" defTabSz="487680" rtl="0" eaLnBrk="1" latinLnBrk="0" hangingPunct="1">
        <a:defRPr sz="975" kern="1200">
          <a:solidFill>
            <a:schemeClr val="tx1"/>
          </a:solidFill>
          <a:latin typeface="+mn-lt"/>
          <a:ea typeface="+mn-ea"/>
          <a:cs typeface="+mn-cs"/>
        </a:defRPr>
      </a:lvl1pPr>
      <a:lvl2pPr marL="243840" algn="l" defTabSz="487680" rtl="0" eaLnBrk="1" latinLnBrk="0" hangingPunct="1">
        <a:defRPr sz="975" kern="1200">
          <a:solidFill>
            <a:schemeClr val="tx1"/>
          </a:solidFill>
          <a:latin typeface="+mn-lt"/>
          <a:ea typeface="+mn-ea"/>
          <a:cs typeface="+mn-cs"/>
        </a:defRPr>
      </a:lvl2pPr>
      <a:lvl3pPr marL="487680" algn="l" defTabSz="487680" rtl="0" eaLnBrk="1" latinLnBrk="0" hangingPunct="1">
        <a:defRPr sz="975" kern="1200">
          <a:solidFill>
            <a:schemeClr val="tx1"/>
          </a:solidFill>
          <a:latin typeface="+mn-lt"/>
          <a:ea typeface="+mn-ea"/>
          <a:cs typeface="+mn-cs"/>
        </a:defRPr>
      </a:lvl3pPr>
      <a:lvl4pPr marL="731520" algn="l" defTabSz="487680" rtl="0" eaLnBrk="1" latinLnBrk="0" hangingPunct="1">
        <a:defRPr sz="975" kern="1200">
          <a:solidFill>
            <a:schemeClr val="tx1"/>
          </a:solidFill>
          <a:latin typeface="+mn-lt"/>
          <a:ea typeface="+mn-ea"/>
          <a:cs typeface="+mn-cs"/>
        </a:defRPr>
      </a:lvl4pPr>
      <a:lvl5pPr marL="975360" algn="l" defTabSz="487680" rtl="0" eaLnBrk="1" latinLnBrk="0" hangingPunct="1">
        <a:defRPr sz="975" kern="1200">
          <a:solidFill>
            <a:schemeClr val="tx1"/>
          </a:solidFill>
          <a:latin typeface="+mn-lt"/>
          <a:ea typeface="+mn-ea"/>
          <a:cs typeface="+mn-cs"/>
        </a:defRPr>
      </a:lvl5pPr>
      <a:lvl6pPr marL="1219200" algn="l" defTabSz="487680" rtl="0" eaLnBrk="1" latinLnBrk="0" hangingPunct="1">
        <a:defRPr sz="975" kern="1200">
          <a:solidFill>
            <a:schemeClr val="tx1"/>
          </a:solidFill>
          <a:latin typeface="+mn-lt"/>
          <a:ea typeface="+mn-ea"/>
          <a:cs typeface="+mn-cs"/>
        </a:defRPr>
      </a:lvl6pPr>
      <a:lvl7pPr marL="1463040" algn="l" defTabSz="487680" rtl="0" eaLnBrk="1" latinLnBrk="0" hangingPunct="1">
        <a:defRPr sz="975" kern="1200">
          <a:solidFill>
            <a:schemeClr val="tx1"/>
          </a:solidFill>
          <a:latin typeface="+mn-lt"/>
          <a:ea typeface="+mn-ea"/>
          <a:cs typeface="+mn-cs"/>
        </a:defRPr>
      </a:lvl7pPr>
      <a:lvl8pPr marL="1706880" algn="l" defTabSz="487680" rtl="0" eaLnBrk="1" latinLnBrk="0" hangingPunct="1">
        <a:defRPr sz="975" kern="1200">
          <a:solidFill>
            <a:schemeClr val="tx1"/>
          </a:solidFill>
          <a:latin typeface="+mn-lt"/>
          <a:ea typeface="+mn-ea"/>
          <a:cs typeface="+mn-cs"/>
        </a:defRPr>
      </a:lvl8pPr>
      <a:lvl9pPr marL="1950720" algn="l" defTabSz="487680" rtl="0" eaLnBrk="1" latinLnBrk="0" hangingPunct="1">
        <a:defRPr sz="97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597" y="273930"/>
            <a:ext cx="5916395"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597" y="1369642"/>
            <a:ext cx="5916395"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471597" y="4768736"/>
            <a:ext cx="154340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3"/>
          </p:nvPr>
        </p:nvSpPr>
        <p:spPr>
          <a:xfrm>
            <a:off x="2272239" y="4768736"/>
            <a:ext cx="2315111"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4584" y="4768736"/>
            <a:ext cx="154340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18D5ACA-62CA-46DB-AD6B-12EDD6D51A2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431577" y="1961781"/>
            <a:ext cx="6336704" cy="1200329"/>
          </a:xfrm>
          <a:prstGeom prst="rect">
            <a:avLst/>
          </a:prstGeom>
          <a:noFill/>
        </p:spPr>
        <p:txBody>
          <a:bodyPr wrap="square" rtlCol="0" anchor="ctr" anchorCtr="0">
            <a:spAutoFit/>
          </a:bodyPr>
          <a:lstStyle/>
          <a:p>
            <a:r>
              <a:rPr lang="zh-CN" altLang="en-US" sz="3600" b="1">
                <a:latin typeface="微软雅黑 Light" panose="020B0502040204020203" pitchFamily="34" charset="-122"/>
                <a:ea typeface="微软雅黑 Light" panose="020B0502040204020203" pitchFamily="34" charset="-122"/>
              </a:rPr>
              <a:t>专题</a:t>
            </a:r>
            <a:r>
              <a:rPr lang="en-US" altLang="zh-CN" sz="3600" b="1">
                <a:latin typeface="微软雅黑 Light" panose="020B0502040204020203" pitchFamily="34" charset="-122"/>
                <a:ea typeface="微软雅黑 Light" panose="020B0502040204020203" pitchFamily="34" charset="-122"/>
              </a:rPr>
              <a:t>24   </a:t>
            </a:r>
            <a:r>
              <a:rPr lang="zh-CN" altLang="en-US" sz="3600" b="1">
                <a:latin typeface="微软雅黑 Light" panose="020B0502040204020203" pitchFamily="34" charset="-122"/>
                <a:ea typeface="微软雅黑 Light" panose="020B0502040204020203" pitchFamily="34" charset="-122"/>
              </a:rPr>
              <a:t>诗歌鉴赏常见题型（二）</a:t>
            </a:r>
            <a:endParaRPr lang="zh-CN" altLang="en-US" sz="3600" b="1" dirty="0">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EEB5B4C8-9EAF-4B62-8D37-36AECF2DE467}"/>
              </a:ext>
            </a:extLst>
          </p:cNvPr>
          <p:cNvSpPr/>
          <p:nvPr/>
        </p:nvSpPr>
        <p:spPr>
          <a:xfrm>
            <a:off x="117426" y="484312"/>
            <a:ext cx="4320480" cy="4182363"/>
          </a:xfrm>
          <a:prstGeom prst="rect">
            <a:avLst/>
          </a:prstGeom>
        </p:spPr>
        <p:txBody>
          <a:bodyPr wrap="square">
            <a:spAutoFit/>
          </a:bodyPr>
          <a:lstStyle/>
          <a:p>
            <a:pPr>
              <a:lnSpc>
                <a:spcPct val="150000"/>
              </a:lnSpc>
            </a:pPr>
            <a:r>
              <a:rPr lang="zh-CN" altLang="en-US" sz="1400" b="1" dirty="0">
                <a:solidFill>
                  <a:srgbClr val="FF0000"/>
                </a:solidFill>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答案</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本诗前两句描写拂晓时猎猎的风声和客中行船溯流而上的艰难，为抒写情怀作了铺垫。第三句表面上说诗人惯于常年旅途奔波，已经不知道为风浪发愁为何事，其实这里的“不解”为“不在意”之意，表现出久历沧桑后从容自信的心态。第四句中“卧听”“瀑布滩雷”这个典型场景更将诗人对一切艰险都无所畏惧的傲岸气度充分展现了出来。</a:t>
            </a:r>
          </a:p>
        </p:txBody>
      </p:sp>
      <p:pic>
        <p:nvPicPr>
          <p:cNvPr id="2" name="图片 1">
            <a:extLst>
              <a:ext uri="{FF2B5EF4-FFF2-40B4-BE49-F238E27FC236}">
                <a16:creationId xmlns:a16="http://schemas.microsoft.com/office/drawing/2014/main" xmlns="" id="{5DC72D1E-E968-4FAA-9CB9-D48FC09EC896}"/>
              </a:ext>
            </a:extLst>
          </p:cNvPr>
          <p:cNvPicPr>
            <a:picLocks noChangeAspect="1"/>
          </p:cNvPicPr>
          <p:nvPr/>
        </p:nvPicPr>
        <p:blipFill>
          <a:blip r:embed="rId2"/>
          <a:stretch>
            <a:fillRect/>
          </a:stretch>
        </p:blipFill>
        <p:spPr>
          <a:xfrm>
            <a:off x="4221882" y="1708448"/>
            <a:ext cx="2380499" cy="2577803"/>
          </a:xfrm>
          <a:prstGeom prst="rect">
            <a:avLst/>
          </a:prstGeom>
        </p:spPr>
      </p:pic>
    </p:spTree>
    <p:extLst>
      <p:ext uri="{BB962C8B-B14F-4D97-AF65-F5344CB8AC3E}">
        <p14:creationId xmlns:p14="http://schemas.microsoft.com/office/powerpoint/2010/main" val="2440265259"/>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CDB3DED-322B-469A-98B3-5E4E72EAACAB}"/>
              </a:ext>
            </a:extLst>
          </p:cNvPr>
          <p:cNvSpPr/>
          <p:nvPr/>
        </p:nvSpPr>
        <p:spPr>
          <a:xfrm>
            <a:off x="2272729" y="384039"/>
            <a:ext cx="1733168" cy="400110"/>
          </a:xfrm>
          <a:prstGeom prst="rect">
            <a:avLst/>
          </a:prstGeom>
        </p:spPr>
        <p:txBody>
          <a:bodyPr wrap="none">
            <a:spAutoFit/>
          </a:bodyPr>
          <a:lstStyle/>
          <a:p>
            <a:pPr algn="ctr" eaLnBrk="1" hangingPunct="1">
              <a:buFontTx/>
              <a:buNone/>
            </a:pPr>
            <a:r>
              <a:rPr lang="zh-CN" altLang="en-US" sz="2000" b="1" dirty="0">
                <a:solidFill>
                  <a:srgbClr val="FF0000"/>
                </a:solidFill>
                <a:latin typeface="仿宋" panose="02010609060101010101" pitchFamily="49" charset="-122"/>
                <a:ea typeface="仿宋" panose="02010609060101010101" pitchFamily="49" charset="-122"/>
              </a:rPr>
              <a:t>一词领全诗型</a:t>
            </a:r>
          </a:p>
        </p:txBody>
      </p:sp>
      <p:sp>
        <p:nvSpPr>
          <p:cNvPr id="3" name="矩形 2">
            <a:extLst>
              <a:ext uri="{FF2B5EF4-FFF2-40B4-BE49-F238E27FC236}">
                <a16:creationId xmlns:a16="http://schemas.microsoft.com/office/drawing/2014/main" xmlns="" id="{0D1F968F-ADD4-4A40-8D3B-EA3BC28D4093}"/>
              </a:ext>
            </a:extLst>
          </p:cNvPr>
          <p:cNvSpPr/>
          <p:nvPr/>
        </p:nvSpPr>
        <p:spPr>
          <a:xfrm>
            <a:off x="220502" y="1199281"/>
            <a:ext cx="6120680" cy="442878"/>
          </a:xfrm>
          <a:prstGeom prst="rect">
            <a:avLst/>
          </a:prstGeom>
        </p:spPr>
        <p:txBody>
          <a:bodyPr wrap="square">
            <a:spAutoFit/>
          </a:bodyPr>
          <a:lstStyle/>
          <a:p>
            <a:pPr eaLnBrk="1" hangingPunct="1">
              <a:lnSpc>
                <a:spcPct val="150000"/>
              </a:lnSpc>
              <a:buFontTx/>
              <a:buNone/>
              <a:defRPr/>
            </a:pPr>
            <a:r>
              <a:rPr lang="zh-CN" altLang="en-US" b="1" dirty="0">
                <a:solidFill>
                  <a:srgbClr val="FF0000"/>
                </a:solidFill>
                <a:latin typeface="仿宋" panose="02010609060101010101" pitchFamily="49" charset="-122"/>
                <a:ea typeface="仿宋" panose="02010609060101010101" pitchFamily="49" charset="-122"/>
              </a:rPr>
              <a:t>提问方式：</a:t>
            </a:r>
            <a:r>
              <a:rPr lang="zh-CN" altLang="en-US" b="1" dirty="0">
                <a:solidFill>
                  <a:srgbClr val="000000"/>
                </a:solidFill>
                <a:latin typeface="仿宋" panose="02010609060101010101" pitchFamily="49" charset="-122"/>
                <a:ea typeface="仿宋" panose="02010609060101010101" pitchFamily="49" charset="-122"/>
              </a:rPr>
              <a:t>某词是全诗的关键，为什么</a:t>
            </a:r>
            <a:r>
              <a:rPr lang="en-US" altLang="zh-CN" b="1" dirty="0">
                <a:solidFill>
                  <a:srgbClr val="000000"/>
                </a:solidFill>
                <a:latin typeface="仿宋" panose="02010609060101010101" pitchFamily="49" charset="-122"/>
                <a:ea typeface="仿宋" panose="02010609060101010101" pitchFamily="49" charset="-122"/>
              </a:rPr>
              <a:t>?</a:t>
            </a:r>
          </a:p>
        </p:txBody>
      </p:sp>
      <p:sp>
        <p:nvSpPr>
          <p:cNvPr id="4" name="矩形 3">
            <a:extLst>
              <a:ext uri="{FF2B5EF4-FFF2-40B4-BE49-F238E27FC236}">
                <a16:creationId xmlns:a16="http://schemas.microsoft.com/office/drawing/2014/main" xmlns="" id="{6132E3CD-8D79-4C5A-BFAB-A7B3251BB82E}"/>
              </a:ext>
            </a:extLst>
          </p:cNvPr>
          <p:cNvSpPr/>
          <p:nvPr/>
        </p:nvSpPr>
        <p:spPr>
          <a:xfrm>
            <a:off x="220502" y="1714167"/>
            <a:ext cx="6480720" cy="858377"/>
          </a:xfrm>
          <a:prstGeom prst="rect">
            <a:avLst/>
          </a:prstGeom>
        </p:spPr>
        <p:txBody>
          <a:bodyPr wrap="square">
            <a:spAutoFit/>
          </a:bodyPr>
          <a:lstStyle/>
          <a:p>
            <a:pPr eaLnBrk="1" hangingPunct="1">
              <a:lnSpc>
                <a:spcPct val="150000"/>
              </a:lnSpc>
              <a:buFontTx/>
              <a:buNone/>
            </a:pPr>
            <a:r>
              <a:rPr lang="zh-CN" altLang="en-US" b="1" dirty="0">
                <a:solidFill>
                  <a:srgbClr val="FF0000"/>
                </a:solidFill>
                <a:latin typeface="仿宋" panose="02010609060101010101" pitchFamily="49" charset="-122"/>
                <a:ea typeface="仿宋" panose="02010609060101010101" pitchFamily="49" charset="-122"/>
              </a:rPr>
              <a:t>解答分析</a:t>
            </a:r>
            <a:r>
              <a:rPr lang="zh-CN" altLang="en-US" b="1" dirty="0">
                <a:solidFill>
                  <a:srgbClr val="000000"/>
                </a:solidFill>
                <a:latin typeface="仿宋" panose="02010609060101010101" pitchFamily="49" charset="-122"/>
                <a:ea typeface="仿宋" panose="02010609060101010101" pitchFamily="49" charset="-122"/>
              </a:rPr>
              <a:t>：古诗非常讲究构思，往往一个字或一个词就构成全诗的</a:t>
            </a:r>
            <a:r>
              <a:rPr lang="zh-CN" altLang="en-US" b="1" dirty="0">
                <a:solidFill>
                  <a:srgbClr val="0000CC"/>
                </a:solidFill>
                <a:latin typeface="仿宋" panose="02010609060101010101" pitchFamily="49" charset="-122"/>
                <a:ea typeface="仿宋" panose="02010609060101010101" pitchFamily="49" charset="-122"/>
              </a:rPr>
              <a:t>线索</a:t>
            </a:r>
            <a:r>
              <a:rPr lang="zh-CN" altLang="en-US" b="1" dirty="0">
                <a:solidFill>
                  <a:srgbClr val="000000"/>
                </a:solidFill>
                <a:latin typeface="仿宋" panose="02010609060101010101" pitchFamily="49" charset="-122"/>
                <a:ea typeface="仿宋" panose="02010609060101010101" pitchFamily="49" charset="-122"/>
              </a:rPr>
              <a:t>，全诗的</a:t>
            </a:r>
            <a:r>
              <a:rPr lang="zh-CN" altLang="en-US" b="1" dirty="0">
                <a:solidFill>
                  <a:srgbClr val="0000CC"/>
                </a:solidFill>
                <a:latin typeface="仿宋" panose="02010609060101010101" pitchFamily="49" charset="-122"/>
                <a:ea typeface="仿宋" panose="02010609060101010101" pitchFamily="49" charset="-122"/>
              </a:rPr>
              <a:t>感情基调</a:t>
            </a:r>
            <a:r>
              <a:rPr lang="zh-CN" altLang="en-US" b="1" dirty="0">
                <a:solidFill>
                  <a:srgbClr val="000000"/>
                </a:solidFill>
                <a:latin typeface="仿宋" panose="02010609060101010101" pitchFamily="49" charset="-122"/>
                <a:ea typeface="仿宋" panose="02010609060101010101" pitchFamily="49" charset="-122"/>
              </a:rPr>
              <a:t>、全诗的</a:t>
            </a:r>
            <a:r>
              <a:rPr lang="zh-CN" altLang="en-US" b="1" dirty="0">
                <a:solidFill>
                  <a:srgbClr val="0000CC"/>
                </a:solidFill>
                <a:latin typeface="仿宋" panose="02010609060101010101" pitchFamily="49" charset="-122"/>
                <a:ea typeface="仿宋" panose="02010609060101010101" pitchFamily="49" charset="-122"/>
              </a:rPr>
              <a:t>思想</a:t>
            </a:r>
            <a:r>
              <a:rPr lang="zh-CN" altLang="en-US" b="1" dirty="0">
                <a:solidFill>
                  <a:srgbClr val="000000"/>
                </a:solidFill>
                <a:latin typeface="仿宋" panose="02010609060101010101" pitchFamily="49" charset="-122"/>
                <a:ea typeface="仿宋" panose="02010609060101010101" pitchFamily="49" charset="-122"/>
              </a:rPr>
              <a:t>。</a:t>
            </a:r>
            <a:r>
              <a:rPr lang="zh-CN" altLang="en-US" dirty="0">
                <a:solidFill>
                  <a:srgbClr val="000000"/>
                </a:solidFill>
                <a:latin typeface="仿宋" panose="02010609060101010101" pitchFamily="49" charset="-122"/>
                <a:ea typeface="仿宋" panose="02010609060101010101" pitchFamily="49" charset="-122"/>
              </a:rPr>
              <a:t> </a:t>
            </a:r>
          </a:p>
        </p:txBody>
      </p:sp>
      <p:sp>
        <p:nvSpPr>
          <p:cNvPr id="5" name="矩形 4">
            <a:extLst>
              <a:ext uri="{FF2B5EF4-FFF2-40B4-BE49-F238E27FC236}">
                <a16:creationId xmlns:a16="http://schemas.microsoft.com/office/drawing/2014/main" xmlns="" id="{2FE22553-48A4-43DB-8C34-125DCF47D13B}"/>
              </a:ext>
            </a:extLst>
          </p:cNvPr>
          <p:cNvSpPr/>
          <p:nvPr/>
        </p:nvSpPr>
        <p:spPr>
          <a:xfrm>
            <a:off x="220502" y="2716560"/>
            <a:ext cx="6127638" cy="1273875"/>
          </a:xfrm>
          <a:prstGeom prst="rect">
            <a:avLst/>
          </a:prstGeom>
        </p:spPr>
        <p:txBody>
          <a:bodyPr wrap="square">
            <a:spAutoFit/>
          </a:bodyPr>
          <a:lstStyle/>
          <a:p>
            <a:pPr marL="0" indent="0" eaLnBrk="1" hangingPunct="1">
              <a:lnSpc>
                <a:spcPct val="150000"/>
              </a:lnSpc>
              <a:buFontTx/>
              <a:buNone/>
              <a:defRPr/>
            </a:pPr>
            <a:r>
              <a:rPr lang="zh-CN" altLang="en-US" b="1" dirty="0">
                <a:latin typeface="仿宋" panose="02010609060101010101" pitchFamily="49" charset="-122"/>
                <a:ea typeface="仿宋" panose="02010609060101010101" pitchFamily="49" charset="-122"/>
              </a:rPr>
              <a:t>答题步骤：</a:t>
            </a:r>
            <a:endParaRPr lang="en-US" altLang="zh-CN" b="1" dirty="0">
              <a:latin typeface="仿宋" panose="02010609060101010101" pitchFamily="49" charset="-122"/>
              <a:ea typeface="仿宋" panose="02010609060101010101" pitchFamily="49" charset="-122"/>
            </a:endParaRPr>
          </a:p>
          <a:p>
            <a:pPr marL="0" indent="0" eaLnBrk="1" hangingPunct="1">
              <a:lnSpc>
                <a:spcPct val="150000"/>
              </a:lnSpc>
              <a:buFontTx/>
              <a:buNone/>
              <a:defRPr/>
            </a:pPr>
            <a:r>
              <a:rPr lang="en-US" altLang="zh-CN" b="1" dirty="0">
                <a:latin typeface="仿宋" panose="02010609060101010101" pitchFamily="49" charset="-122"/>
                <a:ea typeface="仿宋" panose="02010609060101010101" pitchFamily="49" charset="-122"/>
              </a:rPr>
              <a:t>    ①</a:t>
            </a:r>
            <a:r>
              <a:rPr lang="zh-CN" altLang="en-US" b="1" dirty="0">
                <a:latin typeface="仿宋" panose="02010609060101010101" pitchFamily="49" charset="-122"/>
                <a:ea typeface="仿宋" panose="02010609060101010101" pitchFamily="49" charset="-122"/>
              </a:rPr>
              <a:t>该词对突出</a:t>
            </a:r>
            <a:r>
              <a:rPr lang="zh-CN" altLang="en-US" b="1" dirty="0">
                <a:solidFill>
                  <a:srgbClr val="FF0000"/>
                </a:solidFill>
                <a:latin typeface="仿宋" panose="02010609060101010101" pitchFamily="49" charset="-122"/>
                <a:ea typeface="仿宋" panose="02010609060101010101" pitchFamily="49" charset="-122"/>
              </a:rPr>
              <a:t>主旨</a:t>
            </a:r>
            <a:r>
              <a:rPr lang="zh-CN" altLang="en-US" b="1" dirty="0">
                <a:latin typeface="仿宋" panose="02010609060101010101" pitchFamily="49" charset="-122"/>
                <a:ea typeface="仿宋" panose="02010609060101010101" pitchFamily="49" charset="-122"/>
              </a:rPr>
              <a:t>所起的作用。</a:t>
            </a:r>
          </a:p>
          <a:p>
            <a:pPr marL="0" indent="0" eaLnBrk="1" hangingPunct="1">
              <a:lnSpc>
                <a:spcPct val="150000"/>
              </a:lnSpc>
              <a:buFontTx/>
              <a:buNone/>
              <a:defRPr/>
            </a:pPr>
            <a:r>
              <a:rPr lang="en-US" altLang="zh-CN" b="1" dirty="0">
                <a:latin typeface="仿宋" panose="02010609060101010101" pitchFamily="49" charset="-122"/>
                <a:ea typeface="仿宋" panose="02010609060101010101" pitchFamily="49" charset="-122"/>
              </a:rPr>
              <a:t>    ②</a:t>
            </a:r>
            <a:r>
              <a:rPr lang="zh-CN" altLang="en-US" b="1" dirty="0">
                <a:latin typeface="仿宋" panose="02010609060101010101" pitchFamily="49" charset="-122"/>
                <a:ea typeface="仿宋" panose="02010609060101010101" pitchFamily="49" charset="-122"/>
              </a:rPr>
              <a:t>从该词在诗中</a:t>
            </a:r>
            <a:r>
              <a:rPr lang="zh-CN" altLang="en-US" b="1" dirty="0">
                <a:solidFill>
                  <a:srgbClr val="FF0000"/>
                </a:solidFill>
                <a:latin typeface="仿宋" panose="02010609060101010101" pitchFamily="49" charset="-122"/>
                <a:ea typeface="仿宋" panose="02010609060101010101" pitchFamily="49" charset="-122"/>
              </a:rPr>
              <a:t>结构</a:t>
            </a:r>
            <a:r>
              <a:rPr lang="zh-CN" altLang="en-US" b="1" dirty="0">
                <a:latin typeface="仿宋" panose="02010609060101010101" pitchFamily="49" charset="-122"/>
                <a:ea typeface="仿宋" panose="02010609060101010101" pitchFamily="49" charset="-122"/>
              </a:rPr>
              <a:t>上所起的作用考虑。</a:t>
            </a:r>
          </a:p>
        </p:txBody>
      </p:sp>
    </p:spTree>
    <p:extLst>
      <p:ext uri="{BB962C8B-B14F-4D97-AF65-F5344CB8AC3E}">
        <p14:creationId xmlns:p14="http://schemas.microsoft.com/office/powerpoint/2010/main" val="160253838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50A313D-4C01-45BE-8994-E407A62E7E85}"/>
              </a:ext>
            </a:extLst>
          </p:cNvPr>
          <p:cNvSpPr/>
          <p:nvPr/>
        </p:nvSpPr>
        <p:spPr>
          <a:xfrm>
            <a:off x="37978" y="340296"/>
            <a:ext cx="6742162" cy="2151038"/>
          </a:xfrm>
          <a:prstGeom prst="rect">
            <a:avLst/>
          </a:prstGeom>
        </p:spPr>
        <p:txBody>
          <a:bodyPr wrap="square">
            <a:spAutoFit/>
          </a:bodyPr>
          <a:lstStyle/>
          <a:p>
            <a:pPr algn="ctr" eaLnBrk="1" hangingPunct="1">
              <a:lnSpc>
                <a:spcPct val="150000"/>
              </a:lnSpc>
              <a:buFontTx/>
              <a:buNone/>
            </a:pPr>
            <a:r>
              <a:rPr lang="zh-CN" altLang="en-US" sz="2000" b="1" dirty="0">
                <a:solidFill>
                  <a:srgbClr val="000000"/>
                </a:solidFill>
                <a:latin typeface="仿宋" panose="02010609060101010101" pitchFamily="49" charset="-122"/>
                <a:ea typeface="仿宋" panose="02010609060101010101" pitchFamily="49" charset="-122"/>
              </a:rPr>
              <a:t>春夜洛城闻笛        李白</a:t>
            </a:r>
          </a:p>
          <a:p>
            <a:pPr algn="ctr">
              <a:lnSpc>
                <a:spcPct val="150000"/>
              </a:lnSpc>
              <a:buFontTx/>
              <a:buNone/>
            </a:pPr>
            <a:r>
              <a:rPr lang="zh-CN" altLang="en-US" b="1" dirty="0">
                <a:solidFill>
                  <a:srgbClr val="000000"/>
                </a:solidFill>
                <a:latin typeface="仿宋" panose="02010609060101010101" pitchFamily="49" charset="-122"/>
                <a:ea typeface="仿宋" panose="02010609060101010101" pitchFamily="49" charset="-122"/>
              </a:rPr>
              <a:t>谁家玉笛暗飞声，散入春风满洛城。</a:t>
            </a:r>
            <a:endParaRPr lang="en-US" altLang="zh-CN" b="1" dirty="0">
              <a:solidFill>
                <a:srgbClr val="000000"/>
              </a:solidFill>
              <a:latin typeface="仿宋" panose="02010609060101010101" pitchFamily="49" charset="-122"/>
              <a:ea typeface="仿宋" panose="02010609060101010101" pitchFamily="49" charset="-122"/>
            </a:endParaRPr>
          </a:p>
          <a:p>
            <a:pPr algn="ctr">
              <a:lnSpc>
                <a:spcPct val="150000"/>
              </a:lnSpc>
              <a:buFontTx/>
              <a:buNone/>
            </a:pPr>
            <a:r>
              <a:rPr lang="zh-CN" altLang="en-US" b="1" dirty="0">
                <a:solidFill>
                  <a:srgbClr val="000000"/>
                </a:solidFill>
                <a:latin typeface="仿宋" panose="02010609060101010101" pitchFamily="49" charset="-122"/>
                <a:ea typeface="仿宋" panose="02010609060101010101" pitchFamily="49" charset="-122"/>
              </a:rPr>
              <a:t>此夜曲中闻折柳，何人不起故园情</a:t>
            </a:r>
            <a:r>
              <a:rPr lang="en-US" altLang="zh-CN" b="1" dirty="0">
                <a:solidFill>
                  <a:srgbClr val="000000"/>
                </a:solidFill>
                <a:latin typeface="仿宋" panose="02010609060101010101" pitchFamily="49" charset="-122"/>
                <a:ea typeface="仿宋" panose="02010609060101010101" pitchFamily="49" charset="-122"/>
              </a:rPr>
              <a:t>? </a:t>
            </a:r>
          </a:p>
          <a:p>
            <a:pPr>
              <a:lnSpc>
                <a:spcPct val="150000"/>
              </a:lnSpc>
              <a:buFontTx/>
              <a:buNone/>
            </a:pPr>
            <a:r>
              <a:rPr lang="en-US" altLang="zh-CN" b="1" dirty="0">
                <a:solidFill>
                  <a:srgbClr val="000000"/>
                </a:solidFill>
                <a:latin typeface="仿宋" panose="02010609060101010101" pitchFamily="49" charset="-122"/>
                <a:ea typeface="仿宋" panose="02010609060101010101" pitchFamily="49" charset="-122"/>
              </a:rPr>
              <a:t>   “</a:t>
            </a:r>
            <a:r>
              <a:rPr lang="zh-CN" altLang="en-US" b="1" dirty="0">
                <a:solidFill>
                  <a:srgbClr val="000000"/>
                </a:solidFill>
                <a:latin typeface="仿宋" panose="02010609060101010101" pitchFamily="49" charset="-122"/>
                <a:ea typeface="仿宋" panose="02010609060101010101" pitchFamily="49" charset="-122"/>
              </a:rPr>
              <a:t>折柳”二字是全诗的关键，“折柳”寓意是什么</a:t>
            </a:r>
            <a:r>
              <a:rPr lang="en-US" altLang="zh-CN" b="1" dirty="0">
                <a:solidFill>
                  <a:srgbClr val="000000"/>
                </a:solidFill>
                <a:latin typeface="仿宋" panose="02010609060101010101" pitchFamily="49" charset="-122"/>
                <a:ea typeface="仿宋" panose="02010609060101010101" pitchFamily="49" charset="-122"/>
              </a:rPr>
              <a:t>?</a:t>
            </a:r>
            <a:r>
              <a:rPr lang="zh-CN" altLang="en-US" b="1" dirty="0">
                <a:solidFill>
                  <a:srgbClr val="000000"/>
                </a:solidFill>
                <a:latin typeface="仿宋" panose="02010609060101010101" pitchFamily="49" charset="-122"/>
                <a:ea typeface="仿宋" panose="02010609060101010101" pitchFamily="49" charset="-122"/>
              </a:rPr>
              <a:t>你是否同意“关键”之说，为什么</a:t>
            </a:r>
            <a:r>
              <a:rPr lang="en-US" altLang="zh-CN" b="1" dirty="0">
                <a:solidFill>
                  <a:srgbClr val="000000"/>
                </a:solidFill>
                <a:latin typeface="仿宋" panose="02010609060101010101" pitchFamily="49" charset="-122"/>
                <a:ea typeface="仿宋" panose="02010609060101010101" pitchFamily="49" charset="-122"/>
              </a:rPr>
              <a:t>?</a:t>
            </a:r>
            <a:r>
              <a:rPr lang="zh-CN" altLang="en-US" b="1" dirty="0">
                <a:solidFill>
                  <a:srgbClr val="000000"/>
                </a:solidFill>
                <a:latin typeface="仿宋" panose="02010609060101010101" pitchFamily="49" charset="-122"/>
                <a:ea typeface="仿宋" panose="02010609060101010101" pitchFamily="49" charset="-122"/>
              </a:rPr>
              <a:t>。</a:t>
            </a:r>
          </a:p>
        </p:txBody>
      </p:sp>
      <p:sp>
        <p:nvSpPr>
          <p:cNvPr id="3" name="矩形 2">
            <a:extLst>
              <a:ext uri="{FF2B5EF4-FFF2-40B4-BE49-F238E27FC236}">
                <a16:creationId xmlns:a16="http://schemas.microsoft.com/office/drawing/2014/main" xmlns="" id="{BC5E9EBC-C170-445B-8EAC-EB14DE68D3EE}"/>
              </a:ext>
            </a:extLst>
          </p:cNvPr>
          <p:cNvSpPr/>
          <p:nvPr/>
        </p:nvSpPr>
        <p:spPr>
          <a:xfrm>
            <a:off x="132695" y="2644552"/>
            <a:ext cx="6552728" cy="1273875"/>
          </a:xfrm>
          <a:prstGeom prst="rect">
            <a:avLst/>
          </a:prstGeom>
        </p:spPr>
        <p:txBody>
          <a:bodyPr wrap="square">
            <a:spAutoFit/>
          </a:bodyPr>
          <a:lstStyle/>
          <a:p>
            <a:pPr eaLnBrk="1" hangingPunct="1">
              <a:lnSpc>
                <a:spcPct val="150000"/>
              </a:lnSpc>
              <a:buFontTx/>
              <a:buNone/>
            </a:pPr>
            <a:r>
              <a:rPr lang="zh-CN" altLang="en-US" b="1" dirty="0">
                <a:solidFill>
                  <a:srgbClr val="000000"/>
                </a:solidFill>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答案</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“折柳”的寓意是“惜别怀远”，而诗歌的主旨正是思乡之情</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步骤一</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。这种思乡之情是从听到“折柳”曲的笛声引起的</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步骤二</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。可见“折柳”是全诗的关键。 </a:t>
            </a:r>
          </a:p>
        </p:txBody>
      </p:sp>
    </p:spTree>
    <p:extLst>
      <p:ext uri="{BB962C8B-B14F-4D97-AF65-F5344CB8AC3E}">
        <p14:creationId xmlns:p14="http://schemas.microsoft.com/office/powerpoint/2010/main" val="1209204087"/>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A26BF81-64D4-46C0-BEE6-A1C69149BFD6}"/>
              </a:ext>
            </a:extLst>
          </p:cNvPr>
          <p:cNvSpPr/>
          <p:nvPr/>
        </p:nvSpPr>
        <p:spPr>
          <a:xfrm>
            <a:off x="128624" y="484312"/>
            <a:ext cx="6541529" cy="1708160"/>
          </a:xfrm>
          <a:prstGeom prst="rect">
            <a:avLst/>
          </a:prstGeom>
        </p:spPr>
        <p:txBody>
          <a:bodyPr wrap="square">
            <a:spAutoFit/>
          </a:bodyPr>
          <a:lstStyle/>
          <a:p>
            <a:pPr marL="0" indent="0" eaLnBrk="1" hangingPunct="1">
              <a:lnSpc>
                <a:spcPct val="150000"/>
              </a:lnSpc>
              <a:buFontTx/>
              <a:buNone/>
            </a:pPr>
            <a:r>
              <a:rPr lang="zh-CN" altLang="en-US" sz="1400" b="1" dirty="0">
                <a:latin typeface="仿宋" panose="02010609060101010101" pitchFamily="49" charset="-122"/>
                <a:ea typeface="仿宋" panose="02010609060101010101" pitchFamily="49" charset="-122"/>
              </a:rPr>
              <a:t>阅读下面两首唐诗，然后回答问题。</a:t>
            </a:r>
            <a:endParaRPr lang="en-US" altLang="zh-CN" sz="1400" b="1" dirty="0">
              <a:latin typeface="仿宋" panose="02010609060101010101" pitchFamily="49" charset="-122"/>
              <a:ea typeface="仿宋" panose="02010609060101010101" pitchFamily="49" charset="-122"/>
            </a:endParaRPr>
          </a:p>
          <a:p>
            <a:pPr>
              <a:lnSpc>
                <a:spcPct val="150000"/>
              </a:lnSpc>
            </a:pPr>
            <a:r>
              <a:rPr lang="en-US" altLang="zh-CN" sz="1400" b="1" dirty="0">
                <a:latin typeface="仿宋" panose="02010609060101010101" pitchFamily="49" charset="-122"/>
                <a:ea typeface="仿宋" panose="02010609060101010101" pitchFamily="49" charset="-122"/>
              </a:rPr>
              <a:t>   </a:t>
            </a:r>
            <a:r>
              <a:rPr lang="zh-CN" altLang="en-US" sz="1400" b="1" dirty="0">
                <a:latin typeface="仿宋" panose="02010609060101010101" pitchFamily="49" charset="-122"/>
                <a:ea typeface="仿宋" panose="02010609060101010101" pitchFamily="49" charset="-122"/>
              </a:rPr>
              <a:t>闻王昌龄左迁龙标遥有此寄　李白　             龙标野宴   王昌龄</a:t>
            </a:r>
          </a:p>
          <a:p>
            <a:pPr marL="0" indent="0" algn="ctr" eaLnBrk="1" hangingPunct="1">
              <a:lnSpc>
                <a:spcPct val="150000"/>
              </a:lnSpc>
              <a:buFontTx/>
              <a:buNone/>
            </a:pPr>
            <a:r>
              <a:rPr lang="zh-CN" altLang="en-US" sz="1400" b="1" dirty="0">
                <a:latin typeface="仿宋" panose="02010609060101010101" pitchFamily="49" charset="-122"/>
                <a:ea typeface="仿宋" panose="02010609060101010101" pitchFamily="49" charset="-122"/>
              </a:rPr>
              <a:t>杨花落尽子规啼，闻道龙标过五溪。</a:t>
            </a:r>
            <a:r>
              <a:rPr lang="en-US" altLang="zh-CN" sz="1400" b="1" dirty="0">
                <a:latin typeface="仿宋" panose="02010609060101010101" pitchFamily="49" charset="-122"/>
                <a:ea typeface="仿宋" panose="02010609060101010101" pitchFamily="49" charset="-122"/>
              </a:rPr>
              <a:t>             </a:t>
            </a:r>
            <a:r>
              <a:rPr lang="zh-CN" altLang="en-US" sz="1400" b="1" dirty="0">
                <a:latin typeface="仿宋" panose="02010609060101010101" pitchFamily="49" charset="-122"/>
                <a:ea typeface="仿宋" panose="02010609060101010101" pitchFamily="49" charset="-122"/>
              </a:rPr>
              <a:t>沅溪夏晚足凉风，春酒相携就竹丛。</a:t>
            </a:r>
          </a:p>
          <a:p>
            <a:pPr algn="ctr">
              <a:lnSpc>
                <a:spcPct val="150000"/>
              </a:lnSpc>
            </a:pPr>
            <a:r>
              <a:rPr lang="zh-CN" altLang="en-US" sz="1400" b="1" dirty="0">
                <a:latin typeface="仿宋" panose="02010609060101010101" pitchFamily="49" charset="-122"/>
                <a:ea typeface="仿宋" panose="02010609060101010101" pitchFamily="49" charset="-122"/>
              </a:rPr>
              <a:t>我寄愁心与明月，随风直到夜郎西。 </a:t>
            </a:r>
            <a:r>
              <a:rPr lang="en-US" altLang="zh-CN" sz="1400" b="1" dirty="0">
                <a:latin typeface="仿宋" panose="02010609060101010101" pitchFamily="49" charset="-122"/>
                <a:ea typeface="仿宋" panose="02010609060101010101" pitchFamily="49" charset="-122"/>
              </a:rPr>
              <a:t>            </a:t>
            </a:r>
            <a:r>
              <a:rPr lang="zh-CN" altLang="en-US" sz="1400" b="1" dirty="0">
                <a:latin typeface="仿宋" panose="02010609060101010101" pitchFamily="49" charset="-122"/>
                <a:ea typeface="仿宋" panose="02010609060101010101" pitchFamily="49" charset="-122"/>
              </a:rPr>
              <a:t>莫道弦歌愁远谪，青山明月不曾空。</a:t>
            </a:r>
          </a:p>
          <a:p>
            <a:pPr marL="0" indent="0" eaLnBrk="1" hangingPunct="1">
              <a:lnSpc>
                <a:spcPct val="150000"/>
              </a:lnSpc>
              <a:buFontTx/>
              <a:buNone/>
            </a:pPr>
            <a:r>
              <a:rPr lang="zh-CN" altLang="en-US" sz="1400" b="1" dirty="0">
                <a:latin typeface="仿宋" panose="02010609060101010101" pitchFamily="49" charset="-122"/>
                <a:ea typeface="仿宋" panose="02010609060101010101" pitchFamily="49" charset="-122"/>
              </a:rPr>
              <a:t>【注】龙标：古地名，今属湖南黔阳。</a:t>
            </a:r>
          </a:p>
        </p:txBody>
      </p:sp>
      <p:sp>
        <p:nvSpPr>
          <p:cNvPr id="3" name="矩形 2">
            <a:extLst>
              <a:ext uri="{FF2B5EF4-FFF2-40B4-BE49-F238E27FC236}">
                <a16:creationId xmlns:a16="http://schemas.microsoft.com/office/drawing/2014/main" xmlns="" id="{6963B2F5-2B05-459B-BEC8-38EB9C2A8606}"/>
              </a:ext>
            </a:extLst>
          </p:cNvPr>
          <p:cNvSpPr/>
          <p:nvPr/>
        </p:nvSpPr>
        <p:spPr>
          <a:xfrm>
            <a:off x="111038" y="2157045"/>
            <a:ext cx="6751040" cy="871392"/>
          </a:xfrm>
          <a:prstGeom prst="rect">
            <a:avLst/>
          </a:prstGeom>
        </p:spPr>
        <p:txBody>
          <a:bodyPr wrap="square">
            <a:spAutoFit/>
          </a:bodyPr>
          <a:lstStyle/>
          <a:p>
            <a:pPr marL="0" indent="0" eaLnBrk="1" hangingPunct="1">
              <a:lnSpc>
                <a:spcPct val="150000"/>
              </a:lnSpc>
              <a:buFontTx/>
              <a:buNone/>
            </a:pPr>
            <a:r>
              <a:rPr lang="zh-CN" altLang="en-US" sz="1600" b="1" dirty="0">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两首诗都有一“愁”字，但其在诗中的含义和所起的作用各不相同，请简要分析。</a:t>
            </a:r>
            <a:r>
              <a:rPr lang="zh-CN" altLang="en-US" b="1" dirty="0">
                <a:solidFill>
                  <a:srgbClr val="0000FF"/>
                </a:solidFill>
                <a:latin typeface="楷体_GB2312" pitchFamily="49" charset="-122"/>
                <a:ea typeface="楷体_GB2312" pitchFamily="49" charset="-122"/>
              </a:rPr>
              <a:t> </a:t>
            </a:r>
            <a:endParaRPr lang="en-US" altLang="zh-CN" b="1" dirty="0">
              <a:solidFill>
                <a:srgbClr val="0000FF"/>
              </a:solidFill>
              <a:latin typeface="楷体_GB2312" pitchFamily="49" charset="-122"/>
              <a:ea typeface="楷体_GB2312" pitchFamily="49" charset="-122"/>
            </a:endParaRPr>
          </a:p>
        </p:txBody>
      </p:sp>
      <p:sp>
        <p:nvSpPr>
          <p:cNvPr id="4" name="矩形 3">
            <a:extLst>
              <a:ext uri="{FF2B5EF4-FFF2-40B4-BE49-F238E27FC236}">
                <a16:creationId xmlns:a16="http://schemas.microsoft.com/office/drawing/2014/main" xmlns="" id="{BCFF0E10-51EC-4515-B3EE-E552B29DB256}"/>
              </a:ext>
            </a:extLst>
          </p:cNvPr>
          <p:cNvSpPr/>
          <p:nvPr/>
        </p:nvSpPr>
        <p:spPr>
          <a:xfrm>
            <a:off x="36996" y="3004203"/>
            <a:ext cx="6613537" cy="1689373"/>
          </a:xfrm>
          <a:prstGeom prst="rect">
            <a:avLst/>
          </a:prstGeom>
        </p:spPr>
        <p:txBody>
          <a:bodyPr wrap="square">
            <a:spAutoFit/>
          </a:bodyPr>
          <a:lstStyle/>
          <a:p>
            <a:pPr>
              <a:lnSpc>
                <a:spcPct val="150000"/>
              </a:lnSpc>
            </a:pPr>
            <a:r>
              <a:rPr lang="zh-CN" altLang="en-US" sz="1600" b="1" dirty="0">
                <a:solidFill>
                  <a:srgbClr val="0000FF"/>
                </a:solidFill>
                <a:latin typeface="仿宋" panose="02010609060101010101" pitchFamily="49" charset="-122"/>
                <a:ea typeface="仿宋" panose="02010609060101010101" pitchFamily="49" charset="-122"/>
              </a:rPr>
              <a:t>    </a:t>
            </a:r>
            <a:r>
              <a:rPr lang="en-US" altLang="zh-CN" sz="1600" b="1" dirty="0">
                <a:solidFill>
                  <a:srgbClr val="0000FF"/>
                </a:solidFill>
                <a:latin typeface="仿宋" panose="02010609060101010101" pitchFamily="49" charset="-122"/>
                <a:ea typeface="仿宋" panose="02010609060101010101" pitchFamily="49" charset="-122"/>
              </a:rPr>
              <a:t>【</a:t>
            </a:r>
            <a:r>
              <a:rPr lang="zh-CN" altLang="en-US" sz="1600" b="1" dirty="0">
                <a:solidFill>
                  <a:srgbClr val="0000FF"/>
                </a:solidFill>
                <a:latin typeface="仿宋" panose="02010609060101010101" pitchFamily="49" charset="-122"/>
                <a:ea typeface="仿宋" panose="02010609060101010101" pitchFamily="49" charset="-122"/>
              </a:rPr>
              <a:t>答案</a:t>
            </a:r>
            <a:r>
              <a:rPr lang="en-US" altLang="zh-CN" sz="1600" b="1" dirty="0">
                <a:solidFill>
                  <a:srgbClr val="0000FF"/>
                </a:solidFill>
                <a:latin typeface="仿宋" panose="02010609060101010101" pitchFamily="49" charset="-122"/>
                <a:ea typeface="仿宋" panose="02010609060101010101" pitchFamily="49" charset="-122"/>
              </a:rPr>
              <a:t>】</a:t>
            </a:r>
            <a:r>
              <a:rPr lang="zh-CN" altLang="en-US" b="1" dirty="0">
                <a:solidFill>
                  <a:srgbClr val="0000FF"/>
                </a:solidFill>
                <a:latin typeface="仿宋" panose="02010609060101010101" pitchFamily="49" charset="-122"/>
                <a:ea typeface="仿宋" panose="02010609060101010101" pitchFamily="49" charset="-122"/>
              </a:rPr>
              <a:t>李白诗中的“愁”是怀人之愁； </a:t>
            </a:r>
            <a:r>
              <a:rPr lang="en-US" altLang="zh-CN" b="1" dirty="0">
                <a:latin typeface="仿宋" panose="02010609060101010101" pitchFamily="49" charset="-122"/>
                <a:ea typeface="仿宋" panose="02010609060101010101" pitchFamily="49" charset="-122"/>
              </a:rPr>
              <a:t>(</a:t>
            </a:r>
            <a:r>
              <a:rPr lang="zh-CN" altLang="en-US" b="1" dirty="0">
                <a:solidFill>
                  <a:srgbClr val="FF0066"/>
                </a:solidFill>
                <a:latin typeface="仿宋" panose="02010609060101010101" pitchFamily="49" charset="-122"/>
                <a:ea typeface="仿宋" panose="02010609060101010101" pitchFamily="49" charset="-122"/>
              </a:rPr>
              <a:t>步骤一</a:t>
            </a:r>
            <a:r>
              <a:rPr lang="en-US" altLang="zh-CN" b="1" dirty="0">
                <a:latin typeface="仿宋" panose="02010609060101010101" pitchFamily="49" charset="-122"/>
                <a:ea typeface="仿宋" panose="02010609060101010101" pitchFamily="49" charset="-122"/>
              </a:rPr>
              <a:t>)</a:t>
            </a:r>
            <a:r>
              <a:rPr lang="zh-CN" altLang="en-US" b="1" dirty="0">
                <a:solidFill>
                  <a:srgbClr val="0000FF"/>
                </a:solidFill>
                <a:latin typeface="仿宋" panose="02010609060101010101" pitchFamily="49" charset="-122"/>
                <a:ea typeface="仿宋" panose="02010609060101010101" pitchFamily="49" charset="-122"/>
              </a:rPr>
              <a:t>它是全诗的“诗眼”，作者以此统摄全诗。 </a:t>
            </a:r>
            <a:r>
              <a:rPr lang="en-US" altLang="zh-CN" b="1" dirty="0">
                <a:latin typeface="仿宋" panose="02010609060101010101" pitchFamily="49" charset="-122"/>
                <a:ea typeface="仿宋" panose="02010609060101010101" pitchFamily="49" charset="-122"/>
              </a:rPr>
              <a:t>(</a:t>
            </a:r>
            <a:r>
              <a:rPr lang="zh-CN" altLang="en-US" b="1" dirty="0">
                <a:solidFill>
                  <a:srgbClr val="FF0066"/>
                </a:solidFill>
                <a:latin typeface="仿宋" panose="02010609060101010101" pitchFamily="49" charset="-122"/>
                <a:ea typeface="仿宋" panose="02010609060101010101" pitchFamily="49" charset="-122"/>
              </a:rPr>
              <a:t>步骤二</a:t>
            </a:r>
            <a:r>
              <a:rPr lang="en-US" altLang="zh-CN" b="1" dirty="0">
                <a:latin typeface="仿宋" panose="02010609060101010101" pitchFamily="49" charset="-122"/>
                <a:ea typeface="仿宋" panose="02010609060101010101" pitchFamily="49" charset="-122"/>
              </a:rPr>
              <a:t>)</a:t>
            </a:r>
            <a:r>
              <a:rPr lang="zh-CN" altLang="en-US" b="1" dirty="0">
                <a:solidFill>
                  <a:srgbClr val="0000FF"/>
                </a:solidFill>
                <a:latin typeface="仿宋" panose="02010609060101010101" pitchFamily="49" charset="-122"/>
                <a:ea typeface="仿宋" panose="02010609060101010101" pitchFamily="49" charset="-122"/>
              </a:rPr>
              <a:t>王昌龄诗中的“愁”是远谪之愁； </a:t>
            </a:r>
            <a:r>
              <a:rPr lang="en-US" altLang="zh-CN" b="1" dirty="0">
                <a:latin typeface="仿宋" panose="02010609060101010101" pitchFamily="49" charset="-122"/>
                <a:ea typeface="仿宋" panose="02010609060101010101" pitchFamily="49" charset="-122"/>
              </a:rPr>
              <a:t>(</a:t>
            </a:r>
            <a:r>
              <a:rPr lang="zh-CN" altLang="en-US" b="1" dirty="0">
                <a:solidFill>
                  <a:srgbClr val="FF0066"/>
                </a:solidFill>
                <a:latin typeface="仿宋" panose="02010609060101010101" pitchFamily="49" charset="-122"/>
                <a:ea typeface="仿宋" panose="02010609060101010101" pitchFamily="49" charset="-122"/>
              </a:rPr>
              <a:t>步骤一</a:t>
            </a:r>
            <a:r>
              <a:rPr lang="en-US" altLang="zh-CN" b="1" dirty="0">
                <a:latin typeface="仿宋" panose="02010609060101010101" pitchFamily="49" charset="-122"/>
                <a:ea typeface="仿宋" panose="02010609060101010101" pitchFamily="49" charset="-122"/>
              </a:rPr>
              <a:t>)</a:t>
            </a:r>
            <a:r>
              <a:rPr lang="zh-CN" altLang="en-US" b="1" dirty="0">
                <a:solidFill>
                  <a:srgbClr val="0000FF"/>
                </a:solidFill>
                <a:latin typeface="仿宋" panose="02010609060101010101" pitchFamily="49" charset="-122"/>
                <a:ea typeface="仿宋" panose="02010609060101010101" pitchFamily="49" charset="-122"/>
              </a:rPr>
              <a:t>作者以“愁”衬托自己不以远谪为念，寄情山水的旷达之情。 </a:t>
            </a:r>
            <a:r>
              <a:rPr lang="en-US" altLang="zh-CN" b="1" dirty="0">
                <a:latin typeface="仿宋" panose="02010609060101010101" pitchFamily="49" charset="-122"/>
                <a:ea typeface="仿宋" panose="02010609060101010101" pitchFamily="49" charset="-122"/>
              </a:rPr>
              <a:t>(</a:t>
            </a:r>
            <a:r>
              <a:rPr lang="zh-CN" altLang="en-US" b="1" dirty="0">
                <a:solidFill>
                  <a:srgbClr val="FF0066"/>
                </a:solidFill>
                <a:latin typeface="仿宋" panose="02010609060101010101" pitchFamily="49" charset="-122"/>
                <a:ea typeface="仿宋" panose="02010609060101010101" pitchFamily="49" charset="-122"/>
              </a:rPr>
              <a:t>步骤二</a:t>
            </a:r>
            <a:r>
              <a:rPr lang="en-US" altLang="zh-CN" b="1" dirty="0">
                <a:latin typeface="仿宋" panose="02010609060101010101" pitchFamily="49" charset="-122"/>
                <a:ea typeface="仿宋" panose="02010609060101010101" pitchFamily="49" charset="-122"/>
              </a:rPr>
              <a:t>)</a:t>
            </a:r>
            <a:endParaRPr lang="zh-CN" altLang="en-US"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290090535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74FCEF6-7FD4-4050-8F39-BC759BB31199}"/>
              </a:ext>
            </a:extLst>
          </p:cNvPr>
          <p:cNvSpPr/>
          <p:nvPr/>
        </p:nvSpPr>
        <p:spPr>
          <a:xfrm>
            <a:off x="234852" y="412304"/>
            <a:ext cx="6480720" cy="1511952"/>
          </a:xfrm>
          <a:prstGeom prst="rect">
            <a:avLst/>
          </a:prstGeom>
        </p:spPr>
        <p:txBody>
          <a:bodyPr wrap="square">
            <a:spAutoFit/>
          </a:bodyPr>
          <a:lstStyle/>
          <a:p>
            <a:pPr marL="0" indent="0" eaLnBrk="1" hangingPunct="1">
              <a:lnSpc>
                <a:spcPct val="150000"/>
              </a:lnSpc>
              <a:buFontTx/>
              <a:buNone/>
            </a:pPr>
            <a:r>
              <a:rPr lang="zh-CN" altLang="en-US" sz="1600" b="1" dirty="0">
                <a:latin typeface="仿宋" panose="02010609060101010101" pitchFamily="49" charset="-122"/>
                <a:ea typeface="仿宋" panose="02010609060101010101" pitchFamily="49" charset="-122"/>
              </a:rPr>
              <a:t>阅读下面这首诗，然后回答问题。</a:t>
            </a:r>
          </a:p>
          <a:p>
            <a:pPr marL="0" indent="0" algn="ctr" eaLnBrk="1" hangingPunct="1">
              <a:lnSpc>
                <a:spcPct val="150000"/>
              </a:lnSpc>
              <a:buFontTx/>
              <a:buNone/>
            </a:pPr>
            <a:r>
              <a:rPr lang="zh-CN" altLang="en-US" sz="1600" b="1" dirty="0">
                <a:latin typeface="仿宋" panose="02010609060101010101" pitchFamily="49" charset="-122"/>
                <a:ea typeface="仿宋" panose="02010609060101010101" pitchFamily="49" charset="-122"/>
              </a:rPr>
              <a:t>    三江小渡          杨万里</a:t>
            </a:r>
          </a:p>
          <a:p>
            <a:pPr marL="0" indent="0" algn="ctr" eaLnBrk="1" hangingPunct="1">
              <a:lnSpc>
                <a:spcPct val="150000"/>
              </a:lnSpc>
              <a:buFontTx/>
              <a:buNone/>
            </a:pPr>
            <a:r>
              <a:rPr lang="zh-CN" altLang="en-US" sz="1600" b="1" dirty="0">
                <a:latin typeface="仿宋" panose="02010609060101010101" pitchFamily="49" charset="-122"/>
                <a:ea typeface="仿宋" panose="02010609060101010101" pitchFamily="49" charset="-122"/>
              </a:rPr>
              <a:t>溪水将桥不复回，小舟犹倚短篙开。</a:t>
            </a:r>
            <a:endParaRPr lang="en-US" altLang="zh-CN" sz="1600" b="1" dirty="0">
              <a:latin typeface="仿宋" panose="02010609060101010101" pitchFamily="49" charset="-122"/>
              <a:ea typeface="仿宋" panose="02010609060101010101" pitchFamily="49" charset="-122"/>
            </a:endParaRPr>
          </a:p>
          <a:p>
            <a:pPr marL="0" indent="0" algn="ctr" eaLnBrk="1" hangingPunct="1">
              <a:lnSpc>
                <a:spcPct val="150000"/>
              </a:lnSpc>
              <a:buFontTx/>
              <a:buNone/>
            </a:pPr>
            <a:r>
              <a:rPr lang="zh-CN" altLang="en-US" sz="1600" b="1" dirty="0">
                <a:latin typeface="仿宋" panose="02010609060101010101" pitchFamily="49" charset="-122"/>
                <a:ea typeface="仿宋" panose="02010609060101010101" pitchFamily="49" charset="-122"/>
              </a:rPr>
              <a:t>交情得似山溪渡，不管风波去又来。</a:t>
            </a:r>
          </a:p>
        </p:txBody>
      </p:sp>
      <p:sp>
        <p:nvSpPr>
          <p:cNvPr id="3" name="矩形 2">
            <a:extLst>
              <a:ext uri="{FF2B5EF4-FFF2-40B4-BE49-F238E27FC236}">
                <a16:creationId xmlns:a16="http://schemas.microsoft.com/office/drawing/2014/main" xmlns="" id="{97BCD70A-E4F5-4003-BFF1-0FBCB60B47EA}"/>
              </a:ext>
            </a:extLst>
          </p:cNvPr>
          <p:cNvSpPr/>
          <p:nvPr/>
        </p:nvSpPr>
        <p:spPr>
          <a:xfrm>
            <a:off x="144016" y="1662255"/>
            <a:ext cx="6598146" cy="1142620"/>
          </a:xfrm>
          <a:prstGeom prst="rect">
            <a:avLst/>
          </a:prstGeom>
        </p:spPr>
        <p:txBody>
          <a:bodyPr wrap="square">
            <a:spAutoFit/>
          </a:bodyPr>
          <a:lstStyle/>
          <a:p>
            <a:pPr marL="0" indent="0" eaLnBrk="1" hangingPunct="1">
              <a:lnSpc>
                <a:spcPct val="150000"/>
              </a:lnSpc>
              <a:buFontTx/>
              <a:buNone/>
            </a:pPr>
            <a:r>
              <a:rPr lang="zh-CN" altLang="en-US" sz="1600" b="1" dirty="0">
                <a:latin typeface="仿宋" panose="02010609060101010101" pitchFamily="49" charset="-122"/>
                <a:ea typeface="仿宋" panose="02010609060101010101" pitchFamily="49" charset="-122"/>
              </a:rPr>
              <a:t>【注】将：行，流过。</a:t>
            </a:r>
          </a:p>
          <a:p>
            <a:pPr marL="0" indent="0" eaLnBrk="1" hangingPunct="1">
              <a:lnSpc>
                <a:spcPct val="150000"/>
              </a:lnSpc>
              <a:buFontTx/>
              <a:buNone/>
            </a:pPr>
            <a:r>
              <a:rPr lang="zh-CN" altLang="en-US" sz="1600" b="1" dirty="0">
                <a:latin typeface="仿宋" panose="02010609060101010101" pitchFamily="49" charset="-122"/>
                <a:ea typeface="仿宋" panose="02010609060101010101" pitchFamily="49" charset="-122"/>
              </a:rPr>
              <a:t>（</a:t>
            </a:r>
            <a:r>
              <a:rPr lang="en-US" altLang="zh-CN" sz="1600" b="1" dirty="0">
                <a:latin typeface="仿宋" panose="02010609060101010101" pitchFamily="49" charset="-122"/>
                <a:ea typeface="仿宋" panose="02010609060101010101" pitchFamily="49" charset="-122"/>
              </a:rPr>
              <a:t>1</a:t>
            </a:r>
            <a:r>
              <a:rPr lang="zh-CN" altLang="en-US" sz="1600" b="1" dirty="0">
                <a:latin typeface="仿宋" panose="02010609060101010101" pitchFamily="49" charset="-122"/>
                <a:ea typeface="仿宋" panose="02010609060101010101" pitchFamily="49" charset="-122"/>
              </a:rPr>
              <a:t>）本诗的“诗眼”是什么？</a:t>
            </a:r>
          </a:p>
          <a:p>
            <a:pPr marL="0" indent="0" eaLnBrk="1" hangingPunct="1">
              <a:lnSpc>
                <a:spcPct val="150000"/>
              </a:lnSpc>
              <a:buFontTx/>
              <a:buNone/>
            </a:pPr>
            <a:r>
              <a:rPr lang="zh-CN" altLang="en-US" sz="1600" b="1" dirty="0">
                <a:latin typeface="仿宋" panose="02010609060101010101" pitchFamily="49" charset="-122"/>
                <a:ea typeface="仿宋" panose="02010609060101010101" pitchFamily="49" charset="-122"/>
              </a:rPr>
              <a:t>（</a:t>
            </a:r>
            <a:r>
              <a:rPr lang="en-US" altLang="zh-CN" sz="1600" b="1" dirty="0">
                <a:latin typeface="仿宋" panose="02010609060101010101" pitchFamily="49" charset="-122"/>
                <a:ea typeface="仿宋" panose="02010609060101010101" pitchFamily="49" charset="-122"/>
              </a:rPr>
              <a:t>2</a:t>
            </a:r>
            <a:r>
              <a:rPr lang="zh-CN" altLang="en-US" sz="1600" b="1" dirty="0">
                <a:latin typeface="仿宋" panose="02010609060101010101" pitchFamily="49" charset="-122"/>
                <a:ea typeface="仿宋" panose="02010609060101010101" pitchFamily="49" charset="-122"/>
              </a:rPr>
              <a:t>）诗人采用什么手法表达作品的主旨？试结合全诗作简要分析。</a:t>
            </a:r>
            <a:endParaRPr lang="en-US" altLang="zh-CN" sz="1600" b="1" dirty="0">
              <a:latin typeface="仿宋" panose="02010609060101010101" pitchFamily="49" charset="-122"/>
              <a:ea typeface="仿宋" panose="02010609060101010101" pitchFamily="49" charset="-122"/>
            </a:endParaRPr>
          </a:p>
        </p:txBody>
      </p:sp>
      <p:sp>
        <p:nvSpPr>
          <p:cNvPr id="4" name="矩形 3">
            <a:extLst>
              <a:ext uri="{FF2B5EF4-FFF2-40B4-BE49-F238E27FC236}">
                <a16:creationId xmlns:a16="http://schemas.microsoft.com/office/drawing/2014/main" xmlns="" id="{D329CD9F-AE2F-4F9F-B615-C85FE501986F}"/>
              </a:ext>
            </a:extLst>
          </p:cNvPr>
          <p:cNvSpPr/>
          <p:nvPr/>
        </p:nvSpPr>
        <p:spPr>
          <a:xfrm>
            <a:off x="172577" y="2788568"/>
            <a:ext cx="6408712" cy="1881284"/>
          </a:xfrm>
          <a:prstGeom prst="rect">
            <a:avLst/>
          </a:prstGeom>
        </p:spPr>
        <p:txBody>
          <a:bodyPr wrap="square">
            <a:spAutoFit/>
          </a:bodyPr>
          <a:lstStyle/>
          <a:p>
            <a:pPr marL="0" indent="0" eaLnBrk="1" hangingPunct="1">
              <a:lnSpc>
                <a:spcPct val="150000"/>
              </a:lnSpc>
              <a:buFontTx/>
              <a:buNone/>
            </a:pPr>
            <a:r>
              <a:rPr lang="en-US" altLang="zh-CN" sz="1600" b="1" dirty="0">
                <a:solidFill>
                  <a:srgbClr val="0000FF"/>
                </a:solidFill>
                <a:latin typeface="仿宋" panose="02010609060101010101" pitchFamily="49" charset="-122"/>
                <a:ea typeface="仿宋" panose="02010609060101010101" pitchFamily="49" charset="-122"/>
              </a:rPr>
              <a:t>【</a:t>
            </a:r>
            <a:r>
              <a:rPr lang="zh-CN" altLang="en-US" sz="1600" b="1" dirty="0">
                <a:solidFill>
                  <a:srgbClr val="0000FF"/>
                </a:solidFill>
                <a:latin typeface="仿宋" panose="02010609060101010101" pitchFamily="49" charset="-122"/>
                <a:ea typeface="仿宋" panose="02010609060101010101" pitchFamily="49" charset="-122"/>
              </a:rPr>
              <a:t>答案</a:t>
            </a:r>
            <a:r>
              <a:rPr lang="en-US" altLang="zh-CN" sz="1600" b="1" dirty="0">
                <a:solidFill>
                  <a:srgbClr val="0000FF"/>
                </a:solidFill>
                <a:latin typeface="仿宋" panose="02010609060101010101" pitchFamily="49" charset="-122"/>
                <a:ea typeface="仿宋" panose="02010609060101010101" pitchFamily="49" charset="-122"/>
              </a:rPr>
              <a:t>】(1)</a:t>
            </a:r>
            <a:r>
              <a:rPr lang="zh-CN" altLang="en-US" sz="1600" b="1" dirty="0">
                <a:solidFill>
                  <a:srgbClr val="0000FF"/>
                </a:solidFill>
                <a:latin typeface="仿宋" panose="02010609060101010101" pitchFamily="49" charset="-122"/>
                <a:ea typeface="仿宋" panose="02010609060101010101" pitchFamily="49" charset="-122"/>
              </a:rPr>
              <a:t>交情</a:t>
            </a:r>
            <a:r>
              <a:rPr lang="en-US" altLang="zh-CN" sz="1600" b="1" dirty="0">
                <a:solidFill>
                  <a:srgbClr val="0000FF"/>
                </a:solidFill>
                <a:latin typeface="仿宋" panose="02010609060101010101" pitchFamily="49" charset="-122"/>
                <a:ea typeface="仿宋" panose="02010609060101010101" pitchFamily="49" charset="-122"/>
              </a:rPr>
              <a:t>(</a:t>
            </a:r>
            <a:r>
              <a:rPr lang="zh-CN" altLang="en-US" sz="1600" b="1" dirty="0">
                <a:solidFill>
                  <a:srgbClr val="0000FF"/>
                </a:solidFill>
                <a:latin typeface="仿宋" panose="02010609060101010101" pitchFamily="49" charset="-122"/>
                <a:ea typeface="仿宋" panose="02010609060101010101" pitchFamily="49" charset="-122"/>
              </a:rPr>
              <a:t>交情得似山溪渡</a:t>
            </a:r>
            <a:r>
              <a:rPr lang="en-US" altLang="zh-CN" sz="1600" b="1" dirty="0">
                <a:solidFill>
                  <a:srgbClr val="0000FF"/>
                </a:solidFill>
                <a:latin typeface="仿宋" panose="02010609060101010101" pitchFamily="49" charset="-122"/>
                <a:ea typeface="仿宋" panose="02010609060101010101" pitchFamily="49" charset="-122"/>
              </a:rPr>
              <a:t>)</a:t>
            </a:r>
            <a:r>
              <a:rPr lang="zh-CN" altLang="en-US" sz="1600" b="1" dirty="0">
                <a:solidFill>
                  <a:srgbClr val="0000FF"/>
                </a:solidFill>
                <a:latin typeface="仿宋" panose="02010609060101010101" pitchFamily="49" charset="-122"/>
                <a:ea typeface="仿宋" panose="02010609060101010101" pitchFamily="49" charset="-122"/>
              </a:rPr>
              <a:t>。</a:t>
            </a:r>
          </a:p>
          <a:p>
            <a:pPr marL="0" indent="0" eaLnBrk="1" hangingPunct="1">
              <a:lnSpc>
                <a:spcPct val="150000"/>
              </a:lnSpc>
              <a:buFontTx/>
              <a:buNone/>
            </a:pPr>
            <a:r>
              <a:rPr lang="en-US" altLang="zh-CN" sz="1600" b="1" dirty="0">
                <a:solidFill>
                  <a:srgbClr val="0000FF"/>
                </a:solidFill>
                <a:latin typeface="仿宋" panose="02010609060101010101" pitchFamily="49" charset="-122"/>
                <a:ea typeface="仿宋" panose="02010609060101010101" pitchFamily="49" charset="-122"/>
              </a:rPr>
              <a:t>(2)</a:t>
            </a:r>
            <a:r>
              <a:rPr lang="zh-CN" altLang="en-US" sz="1600" b="1" dirty="0">
                <a:solidFill>
                  <a:srgbClr val="0000FF"/>
                </a:solidFill>
                <a:latin typeface="仿宋" panose="02010609060101010101" pitchFamily="49" charset="-122"/>
                <a:ea typeface="仿宋" panose="02010609060101010101" pitchFamily="49" charset="-122"/>
              </a:rPr>
              <a:t>全诗围绕“交情”展开描写，诗人采用对比、比喻以及象征等手法，用“溪水将桥不复回”与“不管风波去又来”进行对比，以“山溪渡”比喻“交情”，赋予”山溪渡”、“风波”象征意义， </a:t>
            </a:r>
            <a:r>
              <a:rPr lang="en-US" altLang="zh-CN" sz="1600" b="1" dirty="0">
                <a:latin typeface="仿宋" panose="02010609060101010101" pitchFamily="49" charset="-122"/>
                <a:ea typeface="仿宋" panose="02010609060101010101" pitchFamily="49" charset="-122"/>
              </a:rPr>
              <a:t>(</a:t>
            </a:r>
            <a:r>
              <a:rPr lang="zh-CN" altLang="en-US" sz="1600" b="1" dirty="0">
                <a:solidFill>
                  <a:srgbClr val="FF0066"/>
                </a:solidFill>
                <a:latin typeface="仿宋" panose="02010609060101010101" pitchFamily="49" charset="-122"/>
                <a:ea typeface="仿宋" panose="02010609060101010101" pitchFamily="49" charset="-122"/>
              </a:rPr>
              <a:t>步骤二</a:t>
            </a:r>
            <a:r>
              <a:rPr lang="en-US" altLang="zh-CN" sz="1600" b="1" dirty="0">
                <a:latin typeface="仿宋" panose="02010609060101010101" pitchFamily="49" charset="-122"/>
                <a:ea typeface="仿宋" panose="02010609060101010101" pitchFamily="49" charset="-122"/>
              </a:rPr>
              <a:t>)</a:t>
            </a:r>
            <a:r>
              <a:rPr lang="zh-CN" altLang="en-US" sz="1600" b="1" dirty="0">
                <a:solidFill>
                  <a:srgbClr val="0000FF"/>
                </a:solidFill>
                <a:latin typeface="仿宋" panose="02010609060101010101" pitchFamily="49" charset="-122"/>
                <a:ea typeface="仿宋" panose="02010609060101010101" pitchFamily="49" charset="-122"/>
              </a:rPr>
              <a:t>从而表达了友情恒久不变，能经得起风浪考验的主旨。 </a:t>
            </a:r>
            <a:r>
              <a:rPr lang="en-US" altLang="zh-CN" sz="1600" b="1" dirty="0">
                <a:latin typeface="仿宋" panose="02010609060101010101" pitchFamily="49" charset="-122"/>
                <a:ea typeface="仿宋" panose="02010609060101010101" pitchFamily="49" charset="-122"/>
              </a:rPr>
              <a:t>(</a:t>
            </a:r>
            <a:r>
              <a:rPr lang="zh-CN" altLang="en-US" sz="1600" b="1" dirty="0">
                <a:solidFill>
                  <a:srgbClr val="FF0066"/>
                </a:solidFill>
                <a:latin typeface="仿宋" panose="02010609060101010101" pitchFamily="49" charset="-122"/>
                <a:ea typeface="仿宋" panose="02010609060101010101" pitchFamily="49" charset="-122"/>
              </a:rPr>
              <a:t>步骤一</a:t>
            </a:r>
            <a:r>
              <a:rPr lang="en-US" altLang="zh-CN" sz="1600" b="1" dirty="0">
                <a:latin typeface="仿宋" panose="02010609060101010101" pitchFamily="49" charset="-122"/>
                <a:ea typeface="仿宋" panose="02010609060101010101" pitchFamily="49" charset="-122"/>
              </a:rPr>
              <a:t>)</a:t>
            </a:r>
          </a:p>
        </p:txBody>
      </p:sp>
    </p:spTree>
    <p:extLst>
      <p:ext uri="{BB962C8B-B14F-4D97-AF65-F5344CB8AC3E}">
        <p14:creationId xmlns:p14="http://schemas.microsoft.com/office/powerpoint/2010/main" val="3772767405"/>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550C824-24FA-4D2B-BFD4-DBE7291DB7E2}"/>
              </a:ext>
            </a:extLst>
          </p:cNvPr>
          <p:cNvSpPr/>
          <p:nvPr/>
        </p:nvSpPr>
        <p:spPr>
          <a:xfrm>
            <a:off x="117426" y="556320"/>
            <a:ext cx="6624736" cy="3713517"/>
          </a:xfrm>
          <a:prstGeom prst="rect">
            <a:avLst/>
          </a:prstGeom>
        </p:spPr>
        <p:txBody>
          <a:bodyPr wrap="square">
            <a:spAutoFit/>
          </a:bodyPr>
          <a:lstStyle/>
          <a:p>
            <a:pPr marL="0" indent="0" eaLnBrk="1" hangingPunct="1">
              <a:lnSpc>
                <a:spcPct val="150000"/>
              </a:lnSpc>
              <a:buFontTx/>
              <a:buNone/>
            </a:pPr>
            <a:r>
              <a:rPr lang="zh-CN" altLang="en-US" sz="2000" b="1" dirty="0">
                <a:latin typeface="仿宋" panose="02010609060101010101" pitchFamily="49" charset="-122"/>
                <a:ea typeface="仿宋" panose="02010609060101010101" pitchFamily="49" charset="-122"/>
              </a:rPr>
              <a:t>阅读下面一首宋诗，然后回答问题         </a:t>
            </a:r>
          </a:p>
          <a:p>
            <a:pPr marL="0" indent="0" algn="ctr" eaLnBrk="1" hangingPunct="1">
              <a:lnSpc>
                <a:spcPct val="150000"/>
              </a:lnSpc>
              <a:buFontTx/>
              <a:buNone/>
            </a:pPr>
            <a:r>
              <a:rPr lang="zh-CN" altLang="en-US" sz="2000" b="1" dirty="0">
                <a:latin typeface="仿宋" panose="02010609060101010101" pitchFamily="49" charset="-122"/>
                <a:ea typeface="仿宋" panose="02010609060101010101" pitchFamily="49" charset="-122"/>
              </a:rPr>
              <a:t>  葛溪驿     王安石</a:t>
            </a:r>
            <a:br>
              <a:rPr lang="zh-CN" altLang="en-US" sz="2000" b="1" dirty="0">
                <a:latin typeface="仿宋" panose="02010609060101010101" pitchFamily="49" charset="-122"/>
                <a:ea typeface="仿宋" panose="02010609060101010101" pitchFamily="49" charset="-122"/>
              </a:rPr>
            </a:br>
            <a:r>
              <a:rPr lang="en-US" altLang="zh-CN" sz="2000" b="1" dirty="0">
                <a:latin typeface="仿宋" panose="02010609060101010101" pitchFamily="49" charset="-122"/>
                <a:ea typeface="仿宋" panose="02010609060101010101" pitchFamily="49" charset="-122"/>
              </a:rPr>
              <a:t>   </a:t>
            </a:r>
            <a:r>
              <a:rPr lang="zh-CN" altLang="en-US" sz="2000" b="1" dirty="0">
                <a:latin typeface="仿宋" panose="02010609060101010101" pitchFamily="49" charset="-122"/>
                <a:ea typeface="仿宋" panose="02010609060101010101" pitchFamily="49" charset="-122"/>
              </a:rPr>
              <a:t>缺月昏昏漏未央，一灯明来照秋床。</a:t>
            </a:r>
            <a:r>
              <a:rPr lang="en-US" altLang="zh-CN" sz="2000" b="1" dirty="0">
                <a:latin typeface="仿宋" panose="02010609060101010101" pitchFamily="49" charset="-122"/>
                <a:ea typeface="仿宋" panose="02010609060101010101" pitchFamily="49" charset="-122"/>
              </a:rPr>
              <a:t>   </a:t>
            </a:r>
          </a:p>
          <a:p>
            <a:pPr marL="0" indent="0" algn="ctr" eaLnBrk="1" hangingPunct="1">
              <a:lnSpc>
                <a:spcPct val="150000"/>
              </a:lnSpc>
              <a:buFontTx/>
              <a:buNone/>
            </a:pPr>
            <a:r>
              <a:rPr lang="zh-CN" altLang="en-US" sz="2000" b="1" dirty="0">
                <a:latin typeface="仿宋" panose="02010609060101010101" pitchFamily="49" charset="-122"/>
                <a:ea typeface="仿宋" panose="02010609060101010101" pitchFamily="49" charset="-122"/>
              </a:rPr>
              <a:t>病身最觉风露早，归梦不知山水长。</a:t>
            </a:r>
            <a:br>
              <a:rPr lang="zh-CN" altLang="en-US" sz="2000" b="1" dirty="0">
                <a:latin typeface="仿宋" panose="02010609060101010101" pitchFamily="49" charset="-122"/>
                <a:ea typeface="仿宋" panose="02010609060101010101" pitchFamily="49" charset="-122"/>
              </a:rPr>
            </a:br>
            <a:r>
              <a:rPr lang="en-US" altLang="zh-CN" sz="2000" b="1" dirty="0">
                <a:latin typeface="仿宋" panose="02010609060101010101" pitchFamily="49" charset="-122"/>
                <a:ea typeface="仿宋" panose="02010609060101010101" pitchFamily="49" charset="-122"/>
              </a:rPr>
              <a:t>   </a:t>
            </a:r>
            <a:r>
              <a:rPr lang="zh-CN" altLang="en-US" sz="2000" b="1" dirty="0">
                <a:latin typeface="仿宋" panose="02010609060101010101" pitchFamily="49" charset="-122"/>
                <a:ea typeface="仿宋" panose="02010609060101010101" pitchFamily="49" charset="-122"/>
              </a:rPr>
              <a:t>坐感岁时歌慷慨，起看天地色凄凉。</a:t>
            </a:r>
            <a:r>
              <a:rPr lang="en-US" altLang="zh-CN" sz="2000" b="1" dirty="0">
                <a:latin typeface="仿宋" panose="02010609060101010101" pitchFamily="49" charset="-122"/>
                <a:ea typeface="仿宋" panose="02010609060101010101" pitchFamily="49" charset="-122"/>
              </a:rPr>
              <a:t>   </a:t>
            </a:r>
          </a:p>
          <a:p>
            <a:pPr marL="0" indent="0" algn="ctr" eaLnBrk="1" hangingPunct="1">
              <a:lnSpc>
                <a:spcPct val="150000"/>
              </a:lnSpc>
              <a:buFontTx/>
              <a:buNone/>
            </a:pPr>
            <a:r>
              <a:rPr lang="zh-CN" altLang="en-US" sz="2000" b="1" dirty="0">
                <a:latin typeface="仿宋" panose="02010609060101010101" pitchFamily="49" charset="-122"/>
                <a:ea typeface="仿宋" panose="02010609060101010101" pitchFamily="49" charset="-122"/>
              </a:rPr>
              <a:t>鸣蝉更乱行人耳，正抱疏桐叶半黄。</a:t>
            </a:r>
            <a:endParaRPr lang="en-US" altLang="zh-CN" sz="2000" b="1" dirty="0">
              <a:latin typeface="仿宋" panose="02010609060101010101" pitchFamily="49" charset="-122"/>
              <a:ea typeface="仿宋" panose="02010609060101010101" pitchFamily="49" charset="-122"/>
            </a:endParaRPr>
          </a:p>
          <a:p>
            <a:pPr marL="0" indent="0" eaLnBrk="1" hangingPunct="1">
              <a:lnSpc>
                <a:spcPct val="150000"/>
              </a:lnSpc>
              <a:buFontTx/>
              <a:buNone/>
            </a:pPr>
            <a:r>
              <a:rPr lang="en-US" altLang="zh-CN" sz="2000" b="1" dirty="0">
                <a:latin typeface="仿宋" panose="02010609060101010101" pitchFamily="49" charset="-122"/>
                <a:ea typeface="仿宋" panose="02010609060101010101" pitchFamily="49" charset="-122"/>
              </a:rPr>
              <a:t>    </a:t>
            </a:r>
            <a:r>
              <a:rPr lang="zh-CN" altLang="en-US" sz="2000" b="1" dirty="0">
                <a:latin typeface="仿宋" panose="02010609060101010101" pitchFamily="49" charset="-122"/>
                <a:ea typeface="仿宋" panose="02010609060101010101" pitchFamily="49" charset="-122"/>
              </a:rPr>
              <a:t>（</a:t>
            </a:r>
            <a:r>
              <a:rPr lang="en-US" altLang="zh-CN" sz="2000" b="1" dirty="0">
                <a:latin typeface="仿宋" panose="02010609060101010101" pitchFamily="49" charset="-122"/>
                <a:ea typeface="仿宋" panose="02010609060101010101" pitchFamily="49" charset="-122"/>
              </a:rPr>
              <a:t>2</a:t>
            </a:r>
            <a:r>
              <a:rPr lang="zh-CN" altLang="en-US" sz="2000" b="1" dirty="0">
                <a:latin typeface="仿宋" panose="02010609060101010101" pitchFamily="49" charset="-122"/>
                <a:ea typeface="仿宋" panose="02010609060101010101" pitchFamily="49" charset="-122"/>
              </a:rPr>
              <a:t>）诗人的心绪集中体现在“乱”字上，全诗是怎样表现的？请简要分析。</a:t>
            </a:r>
            <a:endParaRPr lang="en-US" altLang="zh-CN" sz="2000" b="1"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a16="http://schemas.microsoft.com/office/drawing/2014/main" xmlns="" id="{EA334724-531F-4046-AF1F-F4DDC2AD7505}"/>
              </a:ext>
            </a:extLst>
          </p:cNvPr>
          <p:cNvSpPr/>
          <p:nvPr/>
        </p:nvSpPr>
        <p:spPr>
          <a:xfrm>
            <a:off x="297446" y="2660611"/>
            <a:ext cx="6264696" cy="403957"/>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a:t>
            </a:r>
            <a:endParaRPr lang="zh-CN" altLang="en-US" sz="1600"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1895378601"/>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EA334724-531F-4046-AF1F-F4DDC2AD7505}"/>
              </a:ext>
            </a:extLst>
          </p:cNvPr>
          <p:cNvSpPr/>
          <p:nvPr/>
        </p:nvSpPr>
        <p:spPr>
          <a:xfrm>
            <a:off x="117426" y="412304"/>
            <a:ext cx="4320480" cy="4175182"/>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答案</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a:t>
            </a:r>
            <a:r>
              <a:rPr lang="en-US" altLang="zh-CN" sz="2000" b="1" dirty="0">
                <a:solidFill>
                  <a:srgbClr val="FF0000"/>
                </a:solidFill>
                <a:latin typeface="仿宋" panose="02010609060101010101" pitchFamily="49" charset="-122"/>
                <a:ea typeface="仿宋" panose="02010609060101010101" pitchFamily="49" charset="-122"/>
              </a:rPr>
              <a:t>2</a:t>
            </a:r>
            <a:r>
              <a:rPr lang="zh-CN" altLang="en-US" sz="2000" b="1" dirty="0">
                <a:solidFill>
                  <a:srgbClr val="FF0000"/>
                </a:solidFill>
                <a:latin typeface="仿宋" panose="02010609060101010101" pitchFamily="49" charset="-122"/>
                <a:ea typeface="仿宋" panose="02010609060101010101" pitchFamily="49" charset="-122"/>
              </a:rPr>
              <a:t>）本诗以“乱”为诗眼，情景交融，抒写了诗人的家国之思。 </a:t>
            </a:r>
            <a:r>
              <a:rPr lang="en-US" altLang="zh-CN" sz="2000" b="1" dirty="0">
                <a:solidFill>
                  <a:srgbClr val="00B0F0"/>
                </a:solidFill>
                <a:latin typeface="仿宋" panose="02010609060101010101" pitchFamily="49" charset="-122"/>
                <a:ea typeface="仿宋" panose="02010609060101010101" pitchFamily="49" charset="-122"/>
              </a:rPr>
              <a:t>(</a:t>
            </a:r>
            <a:r>
              <a:rPr lang="zh-CN" altLang="en-US" sz="2000" b="1" dirty="0">
                <a:solidFill>
                  <a:srgbClr val="00B0F0"/>
                </a:solidFill>
                <a:latin typeface="仿宋" panose="02010609060101010101" pitchFamily="49" charset="-122"/>
                <a:ea typeface="仿宋" panose="02010609060101010101" pitchFamily="49" charset="-122"/>
              </a:rPr>
              <a:t>步骤一</a:t>
            </a:r>
            <a:r>
              <a:rPr lang="en-US" altLang="zh-CN" sz="2000" b="1" dirty="0">
                <a:solidFill>
                  <a:srgbClr val="00B0F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首联借残月、滴漏、昏暗的灯光暗写诗人心烦意乱。颔联直写身体之病、羁旅之困、怀乡之愁，点明“乱”的部分原因，为进一步写“乱”蓄势。尾联用衬托手法，借疏桐蝉鸣将诗人的烦乱渲染到极致。</a:t>
            </a:r>
            <a:r>
              <a:rPr lang="en-US" altLang="zh-CN" sz="2000" b="1" dirty="0">
                <a:solidFill>
                  <a:srgbClr val="00B0F0"/>
                </a:solidFill>
                <a:latin typeface="仿宋" panose="02010609060101010101" pitchFamily="49" charset="-122"/>
                <a:ea typeface="仿宋" panose="02010609060101010101" pitchFamily="49" charset="-122"/>
              </a:rPr>
              <a:t>(</a:t>
            </a:r>
            <a:r>
              <a:rPr lang="zh-CN" altLang="en-US" sz="2000" b="1" dirty="0">
                <a:solidFill>
                  <a:srgbClr val="00B0F0"/>
                </a:solidFill>
                <a:latin typeface="仿宋" panose="02010609060101010101" pitchFamily="49" charset="-122"/>
                <a:ea typeface="仿宋" panose="02010609060101010101" pitchFamily="49" charset="-122"/>
              </a:rPr>
              <a:t>步骤二</a:t>
            </a:r>
            <a:r>
              <a:rPr lang="en-US" altLang="zh-CN" sz="2000" b="1" dirty="0">
                <a:solidFill>
                  <a:srgbClr val="00B0F0"/>
                </a:solidFill>
                <a:latin typeface="仿宋" panose="02010609060101010101" pitchFamily="49" charset="-122"/>
                <a:ea typeface="仿宋" panose="02010609060101010101" pitchFamily="49" charset="-122"/>
              </a:rPr>
              <a:t>)</a:t>
            </a:r>
            <a:endParaRPr lang="zh-CN" altLang="en-US" sz="2000" dirty="0">
              <a:solidFill>
                <a:srgbClr val="00B0F0"/>
              </a:solidFill>
              <a:latin typeface="仿宋" panose="02010609060101010101" pitchFamily="49" charset="-122"/>
              <a:ea typeface="仿宋" panose="02010609060101010101" pitchFamily="49" charset="-122"/>
            </a:endParaRPr>
          </a:p>
        </p:txBody>
      </p:sp>
      <p:pic>
        <p:nvPicPr>
          <p:cNvPr id="4" name="图片 3">
            <a:extLst>
              <a:ext uri="{FF2B5EF4-FFF2-40B4-BE49-F238E27FC236}">
                <a16:creationId xmlns:a16="http://schemas.microsoft.com/office/drawing/2014/main" xmlns="" id="{FBBD6019-E2D1-4282-B032-E4F48A24169C}"/>
              </a:ext>
            </a:extLst>
          </p:cNvPr>
          <p:cNvPicPr>
            <a:picLocks noChangeAspect="1"/>
          </p:cNvPicPr>
          <p:nvPr/>
        </p:nvPicPr>
        <p:blipFill>
          <a:blip r:embed="rId2"/>
          <a:stretch>
            <a:fillRect/>
          </a:stretch>
        </p:blipFill>
        <p:spPr>
          <a:xfrm>
            <a:off x="4706516" y="1564432"/>
            <a:ext cx="2016224" cy="2428571"/>
          </a:xfrm>
          <a:prstGeom prst="rect">
            <a:avLst/>
          </a:prstGeom>
        </p:spPr>
      </p:pic>
    </p:spTree>
    <p:extLst>
      <p:ext uri="{BB962C8B-B14F-4D97-AF65-F5344CB8AC3E}">
        <p14:creationId xmlns:p14="http://schemas.microsoft.com/office/powerpoint/2010/main" val="2572297159"/>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CDB3DED-322B-469A-98B3-5E4E72EAACAB}"/>
              </a:ext>
            </a:extLst>
          </p:cNvPr>
          <p:cNvSpPr/>
          <p:nvPr/>
        </p:nvSpPr>
        <p:spPr>
          <a:xfrm>
            <a:off x="2643478" y="340296"/>
            <a:ext cx="1731564" cy="461665"/>
          </a:xfrm>
          <a:prstGeom prst="rect">
            <a:avLst/>
          </a:prstGeom>
        </p:spPr>
        <p:txBody>
          <a:bodyPr wrap="none">
            <a:spAutoFit/>
          </a:bodyPr>
          <a:lstStyle/>
          <a:p>
            <a:pPr algn="ctr"/>
            <a:r>
              <a:rPr lang="zh-CN" altLang="en-US" sz="2400" b="1" dirty="0">
                <a:solidFill>
                  <a:srgbClr val="FF0000"/>
                </a:solidFill>
                <a:latin typeface="仿宋" panose="02010609060101010101" pitchFamily="49" charset="-122"/>
                <a:ea typeface="仿宋" panose="02010609060101010101" pitchFamily="49" charset="-122"/>
              </a:rPr>
              <a:t>判断观点型</a:t>
            </a:r>
          </a:p>
        </p:txBody>
      </p:sp>
      <p:sp>
        <p:nvSpPr>
          <p:cNvPr id="6" name="Rectangle 3"/>
          <p:cNvSpPr txBox="1">
            <a:spLocks noChangeArrowheads="1"/>
          </p:cNvSpPr>
          <p:nvPr/>
        </p:nvSpPr>
        <p:spPr>
          <a:xfrm>
            <a:off x="276360" y="988368"/>
            <a:ext cx="6465801" cy="1008112"/>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None/>
            </a:pPr>
            <a:r>
              <a:rPr lang="zh-CN" altLang="en-US" sz="1800" b="1" dirty="0">
                <a:solidFill>
                  <a:srgbClr val="FF3300"/>
                </a:solidFill>
                <a:latin typeface="仿宋" panose="02010609060101010101" pitchFamily="49" charset="-122"/>
                <a:ea typeface="仿宋" panose="02010609060101010101" pitchFamily="49" charset="-122"/>
              </a:rPr>
              <a:t>提问方式：</a:t>
            </a:r>
          </a:p>
          <a:p>
            <a:pPr marL="0" indent="0" fontAlgn="auto">
              <a:spcAft>
                <a:spcPts val="0"/>
              </a:spcAft>
              <a:buNone/>
            </a:pPr>
            <a:r>
              <a:rPr lang="zh-CN" altLang="en-US" sz="1800" b="1" dirty="0">
                <a:latin typeface="仿宋" panose="02010609060101010101" pitchFamily="49" charset="-122"/>
                <a:ea typeface="仿宋" panose="02010609060101010101" pitchFamily="49" charset="-122"/>
              </a:rPr>
              <a:t>一般提问：有人这样认为，有人那样认为，你</a:t>
            </a:r>
            <a:r>
              <a:rPr lang="zh-CN" altLang="en-US" sz="1800" b="1" dirty="0">
                <a:solidFill>
                  <a:srgbClr val="FF3300"/>
                </a:solidFill>
                <a:latin typeface="仿宋" panose="02010609060101010101" pitchFamily="49" charset="-122"/>
                <a:ea typeface="仿宋" panose="02010609060101010101" pitchFamily="49" charset="-122"/>
              </a:rPr>
              <a:t>觉得</a:t>
            </a:r>
            <a:r>
              <a:rPr lang="zh-CN" altLang="en-US" sz="1800" b="1" dirty="0">
                <a:latin typeface="仿宋" panose="02010609060101010101" pitchFamily="49" charset="-122"/>
                <a:ea typeface="仿宋" panose="02010609060101010101" pitchFamily="49" charset="-122"/>
              </a:rPr>
              <a:t>呢？</a:t>
            </a:r>
          </a:p>
          <a:p>
            <a:pPr marL="0" indent="0" fontAlgn="auto">
              <a:spcAft>
                <a:spcPts val="0"/>
              </a:spcAft>
              <a:buNone/>
            </a:pPr>
            <a:r>
              <a:rPr lang="zh-CN" altLang="en-US" sz="1800" b="1" dirty="0">
                <a:latin typeface="仿宋" panose="02010609060101010101" pitchFamily="49" charset="-122"/>
                <a:ea typeface="仿宋" panose="02010609060101010101" pitchFamily="49" charset="-122"/>
              </a:rPr>
              <a:t>变式提问：有人这样认为，你同意吗？请</a:t>
            </a:r>
            <a:r>
              <a:rPr lang="zh-CN" altLang="en-US" sz="1800" b="1" dirty="0">
                <a:solidFill>
                  <a:srgbClr val="FF3300"/>
                </a:solidFill>
                <a:latin typeface="仿宋" panose="02010609060101010101" pitchFamily="49" charset="-122"/>
                <a:ea typeface="仿宋" panose="02010609060101010101" pitchFamily="49" charset="-122"/>
              </a:rPr>
              <a:t>说出理由</a:t>
            </a:r>
            <a:r>
              <a:rPr lang="zh-CN" altLang="en-US" sz="1800" b="1" dirty="0">
                <a:latin typeface="仿宋" panose="02010609060101010101" pitchFamily="49" charset="-122"/>
                <a:ea typeface="仿宋" panose="02010609060101010101" pitchFamily="49" charset="-122"/>
              </a:rPr>
              <a:t>。</a:t>
            </a:r>
            <a:endParaRPr lang="en-US" altLang="zh-CN" sz="1800" dirty="0">
              <a:latin typeface="仿宋" panose="02010609060101010101" pitchFamily="49" charset="-122"/>
              <a:ea typeface="仿宋" panose="02010609060101010101" pitchFamily="49" charset="-122"/>
            </a:endParaRPr>
          </a:p>
        </p:txBody>
      </p:sp>
      <p:sp>
        <p:nvSpPr>
          <p:cNvPr id="7" name="Rectangle 3"/>
          <p:cNvSpPr txBox="1">
            <a:spLocks noChangeArrowheads="1"/>
          </p:cNvSpPr>
          <p:nvPr/>
        </p:nvSpPr>
        <p:spPr>
          <a:xfrm>
            <a:off x="189434" y="2068488"/>
            <a:ext cx="6416580" cy="1977182"/>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Aft>
                <a:spcPts val="0"/>
              </a:spcAft>
              <a:buNone/>
            </a:pPr>
            <a:r>
              <a:rPr lang="zh-CN" altLang="en-US" sz="1800" b="1" dirty="0">
                <a:solidFill>
                  <a:srgbClr val="FF3300"/>
                </a:solidFill>
                <a:latin typeface="仿宋" panose="02010609060101010101" pitchFamily="49" charset="-122"/>
                <a:ea typeface="仿宋" panose="02010609060101010101" pitchFamily="49" charset="-122"/>
              </a:rPr>
              <a:t>答题步骤</a:t>
            </a:r>
            <a:r>
              <a:rPr lang="zh-CN" altLang="en-US" sz="1800" b="1" dirty="0">
                <a:solidFill>
                  <a:srgbClr val="FF0066"/>
                </a:solidFill>
                <a:latin typeface="仿宋" panose="02010609060101010101" pitchFamily="49" charset="-122"/>
                <a:ea typeface="仿宋" panose="02010609060101010101" pitchFamily="49" charset="-122"/>
              </a:rPr>
              <a:t>：</a:t>
            </a:r>
          </a:p>
          <a:p>
            <a:pPr marL="0" indent="0" fontAlgn="auto">
              <a:lnSpc>
                <a:spcPct val="150000"/>
              </a:lnSpc>
              <a:spcAft>
                <a:spcPts val="0"/>
              </a:spcAft>
              <a:buNone/>
            </a:pPr>
            <a:r>
              <a:rPr lang="en-US" altLang="zh-CN" sz="1800" b="1" dirty="0">
                <a:latin typeface="仿宋" panose="02010609060101010101" pitchFamily="49" charset="-122"/>
                <a:ea typeface="仿宋" panose="02010609060101010101" pitchFamily="49" charset="-122"/>
              </a:rPr>
              <a:t>1.</a:t>
            </a:r>
            <a:r>
              <a:rPr lang="zh-CN" altLang="en-US" sz="1800" b="1" dirty="0">
                <a:latin typeface="仿宋" panose="02010609060101010101" pitchFamily="49" charset="-122"/>
                <a:ea typeface="仿宋" panose="02010609060101010101" pitchFamily="49" charset="-122"/>
              </a:rPr>
              <a:t>表述自己的观点（明确）；</a:t>
            </a:r>
          </a:p>
          <a:p>
            <a:pPr marL="0" indent="0" fontAlgn="auto">
              <a:lnSpc>
                <a:spcPct val="150000"/>
              </a:lnSpc>
              <a:spcAft>
                <a:spcPts val="0"/>
              </a:spcAft>
              <a:buNone/>
            </a:pPr>
            <a:r>
              <a:rPr lang="en-US" altLang="zh-CN" sz="1800" b="1" dirty="0">
                <a:latin typeface="仿宋" panose="02010609060101010101" pitchFamily="49" charset="-122"/>
                <a:ea typeface="仿宋" panose="02010609060101010101" pitchFamily="49" charset="-122"/>
              </a:rPr>
              <a:t>2.</a:t>
            </a:r>
            <a:r>
              <a:rPr lang="zh-CN" altLang="en-US" sz="1800" b="1" dirty="0">
                <a:latin typeface="仿宋" panose="02010609060101010101" pitchFamily="49" charset="-122"/>
                <a:ea typeface="仿宋" panose="02010609060101010101" pitchFamily="49" charset="-122"/>
              </a:rPr>
              <a:t>用原诗句证明此观点（具体）。</a:t>
            </a:r>
          </a:p>
          <a:p>
            <a:pPr marL="0" indent="0" fontAlgn="auto">
              <a:lnSpc>
                <a:spcPct val="150000"/>
              </a:lnSpc>
              <a:spcAft>
                <a:spcPts val="0"/>
              </a:spcAft>
              <a:buNone/>
            </a:pPr>
            <a:r>
              <a:rPr lang="zh-CN" altLang="en-US" sz="1800" b="1" dirty="0">
                <a:solidFill>
                  <a:srgbClr val="FF3300"/>
                </a:solidFill>
                <a:latin typeface="仿宋" panose="02010609060101010101" pitchFamily="49" charset="-122"/>
                <a:ea typeface="仿宋" panose="02010609060101010101" pitchFamily="49" charset="-122"/>
              </a:rPr>
              <a:t>答题套路：</a:t>
            </a:r>
          </a:p>
          <a:p>
            <a:pPr fontAlgn="auto">
              <a:lnSpc>
                <a:spcPct val="150000"/>
              </a:lnSpc>
              <a:spcAft>
                <a:spcPts val="0"/>
              </a:spcAft>
              <a:buFontTx/>
              <a:buNone/>
            </a:pPr>
            <a:r>
              <a:rPr lang="zh-CN" altLang="en-US" sz="1800" b="1" dirty="0">
                <a:latin typeface="仿宋" panose="02010609060101010101" pitchFamily="49" charset="-122"/>
                <a:ea typeface="仿宋" panose="02010609060101010101" pitchFamily="49" charset="-122"/>
              </a:rPr>
              <a:t>   我认为</a:t>
            </a:r>
            <a:r>
              <a:rPr lang="zh-CN" altLang="en-US" sz="1800" b="1" dirty="0">
                <a:latin typeface="仿宋" panose="02010609060101010101" pitchFamily="49" charset="-122"/>
                <a:ea typeface="仿宋" panose="02010609060101010101" pitchFamily="49" charset="-122"/>
                <a:sym typeface="Wingdings" panose="05000000000000000000" pitchFamily="2" charset="2"/>
              </a:rPr>
              <a:t>（  ），原因是（   ）（</a:t>
            </a:r>
            <a:r>
              <a:rPr lang="zh-CN" altLang="en-US" sz="1800" b="1" dirty="0">
                <a:solidFill>
                  <a:schemeClr val="accent2"/>
                </a:solidFill>
                <a:latin typeface="仿宋" panose="02010609060101010101" pitchFamily="49" charset="-122"/>
                <a:ea typeface="仿宋" panose="02010609060101010101" pitchFamily="49" charset="-122"/>
                <a:sym typeface="Wingdings" panose="05000000000000000000" pitchFamily="2" charset="2"/>
              </a:rPr>
              <a:t>从原诗中找到理由并分条陈述</a:t>
            </a:r>
            <a:r>
              <a:rPr lang="zh-CN" altLang="en-US" sz="1800" b="1" dirty="0">
                <a:latin typeface="仿宋" panose="02010609060101010101" pitchFamily="49" charset="-122"/>
                <a:ea typeface="仿宋" panose="02010609060101010101" pitchFamily="49" charset="-122"/>
                <a:sym typeface="Wingdings" panose="05000000000000000000" pitchFamily="2" charset="2"/>
              </a:rPr>
              <a:t>）。</a:t>
            </a:r>
          </a:p>
        </p:txBody>
      </p:sp>
    </p:spTree>
    <p:extLst>
      <p:ext uri="{BB962C8B-B14F-4D97-AF65-F5344CB8AC3E}">
        <p14:creationId xmlns:p14="http://schemas.microsoft.com/office/powerpoint/2010/main" val="2257293845"/>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7"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
                                            <p:txEl>
                                              <p:pRg st="1" end="1"/>
                                            </p:txEl>
                                          </p:spTgt>
                                        </p:tgtEl>
                                        <p:attrNameLst>
                                          <p:attrName>style.visibility</p:attrName>
                                        </p:attrNameLst>
                                      </p:cBhvr>
                                      <p:to>
                                        <p:strVal val="visible"/>
                                      </p:to>
                                    </p:set>
                                    <p:anim calcmode="discrete" valueType="clr">
                                      <p:cBhvr override="childStyle">
                                        <p:cTn id="14" dur="80"/>
                                        <p:tgtEl>
                                          <p:spTgt spid="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6">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
                                            <p:txEl>
                                              <p:pRg st="2" end="2"/>
                                            </p:txEl>
                                          </p:spTgt>
                                        </p:tgtEl>
                                        <p:attrNameLst>
                                          <p:attrName>style.visibility</p:attrName>
                                        </p:attrNameLst>
                                      </p:cBhvr>
                                      <p:to>
                                        <p:strVal val="visible"/>
                                      </p:to>
                                    </p:set>
                                    <p:anim calcmode="discrete" valueType="clr">
                                      <p:cBhvr override="childStyle">
                                        <p:cTn id="21" dur="80"/>
                                        <p:tgtEl>
                                          <p:spTgt spid="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6">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7">
                                            <p:txEl>
                                              <p:pRg st="0" end="0"/>
                                            </p:txEl>
                                          </p:spTgt>
                                        </p:tgtEl>
                                        <p:attrNameLst>
                                          <p:attrName>style.visibility</p:attrName>
                                        </p:attrNameLst>
                                      </p:cBhvr>
                                      <p:to>
                                        <p:strVal val="visible"/>
                                      </p:to>
                                    </p:set>
                                    <p:anim calcmode="discrete" valueType="clr">
                                      <p:cBhvr override="childStyle">
                                        <p:cTn id="28" dur="80"/>
                                        <p:tgtEl>
                                          <p:spTgt spid="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7">
                                            <p:txEl>
                                              <p:pRg st="0" end="0"/>
                                            </p:txEl>
                                          </p:spTgt>
                                        </p:tgtEl>
                                        <p:attrNameLst>
                                          <p:attrName>fillcolor</p:attrName>
                                        </p:attrNameLst>
                                      </p:cBhvr>
                                      <p:tavLst>
                                        <p:tav tm="0">
                                          <p:val>
                                            <p:clrVal>
                                              <a:schemeClr val="accent2"/>
                                            </p:clrVal>
                                          </p:val>
                                        </p:tav>
                                        <p:tav tm="50000">
                                          <p:val>
                                            <p:clrVal>
                                              <a:schemeClr val="hlink"/>
                                            </p:clrVal>
                                          </p:val>
                                        </p:tav>
                                      </p:tavLst>
                                    </p:anim>
                                    <p:set>
                                      <p:cBhvr>
                                        <p:cTn id="30" dur="80"/>
                                        <p:tgtEl>
                                          <p:spTgt spid="7">
                                            <p:txEl>
                                              <p:pRg st="0" end="0"/>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7">
                                            <p:txEl>
                                              <p:pRg st="1" end="1"/>
                                            </p:txEl>
                                          </p:spTgt>
                                        </p:tgtEl>
                                        <p:attrNameLst>
                                          <p:attrName>style.visibility</p:attrName>
                                        </p:attrNameLst>
                                      </p:cBhvr>
                                      <p:to>
                                        <p:strVal val="visible"/>
                                      </p:to>
                                    </p:set>
                                    <p:anim calcmode="discrete" valueType="clr">
                                      <p:cBhvr override="childStyle">
                                        <p:cTn id="35" dur="80"/>
                                        <p:tgtEl>
                                          <p:spTgt spid="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7">
                                            <p:txEl>
                                              <p:pRg st="1" end="1"/>
                                            </p:txEl>
                                          </p:spTgt>
                                        </p:tgtEl>
                                        <p:attrNameLst>
                                          <p:attrName>fillcolor</p:attrName>
                                        </p:attrNameLst>
                                      </p:cBhvr>
                                      <p:tavLst>
                                        <p:tav tm="0">
                                          <p:val>
                                            <p:clrVal>
                                              <a:schemeClr val="accent2"/>
                                            </p:clrVal>
                                          </p:val>
                                        </p:tav>
                                        <p:tav tm="50000">
                                          <p:val>
                                            <p:clrVal>
                                              <a:schemeClr val="hlink"/>
                                            </p:clrVal>
                                          </p:val>
                                        </p:tav>
                                      </p:tavLst>
                                    </p:anim>
                                    <p:set>
                                      <p:cBhvr>
                                        <p:cTn id="37" dur="80"/>
                                        <p:tgtEl>
                                          <p:spTgt spid="7">
                                            <p:txEl>
                                              <p:pRg st="1" end="1"/>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7">
                                            <p:txEl>
                                              <p:pRg st="2" end="2"/>
                                            </p:txEl>
                                          </p:spTgt>
                                        </p:tgtEl>
                                        <p:attrNameLst>
                                          <p:attrName>style.visibility</p:attrName>
                                        </p:attrNameLst>
                                      </p:cBhvr>
                                      <p:to>
                                        <p:strVal val="visible"/>
                                      </p:to>
                                    </p:set>
                                    <p:anim calcmode="discrete" valueType="clr">
                                      <p:cBhvr override="childStyle">
                                        <p:cTn id="42" dur="80"/>
                                        <p:tgtEl>
                                          <p:spTgt spid="7">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7">
                                            <p:txEl>
                                              <p:pRg st="2" end="2"/>
                                            </p:txEl>
                                          </p:spTgt>
                                        </p:tgtEl>
                                        <p:attrNameLst>
                                          <p:attrName>fillcolor</p:attrName>
                                        </p:attrNameLst>
                                      </p:cBhvr>
                                      <p:tavLst>
                                        <p:tav tm="0">
                                          <p:val>
                                            <p:clrVal>
                                              <a:schemeClr val="accent2"/>
                                            </p:clrVal>
                                          </p:val>
                                        </p:tav>
                                        <p:tav tm="50000">
                                          <p:val>
                                            <p:clrVal>
                                              <a:schemeClr val="hlink"/>
                                            </p:clrVal>
                                          </p:val>
                                        </p:tav>
                                      </p:tavLst>
                                    </p:anim>
                                    <p:set>
                                      <p:cBhvr>
                                        <p:cTn id="44" dur="80"/>
                                        <p:tgtEl>
                                          <p:spTgt spid="7">
                                            <p:txEl>
                                              <p:pRg st="2" end="2"/>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7">
                                            <p:txEl>
                                              <p:pRg st="3" end="3"/>
                                            </p:txEl>
                                          </p:spTgt>
                                        </p:tgtEl>
                                        <p:attrNameLst>
                                          <p:attrName>style.visibility</p:attrName>
                                        </p:attrNameLst>
                                      </p:cBhvr>
                                      <p:to>
                                        <p:strVal val="visible"/>
                                      </p:to>
                                    </p:set>
                                    <p:anim calcmode="discrete" valueType="clr">
                                      <p:cBhvr override="childStyle">
                                        <p:cTn id="49" dur="80"/>
                                        <p:tgtEl>
                                          <p:spTgt spid="7">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7">
                                            <p:txEl>
                                              <p:pRg st="3" end="3"/>
                                            </p:txEl>
                                          </p:spTgt>
                                        </p:tgtEl>
                                        <p:attrNameLst>
                                          <p:attrName>fillcolor</p:attrName>
                                        </p:attrNameLst>
                                      </p:cBhvr>
                                      <p:tavLst>
                                        <p:tav tm="0">
                                          <p:val>
                                            <p:clrVal>
                                              <a:schemeClr val="accent2"/>
                                            </p:clrVal>
                                          </p:val>
                                        </p:tav>
                                        <p:tav tm="50000">
                                          <p:val>
                                            <p:clrVal>
                                              <a:schemeClr val="hlink"/>
                                            </p:clrVal>
                                          </p:val>
                                        </p:tav>
                                      </p:tavLst>
                                    </p:anim>
                                    <p:set>
                                      <p:cBhvr>
                                        <p:cTn id="51" dur="80"/>
                                        <p:tgtEl>
                                          <p:spTgt spid="7">
                                            <p:txEl>
                                              <p:pRg st="3" end="3"/>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7">
                                            <p:txEl>
                                              <p:pRg st="4" end="4"/>
                                            </p:txEl>
                                          </p:spTgt>
                                        </p:tgtEl>
                                        <p:attrNameLst>
                                          <p:attrName>style.visibility</p:attrName>
                                        </p:attrNameLst>
                                      </p:cBhvr>
                                      <p:to>
                                        <p:strVal val="visible"/>
                                      </p:to>
                                    </p:set>
                                    <p:anim calcmode="discrete" valueType="clr">
                                      <p:cBhvr override="childStyle">
                                        <p:cTn id="56" dur="80"/>
                                        <p:tgtEl>
                                          <p:spTgt spid="7">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7">
                                            <p:txEl>
                                              <p:pRg st="4" end="4"/>
                                            </p:txEl>
                                          </p:spTgt>
                                        </p:tgtEl>
                                        <p:attrNameLst>
                                          <p:attrName>fillcolor</p:attrName>
                                        </p:attrNameLst>
                                      </p:cBhvr>
                                      <p:tavLst>
                                        <p:tav tm="0">
                                          <p:val>
                                            <p:clrVal>
                                              <a:schemeClr val="accent2"/>
                                            </p:clrVal>
                                          </p:val>
                                        </p:tav>
                                        <p:tav tm="50000">
                                          <p:val>
                                            <p:clrVal>
                                              <a:schemeClr val="hlink"/>
                                            </p:clrVal>
                                          </p:val>
                                        </p:tav>
                                      </p:tavLst>
                                    </p:anim>
                                    <p:set>
                                      <p:cBhvr>
                                        <p:cTn id="58" dur="80"/>
                                        <p:tgtEl>
                                          <p:spTgt spid="7">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189434" y="484313"/>
            <a:ext cx="6552728" cy="288032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Bef>
                <a:spcPts val="0"/>
              </a:spcBef>
              <a:spcAft>
                <a:spcPts val="0"/>
              </a:spcAft>
              <a:buNone/>
            </a:pPr>
            <a:r>
              <a:rPr lang="zh-CN" altLang="en-US" sz="1800" b="1" dirty="0">
                <a:latin typeface="仿宋" panose="02010609060101010101" pitchFamily="49" charset="-122"/>
                <a:ea typeface="仿宋" panose="02010609060101010101" pitchFamily="49" charset="-122"/>
              </a:rPr>
              <a:t>阅读下面这首宋诗，然后回答问题。（</a:t>
            </a:r>
            <a:r>
              <a:rPr lang="en-US" altLang="zh-CN" sz="1800" b="1" dirty="0">
                <a:latin typeface="仿宋" panose="02010609060101010101" pitchFamily="49" charset="-122"/>
                <a:ea typeface="仿宋" panose="02010609060101010101" pitchFamily="49" charset="-122"/>
              </a:rPr>
              <a:t>8</a:t>
            </a:r>
            <a:r>
              <a:rPr lang="zh-CN" altLang="en-US" sz="1800" b="1" dirty="0">
                <a:latin typeface="仿宋" panose="02010609060101010101" pitchFamily="49" charset="-122"/>
                <a:ea typeface="仿宋" panose="02010609060101010101" pitchFamily="49" charset="-122"/>
              </a:rPr>
              <a:t>分）</a:t>
            </a:r>
          </a:p>
          <a:p>
            <a:pPr marL="0" indent="0" algn="ctr" fontAlgn="auto">
              <a:lnSpc>
                <a:spcPct val="150000"/>
              </a:lnSpc>
              <a:spcBef>
                <a:spcPts val="0"/>
              </a:spcBef>
              <a:spcAft>
                <a:spcPts val="0"/>
              </a:spcAft>
              <a:buNone/>
            </a:pPr>
            <a:r>
              <a:rPr lang="zh-CN" altLang="en-US" sz="1800" b="1" dirty="0">
                <a:latin typeface="仿宋" panose="02010609060101010101" pitchFamily="49" charset="-122"/>
                <a:ea typeface="仿宋" panose="02010609060101010101" pitchFamily="49" charset="-122"/>
              </a:rPr>
              <a:t>次石湖书扇韵①   姜夔②</a:t>
            </a:r>
          </a:p>
          <a:p>
            <a:pPr marL="0" indent="0" algn="ctr" fontAlgn="auto">
              <a:lnSpc>
                <a:spcPct val="150000"/>
              </a:lnSpc>
              <a:spcBef>
                <a:spcPts val="0"/>
              </a:spcBef>
              <a:spcAft>
                <a:spcPts val="0"/>
              </a:spcAft>
              <a:buNone/>
            </a:pPr>
            <a:r>
              <a:rPr lang="zh-CN" altLang="en-US" sz="1800" b="1" dirty="0">
                <a:latin typeface="仿宋" panose="02010609060101010101" pitchFamily="49" charset="-122"/>
                <a:ea typeface="仿宋" panose="02010609060101010101" pitchFamily="49" charset="-122"/>
              </a:rPr>
              <a:t>桥西一曲水通村，岸阁浮萍绿有痕。</a:t>
            </a:r>
          </a:p>
          <a:p>
            <a:pPr marL="0" indent="0" algn="ctr" fontAlgn="auto">
              <a:lnSpc>
                <a:spcPct val="150000"/>
              </a:lnSpc>
              <a:spcBef>
                <a:spcPts val="0"/>
              </a:spcBef>
              <a:spcAft>
                <a:spcPts val="0"/>
              </a:spcAft>
              <a:buNone/>
            </a:pPr>
            <a:r>
              <a:rPr lang="zh-CN" altLang="en-US" sz="1800" b="1" dirty="0">
                <a:latin typeface="仿宋" panose="02010609060101010101" pitchFamily="49" charset="-122"/>
                <a:ea typeface="仿宋" panose="02010609060101010101" pitchFamily="49" charset="-122"/>
              </a:rPr>
              <a:t>家住石湖人不到，藕花多处别开门。</a:t>
            </a:r>
          </a:p>
          <a:p>
            <a:pPr marL="0" indent="0" fontAlgn="auto">
              <a:lnSpc>
                <a:spcPct val="150000"/>
              </a:lnSpc>
              <a:spcBef>
                <a:spcPts val="0"/>
              </a:spcBef>
              <a:spcAft>
                <a:spcPts val="0"/>
              </a:spcAft>
              <a:buNone/>
            </a:pPr>
            <a:r>
              <a:rPr lang="en-US" altLang="zh-CN" sz="1400" b="1" dirty="0">
                <a:latin typeface="仿宋" panose="02010609060101010101" pitchFamily="49" charset="-122"/>
                <a:ea typeface="仿宋" panose="02010609060101010101" pitchFamily="49" charset="-122"/>
              </a:rPr>
              <a:t>【</a:t>
            </a:r>
            <a:r>
              <a:rPr lang="zh-CN" altLang="en-US" sz="1400" b="1" dirty="0">
                <a:latin typeface="仿宋" panose="02010609060101010101" pitchFamily="49" charset="-122"/>
                <a:ea typeface="仿宋" panose="02010609060101010101" pitchFamily="49" charset="-122"/>
              </a:rPr>
              <a:t>注</a:t>
            </a:r>
            <a:r>
              <a:rPr lang="en-US" altLang="zh-CN" sz="1400" b="1" dirty="0">
                <a:latin typeface="仿宋" panose="02010609060101010101" pitchFamily="49" charset="-122"/>
                <a:ea typeface="仿宋" panose="02010609060101010101" pitchFamily="49" charset="-122"/>
              </a:rPr>
              <a:t>】①</a:t>
            </a:r>
            <a:r>
              <a:rPr lang="zh-CN" altLang="en-US" sz="1400" b="1" dirty="0">
                <a:latin typeface="仿宋" panose="02010609060101010101" pitchFamily="49" charset="-122"/>
                <a:ea typeface="仿宋" panose="02010609060101010101" pitchFamily="49" charset="-122"/>
              </a:rPr>
              <a:t>石湖：南宋诗人范成大（</a:t>
            </a:r>
            <a:r>
              <a:rPr lang="en-US" altLang="zh-CN" sz="1400" b="1" dirty="0">
                <a:latin typeface="仿宋" panose="02010609060101010101" pitchFamily="49" charset="-122"/>
                <a:ea typeface="仿宋" panose="02010609060101010101" pitchFamily="49" charset="-122"/>
              </a:rPr>
              <a:t>1126—1193</a:t>
            </a:r>
            <a:r>
              <a:rPr lang="zh-CN" altLang="en-US" sz="1400" b="1" dirty="0">
                <a:latin typeface="仿宋" panose="02010609060101010101" pitchFamily="49" charset="-122"/>
                <a:ea typeface="仿宋" panose="02010609060101010101" pitchFamily="49" charset="-122"/>
              </a:rPr>
              <a:t>）晚年去职归隐石湖（在今江苏苏州），自号石湖居士。</a:t>
            </a:r>
          </a:p>
          <a:p>
            <a:pPr marL="0" indent="0" fontAlgn="auto">
              <a:lnSpc>
                <a:spcPct val="150000"/>
              </a:lnSpc>
              <a:spcBef>
                <a:spcPts val="0"/>
              </a:spcBef>
              <a:spcAft>
                <a:spcPts val="0"/>
              </a:spcAft>
              <a:buNone/>
            </a:pPr>
            <a:r>
              <a:rPr lang="zh-CN" altLang="en-US" sz="1400" b="1" dirty="0">
                <a:latin typeface="仿宋" panose="02010609060101010101" pitchFamily="49" charset="-122"/>
                <a:ea typeface="仿宋" panose="02010609060101010101" pitchFamily="49" charset="-122"/>
              </a:rPr>
              <a:t>      ②姜夔（</a:t>
            </a:r>
            <a:r>
              <a:rPr lang="en-US" altLang="zh-CN" sz="1400" b="1" dirty="0">
                <a:latin typeface="仿宋" panose="02010609060101010101" pitchFamily="49" charset="-122"/>
                <a:ea typeface="仿宋" panose="02010609060101010101" pitchFamily="49" charset="-122"/>
              </a:rPr>
              <a:t>1155—1221</a:t>
            </a:r>
            <a:r>
              <a:rPr lang="zh-CN" altLang="en-US" sz="1400" b="1" dirty="0">
                <a:latin typeface="仿宋" panose="02010609060101010101" pitchFamily="49" charset="-122"/>
                <a:ea typeface="仿宋" panose="02010609060101010101" pitchFamily="49" charset="-122"/>
              </a:rPr>
              <a:t>？）：字尧章，号白石道人，饶州鄱阳（今江西波阳）人，浪迹江湖，终生不仕。淳熙十四年（</a:t>
            </a:r>
            <a:r>
              <a:rPr lang="en-US" altLang="zh-CN" sz="1400" b="1" dirty="0">
                <a:latin typeface="仿宋" panose="02010609060101010101" pitchFamily="49" charset="-122"/>
                <a:ea typeface="仿宋" panose="02010609060101010101" pitchFamily="49" charset="-122"/>
              </a:rPr>
              <a:t>1187</a:t>
            </a:r>
            <a:r>
              <a:rPr lang="zh-CN" altLang="en-US" sz="1400" b="1" dirty="0">
                <a:latin typeface="仿宋" panose="02010609060101010101" pitchFamily="49" charset="-122"/>
                <a:ea typeface="仿宋" panose="02010609060101010101" pitchFamily="49" charset="-122"/>
              </a:rPr>
              <a:t>）夏，曾去拜见范成大，这首诗约作于此时。</a:t>
            </a:r>
          </a:p>
        </p:txBody>
      </p:sp>
      <p:sp>
        <p:nvSpPr>
          <p:cNvPr id="7" name="Rectangle 5"/>
          <p:cNvSpPr>
            <a:spLocks noChangeArrowheads="1"/>
          </p:cNvSpPr>
          <p:nvPr/>
        </p:nvSpPr>
        <p:spPr bwMode="auto">
          <a:xfrm>
            <a:off x="189433" y="3797423"/>
            <a:ext cx="6480721" cy="863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eaLnBrk="1" hangingPunct="1">
              <a:lnSpc>
                <a:spcPct val="150000"/>
              </a:lnSpc>
              <a:spcBef>
                <a:spcPts val="0"/>
              </a:spcBef>
              <a:buFontTx/>
              <a:buNone/>
            </a:pPr>
            <a:r>
              <a:rPr lang="zh-CN" altLang="en-US" sz="1600" b="1" dirty="0">
                <a:latin typeface="仿宋" panose="02010609060101010101" pitchFamily="49" charset="-122"/>
                <a:ea typeface="仿宋" panose="02010609060101010101" pitchFamily="49" charset="-122"/>
              </a:rPr>
              <a:t>（</a:t>
            </a:r>
            <a:r>
              <a:rPr lang="en-US" altLang="zh-CN" sz="1600" b="1" dirty="0">
                <a:latin typeface="仿宋" panose="02010609060101010101" pitchFamily="49" charset="-122"/>
                <a:ea typeface="仿宋" panose="02010609060101010101" pitchFamily="49" charset="-122"/>
              </a:rPr>
              <a:t>2</a:t>
            </a:r>
            <a:r>
              <a:rPr lang="zh-CN" altLang="en-US" sz="1600" b="1" dirty="0">
                <a:latin typeface="仿宋" panose="02010609060101010101" pitchFamily="49" charset="-122"/>
                <a:ea typeface="仿宋" panose="02010609060101010101" pitchFamily="49" charset="-122"/>
              </a:rPr>
              <a:t>） 有人说，诗的后两句歌颂了范成大的品格，第三句中的“人”</a:t>
            </a:r>
            <a:endParaRPr lang="en-US" altLang="zh-CN" sz="1600" b="1" dirty="0">
              <a:latin typeface="仿宋" panose="02010609060101010101" pitchFamily="49" charset="-122"/>
              <a:ea typeface="仿宋" panose="02010609060101010101" pitchFamily="49" charset="-122"/>
            </a:endParaRPr>
          </a:p>
          <a:p>
            <a:pPr marL="0" eaLnBrk="1" hangingPunct="1">
              <a:lnSpc>
                <a:spcPct val="150000"/>
              </a:lnSpc>
              <a:spcBef>
                <a:spcPts val="0"/>
              </a:spcBef>
              <a:buFontTx/>
              <a:buNone/>
            </a:pPr>
            <a:r>
              <a:rPr lang="zh-CN" altLang="en-US" sz="1600" b="1" dirty="0">
                <a:latin typeface="仿宋" panose="02010609060101010101" pitchFamily="49" charset="-122"/>
                <a:ea typeface="仿宋" panose="02010609060101010101" pitchFamily="49" charset="-122"/>
              </a:rPr>
              <a:t>是指趋炎附势的人。你对此有什么看法？请简要说明。 </a:t>
            </a:r>
          </a:p>
        </p:txBody>
      </p:sp>
    </p:spTree>
    <p:extLst>
      <p:ext uri="{BB962C8B-B14F-4D97-AF65-F5344CB8AC3E}">
        <p14:creationId xmlns:p14="http://schemas.microsoft.com/office/powerpoint/2010/main" val="3460430009"/>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25438" y="556320"/>
            <a:ext cx="5076564" cy="3383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ts val="0"/>
              </a:spcBef>
              <a:buNone/>
            </a:pP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答案</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观点一：这种说法有道理。</a:t>
            </a:r>
            <a:r>
              <a:rPr lang="zh-CN" altLang="en-US" sz="1800" b="1" dirty="0">
                <a:latin typeface="仿宋" panose="02010609060101010101" pitchFamily="49" charset="-122"/>
                <a:ea typeface="仿宋" panose="02010609060101010101" pitchFamily="49" charset="-122"/>
              </a:rPr>
              <a:t>此诗赞誉石湖美景，也包含对石湖主人的赞颂。“人”是指势利小人，这些人在范氏去职归隐后不再与他来往，范氏却不以为意，反而享受田园之乐，这与作者终生不仕的人生态度相契合。</a:t>
            </a:r>
            <a:endParaRPr lang="en-US" altLang="zh-CN" sz="1800" b="1" dirty="0">
              <a:latin typeface="仿宋" panose="02010609060101010101" pitchFamily="49" charset="-122"/>
              <a:ea typeface="仿宋" panose="02010609060101010101" pitchFamily="49" charset="-122"/>
            </a:endParaRPr>
          </a:p>
          <a:p>
            <a:pPr marL="0" indent="0" eaLnBrk="1" hangingPunct="1">
              <a:lnSpc>
                <a:spcPct val="150000"/>
              </a:lnSpc>
              <a:spcBef>
                <a:spcPts val="0"/>
              </a:spcBef>
              <a:buNone/>
            </a:pPr>
            <a:r>
              <a:rPr lang="zh-CN" altLang="en-US" sz="1800" b="1" dirty="0">
                <a:solidFill>
                  <a:srgbClr val="FF0066"/>
                </a:solidFill>
                <a:latin typeface="仿宋" panose="02010609060101010101" pitchFamily="49" charset="-122"/>
                <a:ea typeface="仿宋" panose="02010609060101010101" pitchFamily="49" charset="-122"/>
              </a:rPr>
              <a:t> 观点二：这种说法不确切。</a:t>
            </a:r>
            <a:r>
              <a:rPr lang="zh-CN" altLang="en-US" sz="1800" b="1" dirty="0">
                <a:latin typeface="仿宋" panose="02010609060101010101" pitchFamily="49" charset="-122"/>
                <a:ea typeface="仿宋" panose="02010609060101010101" pitchFamily="49" charset="-122"/>
              </a:rPr>
              <a:t>此诗描绘了石湖清幽恬静的美景，表现的是作者对石湖主人归隐田园的赞赏。“人”只是泛指，无人相烦正是幽静的要素，不是写范氏失势后的世态炎凉。</a:t>
            </a:r>
          </a:p>
        </p:txBody>
      </p:sp>
    </p:spTree>
    <p:extLst>
      <p:ext uri="{BB962C8B-B14F-4D97-AF65-F5344CB8AC3E}">
        <p14:creationId xmlns:p14="http://schemas.microsoft.com/office/powerpoint/2010/main" val="252317457"/>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iterate type="lt">
                                    <p:tmPct val="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par>
                                <p:cTn id="8" presetID="12" presetClass="entr" presetSubtype="4" fill="hold" nodeType="withEffect">
                                  <p:stCondLst>
                                    <p:cond delay="0"/>
                                  </p:stCondLst>
                                  <p:iterate type="lt">
                                    <p:tmPct val="0"/>
                                  </p:iterate>
                                  <p:childTnLst>
                                    <p:set>
                                      <p:cBhvr>
                                        <p:cTn id="9" dur="1" fill="hold">
                                          <p:stCondLst>
                                            <p:cond delay="0"/>
                                          </p:stCondLst>
                                        </p:cTn>
                                        <p:tgtEl>
                                          <p:spTgt spid="2">
                                            <p:txEl>
                                              <p:pRg st="1" end="1"/>
                                            </p:txEl>
                                          </p:spTgt>
                                        </p:tgtEl>
                                        <p:attrNameLst>
                                          <p:attrName>style.visibility</p:attrName>
                                        </p:attrNameLst>
                                      </p:cBhvr>
                                      <p:to>
                                        <p:strVal val="visible"/>
                                      </p:to>
                                    </p:set>
                                    <p:animEffect transition="in" filter="slide(fromBottom)">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302D2D5-48D1-41C4-A69E-1E3095465854}"/>
              </a:ext>
            </a:extLst>
          </p:cNvPr>
          <p:cNvSpPr/>
          <p:nvPr/>
        </p:nvSpPr>
        <p:spPr>
          <a:xfrm>
            <a:off x="2781722" y="421006"/>
            <a:ext cx="881973" cy="369332"/>
          </a:xfrm>
          <a:prstGeom prst="rect">
            <a:avLst/>
          </a:prstGeom>
        </p:spPr>
        <p:txBody>
          <a:bodyPr wrap="none">
            <a:spAutoFit/>
          </a:bodyPr>
          <a:lstStyle/>
          <a:p>
            <a:pPr algn="ctr" eaLnBrk="1" hangingPunct="1">
              <a:buFontTx/>
              <a:buNone/>
            </a:pPr>
            <a:r>
              <a:rPr lang="zh-CN" altLang="en-US" b="1" dirty="0">
                <a:solidFill>
                  <a:srgbClr val="FF0000"/>
                </a:solidFill>
                <a:ea typeface="黑体" panose="02010609060101010101" pitchFamily="49" charset="-122"/>
              </a:rPr>
              <a:t>诗评型</a:t>
            </a:r>
          </a:p>
        </p:txBody>
      </p:sp>
      <p:sp>
        <p:nvSpPr>
          <p:cNvPr id="3" name="矩形 2">
            <a:extLst>
              <a:ext uri="{FF2B5EF4-FFF2-40B4-BE49-F238E27FC236}">
                <a16:creationId xmlns:a16="http://schemas.microsoft.com/office/drawing/2014/main" xmlns="" id="{6B49DD7E-1FFB-4EE6-90F9-034BC71E50C3}"/>
              </a:ext>
            </a:extLst>
          </p:cNvPr>
          <p:cNvSpPr/>
          <p:nvPr/>
        </p:nvSpPr>
        <p:spPr>
          <a:xfrm>
            <a:off x="0" y="848263"/>
            <a:ext cx="6696744" cy="858377"/>
          </a:xfrm>
          <a:prstGeom prst="rect">
            <a:avLst/>
          </a:prstGeom>
        </p:spPr>
        <p:txBody>
          <a:bodyPr wrap="square">
            <a:spAutoFit/>
          </a:bodyPr>
          <a:lstStyle/>
          <a:p>
            <a:pPr eaLnBrk="1" hangingPunct="1">
              <a:lnSpc>
                <a:spcPct val="150000"/>
              </a:lnSpc>
              <a:buFontTx/>
              <a:buNone/>
              <a:defRPr/>
            </a:pPr>
            <a:r>
              <a:rPr lang="zh-CN" altLang="en-US" b="1" dirty="0">
                <a:solidFill>
                  <a:srgbClr val="FF0000"/>
                </a:solidFill>
                <a:latin typeface="仿宋" panose="02010609060101010101" pitchFamily="49" charset="-122"/>
                <a:ea typeface="仿宋" panose="02010609060101010101" pitchFamily="49" charset="-122"/>
              </a:rPr>
              <a:t>提问方式</a:t>
            </a:r>
          </a:p>
          <a:p>
            <a:pPr marL="0" indent="0" eaLnBrk="1" hangingPunct="1">
              <a:lnSpc>
                <a:spcPct val="150000"/>
              </a:lnSpc>
              <a:buFontTx/>
              <a:buNone/>
              <a:defRPr/>
            </a:pPr>
            <a:r>
              <a:rPr lang="zh-CN" altLang="en-US" b="1" dirty="0">
                <a:solidFill>
                  <a:srgbClr val="000000"/>
                </a:solidFill>
                <a:latin typeface="仿宋" panose="02010609060101010101" pitchFamily="49" charset="-122"/>
                <a:ea typeface="仿宋" panose="02010609060101010101" pitchFamily="49" charset="-122"/>
              </a:rPr>
              <a:t>   某某曾评价某句诗</a:t>
            </a:r>
            <a:r>
              <a:rPr lang="en-US" altLang="zh-CN" b="1" dirty="0">
                <a:solidFill>
                  <a:srgbClr val="000000"/>
                </a:solidFill>
                <a:latin typeface="仿宋" panose="02010609060101010101" pitchFamily="49" charset="-122"/>
                <a:ea typeface="仿宋" panose="02010609060101010101" pitchFamily="49" charset="-122"/>
              </a:rPr>
              <a:t>……</a:t>
            </a:r>
            <a:r>
              <a:rPr lang="zh-CN" altLang="en-US" b="1" dirty="0">
                <a:solidFill>
                  <a:srgbClr val="000000"/>
                </a:solidFill>
                <a:latin typeface="仿宋" panose="02010609060101010101" pitchFamily="49" charset="-122"/>
                <a:ea typeface="仿宋" panose="02010609060101010101" pitchFamily="49" charset="-122"/>
              </a:rPr>
              <a:t>，你认为呢？结合诗歌谈谈你的想法。</a:t>
            </a:r>
            <a:endParaRPr lang="zh-CN" altLang="en-US" b="1" dirty="0">
              <a:latin typeface="仿宋" panose="02010609060101010101" pitchFamily="49" charset="-122"/>
              <a:ea typeface="仿宋" panose="02010609060101010101" pitchFamily="49" charset="-122"/>
            </a:endParaRPr>
          </a:p>
        </p:txBody>
      </p:sp>
      <p:sp>
        <p:nvSpPr>
          <p:cNvPr id="4" name="矩形 3">
            <a:extLst>
              <a:ext uri="{FF2B5EF4-FFF2-40B4-BE49-F238E27FC236}">
                <a16:creationId xmlns:a16="http://schemas.microsoft.com/office/drawing/2014/main" xmlns="" id="{D02DA0E8-0F31-4A1A-899A-49CA68D0D0C6}"/>
              </a:ext>
            </a:extLst>
          </p:cNvPr>
          <p:cNvSpPr/>
          <p:nvPr/>
        </p:nvSpPr>
        <p:spPr>
          <a:xfrm>
            <a:off x="0" y="1692832"/>
            <a:ext cx="6359896" cy="1246495"/>
          </a:xfrm>
          <a:prstGeom prst="rect">
            <a:avLst/>
          </a:prstGeom>
        </p:spPr>
        <p:txBody>
          <a:bodyPr wrap="square">
            <a:spAutoFit/>
          </a:bodyPr>
          <a:lstStyle/>
          <a:p>
            <a:pPr eaLnBrk="1" hangingPunct="1">
              <a:lnSpc>
                <a:spcPct val="150000"/>
              </a:lnSpc>
              <a:buFontTx/>
              <a:buNone/>
              <a:defRPr/>
            </a:pPr>
            <a:r>
              <a:rPr lang="zh-CN" altLang="en-US" b="1" dirty="0">
                <a:solidFill>
                  <a:srgbClr val="0000CC"/>
                </a:solidFill>
                <a:latin typeface="仿宋" panose="02010609060101010101" pitchFamily="49" charset="-122"/>
                <a:ea typeface="仿宋" panose="02010609060101010101" pitchFamily="49" charset="-122"/>
              </a:rPr>
              <a:t>提问变体</a:t>
            </a:r>
          </a:p>
          <a:p>
            <a:pPr marL="0" indent="0" eaLnBrk="1" hangingPunct="1">
              <a:lnSpc>
                <a:spcPct val="150000"/>
              </a:lnSpc>
              <a:buFontTx/>
              <a:buNone/>
              <a:defRPr/>
            </a:pPr>
            <a:r>
              <a:rPr lang="zh-CN" altLang="en-US" b="1" dirty="0">
                <a:latin typeface="仿宋" panose="02010609060101010101" pitchFamily="49" charset="-122"/>
                <a:ea typeface="仿宋" panose="02010609060101010101" pitchFamily="49" charset="-122"/>
              </a:rPr>
              <a:t>某某曾评价某句诗</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，你同意这种看法吗？为什么？</a:t>
            </a:r>
            <a:endParaRPr lang="en-US" altLang="zh-CN" b="1" dirty="0">
              <a:latin typeface="仿宋" panose="02010609060101010101" pitchFamily="49" charset="-122"/>
              <a:ea typeface="仿宋" panose="02010609060101010101" pitchFamily="49" charset="-122"/>
            </a:endParaRPr>
          </a:p>
          <a:p>
            <a:pPr marL="0" indent="0" eaLnBrk="1" hangingPunct="1">
              <a:lnSpc>
                <a:spcPct val="150000"/>
              </a:lnSpc>
              <a:buFontTx/>
              <a:buNone/>
              <a:defRPr/>
            </a:pPr>
            <a:endParaRPr lang="zh-CN" altLang="en-US" sz="1600" dirty="0">
              <a:latin typeface="仿宋" panose="02010609060101010101" pitchFamily="49" charset="-122"/>
              <a:ea typeface="仿宋" panose="02010609060101010101" pitchFamily="49" charset="-122"/>
            </a:endParaRPr>
          </a:p>
        </p:txBody>
      </p:sp>
      <p:sp>
        <p:nvSpPr>
          <p:cNvPr id="5" name="矩形 4">
            <a:extLst>
              <a:ext uri="{FF2B5EF4-FFF2-40B4-BE49-F238E27FC236}">
                <a16:creationId xmlns:a16="http://schemas.microsoft.com/office/drawing/2014/main" xmlns="" id="{492ADBE9-F70F-4766-BD20-15F29FC09CD9}"/>
              </a:ext>
            </a:extLst>
          </p:cNvPr>
          <p:cNvSpPr/>
          <p:nvPr/>
        </p:nvSpPr>
        <p:spPr>
          <a:xfrm>
            <a:off x="15812" y="2572544"/>
            <a:ext cx="6328272" cy="1754326"/>
          </a:xfrm>
          <a:prstGeom prst="rect">
            <a:avLst/>
          </a:prstGeom>
        </p:spPr>
        <p:txBody>
          <a:bodyPr wrap="square">
            <a:spAutoFit/>
          </a:bodyPr>
          <a:lstStyle/>
          <a:p>
            <a:pPr>
              <a:lnSpc>
                <a:spcPct val="150000"/>
              </a:lnSpc>
            </a:pPr>
            <a:r>
              <a:rPr lang="zh-CN" altLang="en-US" b="1" dirty="0">
                <a:solidFill>
                  <a:srgbClr val="FF0000"/>
                </a:solidFill>
                <a:latin typeface="仿宋" panose="02010609060101010101" pitchFamily="49" charset="-122"/>
                <a:ea typeface="仿宋" panose="02010609060101010101" pitchFamily="49" charset="-122"/>
              </a:rPr>
              <a:t>答题注意</a:t>
            </a:r>
            <a:r>
              <a:rPr lang="zh-CN" altLang="en-US" b="1" dirty="0">
                <a:solidFill>
                  <a:srgbClr val="000000"/>
                </a:solidFill>
                <a:latin typeface="仿宋" panose="02010609060101010101" pitchFamily="49" charset="-122"/>
                <a:ea typeface="仿宋" panose="02010609060101010101" pitchFamily="49" charset="-122"/>
              </a:rPr>
              <a:t>：</a:t>
            </a:r>
            <a:endParaRPr lang="en-US" altLang="zh-CN" b="1" dirty="0">
              <a:solidFill>
                <a:srgbClr val="000000"/>
              </a:solidFill>
              <a:latin typeface="仿宋" panose="02010609060101010101" pitchFamily="49" charset="-122"/>
              <a:ea typeface="仿宋" panose="02010609060101010101" pitchFamily="49" charset="-122"/>
            </a:endParaRPr>
          </a:p>
          <a:p>
            <a:pPr>
              <a:lnSpc>
                <a:spcPct val="150000"/>
              </a:lnSpc>
            </a:pPr>
            <a:r>
              <a:rPr lang="en-US" altLang="zh-CN" b="1" dirty="0">
                <a:solidFill>
                  <a:srgbClr val="000000"/>
                </a:solidFill>
                <a:latin typeface="仿宋" panose="02010609060101010101" pitchFamily="49" charset="-122"/>
                <a:ea typeface="仿宋" panose="02010609060101010101" pitchFamily="49" charset="-122"/>
              </a:rPr>
              <a:t>   </a:t>
            </a:r>
            <a:r>
              <a:rPr lang="zh-CN" altLang="en-US" b="1" dirty="0">
                <a:solidFill>
                  <a:srgbClr val="000000"/>
                </a:solidFill>
                <a:latin typeface="仿宋" panose="02010609060101010101" pitchFamily="49" charset="-122"/>
                <a:ea typeface="仿宋" panose="02010609060101010101" pitchFamily="49" charset="-122"/>
              </a:rPr>
              <a:t>紧扣诗文内容，</a:t>
            </a:r>
            <a:r>
              <a:rPr lang="zh-CN" altLang="en-US" b="1" dirty="0">
                <a:solidFill>
                  <a:srgbClr val="FF0000"/>
                </a:solidFill>
                <a:latin typeface="仿宋" panose="02010609060101010101" pitchFamily="49" charset="-122"/>
                <a:ea typeface="仿宋" panose="02010609060101010101" pitchFamily="49" charset="-122"/>
              </a:rPr>
              <a:t>点面结合</a:t>
            </a:r>
            <a:r>
              <a:rPr lang="zh-CN" altLang="en-US" b="1" dirty="0">
                <a:solidFill>
                  <a:srgbClr val="000000"/>
                </a:solidFill>
                <a:latin typeface="仿宋" panose="02010609060101010101" pitchFamily="49" charset="-122"/>
                <a:ea typeface="仿宋" panose="02010609060101010101" pitchFamily="49" charset="-122"/>
              </a:rPr>
              <a:t>地分析；阐明理由时，</a:t>
            </a:r>
            <a:r>
              <a:rPr lang="zh-CN" altLang="en-US" b="1" dirty="0">
                <a:solidFill>
                  <a:srgbClr val="FF0000"/>
                </a:solidFill>
                <a:latin typeface="仿宋" panose="02010609060101010101" pitchFamily="49" charset="-122"/>
                <a:ea typeface="仿宋" panose="02010609060101010101" pitchFamily="49" charset="-122"/>
              </a:rPr>
              <a:t>紧扣评论关键词</a:t>
            </a:r>
            <a:endParaRPr lang="en-US" altLang="zh-CN" b="1" dirty="0">
              <a:solidFill>
                <a:srgbClr val="FF0000"/>
              </a:solidFill>
              <a:latin typeface="仿宋" panose="02010609060101010101" pitchFamily="49" charset="-122"/>
              <a:ea typeface="仿宋" panose="02010609060101010101" pitchFamily="49" charset="-122"/>
            </a:endParaRPr>
          </a:p>
          <a:p>
            <a:pPr>
              <a:lnSpc>
                <a:spcPct val="150000"/>
              </a:lnSpc>
            </a:pPr>
            <a:endParaRPr lang="zh-CN" altLang="en-US"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231246050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CDB3DED-322B-469A-98B3-5E4E72EAACAB}"/>
              </a:ext>
            </a:extLst>
          </p:cNvPr>
          <p:cNvSpPr/>
          <p:nvPr/>
        </p:nvSpPr>
        <p:spPr>
          <a:xfrm>
            <a:off x="2421682" y="484312"/>
            <a:ext cx="1346844" cy="369332"/>
          </a:xfrm>
          <a:prstGeom prst="rect">
            <a:avLst/>
          </a:prstGeom>
        </p:spPr>
        <p:txBody>
          <a:bodyPr wrap="none">
            <a:spAutoFit/>
          </a:bodyPr>
          <a:lstStyle/>
          <a:p>
            <a:pPr algn="ctr"/>
            <a:r>
              <a:rPr lang="zh-CN" altLang="en-US" b="1" dirty="0">
                <a:solidFill>
                  <a:srgbClr val="FF0000"/>
                </a:solidFill>
                <a:latin typeface="仿宋" panose="02010609060101010101" pitchFamily="49" charset="-122"/>
                <a:ea typeface="仿宋" panose="02010609060101010101" pitchFamily="49" charset="-122"/>
              </a:rPr>
              <a:t>比较鉴赏型</a:t>
            </a:r>
          </a:p>
        </p:txBody>
      </p:sp>
      <p:sp>
        <p:nvSpPr>
          <p:cNvPr id="3" name="Rectangle 3"/>
          <p:cNvSpPr txBox="1">
            <a:spLocks noChangeArrowheads="1"/>
          </p:cNvSpPr>
          <p:nvPr/>
        </p:nvSpPr>
        <p:spPr>
          <a:xfrm>
            <a:off x="175287" y="1001635"/>
            <a:ext cx="6490196" cy="2723037"/>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Bef>
                <a:spcPts val="0"/>
              </a:spcBef>
              <a:spcAft>
                <a:spcPts val="0"/>
              </a:spcAft>
              <a:buNone/>
            </a:pPr>
            <a:r>
              <a:rPr lang="zh-CN" altLang="en-US" sz="2000" b="1" dirty="0">
                <a:solidFill>
                  <a:srgbClr val="FF3300"/>
                </a:solidFill>
                <a:latin typeface="仿宋" panose="02010609060101010101" pitchFamily="49" charset="-122"/>
                <a:ea typeface="仿宋" panose="02010609060101010101" pitchFamily="49" charset="-122"/>
              </a:rPr>
              <a:t>提问方式：</a:t>
            </a:r>
            <a:r>
              <a:rPr lang="zh-CN" altLang="en-US" sz="2000" b="1" dirty="0">
                <a:latin typeface="仿宋" panose="02010609060101010101" pitchFamily="49" charset="-122"/>
                <a:ea typeface="仿宋" panose="02010609060101010101" pitchFamily="49" charset="-122"/>
              </a:rPr>
              <a:t>对两首诗或词进行</a:t>
            </a:r>
            <a:r>
              <a:rPr lang="zh-CN" altLang="en-US" sz="2000" b="1" dirty="0">
                <a:solidFill>
                  <a:srgbClr val="FF0066"/>
                </a:solidFill>
                <a:latin typeface="仿宋" panose="02010609060101010101" pitchFamily="49" charset="-122"/>
                <a:ea typeface="仿宋" panose="02010609060101010101" pitchFamily="49" charset="-122"/>
              </a:rPr>
              <a:t>内容</a:t>
            </a:r>
            <a:r>
              <a:rPr lang="zh-CN" altLang="en-US" sz="2000" b="1" dirty="0">
                <a:latin typeface="仿宋" panose="02010609060101010101" pitchFamily="49" charset="-122"/>
                <a:ea typeface="仿宋" panose="02010609060101010101" pitchFamily="49" charset="-122"/>
              </a:rPr>
              <a:t>与</a:t>
            </a:r>
            <a:r>
              <a:rPr lang="zh-CN" altLang="en-US" sz="2000" b="1" dirty="0">
                <a:solidFill>
                  <a:srgbClr val="FF0066"/>
                </a:solidFill>
                <a:latin typeface="仿宋" panose="02010609060101010101" pitchFamily="49" charset="-122"/>
                <a:ea typeface="仿宋" panose="02010609060101010101" pitchFamily="49" charset="-122"/>
              </a:rPr>
              <a:t>主题</a:t>
            </a:r>
            <a:r>
              <a:rPr lang="zh-CN" altLang="en-US" sz="2000" b="1" dirty="0">
                <a:latin typeface="仿宋" panose="02010609060101010101" pitchFamily="49" charset="-122"/>
                <a:ea typeface="仿宋" panose="02010609060101010101" pitchFamily="49" charset="-122"/>
              </a:rPr>
              <a:t>、</a:t>
            </a:r>
            <a:r>
              <a:rPr lang="zh-CN" altLang="en-US" sz="2000" b="1" dirty="0">
                <a:solidFill>
                  <a:srgbClr val="FF0066"/>
                </a:solidFill>
                <a:latin typeface="仿宋" panose="02010609060101010101" pitchFamily="49" charset="-122"/>
                <a:ea typeface="仿宋" panose="02010609060101010101" pitchFamily="49" charset="-122"/>
              </a:rPr>
              <a:t>方法</a:t>
            </a:r>
            <a:r>
              <a:rPr lang="zh-CN" altLang="en-US" sz="2000" b="1" dirty="0">
                <a:latin typeface="仿宋" panose="02010609060101010101" pitchFamily="49" charset="-122"/>
                <a:ea typeface="仿宋" panose="02010609060101010101" pitchFamily="49" charset="-122"/>
              </a:rPr>
              <a:t>等方面的对比；也有与</a:t>
            </a:r>
            <a:r>
              <a:rPr lang="zh-CN" altLang="en-US" sz="2000" b="1" dirty="0">
                <a:solidFill>
                  <a:schemeClr val="hlink"/>
                </a:solidFill>
                <a:latin typeface="仿宋" panose="02010609060101010101" pitchFamily="49" charset="-122"/>
                <a:ea typeface="仿宋" panose="02010609060101010101" pitchFamily="49" charset="-122"/>
              </a:rPr>
              <a:t>学过的课文</a:t>
            </a:r>
            <a:r>
              <a:rPr lang="zh-CN" altLang="en-US" sz="2000" b="1" dirty="0">
                <a:latin typeface="仿宋" panose="02010609060101010101" pitchFamily="49" charset="-122"/>
                <a:ea typeface="仿宋" panose="02010609060101010101" pitchFamily="49" charset="-122"/>
              </a:rPr>
              <a:t>诗句的对比。</a:t>
            </a:r>
          </a:p>
          <a:p>
            <a:pPr marL="0" indent="0" fontAlgn="auto">
              <a:lnSpc>
                <a:spcPct val="150000"/>
              </a:lnSpc>
              <a:spcBef>
                <a:spcPts val="0"/>
              </a:spcBef>
              <a:spcAft>
                <a:spcPts val="0"/>
              </a:spcAft>
              <a:buNone/>
            </a:pPr>
            <a:r>
              <a:rPr lang="zh-CN" altLang="en-US" sz="2000" b="1" dirty="0">
                <a:latin typeface="仿宋" panose="02010609060101010101" pitchFamily="49" charset="-122"/>
                <a:ea typeface="仿宋" panose="02010609060101010101" pitchFamily="49" charset="-122"/>
              </a:rPr>
              <a:t>变式提问：请说出两首诗词在某方面的</a:t>
            </a:r>
            <a:r>
              <a:rPr lang="zh-CN" altLang="en-US" sz="2000" b="1" dirty="0">
                <a:solidFill>
                  <a:srgbClr val="FF0066"/>
                </a:solidFill>
                <a:latin typeface="仿宋" panose="02010609060101010101" pitchFamily="49" charset="-122"/>
                <a:ea typeface="仿宋" panose="02010609060101010101" pitchFamily="49" charset="-122"/>
              </a:rPr>
              <a:t>相同点</a:t>
            </a:r>
            <a:r>
              <a:rPr lang="zh-CN" altLang="en-US" sz="2000" b="1" dirty="0">
                <a:latin typeface="仿宋" panose="02010609060101010101" pitchFamily="49" charset="-122"/>
                <a:ea typeface="仿宋" panose="02010609060101010101" pitchFamily="49" charset="-122"/>
              </a:rPr>
              <a:t>或</a:t>
            </a:r>
            <a:r>
              <a:rPr lang="zh-CN" altLang="en-US" sz="2000" b="1" dirty="0">
                <a:solidFill>
                  <a:srgbClr val="FF0066"/>
                </a:solidFill>
                <a:latin typeface="仿宋" panose="02010609060101010101" pitchFamily="49" charset="-122"/>
                <a:ea typeface="仿宋" panose="02010609060101010101" pitchFamily="49" charset="-122"/>
              </a:rPr>
              <a:t>不同点</a:t>
            </a:r>
            <a:r>
              <a:rPr lang="zh-CN" altLang="en-US" sz="2000" b="1" dirty="0">
                <a:latin typeface="仿宋" panose="02010609060101010101" pitchFamily="49" charset="-122"/>
                <a:ea typeface="仿宋" panose="02010609060101010101" pitchFamily="49" charset="-122"/>
              </a:rPr>
              <a:t>。</a:t>
            </a:r>
          </a:p>
          <a:p>
            <a:pPr marL="0" indent="0" fontAlgn="auto">
              <a:lnSpc>
                <a:spcPct val="150000"/>
              </a:lnSpc>
              <a:spcBef>
                <a:spcPts val="0"/>
              </a:spcBef>
              <a:spcAft>
                <a:spcPts val="0"/>
              </a:spcAft>
              <a:buNone/>
            </a:pPr>
            <a:r>
              <a:rPr lang="zh-CN" altLang="en-US" sz="2000" b="1" dirty="0">
                <a:solidFill>
                  <a:srgbClr val="FF3300"/>
                </a:solidFill>
                <a:latin typeface="仿宋" panose="02010609060101010101" pitchFamily="49" charset="-122"/>
                <a:ea typeface="仿宋" panose="02010609060101010101" pitchFamily="49" charset="-122"/>
              </a:rPr>
              <a:t>答题步骤</a:t>
            </a:r>
            <a:r>
              <a:rPr lang="zh-CN" altLang="en-US" sz="2000" b="1" dirty="0">
                <a:latin typeface="仿宋" panose="02010609060101010101" pitchFamily="49" charset="-122"/>
                <a:ea typeface="仿宋" panose="02010609060101010101" pitchFamily="49" charset="-122"/>
              </a:rPr>
              <a:t>：</a:t>
            </a:r>
          </a:p>
          <a:p>
            <a:pPr marL="0" indent="0" fontAlgn="auto">
              <a:lnSpc>
                <a:spcPct val="150000"/>
              </a:lnSpc>
              <a:spcBef>
                <a:spcPts val="0"/>
              </a:spcBef>
              <a:spcAft>
                <a:spcPts val="0"/>
              </a:spcAft>
              <a:buNone/>
            </a:pPr>
            <a:r>
              <a:rPr lang="en-US" altLang="zh-CN" sz="2000" b="1" dirty="0">
                <a:latin typeface="仿宋" panose="02010609060101010101" pitchFamily="49" charset="-122"/>
                <a:ea typeface="仿宋" panose="02010609060101010101" pitchFamily="49" charset="-122"/>
              </a:rPr>
              <a:t>1.</a:t>
            </a:r>
            <a:r>
              <a:rPr lang="zh-CN" altLang="en-US" sz="2000" b="1" dirty="0">
                <a:latin typeface="仿宋" panose="02010609060101010101" pitchFamily="49" charset="-122"/>
                <a:ea typeface="仿宋" panose="02010609060101010101" pitchFamily="49" charset="-122"/>
              </a:rPr>
              <a:t>找出相关的比较点（题眼）；</a:t>
            </a:r>
          </a:p>
          <a:p>
            <a:pPr marL="0" indent="0" fontAlgn="auto">
              <a:lnSpc>
                <a:spcPct val="150000"/>
              </a:lnSpc>
              <a:spcBef>
                <a:spcPts val="0"/>
              </a:spcBef>
              <a:spcAft>
                <a:spcPts val="0"/>
              </a:spcAft>
              <a:buNone/>
            </a:pPr>
            <a:r>
              <a:rPr lang="en-US" altLang="zh-CN" sz="2000" b="1" dirty="0">
                <a:latin typeface="仿宋" panose="02010609060101010101" pitchFamily="49" charset="-122"/>
                <a:ea typeface="仿宋" panose="02010609060101010101" pitchFamily="49" charset="-122"/>
              </a:rPr>
              <a:t>2.</a:t>
            </a:r>
            <a:r>
              <a:rPr lang="zh-CN" altLang="en-US" sz="2000" b="1" dirty="0">
                <a:latin typeface="仿宋" panose="02010609060101010101" pitchFamily="49" charset="-122"/>
                <a:ea typeface="仿宋" panose="02010609060101010101" pitchFamily="49" charset="-122"/>
              </a:rPr>
              <a:t>对原诗中具体语句分别进行分析，分条做答。</a:t>
            </a:r>
            <a:endParaRPr lang="en-US" altLang="zh-CN" sz="2000"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48250192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8"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35"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234852" y="628328"/>
            <a:ext cx="6624736" cy="3312368"/>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None/>
            </a:pPr>
            <a:r>
              <a:rPr lang="en-US" altLang="zh-CN" sz="1800" b="1" dirty="0">
                <a:latin typeface="仿宋" panose="02010609060101010101" pitchFamily="49" charset="-122"/>
                <a:ea typeface="仿宋" panose="02010609060101010101" pitchFamily="49" charset="-122"/>
              </a:rPr>
              <a:t>10.</a:t>
            </a:r>
            <a:r>
              <a:rPr lang="zh-CN" altLang="en-US" sz="1800" b="1" dirty="0">
                <a:latin typeface="仿宋" panose="02010609060101010101" pitchFamily="49" charset="-122"/>
                <a:ea typeface="仿宋" panose="02010609060101010101" pitchFamily="49" charset="-122"/>
              </a:rPr>
              <a:t>阅读下面的诗歌，然后回答问题。（</a:t>
            </a:r>
            <a:r>
              <a:rPr lang="en-US" altLang="zh-CN" sz="1800" b="1" dirty="0">
                <a:latin typeface="仿宋" panose="02010609060101010101" pitchFamily="49" charset="-122"/>
                <a:ea typeface="仿宋" panose="02010609060101010101" pitchFamily="49" charset="-122"/>
              </a:rPr>
              <a:t>7</a:t>
            </a:r>
            <a:r>
              <a:rPr lang="zh-CN" altLang="en-US" sz="1800" b="1" dirty="0">
                <a:latin typeface="仿宋" panose="02010609060101010101" pitchFamily="49" charset="-122"/>
                <a:ea typeface="仿宋" panose="02010609060101010101" pitchFamily="49" charset="-122"/>
              </a:rPr>
              <a:t>分）</a:t>
            </a:r>
            <a:endParaRPr lang="en-US" altLang="zh-CN" sz="1800" b="1" dirty="0">
              <a:latin typeface="仿宋" panose="02010609060101010101" pitchFamily="49" charset="-122"/>
              <a:ea typeface="仿宋" panose="02010609060101010101" pitchFamily="49" charset="-122"/>
            </a:endParaRPr>
          </a:p>
          <a:p>
            <a:pPr marL="0" indent="0" algn="ctr" fontAlgn="auto">
              <a:spcAft>
                <a:spcPts val="0"/>
              </a:spcAft>
              <a:buNone/>
            </a:pPr>
            <a:r>
              <a:rPr lang="zh-CN" altLang="en-US" sz="1800" b="1" dirty="0">
                <a:latin typeface="仿宋" panose="02010609060101010101" pitchFamily="49" charset="-122"/>
                <a:ea typeface="仿宋" panose="02010609060101010101" pitchFamily="49" charset="-122"/>
              </a:rPr>
              <a:t> </a:t>
            </a:r>
            <a:r>
              <a:rPr lang="zh-CN" altLang="en-US" sz="1800" b="1" dirty="0">
                <a:solidFill>
                  <a:srgbClr val="FF0066"/>
                </a:solidFill>
                <a:latin typeface="仿宋" panose="02010609060101010101" pitchFamily="49" charset="-122"/>
                <a:ea typeface="仿宋" panose="02010609060101010101" pitchFamily="49" charset="-122"/>
              </a:rPr>
              <a:t>窗前木芙蓉     范成大</a:t>
            </a:r>
          </a:p>
          <a:p>
            <a:pPr marL="0" indent="0" algn="ctr" fontAlgn="auto">
              <a:spcAft>
                <a:spcPts val="0"/>
              </a:spcAft>
              <a:buNone/>
            </a:pPr>
            <a:r>
              <a:rPr lang="zh-CN" altLang="en-US" sz="1800" b="1" dirty="0">
                <a:latin typeface="仿宋" panose="02010609060101010101" pitchFamily="49" charset="-122"/>
                <a:ea typeface="仿宋" panose="02010609060101010101" pitchFamily="49" charset="-122"/>
              </a:rPr>
              <a:t>小池南畔木芙蓉，雨后霜前着意红。</a:t>
            </a:r>
          </a:p>
          <a:p>
            <a:pPr marL="0" indent="0" algn="ctr" fontAlgn="auto">
              <a:spcAft>
                <a:spcPts val="0"/>
              </a:spcAft>
              <a:buNone/>
            </a:pPr>
            <a:r>
              <a:rPr lang="zh-CN" altLang="en-US" sz="1800" b="1" dirty="0">
                <a:latin typeface="仿宋" panose="02010609060101010101" pitchFamily="49" charset="-122"/>
                <a:ea typeface="仿宋" panose="02010609060101010101" pitchFamily="49" charset="-122"/>
              </a:rPr>
              <a:t>犹胜无言旧桃李，一生开落任东风。</a:t>
            </a:r>
          </a:p>
          <a:p>
            <a:pPr algn="ctr" fontAlgn="auto">
              <a:spcAft>
                <a:spcPts val="0"/>
              </a:spcAft>
              <a:buFontTx/>
              <a:buNone/>
            </a:pPr>
            <a:r>
              <a:rPr lang="zh-CN" altLang="en-US" sz="1800" b="1" dirty="0">
                <a:latin typeface="仿宋" panose="02010609060101010101" pitchFamily="49" charset="-122"/>
                <a:ea typeface="仿宋" panose="02010609060101010101" pitchFamily="49" charset="-122"/>
              </a:rPr>
              <a:t>   </a:t>
            </a:r>
            <a:endParaRPr lang="en-US" altLang="zh-CN" sz="1800" b="1" dirty="0">
              <a:latin typeface="仿宋" panose="02010609060101010101" pitchFamily="49" charset="-122"/>
              <a:ea typeface="仿宋" panose="02010609060101010101" pitchFamily="49" charset="-122"/>
            </a:endParaRPr>
          </a:p>
          <a:p>
            <a:pPr algn="ctr" fontAlgn="auto">
              <a:spcAft>
                <a:spcPts val="0"/>
              </a:spcAft>
              <a:buFontTx/>
              <a:buNone/>
            </a:pPr>
            <a:r>
              <a:rPr lang="zh-CN" altLang="en-US" sz="1800" b="1" dirty="0">
                <a:solidFill>
                  <a:srgbClr val="FF0066"/>
                </a:solidFill>
                <a:latin typeface="仿宋" panose="02010609060101010101" pitchFamily="49" charset="-122"/>
                <a:ea typeface="仿宋" panose="02010609060101010101" pitchFamily="49" charset="-122"/>
              </a:rPr>
              <a:t>木芙蓉         吕本中</a:t>
            </a:r>
          </a:p>
          <a:p>
            <a:pPr marL="0" indent="0" algn="ctr" fontAlgn="auto">
              <a:spcAft>
                <a:spcPts val="0"/>
              </a:spcAft>
              <a:buNone/>
            </a:pPr>
            <a:r>
              <a:rPr lang="zh-CN" altLang="en-US" sz="1800" b="1" dirty="0">
                <a:latin typeface="仿宋" panose="02010609060101010101" pitchFamily="49" charset="-122"/>
                <a:ea typeface="仿宋" panose="02010609060101010101" pitchFamily="49" charset="-122"/>
              </a:rPr>
              <a:t>辛苦孤花破小寒，花心应似客心酸。 </a:t>
            </a:r>
          </a:p>
          <a:p>
            <a:pPr marL="0" indent="0" algn="ctr" fontAlgn="auto">
              <a:spcAft>
                <a:spcPts val="0"/>
              </a:spcAft>
              <a:buNone/>
            </a:pPr>
            <a:r>
              <a:rPr lang="zh-CN" altLang="en-US" sz="1800" b="1" dirty="0">
                <a:latin typeface="仿宋" panose="02010609060101010101" pitchFamily="49" charset="-122"/>
                <a:ea typeface="仿宋" panose="02010609060101010101" pitchFamily="49" charset="-122"/>
              </a:rPr>
              <a:t>更凭青女①留连得，未作愁红怨绿看。</a:t>
            </a:r>
          </a:p>
          <a:p>
            <a:pPr marL="0" indent="0" fontAlgn="auto">
              <a:spcAft>
                <a:spcPts val="0"/>
              </a:spcAft>
              <a:buNone/>
            </a:pPr>
            <a:r>
              <a:rPr lang="zh-CN" altLang="en-US" sz="1800" b="1" dirty="0">
                <a:latin typeface="仿宋" panose="02010609060101010101" pitchFamily="49" charset="-122"/>
                <a:ea typeface="仿宋" panose="02010609060101010101" pitchFamily="49" charset="-122"/>
              </a:rPr>
              <a:t>    </a:t>
            </a:r>
            <a:r>
              <a:rPr lang="en-US" altLang="zh-CN" sz="1800" b="1" dirty="0">
                <a:latin typeface="仿宋" panose="02010609060101010101" pitchFamily="49" charset="-122"/>
                <a:ea typeface="仿宋" panose="02010609060101010101" pitchFamily="49" charset="-122"/>
              </a:rPr>
              <a:t>[</a:t>
            </a:r>
            <a:r>
              <a:rPr lang="zh-CN" altLang="en-US" sz="1800" b="1" dirty="0">
                <a:latin typeface="仿宋" panose="02010609060101010101" pitchFamily="49" charset="-122"/>
                <a:ea typeface="仿宋" panose="02010609060101010101" pitchFamily="49" charset="-122"/>
              </a:rPr>
              <a:t>注</a:t>
            </a:r>
            <a:r>
              <a:rPr lang="en-US" altLang="zh-CN" sz="1800" b="1" dirty="0">
                <a:latin typeface="仿宋" panose="02010609060101010101" pitchFamily="49" charset="-122"/>
                <a:ea typeface="仿宋" panose="02010609060101010101" pitchFamily="49" charset="-122"/>
              </a:rPr>
              <a:t>]①</a:t>
            </a:r>
            <a:r>
              <a:rPr lang="zh-CN" altLang="en-US" sz="1800" b="1" dirty="0">
                <a:latin typeface="仿宋" panose="02010609060101010101" pitchFamily="49" charset="-122"/>
                <a:ea typeface="仿宋" panose="02010609060101010101" pitchFamily="49" charset="-122"/>
              </a:rPr>
              <a:t>青女：传说中掌管霜雪的女神。</a:t>
            </a:r>
          </a:p>
        </p:txBody>
      </p:sp>
    </p:spTree>
    <p:extLst>
      <p:ext uri="{BB962C8B-B14F-4D97-AF65-F5344CB8AC3E}">
        <p14:creationId xmlns:p14="http://schemas.microsoft.com/office/powerpoint/2010/main" val="3907503520"/>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xEl>
                                              <p:pRg st="0" end="0"/>
                                            </p:txEl>
                                          </p:spTgt>
                                        </p:tgtEl>
                                        <p:attrNameLst>
                                          <p:attrName>style.visibility</p:attrName>
                                        </p:attrNameLst>
                                      </p:cBhvr>
                                      <p:to>
                                        <p:strVal val="visible"/>
                                      </p:to>
                                    </p:set>
                                    <p:anim calcmode="discrete" valueType="clr">
                                      <p:cBhvr override="childStyle">
                                        <p:cTn id="7" dur="80"/>
                                        <p:tgtEl>
                                          <p:spTgt spid="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
                                            <p:txEl>
                                              <p:pRg st="1" end="1"/>
                                            </p:txEl>
                                          </p:spTgt>
                                        </p:tgtEl>
                                        <p:attrNameLst>
                                          <p:attrName>style.visibility</p:attrName>
                                        </p:attrNameLst>
                                      </p:cBhvr>
                                      <p:to>
                                        <p:strVal val="visible"/>
                                      </p:to>
                                    </p:set>
                                    <p:anim calcmode="discrete" valueType="clr">
                                      <p:cBhvr override="childStyle">
                                        <p:cTn id="14" dur="80"/>
                                        <p:tgtEl>
                                          <p:spTgt spid="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2">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
                                            <p:txEl>
                                              <p:pRg st="2" end="2"/>
                                            </p:txEl>
                                          </p:spTgt>
                                        </p:tgtEl>
                                        <p:attrNameLst>
                                          <p:attrName>style.visibility</p:attrName>
                                        </p:attrNameLst>
                                      </p:cBhvr>
                                      <p:to>
                                        <p:strVal val="visible"/>
                                      </p:to>
                                    </p:set>
                                    <p:anim calcmode="discrete" valueType="clr">
                                      <p:cBhvr override="childStyle">
                                        <p:cTn id="21" dur="80"/>
                                        <p:tgtEl>
                                          <p:spTgt spid="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2">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2">
                                            <p:txEl>
                                              <p:pRg st="3" end="3"/>
                                            </p:txEl>
                                          </p:spTgt>
                                        </p:tgtEl>
                                        <p:attrNameLst>
                                          <p:attrName>style.visibility</p:attrName>
                                        </p:attrNameLst>
                                      </p:cBhvr>
                                      <p:to>
                                        <p:strVal val="visible"/>
                                      </p:to>
                                    </p:set>
                                    <p:anim calcmode="discrete" valueType="clr">
                                      <p:cBhvr override="childStyle">
                                        <p:cTn id="28" dur="80"/>
                                        <p:tgtEl>
                                          <p:spTgt spid="2">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2">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2">
                                            <p:txEl>
                                              <p:pRg st="4" end="4"/>
                                            </p:txEl>
                                          </p:spTgt>
                                        </p:tgtEl>
                                        <p:attrNameLst>
                                          <p:attrName>style.visibility</p:attrName>
                                        </p:attrNameLst>
                                      </p:cBhvr>
                                      <p:to>
                                        <p:strVal val="visible"/>
                                      </p:to>
                                    </p:set>
                                    <p:anim calcmode="discrete" valueType="clr">
                                      <p:cBhvr override="childStyle">
                                        <p:cTn id="35" dur="80"/>
                                        <p:tgtEl>
                                          <p:spTgt spid="2">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2">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2">
                                            <p:txEl>
                                              <p:pRg st="5" end="5"/>
                                            </p:txEl>
                                          </p:spTgt>
                                        </p:tgtEl>
                                        <p:attrNameLst>
                                          <p:attrName>style.visibility</p:attrName>
                                        </p:attrNameLst>
                                      </p:cBhvr>
                                      <p:to>
                                        <p:strVal val="visible"/>
                                      </p:to>
                                    </p:set>
                                    <p:anim calcmode="discrete" valueType="clr">
                                      <p:cBhvr override="childStyle">
                                        <p:cTn id="42" dur="80"/>
                                        <p:tgtEl>
                                          <p:spTgt spid="2">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2">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2">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2">
                                            <p:txEl>
                                              <p:pRg st="6" end="6"/>
                                            </p:txEl>
                                          </p:spTgt>
                                        </p:tgtEl>
                                        <p:attrNameLst>
                                          <p:attrName>style.visibility</p:attrName>
                                        </p:attrNameLst>
                                      </p:cBhvr>
                                      <p:to>
                                        <p:strVal val="visible"/>
                                      </p:to>
                                    </p:set>
                                    <p:anim calcmode="discrete" valueType="clr">
                                      <p:cBhvr override="childStyle">
                                        <p:cTn id="49" dur="80"/>
                                        <p:tgtEl>
                                          <p:spTgt spid="2">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2">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2">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2">
                                            <p:txEl>
                                              <p:pRg st="7" end="7"/>
                                            </p:txEl>
                                          </p:spTgt>
                                        </p:tgtEl>
                                        <p:attrNameLst>
                                          <p:attrName>style.visibility</p:attrName>
                                        </p:attrNameLst>
                                      </p:cBhvr>
                                      <p:to>
                                        <p:strVal val="visible"/>
                                      </p:to>
                                    </p:set>
                                    <p:anim calcmode="discrete" valueType="clr">
                                      <p:cBhvr override="childStyle">
                                        <p:cTn id="56" dur="80"/>
                                        <p:tgtEl>
                                          <p:spTgt spid="2">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2">
                                            <p:txEl>
                                              <p:pRg st="7"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2">
                                            <p:txEl>
                                              <p:pRg st="7" end="7"/>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2">
                                            <p:txEl>
                                              <p:pRg st="8" end="8"/>
                                            </p:txEl>
                                          </p:spTgt>
                                        </p:tgtEl>
                                        <p:attrNameLst>
                                          <p:attrName>style.visibility</p:attrName>
                                        </p:attrNameLst>
                                      </p:cBhvr>
                                      <p:to>
                                        <p:strVal val="visible"/>
                                      </p:to>
                                    </p:set>
                                    <p:anim calcmode="discrete" valueType="clr">
                                      <p:cBhvr override="childStyle">
                                        <p:cTn id="63" dur="80"/>
                                        <p:tgtEl>
                                          <p:spTgt spid="2">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2">
                                            <p:txEl>
                                              <p:pRg st="8" end="8"/>
                                            </p:txEl>
                                          </p:spTgt>
                                        </p:tgtEl>
                                        <p:attrNameLst>
                                          <p:attrName>fillcolor</p:attrName>
                                        </p:attrNameLst>
                                      </p:cBhvr>
                                      <p:tavLst>
                                        <p:tav tm="0">
                                          <p:val>
                                            <p:clrVal>
                                              <a:schemeClr val="accent2"/>
                                            </p:clrVal>
                                          </p:val>
                                        </p:tav>
                                        <p:tav tm="50000">
                                          <p:val>
                                            <p:clrVal>
                                              <a:schemeClr val="hlink"/>
                                            </p:clrVal>
                                          </p:val>
                                        </p:tav>
                                      </p:tavLst>
                                    </p:anim>
                                    <p:set>
                                      <p:cBhvr>
                                        <p:cTn id="65" dur="80"/>
                                        <p:tgtEl>
                                          <p:spTgt spid="2">
                                            <p:txEl>
                                              <p:pRg st="8" end="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28664" y="589740"/>
            <a:ext cx="6730924" cy="46457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Bef>
                <a:spcPts val="0"/>
              </a:spcBef>
              <a:spcAft>
                <a:spcPts val="0"/>
              </a:spcAft>
              <a:buNone/>
            </a:pPr>
            <a:r>
              <a:rPr lang="en-US" altLang="zh-CN" sz="1600" b="1" dirty="0">
                <a:latin typeface="仿宋" panose="02010609060101010101" pitchFamily="49" charset="-122"/>
                <a:ea typeface="仿宋" panose="02010609060101010101" pitchFamily="49" charset="-122"/>
              </a:rPr>
              <a:t>⑴</a:t>
            </a:r>
            <a:r>
              <a:rPr lang="zh-CN" altLang="en-US" sz="1600" b="1" dirty="0">
                <a:latin typeface="仿宋" panose="02010609060101010101" pitchFamily="49" charset="-122"/>
                <a:ea typeface="仿宋" panose="02010609060101010101" pitchFamily="49" charset="-122"/>
              </a:rPr>
              <a:t>这两首诗都描述了木芙蓉的什么自然属性？都运用了哪种修辞手法？</a:t>
            </a:r>
          </a:p>
        </p:txBody>
      </p:sp>
      <p:sp>
        <p:nvSpPr>
          <p:cNvPr id="3" name="Text Box 5"/>
          <p:cNvSpPr txBox="1">
            <a:spLocks noChangeArrowheads="1"/>
          </p:cNvSpPr>
          <p:nvPr/>
        </p:nvSpPr>
        <p:spPr bwMode="auto">
          <a:xfrm>
            <a:off x="128664" y="1142864"/>
            <a:ext cx="6408712" cy="8583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600" b="1" dirty="0">
                <a:solidFill>
                  <a:srgbClr val="FF0066"/>
                </a:solidFill>
                <a:latin typeface="仿宋" panose="02010609060101010101" pitchFamily="49" charset="-122"/>
                <a:ea typeface="仿宋" panose="02010609060101010101" pitchFamily="49" charset="-122"/>
              </a:rPr>
              <a:t>  </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答案</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描述了木芙蓉开放在严霜袭来的秋季，其鲜艳的色泽显示出它不畏严寒的自然属性。运用了拟人手法。</a:t>
            </a:r>
          </a:p>
        </p:txBody>
      </p:sp>
      <p:sp>
        <p:nvSpPr>
          <p:cNvPr id="4" name="Text Box 4"/>
          <p:cNvSpPr txBox="1">
            <a:spLocks noChangeArrowheads="1"/>
          </p:cNvSpPr>
          <p:nvPr/>
        </p:nvSpPr>
        <p:spPr bwMode="auto">
          <a:xfrm>
            <a:off x="128664" y="2083880"/>
            <a:ext cx="66134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b="1" dirty="0">
                <a:latin typeface="仿宋" panose="02010609060101010101" pitchFamily="49" charset="-122"/>
                <a:ea typeface="仿宋" panose="02010609060101010101" pitchFamily="49" charset="-122"/>
              </a:rPr>
              <a:t>⑵</a:t>
            </a:r>
            <a:r>
              <a:rPr lang="zh-CN" altLang="en-US" sz="2000" b="1" dirty="0">
                <a:latin typeface="仿宋" panose="02010609060101010101" pitchFamily="49" charset="-122"/>
                <a:ea typeface="仿宋" panose="02010609060101010101" pitchFamily="49" charset="-122"/>
              </a:rPr>
              <a:t>两首诗中木芙蓉的形象有什么不同？</a:t>
            </a:r>
            <a:r>
              <a:rPr lang="zh-CN" altLang="en-US" sz="2000" dirty="0">
                <a:latin typeface="仿宋" panose="02010609060101010101" pitchFamily="49" charset="-122"/>
                <a:ea typeface="仿宋" panose="02010609060101010101" pitchFamily="49" charset="-122"/>
              </a:rPr>
              <a:t> </a:t>
            </a:r>
          </a:p>
        </p:txBody>
      </p:sp>
      <p:sp>
        <p:nvSpPr>
          <p:cNvPr id="5" name="Text Box 3"/>
          <p:cNvSpPr txBox="1">
            <a:spLocks noChangeArrowheads="1"/>
          </p:cNvSpPr>
          <p:nvPr/>
        </p:nvSpPr>
        <p:spPr bwMode="auto">
          <a:xfrm>
            <a:off x="128664" y="2572544"/>
            <a:ext cx="6613498" cy="14123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en-US" altLang="zh-CN" sz="2400" b="1" dirty="0">
                <a:solidFill>
                  <a:srgbClr val="FF0066"/>
                </a:solidFill>
                <a:latin typeface="仿宋" panose="02010609060101010101" pitchFamily="49" charset="-122"/>
                <a:ea typeface="仿宋" panose="02010609060101010101" pitchFamily="49" charset="-122"/>
              </a:rPr>
              <a:t> </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答案</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木芙蓉</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：一种傲然独立、挑战困难而不受他人摆布的充满自信的形象；</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窗前木芙蓉</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：一种历经辛苦孤独后能够坦然面对生活的坚忍、淡定、安闲的形象。</a:t>
            </a:r>
          </a:p>
        </p:txBody>
      </p:sp>
    </p:spTree>
    <p:extLst>
      <p:ext uri="{BB962C8B-B14F-4D97-AF65-F5344CB8AC3E}">
        <p14:creationId xmlns:p14="http://schemas.microsoft.com/office/powerpoint/2010/main" val="4081587221"/>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xEl>
                                              <p:pRg st="0" end="0"/>
                                            </p:txEl>
                                          </p:spTgt>
                                        </p:tgtEl>
                                        <p:attrNameLst>
                                          <p:attrName>style.visibility</p:attrName>
                                        </p:attrNameLst>
                                      </p:cBhvr>
                                      <p:to>
                                        <p:strVal val="visible"/>
                                      </p:to>
                                    </p:set>
                                    <p:anim calcmode="discrete" valueType="clr">
                                      <p:cBhvr override="childStyle">
                                        <p:cTn id="7" dur="80"/>
                                        <p:tgtEl>
                                          <p:spTgt spid="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770" decel="100000"/>
                                        <p:tgtEl>
                                          <p:spTgt spid="4"/>
                                        </p:tgtEl>
                                      </p:cBhvr>
                                    </p:animEffect>
                                    <p:animScale>
                                      <p:cBhvr>
                                        <p:cTn id="15" dur="770" decel="100000"/>
                                        <p:tgtEl>
                                          <p:spTgt spid="4"/>
                                        </p:tgtEl>
                                      </p:cBhvr>
                                      <p:from x="10000" y="10000"/>
                                      <p:to x="200000" y="450000"/>
                                    </p:animScale>
                                    <p:animScale>
                                      <p:cBhvr>
                                        <p:cTn id="16" dur="1230" accel="100000" fill="hold">
                                          <p:stCondLst>
                                            <p:cond delay="770"/>
                                          </p:stCondLst>
                                        </p:cTn>
                                        <p:tgtEl>
                                          <p:spTgt spid="4"/>
                                        </p:tgtEl>
                                      </p:cBhvr>
                                      <p:from x="200000" y="450000"/>
                                      <p:to x="100000" y="100000"/>
                                    </p:animScale>
                                    <p:set>
                                      <p:cBhvr>
                                        <p:cTn id="17" dur="770" fill="hold"/>
                                        <p:tgtEl>
                                          <p:spTgt spid="4"/>
                                        </p:tgtEl>
                                        <p:attrNameLst>
                                          <p:attrName>ppt_x</p:attrName>
                                        </p:attrNameLst>
                                      </p:cBhvr>
                                      <p:to>
                                        <p:strVal val="(0.5)"/>
                                      </p:to>
                                    </p:set>
                                    <p:anim from="(0.5)" to="(#ppt_x)" calcmode="lin" valueType="num">
                                      <p:cBhvr>
                                        <p:cTn id="18" dur="1230" accel="100000" fill="hold">
                                          <p:stCondLst>
                                            <p:cond delay="770"/>
                                          </p:stCondLst>
                                        </p:cTn>
                                        <p:tgtEl>
                                          <p:spTgt spid="4"/>
                                        </p:tgtEl>
                                        <p:attrNameLst>
                                          <p:attrName>ppt_x</p:attrName>
                                        </p:attrNameLst>
                                      </p:cBhvr>
                                    </p:anim>
                                    <p:set>
                                      <p:cBhvr>
                                        <p:cTn id="19" dur="770" fill="hold"/>
                                        <p:tgtEl>
                                          <p:spTgt spid="4"/>
                                        </p:tgtEl>
                                        <p:attrNameLst>
                                          <p:attrName>ppt_y</p:attrName>
                                        </p:attrNameLst>
                                      </p:cBhvr>
                                      <p:to>
                                        <p:strVal val="(#ppt_y+0.4)"/>
                                      </p:to>
                                    </p:set>
                                    <p:anim from="(#ppt_y+0.4)" to="(#ppt_y)" calcmode="lin" valueType="num">
                                      <p:cBhvr>
                                        <p:cTn id="20" dur="1230" accel="100000" fill="hold">
                                          <p:stCondLst>
                                            <p:cond delay="770"/>
                                          </p:stCondLst>
                                        </p:cTn>
                                        <p:tgtEl>
                                          <p:spTgt spid="4"/>
                                        </p:tgtEl>
                                        <p:attrNameLst>
                                          <p:attrName>ppt_y</p:attrName>
                                        </p:attrNameLst>
                                      </p:cBhvr>
                                    </p:anim>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p:cTn id="25"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26"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27"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CDB3DED-322B-469A-98B3-5E4E72EAACAB}"/>
              </a:ext>
            </a:extLst>
          </p:cNvPr>
          <p:cNvSpPr/>
          <p:nvPr/>
        </p:nvSpPr>
        <p:spPr>
          <a:xfrm>
            <a:off x="1897882" y="532983"/>
            <a:ext cx="2659702" cy="461665"/>
          </a:xfrm>
          <a:prstGeom prst="rect">
            <a:avLst/>
          </a:prstGeom>
        </p:spPr>
        <p:txBody>
          <a:bodyPr wrap="none">
            <a:spAutoFit/>
          </a:bodyPr>
          <a:lstStyle/>
          <a:p>
            <a:pPr algn="ctr"/>
            <a:r>
              <a:rPr lang="zh-CN" altLang="en-US" sz="2400" b="1" dirty="0">
                <a:solidFill>
                  <a:srgbClr val="FF0000"/>
                </a:solidFill>
                <a:latin typeface="仿宋" panose="02010609060101010101" pitchFamily="49" charset="-122"/>
                <a:ea typeface="仿宋" panose="02010609060101010101" pitchFamily="49" charset="-122"/>
              </a:rPr>
              <a:t>分析内容、结构型</a:t>
            </a:r>
          </a:p>
        </p:txBody>
      </p:sp>
      <p:sp>
        <p:nvSpPr>
          <p:cNvPr id="3" name="矩形 2">
            <a:extLst>
              <a:ext uri="{FF2B5EF4-FFF2-40B4-BE49-F238E27FC236}">
                <a16:creationId xmlns:a16="http://schemas.microsoft.com/office/drawing/2014/main" xmlns="" id="{0D1F968F-ADD4-4A40-8D3B-EA3BC28D4093}"/>
              </a:ext>
            </a:extLst>
          </p:cNvPr>
          <p:cNvSpPr/>
          <p:nvPr/>
        </p:nvSpPr>
        <p:spPr>
          <a:xfrm>
            <a:off x="261442" y="988368"/>
            <a:ext cx="6120680" cy="481863"/>
          </a:xfrm>
          <a:prstGeom prst="rect">
            <a:avLst/>
          </a:prstGeom>
        </p:spPr>
        <p:txBody>
          <a:bodyPr wrap="square">
            <a:spAutoFit/>
          </a:bodyPr>
          <a:lstStyle/>
          <a:p>
            <a:pPr>
              <a:lnSpc>
                <a:spcPct val="150000"/>
              </a:lnSpc>
              <a:defRPr/>
            </a:pPr>
            <a:r>
              <a:rPr lang="zh-CN" altLang="en-US" sz="2000" b="1" dirty="0">
                <a:solidFill>
                  <a:srgbClr val="FF0000"/>
                </a:solidFill>
                <a:latin typeface="仿宋" panose="02010609060101010101" pitchFamily="49" charset="-122"/>
                <a:ea typeface="仿宋" panose="02010609060101010101" pitchFamily="49" charset="-122"/>
              </a:rPr>
              <a:t>提问方式：</a:t>
            </a:r>
            <a:r>
              <a:rPr lang="zh-CN" altLang="en-US" sz="2000" b="1" dirty="0">
                <a:solidFill>
                  <a:prstClr val="black"/>
                </a:solidFill>
                <a:latin typeface="仿宋" panose="02010609060101010101" pitchFamily="49" charset="-122"/>
                <a:ea typeface="仿宋" panose="02010609060101010101" pitchFamily="49" charset="-122"/>
              </a:rPr>
              <a:t>如何理解诗句中的某句话</a:t>
            </a:r>
            <a:r>
              <a:rPr lang="en-US" altLang="zh-CN" sz="2000" b="1" dirty="0">
                <a:solidFill>
                  <a:srgbClr val="000000"/>
                </a:solidFill>
                <a:latin typeface="仿宋" panose="02010609060101010101" pitchFamily="49" charset="-122"/>
                <a:ea typeface="仿宋" panose="02010609060101010101" pitchFamily="49" charset="-122"/>
              </a:rPr>
              <a:t>?</a:t>
            </a:r>
          </a:p>
        </p:txBody>
      </p:sp>
      <p:sp>
        <p:nvSpPr>
          <p:cNvPr id="5" name="矩形 4">
            <a:extLst>
              <a:ext uri="{FF2B5EF4-FFF2-40B4-BE49-F238E27FC236}">
                <a16:creationId xmlns:a16="http://schemas.microsoft.com/office/drawing/2014/main" xmlns="" id="{2FE22553-48A4-43DB-8C34-125DCF47D13B}"/>
              </a:ext>
            </a:extLst>
          </p:cNvPr>
          <p:cNvSpPr/>
          <p:nvPr/>
        </p:nvSpPr>
        <p:spPr>
          <a:xfrm>
            <a:off x="261442" y="1564432"/>
            <a:ext cx="6127638" cy="4320863"/>
          </a:xfrm>
          <a:prstGeom prst="rect">
            <a:avLst/>
          </a:prstGeom>
        </p:spPr>
        <p:txBody>
          <a:bodyPr wrap="square">
            <a:spAutoFit/>
          </a:bodyPr>
          <a:lstStyle/>
          <a:p>
            <a:pPr>
              <a:lnSpc>
                <a:spcPct val="150000"/>
              </a:lnSpc>
              <a:defRPr/>
            </a:pPr>
            <a:r>
              <a:rPr lang="zh-CN" altLang="en-US" sz="2000" b="1" dirty="0">
                <a:solidFill>
                  <a:prstClr val="black"/>
                </a:solidFill>
                <a:latin typeface="仿宋" panose="02010609060101010101" pitchFamily="49" charset="-122"/>
                <a:ea typeface="仿宋" panose="02010609060101010101" pitchFamily="49" charset="-122"/>
              </a:rPr>
              <a:t>答题步骤：</a:t>
            </a:r>
            <a:endParaRPr lang="en-US" altLang="zh-CN" sz="2000" b="1" dirty="0">
              <a:solidFill>
                <a:prstClr val="black"/>
              </a:solidFill>
              <a:latin typeface="仿宋" panose="02010609060101010101" pitchFamily="49" charset="-122"/>
              <a:ea typeface="仿宋" panose="02010609060101010101" pitchFamily="49" charset="-122"/>
            </a:endParaRPr>
          </a:p>
          <a:p>
            <a:pPr>
              <a:lnSpc>
                <a:spcPct val="150000"/>
              </a:lnSpc>
              <a:defRPr/>
            </a:pPr>
            <a:r>
              <a:rPr lang="en-US" altLang="zh-CN" sz="2000" b="1" dirty="0">
                <a:solidFill>
                  <a:prstClr val="black"/>
                </a:solidFill>
                <a:latin typeface="仿宋" panose="02010609060101010101" pitchFamily="49" charset="-122"/>
                <a:ea typeface="仿宋" panose="02010609060101010101" pitchFamily="49" charset="-122"/>
              </a:rPr>
              <a:t>    </a:t>
            </a:r>
            <a:r>
              <a:rPr lang="zh-CN" altLang="en-US" sz="2000" b="1" dirty="0">
                <a:solidFill>
                  <a:prstClr val="black"/>
                </a:solidFill>
                <a:latin typeface="仿宋" panose="02010609060101010101" pitchFamily="49" charset="-122"/>
                <a:ea typeface="仿宋" panose="02010609060101010101" pitchFamily="49" charset="-122"/>
              </a:rPr>
              <a:t>分析句子内容、结构。</a:t>
            </a:r>
            <a:endParaRPr lang="en-US" altLang="zh-CN" sz="2000" b="1" dirty="0">
              <a:solidFill>
                <a:prstClr val="black"/>
              </a:solidFill>
              <a:latin typeface="仿宋" panose="02010609060101010101" pitchFamily="49" charset="-122"/>
              <a:ea typeface="仿宋" panose="02010609060101010101" pitchFamily="49" charset="-122"/>
            </a:endParaRPr>
          </a:p>
          <a:p>
            <a:pPr>
              <a:lnSpc>
                <a:spcPct val="150000"/>
              </a:lnSpc>
            </a:pPr>
            <a:r>
              <a:rPr lang="zh-CN" altLang="zh-CN" b="1" dirty="0">
                <a:latin typeface="仿宋" panose="02010609060101010101" pitchFamily="49" charset="-122"/>
                <a:ea typeface="仿宋" panose="02010609060101010101" pitchFamily="49" charset="-122"/>
              </a:rPr>
              <a:t>阅读下面这首唐诗，完成8</a:t>
            </a:r>
            <a:r>
              <a:rPr lang="en-US" altLang="zh-CN" b="1" dirty="0">
                <a:latin typeface="仿宋" panose="02010609060101010101" pitchFamily="49" charset="-122"/>
                <a:ea typeface="仿宋" panose="02010609060101010101" pitchFamily="49" charset="-122"/>
              </a:rPr>
              <a:t>·</a:t>
            </a:r>
            <a:r>
              <a:rPr lang="zh-CN" altLang="zh-CN" b="1" dirty="0">
                <a:latin typeface="仿宋" panose="02010609060101010101" pitchFamily="49" charset="-122"/>
                <a:ea typeface="仿宋" panose="02010609060101010101" pitchFamily="49" charset="-122"/>
              </a:rPr>
              <a:t>9题。</a:t>
            </a:r>
            <a:r>
              <a:rPr lang="zh-CN" altLang="en-US" b="1" dirty="0">
                <a:latin typeface="仿宋" panose="02010609060101010101" pitchFamily="49" charset="-122"/>
                <a:ea typeface="仿宋" panose="02010609060101010101" pitchFamily="49" charset="-122"/>
              </a:rPr>
              <a:t> </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zh-CN" b="1" dirty="0">
                <a:latin typeface="仿宋" panose="02010609060101010101" pitchFamily="49" charset="-122"/>
                <a:ea typeface="仿宋" panose="02010609060101010101" pitchFamily="49" charset="-122"/>
              </a:rPr>
              <a:t>丹青引赠曹将军霸</a:t>
            </a:r>
            <a:r>
              <a:rPr lang="zh-CN" altLang="zh-CN" b="1" baseline="30000" dirty="0">
                <a:latin typeface="仿宋" panose="02010609060101010101" pitchFamily="49" charset="-122"/>
                <a:ea typeface="仿宋" panose="02010609060101010101" pitchFamily="49" charset="-122"/>
              </a:rPr>
              <a:t>①</a:t>
            </a:r>
            <a:r>
              <a:rPr lang="zh-CN" altLang="zh-CN" b="1" dirty="0">
                <a:latin typeface="仿宋" panose="02010609060101010101" pitchFamily="49" charset="-122"/>
                <a:ea typeface="仿宋" panose="02010609060101010101" pitchFamily="49" charset="-122"/>
              </a:rPr>
              <a:t>（节选）</a:t>
            </a: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杜甫</a:t>
            </a:r>
          </a:p>
          <a:p>
            <a:pPr algn="ctr">
              <a:lnSpc>
                <a:spcPct val="150000"/>
              </a:lnSpc>
            </a:pPr>
            <a:r>
              <a:rPr lang="zh-CN" altLang="zh-CN" b="1" dirty="0">
                <a:latin typeface="仿宋" panose="02010609060101010101" pitchFamily="49" charset="-122"/>
                <a:ea typeface="仿宋" panose="02010609060101010101" pitchFamily="49" charset="-122"/>
              </a:rPr>
              <a:t>先帝天马玉花骢</a:t>
            </a:r>
            <a:r>
              <a:rPr lang="zh-CN" altLang="zh-CN" b="1" baseline="30000" dirty="0">
                <a:latin typeface="仿宋" panose="02010609060101010101" pitchFamily="49" charset="-122"/>
                <a:ea typeface="仿宋" panose="02010609060101010101" pitchFamily="49" charset="-122"/>
              </a:rPr>
              <a:t>②</a:t>
            </a:r>
            <a:r>
              <a:rPr lang="zh-CN" altLang="zh-CN" b="1" dirty="0">
                <a:latin typeface="仿宋" panose="02010609060101010101" pitchFamily="49" charset="-122"/>
                <a:ea typeface="仿宋" panose="02010609060101010101" pitchFamily="49" charset="-122"/>
              </a:rPr>
              <a:t>，</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zh-CN" b="1" dirty="0">
                <a:latin typeface="仿宋" panose="02010609060101010101" pitchFamily="49" charset="-122"/>
                <a:ea typeface="仿宋" panose="02010609060101010101" pitchFamily="49" charset="-122"/>
              </a:rPr>
              <a:t>画工如山貌不同。</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zh-CN" b="1" dirty="0">
                <a:latin typeface="仿宋" panose="02010609060101010101" pitchFamily="49" charset="-122"/>
                <a:ea typeface="仿宋" panose="02010609060101010101" pitchFamily="49" charset="-122"/>
              </a:rPr>
              <a:t>是日牵来赤墀下</a:t>
            </a:r>
            <a:r>
              <a:rPr lang="zh-CN" altLang="zh-CN" b="1" baseline="30000" dirty="0">
                <a:latin typeface="仿宋" panose="02010609060101010101" pitchFamily="49" charset="-122"/>
                <a:ea typeface="仿宋" panose="02010609060101010101" pitchFamily="49" charset="-122"/>
              </a:rPr>
              <a:t>③</a:t>
            </a:r>
            <a:r>
              <a:rPr lang="zh-CN" altLang="zh-CN" b="1" dirty="0">
                <a:latin typeface="仿宋" panose="02010609060101010101" pitchFamily="49" charset="-122"/>
                <a:ea typeface="仿宋" panose="02010609060101010101" pitchFamily="49" charset="-122"/>
              </a:rPr>
              <a:t>，</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zh-CN" b="1" dirty="0">
                <a:latin typeface="仿宋" panose="02010609060101010101" pitchFamily="49" charset="-122"/>
                <a:ea typeface="仿宋" panose="02010609060101010101" pitchFamily="49" charset="-122"/>
              </a:rPr>
              <a:t>迥立闾阖生长风</a:t>
            </a:r>
            <a:r>
              <a:rPr lang="zh-CN" altLang="zh-CN" b="1" baseline="30000" dirty="0">
                <a:latin typeface="仿宋" panose="02010609060101010101" pitchFamily="49" charset="-122"/>
                <a:ea typeface="仿宋" panose="02010609060101010101" pitchFamily="49" charset="-122"/>
              </a:rPr>
              <a:t>④</a:t>
            </a:r>
            <a:r>
              <a:rPr lang="zh-CN" altLang="zh-CN" b="1" dirty="0">
                <a:latin typeface="仿宋" panose="02010609060101010101" pitchFamily="49" charset="-122"/>
                <a:ea typeface="仿宋" panose="02010609060101010101" pitchFamily="49" charset="-122"/>
              </a:rPr>
              <a:t>。</a:t>
            </a:r>
          </a:p>
          <a:p>
            <a:pPr>
              <a:lnSpc>
                <a:spcPct val="150000"/>
              </a:lnSpc>
              <a:defRPr/>
            </a:pPr>
            <a:endParaRPr lang="zh-CN" altLang="en-US" sz="2000" b="1" dirty="0">
              <a:solidFill>
                <a:prstClr val="black"/>
              </a:solidFill>
              <a:latin typeface="仿宋" panose="02010609060101010101" pitchFamily="49" charset="-122"/>
              <a:ea typeface="仿宋" panose="02010609060101010101" pitchFamily="49" charset="-122"/>
            </a:endParaRPr>
          </a:p>
          <a:p>
            <a:pPr>
              <a:lnSpc>
                <a:spcPct val="150000"/>
              </a:lnSpc>
              <a:defRPr/>
            </a:pPr>
            <a:r>
              <a:rPr lang="en-US" altLang="zh-CN" b="1" dirty="0">
                <a:solidFill>
                  <a:prstClr val="black"/>
                </a:solidFill>
                <a:latin typeface="仿宋" panose="02010609060101010101" pitchFamily="49" charset="-122"/>
                <a:ea typeface="仿宋" panose="02010609060101010101" pitchFamily="49" charset="-122"/>
              </a:rPr>
              <a:t>    </a:t>
            </a:r>
            <a:endParaRPr lang="zh-CN" altLang="en-US" b="1" dirty="0">
              <a:solidFill>
                <a:prstClr val="black"/>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2072687786"/>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45C04FA-0172-4765-9301-575554FFE275}"/>
              </a:ext>
            </a:extLst>
          </p:cNvPr>
          <p:cNvSpPr/>
          <p:nvPr/>
        </p:nvSpPr>
        <p:spPr>
          <a:xfrm>
            <a:off x="189434" y="277796"/>
            <a:ext cx="6336704" cy="2850780"/>
          </a:xfrm>
          <a:prstGeom prst="rect">
            <a:avLst/>
          </a:prstGeom>
        </p:spPr>
        <p:txBody>
          <a:bodyPr wrap="square">
            <a:spAutoFit/>
          </a:bodyPr>
          <a:lstStyle/>
          <a:p>
            <a:pPr algn="ctr">
              <a:lnSpc>
                <a:spcPct val="150000"/>
              </a:lnSpc>
            </a:pPr>
            <a:r>
              <a:rPr lang="zh-CN" altLang="zh-CN" b="1" dirty="0">
                <a:latin typeface="仿宋" panose="02010609060101010101" pitchFamily="49" charset="-122"/>
                <a:ea typeface="仿宋" panose="02010609060101010101" pitchFamily="49" charset="-122"/>
              </a:rPr>
              <a:t>诏谓将军拂绢素，</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zh-CN" b="1" dirty="0">
                <a:latin typeface="仿宋" panose="02010609060101010101" pitchFamily="49" charset="-122"/>
                <a:ea typeface="仿宋" panose="02010609060101010101" pitchFamily="49" charset="-122"/>
              </a:rPr>
              <a:t>意匠惨淡经营中。</a:t>
            </a:r>
            <a:endParaRPr lang="en-US" altLang="zh-CN" b="1" dirty="0">
              <a:latin typeface="仿宋" panose="02010609060101010101" pitchFamily="49" charset="-122"/>
              <a:ea typeface="仿宋" panose="02010609060101010101" pitchFamily="49" charset="-122"/>
            </a:endParaRPr>
          </a:p>
          <a:p>
            <a:pPr algn="ctr">
              <a:lnSpc>
                <a:spcPct val="150000"/>
              </a:lnSpc>
            </a:pP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斯须九重真龙出</a:t>
            </a:r>
            <a:r>
              <a:rPr lang="zh-CN" altLang="zh-CN" b="1" baseline="30000" dirty="0">
                <a:latin typeface="仿宋" panose="02010609060101010101" pitchFamily="49" charset="-122"/>
                <a:ea typeface="仿宋" panose="02010609060101010101" pitchFamily="49" charset="-122"/>
              </a:rPr>
              <a:t>⑤</a:t>
            </a:r>
            <a:r>
              <a:rPr lang="zh-CN" altLang="zh-CN" b="1" dirty="0">
                <a:latin typeface="仿宋" panose="02010609060101010101" pitchFamily="49" charset="-122"/>
                <a:ea typeface="仿宋" panose="02010609060101010101" pitchFamily="49" charset="-122"/>
              </a:rPr>
              <a:t>，</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zh-CN" b="1" dirty="0">
                <a:latin typeface="仿宋" panose="02010609060101010101" pitchFamily="49" charset="-122"/>
                <a:ea typeface="仿宋" panose="02010609060101010101" pitchFamily="49" charset="-122"/>
              </a:rPr>
              <a:t>一洗万古凡马空。</a:t>
            </a:r>
          </a:p>
          <a:p>
            <a:pPr>
              <a:lnSpc>
                <a:spcPct val="150000"/>
              </a:lnSpc>
            </a:pP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[注]①曹将军霸：即曹霸，唐代著名画家，官至左武卫将军。②玉花骢：唐玄宗御马名。③赤墀</a:t>
            </a:r>
            <a:r>
              <a:rPr lang="zh-CN" altLang="zh-CN" sz="1600" b="1" dirty="0">
                <a:latin typeface="仿宋" panose="02010609060101010101" pitchFamily="49" charset="-122"/>
                <a:ea typeface="仿宋" panose="02010609060101010101" pitchFamily="49" charset="-122"/>
                <a:cs typeface="Arial" panose="020B0604020202020204" pitchFamily="34" charset="0"/>
              </a:rPr>
              <a:t>chí</a:t>
            </a:r>
            <a:r>
              <a:rPr lang="zh-CN" altLang="zh-CN" sz="1600" b="1" dirty="0">
                <a:latin typeface="仿宋" panose="02010609060101010101" pitchFamily="49" charset="-122"/>
                <a:ea typeface="仿宋" panose="02010609060101010101" pitchFamily="49" charset="-122"/>
              </a:rPr>
              <a:t>：宫殿前的红色台阶。④闾阖：传说中的天门，这里指宫门。⑤斯须：一会儿。</a:t>
            </a:r>
            <a:endParaRPr lang="en-US" altLang="zh-CN" sz="1600" b="1"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a16="http://schemas.microsoft.com/office/drawing/2014/main" xmlns="" id="{13D37297-DF90-41FE-BF55-D8AB07E71D26}"/>
              </a:ext>
            </a:extLst>
          </p:cNvPr>
          <p:cNvSpPr/>
          <p:nvPr/>
        </p:nvSpPr>
        <p:spPr>
          <a:xfrm>
            <a:off x="189434" y="3220616"/>
            <a:ext cx="6192688" cy="1689373"/>
          </a:xfrm>
          <a:prstGeom prst="rect">
            <a:avLst/>
          </a:prstGeom>
        </p:spPr>
        <p:txBody>
          <a:bodyPr wrap="square">
            <a:spAutoFit/>
          </a:bodyPr>
          <a:lstStyle/>
          <a:p>
            <a:pPr>
              <a:lnSpc>
                <a:spcPct val="150000"/>
              </a:lnSpc>
            </a:pPr>
            <a:r>
              <a:rPr lang="zh-CN" altLang="zh-CN" b="1" dirty="0">
                <a:solidFill>
                  <a:srgbClr val="0000FF"/>
                </a:solidFill>
                <a:latin typeface="仿宋" panose="02010609060101010101" pitchFamily="49" charset="-122"/>
                <a:ea typeface="仿宋" panose="02010609060101010101" pitchFamily="49" charset="-122"/>
              </a:rPr>
              <a:t>8. 如何理解曹霸画的马“一洗万古凡马空”？曹霸是怎样做到的？请简要分析</a:t>
            </a:r>
            <a:r>
              <a:rPr lang="zh-CN" altLang="en-US" b="1" dirty="0">
                <a:solidFill>
                  <a:srgbClr val="0000FF"/>
                </a:solidFill>
                <a:latin typeface="仿宋" panose="02010609060101010101" pitchFamily="49" charset="-122"/>
                <a:ea typeface="仿宋" panose="02010609060101010101" pitchFamily="49" charset="-122"/>
              </a:rPr>
              <a:t>。</a:t>
            </a:r>
            <a:endParaRPr lang="zh-CN" altLang="zh-CN"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zh-CN" b="1" dirty="0">
                <a:solidFill>
                  <a:srgbClr val="0000FF"/>
                </a:solidFill>
                <a:latin typeface="仿宋" panose="02010609060101010101" pitchFamily="49" charset="-122"/>
                <a:ea typeface="仿宋" panose="02010609060101010101" pitchFamily="49" charset="-122"/>
              </a:rPr>
              <a:t>9. 为了突出曹霸的高超画技，诗人作了哪些铺垫？请简要分析。</a:t>
            </a:r>
          </a:p>
        </p:txBody>
      </p:sp>
    </p:spTree>
    <p:extLst>
      <p:ext uri="{BB962C8B-B14F-4D97-AF65-F5344CB8AC3E}">
        <p14:creationId xmlns:p14="http://schemas.microsoft.com/office/powerpoint/2010/main" val="2342276221"/>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04E6EC82-7500-49B2-A266-1561A65C9C07}"/>
              </a:ext>
            </a:extLst>
          </p:cNvPr>
          <p:cNvSpPr/>
          <p:nvPr/>
        </p:nvSpPr>
        <p:spPr>
          <a:xfrm>
            <a:off x="189434" y="556320"/>
            <a:ext cx="6408712" cy="1706878"/>
          </a:xfrm>
          <a:prstGeom prst="rect">
            <a:avLst/>
          </a:prstGeom>
        </p:spPr>
        <p:txBody>
          <a:bodyPr wrap="square">
            <a:spAutoFit/>
          </a:bodyPr>
          <a:lstStyle/>
          <a:p>
            <a:pPr>
              <a:lnSpc>
                <a:spcPct val="150000"/>
              </a:lnSpc>
            </a:pP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答案</a:t>
            </a:r>
            <a:r>
              <a:rPr lang="en-US" altLang="zh-CN" b="1" dirty="0">
                <a:solidFill>
                  <a:srgbClr val="FF0000"/>
                </a:solidFill>
                <a:latin typeface="仿宋" panose="02010609060101010101" pitchFamily="49" charset="-122"/>
                <a:ea typeface="仿宋" panose="02010609060101010101" pitchFamily="49" charset="-122"/>
              </a:rPr>
              <a:t>】8.</a:t>
            </a:r>
            <a:r>
              <a:rPr lang="zh-CN" altLang="en-US" b="1" dirty="0">
                <a:solidFill>
                  <a:srgbClr val="FF0000"/>
                </a:solidFill>
                <a:latin typeface="仿宋" panose="02010609060101010101" pitchFamily="49" charset="-122"/>
                <a:ea typeface="仿宋" panose="02010609060101010101" pitchFamily="49" charset="-122"/>
              </a:rPr>
              <a:t> 诗人用“生长风”形容真马的雄骏神奇，作为画马的铺垫，然后写曹霸画的马神奇雄峻，好像从宫门腾跃而出的飞龙，一切凡马在此马前都显得相形失色。曹霸作画前先巧妙运思，然后淋漓尽致地落笔挥洒，须臾之间，一气呵成。</a:t>
            </a:r>
            <a:endParaRPr lang="zh-CN" altLang="en-US" dirty="0">
              <a:solidFill>
                <a:srgbClr val="FF0000"/>
              </a:solidFill>
            </a:endParaRPr>
          </a:p>
        </p:txBody>
      </p:sp>
      <p:sp>
        <p:nvSpPr>
          <p:cNvPr id="5" name="矩形 4">
            <a:extLst>
              <a:ext uri="{FF2B5EF4-FFF2-40B4-BE49-F238E27FC236}">
                <a16:creationId xmlns:a16="http://schemas.microsoft.com/office/drawing/2014/main" xmlns="" id="{18ED6592-8008-44CC-95D6-72FE73C6F826}"/>
              </a:ext>
            </a:extLst>
          </p:cNvPr>
          <p:cNvSpPr/>
          <p:nvPr/>
        </p:nvSpPr>
        <p:spPr>
          <a:xfrm>
            <a:off x="189434" y="2356520"/>
            <a:ext cx="6192688" cy="1689373"/>
          </a:xfrm>
          <a:prstGeom prst="rect">
            <a:avLst/>
          </a:prstGeom>
        </p:spPr>
        <p:txBody>
          <a:bodyPr wrap="square">
            <a:spAutoFit/>
          </a:bodyPr>
          <a:lstStyle/>
          <a:p>
            <a:pPr>
              <a:lnSpc>
                <a:spcPct val="150000"/>
              </a:lnSpc>
            </a:pP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答案</a:t>
            </a:r>
            <a:r>
              <a:rPr lang="en-US" altLang="zh-CN" b="1" dirty="0">
                <a:solidFill>
                  <a:srgbClr val="FF0000"/>
                </a:solidFill>
                <a:latin typeface="仿宋" panose="02010609060101010101" pitchFamily="49" charset="-122"/>
                <a:ea typeface="仿宋" panose="02010609060101010101" pitchFamily="49" charset="-122"/>
              </a:rPr>
              <a:t>】9.</a:t>
            </a:r>
            <a:r>
              <a:rPr lang="zh-CN" altLang="en-US" b="1" dirty="0">
                <a:solidFill>
                  <a:srgbClr val="FF0000"/>
                </a:solidFill>
                <a:latin typeface="仿宋" panose="02010609060101010101" pitchFamily="49" charset="-122"/>
                <a:ea typeface="仿宋" panose="02010609060101010101" pitchFamily="49" charset="-122"/>
              </a:rPr>
              <a:t> 诗人先说众画工对唐玄宗的御马玉花骢都都描摹过，但各各不同，无一肖似逼真；又用“生长风”形容真马的雄骏神气，作为画马的铺垫；再用来烘托画师的“真龙”，着意描摹曹霸画马的神妙，可谓层层铺垫。</a:t>
            </a:r>
            <a:endParaRPr lang="en-US" altLang="zh-CN" b="1"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1702377671"/>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1053530" y="1813568"/>
            <a:ext cx="5094657" cy="684821"/>
          </a:xfrm>
          <a:prstGeom prst="rect">
            <a:avLst/>
          </a:prstGeom>
        </p:spPr>
        <p:txBody>
          <a:bodyPr wrap="square" lIns="68597" tIns="34299" rIns="68597" bIns="34299">
            <a:spAutoFit/>
          </a:bodyPr>
          <a:lstStyle/>
          <a:p>
            <a:pPr fontAlgn="auto">
              <a:spcBef>
                <a:spcPts val="0"/>
              </a:spcBef>
              <a:spcAft>
                <a:spcPts val="0"/>
              </a:spcAft>
              <a:defRPr/>
            </a:pPr>
            <a:r>
              <a:rPr lang="zh-CN" altLang="en-US" sz="4000" b="1" spc="22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演讲完毕，谢谢观看</a:t>
            </a:r>
          </a:p>
        </p:txBody>
      </p:sp>
      <p:cxnSp>
        <p:nvCxnSpPr>
          <p:cNvPr id="26" name="直接连接符 25"/>
          <p:cNvCxnSpPr/>
          <p:nvPr/>
        </p:nvCxnSpPr>
        <p:spPr>
          <a:xfrm>
            <a:off x="1971568" y="2607473"/>
            <a:ext cx="310614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heckerboard(across)">
                                      <p:cBhvr>
                                        <p:cTn id="7" dur="500"/>
                                        <p:tgtEl>
                                          <p:spTgt spid="2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DDD4E76-9A15-4A07-9AFF-B01F792387FF}"/>
              </a:ext>
            </a:extLst>
          </p:cNvPr>
          <p:cNvSpPr/>
          <p:nvPr/>
        </p:nvSpPr>
        <p:spPr>
          <a:xfrm>
            <a:off x="117426" y="412304"/>
            <a:ext cx="6480720" cy="3713517"/>
          </a:xfrm>
          <a:prstGeom prst="rect">
            <a:avLst/>
          </a:prstGeom>
        </p:spPr>
        <p:txBody>
          <a:bodyPr wrap="square">
            <a:spAutoFit/>
          </a:bodyPr>
          <a:lstStyle/>
          <a:p>
            <a:pPr marL="0" indent="0" algn="ctr" eaLnBrk="1" hangingPunct="1">
              <a:lnSpc>
                <a:spcPct val="150000"/>
              </a:lnSpc>
              <a:buFontTx/>
              <a:buNone/>
              <a:defRPr/>
            </a:pPr>
            <a:r>
              <a:rPr lang="zh-CN" altLang="en-US" sz="2000" b="1" dirty="0">
                <a:latin typeface="仿宋" panose="02010609060101010101" pitchFamily="49" charset="-122"/>
                <a:ea typeface="仿宋" panose="02010609060101010101" pitchFamily="49" charset="-122"/>
              </a:rPr>
              <a:t>赤壁    杜牧</a:t>
            </a:r>
          </a:p>
          <a:p>
            <a:pPr marL="0" indent="0" algn="ctr" eaLnBrk="1" hangingPunct="1">
              <a:lnSpc>
                <a:spcPct val="150000"/>
              </a:lnSpc>
              <a:buFontTx/>
              <a:buNone/>
              <a:defRPr/>
            </a:pPr>
            <a:r>
              <a:rPr lang="zh-CN" altLang="en-US" sz="2000" b="1" dirty="0">
                <a:latin typeface="仿宋" panose="02010609060101010101" pitchFamily="49" charset="-122"/>
                <a:ea typeface="仿宋" panose="02010609060101010101" pitchFamily="49" charset="-122"/>
              </a:rPr>
              <a:t>折戟沉沙铁未销， </a:t>
            </a:r>
            <a:endParaRPr lang="en-US" altLang="zh-CN" sz="2000" b="1" dirty="0">
              <a:latin typeface="仿宋" panose="02010609060101010101" pitchFamily="49" charset="-122"/>
              <a:ea typeface="仿宋" panose="02010609060101010101" pitchFamily="49" charset="-122"/>
            </a:endParaRPr>
          </a:p>
          <a:p>
            <a:pPr marL="0" indent="0" algn="ctr" eaLnBrk="1" hangingPunct="1">
              <a:lnSpc>
                <a:spcPct val="150000"/>
              </a:lnSpc>
              <a:buFontTx/>
              <a:buNone/>
              <a:defRPr/>
            </a:pPr>
            <a:r>
              <a:rPr lang="zh-CN" altLang="en-US" sz="2000" b="1" dirty="0">
                <a:latin typeface="仿宋" panose="02010609060101010101" pitchFamily="49" charset="-122"/>
                <a:ea typeface="仿宋" panose="02010609060101010101" pitchFamily="49" charset="-122"/>
              </a:rPr>
              <a:t>自将磨洗认前朝。 </a:t>
            </a:r>
            <a:endParaRPr lang="en-US" altLang="zh-CN" sz="2000" b="1" dirty="0">
              <a:latin typeface="仿宋" panose="02010609060101010101" pitchFamily="49" charset="-122"/>
              <a:ea typeface="仿宋" panose="02010609060101010101" pitchFamily="49" charset="-122"/>
            </a:endParaRPr>
          </a:p>
          <a:p>
            <a:pPr marL="0" indent="0" algn="ctr" eaLnBrk="1" hangingPunct="1">
              <a:lnSpc>
                <a:spcPct val="150000"/>
              </a:lnSpc>
              <a:buFontTx/>
              <a:buNone/>
              <a:defRPr/>
            </a:pPr>
            <a:r>
              <a:rPr lang="zh-CN" altLang="en-US" sz="2000" b="1" dirty="0">
                <a:latin typeface="仿宋" panose="02010609060101010101" pitchFamily="49" charset="-122"/>
                <a:ea typeface="仿宋" panose="02010609060101010101" pitchFamily="49" charset="-122"/>
              </a:rPr>
              <a:t>东风不与周郎便， </a:t>
            </a:r>
            <a:endParaRPr lang="en-US" altLang="zh-CN" sz="2000" b="1" dirty="0">
              <a:latin typeface="仿宋" panose="02010609060101010101" pitchFamily="49" charset="-122"/>
              <a:ea typeface="仿宋" panose="02010609060101010101" pitchFamily="49" charset="-122"/>
            </a:endParaRPr>
          </a:p>
          <a:p>
            <a:pPr marL="0" indent="0" algn="ctr" eaLnBrk="1" hangingPunct="1">
              <a:lnSpc>
                <a:spcPct val="150000"/>
              </a:lnSpc>
              <a:buFontTx/>
              <a:buNone/>
              <a:defRPr/>
            </a:pPr>
            <a:r>
              <a:rPr lang="zh-CN" altLang="en-US" sz="2000" b="1" dirty="0">
                <a:latin typeface="仿宋" panose="02010609060101010101" pitchFamily="49" charset="-122"/>
                <a:ea typeface="仿宋" panose="02010609060101010101" pitchFamily="49" charset="-122"/>
              </a:rPr>
              <a:t>铜雀春深锁二乔。</a:t>
            </a:r>
          </a:p>
          <a:p>
            <a:pPr marL="0" indent="0" eaLnBrk="1" hangingPunct="1">
              <a:lnSpc>
                <a:spcPct val="150000"/>
              </a:lnSpc>
              <a:buFontTx/>
              <a:buNone/>
              <a:defRPr/>
            </a:pPr>
            <a:r>
              <a:rPr lang="zh-CN" altLang="en-US" sz="2000" b="1" dirty="0">
                <a:latin typeface="仿宋" panose="02010609060101010101" pitchFamily="49" charset="-122"/>
                <a:ea typeface="仿宋" panose="02010609060101010101" pitchFamily="49" charset="-122"/>
              </a:rPr>
              <a:t>    有人曾引“一粒沙里见世界，半瓣花上说人情”来概括这首诗的艺术特色。你同意这种观点吗？请作简要说明。</a:t>
            </a:r>
          </a:p>
        </p:txBody>
      </p:sp>
      <p:sp>
        <p:nvSpPr>
          <p:cNvPr id="3" name="矩形 2">
            <a:extLst>
              <a:ext uri="{FF2B5EF4-FFF2-40B4-BE49-F238E27FC236}">
                <a16:creationId xmlns:a16="http://schemas.microsoft.com/office/drawing/2014/main" xmlns="" id="{28B6E6F3-F64F-4F1C-BC71-505CB2149038}"/>
              </a:ext>
            </a:extLst>
          </p:cNvPr>
          <p:cNvSpPr/>
          <p:nvPr/>
        </p:nvSpPr>
        <p:spPr>
          <a:xfrm>
            <a:off x="261442" y="2428528"/>
            <a:ext cx="6444716" cy="403957"/>
          </a:xfrm>
          <a:prstGeom prst="rect">
            <a:avLst/>
          </a:prstGeom>
        </p:spPr>
        <p:txBody>
          <a:bodyPr wrap="square">
            <a:spAutoFit/>
          </a:bodyPr>
          <a:lstStyle/>
          <a:p>
            <a:pPr>
              <a:lnSpc>
                <a:spcPct val="150000"/>
              </a:lnSpc>
            </a:pPr>
            <a:r>
              <a:rPr lang="zh-CN" altLang="en-US" sz="1600" b="1" dirty="0">
                <a:solidFill>
                  <a:srgbClr val="000000"/>
                </a:solidFill>
                <a:latin typeface="仿宋" panose="02010609060101010101" pitchFamily="49" charset="-122"/>
                <a:ea typeface="仿宋" panose="02010609060101010101" pitchFamily="49" charset="-122"/>
              </a:rPr>
              <a:t>   </a:t>
            </a:r>
            <a:endParaRPr lang="zh-CN" altLang="en-US" sz="1600"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83065775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8B6E6F3-F64F-4F1C-BC71-505CB2149038}"/>
              </a:ext>
            </a:extLst>
          </p:cNvPr>
          <p:cNvSpPr/>
          <p:nvPr/>
        </p:nvSpPr>
        <p:spPr>
          <a:xfrm>
            <a:off x="207436" y="629810"/>
            <a:ext cx="6444716" cy="3713517"/>
          </a:xfrm>
          <a:prstGeom prst="rect">
            <a:avLst/>
          </a:prstGeom>
        </p:spPr>
        <p:txBody>
          <a:bodyPr wrap="square">
            <a:spAutoFit/>
          </a:bodyPr>
          <a:lstStyle/>
          <a:p>
            <a:pPr>
              <a:lnSpc>
                <a:spcPct val="150000"/>
              </a:lnSpc>
            </a:pPr>
            <a:r>
              <a:rPr lang="zh-CN" altLang="en-US" sz="1600" b="1" dirty="0">
                <a:solidFill>
                  <a:srgbClr val="000000"/>
                </a:solidFill>
                <a:latin typeface="仿宋" panose="02010609060101010101" pitchFamily="49" charset="-122"/>
                <a:ea typeface="仿宋" panose="02010609060101010101" pitchFamily="49" charset="-122"/>
              </a:rPr>
              <a:t>   </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答案</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这是一首咏史诗，抒发的是对国家兴亡的感慨，可谓大内容，大主题，但诗人却通过“小物”“小事”来表现的。</a:t>
            </a:r>
            <a:r>
              <a:rPr lang="en-US" altLang="zh-CN" sz="2000" b="1" dirty="0">
                <a:solidFill>
                  <a:srgbClr val="00B0F0"/>
                </a:solidFill>
                <a:latin typeface="仿宋" panose="02010609060101010101" pitchFamily="49" charset="-122"/>
                <a:ea typeface="仿宋" panose="02010609060101010101" pitchFamily="49" charset="-122"/>
              </a:rPr>
              <a:t>(</a:t>
            </a:r>
            <a:r>
              <a:rPr lang="zh-CN" altLang="en-US" sz="2000" b="1" dirty="0">
                <a:solidFill>
                  <a:srgbClr val="00B0F0"/>
                </a:solidFill>
                <a:latin typeface="仿宋" panose="02010609060101010101" pitchFamily="49" charset="-122"/>
                <a:ea typeface="仿宋" panose="02010609060101010101" pitchFamily="49" charset="-122"/>
              </a:rPr>
              <a:t>以上为“面”</a:t>
            </a:r>
            <a:r>
              <a:rPr lang="en-US" altLang="zh-CN" sz="2000" b="1" dirty="0">
                <a:solidFill>
                  <a:srgbClr val="00B0F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诗由一个小小的文物“折戟”，联想到汉未分裂动荡的年代，想到赤壁大战中的英雄人物，可谓说是“</a:t>
            </a:r>
            <a:r>
              <a:rPr lang="zh-CN" altLang="en-US" sz="2000" b="1" u="sng" dirty="0">
                <a:solidFill>
                  <a:srgbClr val="FF0000"/>
                </a:solidFill>
                <a:latin typeface="仿宋" panose="02010609060101010101" pitchFamily="49" charset="-122"/>
                <a:ea typeface="仿宋" panose="02010609060101010101" pitchFamily="49" charset="-122"/>
              </a:rPr>
              <a:t>一粒沙里见世界</a:t>
            </a:r>
            <a:r>
              <a:rPr lang="zh-CN" altLang="en-US" sz="2000" b="1" dirty="0">
                <a:solidFill>
                  <a:srgbClr val="FF0000"/>
                </a:solidFill>
                <a:latin typeface="仿宋" panose="02010609060101010101" pitchFamily="49" charset="-122"/>
                <a:ea typeface="仿宋" panose="02010609060101010101" pitchFamily="49" charset="-122"/>
              </a:rPr>
              <a:t>”。后两句把“二乔”不曾被捉这件小事与东吴霸业、三国鼎立的大主题联系起来，写得具体可感，有情味，有风韵，可谓 “</a:t>
            </a:r>
            <a:r>
              <a:rPr lang="zh-CN" altLang="en-US" sz="2000" b="1" u="sng" dirty="0">
                <a:solidFill>
                  <a:srgbClr val="FF0000"/>
                </a:solidFill>
                <a:latin typeface="仿宋" panose="02010609060101010101" pitchFamily="49" charset="-122"/>
                <a:ea typeface="仿宋" panose="02010609060101010101" pitchFamily="49" charset="-122"/>
              </a:rPr>
              <a:t>半瓣花上说人情</a:t>
            </a:r>
            <a:r>
              <a:rPr lang="zh-CN" altLang="en-US"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000000"/>
                </a:solidFill>
                <a:latin typeface="仿宋" panose="02010609060101010101" pitchFamily="49" charset="-122"/>
                <a:ea typeface="仿宋" panose="02010609060101010101" pitchFamily="49" charset="-122"/>
              </a:rPr>
              <a:t> </a:t>
            </a:r>
            <a:r>
              <a:rPr lang="en-US" altLang="zh-CN" sz="2000" b="1" dirty="0">
                <a:solidFill>
                  <a:srgbClr val="00B0F0"/>
                </a:solidFill>
                <a:latin typeface="仿宋" panose="02010609060101010101" pitchFamily="49" charset="-122"/>
                <a:ea typeface="仿宋" panose="02010609060101010101" pitchFamily="49" charset="-122"/>
              </a:rPr>
              <a:t>(</a:t>
            </a:r>
            <a:r>
              <a:rPr lang="zh-CN" altLang="en-US" sz="2000" b="1" dirty="0">
                <a:solidFill>
                  <a:srgbClr val="00B0F0"/>
                </a:solidFill>
                <a:latin typeface="仿宋" panose="02010609060101010101" pitchFamily="49" charset="-122"/>
                <a:ea typeface="仿宋" panose="02010609060101010101" pitchFamily="49" charset="-122"/>
              </a:rPr>
              <a:t>以上为“点”</a:t>
            </a:r>
            <a:r>
              <a:rPr lang="en-US" altLang="zh-CN" sz="2000" b="1" dirty="0">
                <a:solidFill>
                  <a:srgbClr val="00B0F0"/>
                </a:solidFill>
                <a:latin typeface="仿宋" panose="02010609060101010101" pitchFamily="49" charset="-122"/>
                <a:ea typeface="仿宋" panose="02010609060101010101" pitchFamily="49" charset="-122"/>
              </a:rPr>
              <a:t>)</a:t>
            </a:r>
            <a:endParaRPr lang="zh-CN" altLang="en-US" sz="2000" dirty="0">
              <a:solidFill>
                <a:srgbClr val="00B0F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1422859723"/>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7E8B584-37FE-4647-B228-006631BB9351}"/>
              </a:ext>
            </a:extLst>
          </p:cNvPr>
          <p:cNvSpPr/>
          <p:nvPr/>
        </p:nvSpPr>
        <p:spPr>
          <a:xfrm>
            <a:off x="117426" y="412304"/>
            <a:ext cx="6552728" cy="3713517"/>
          </a:xfrm>
          <a:prstGeom prst="rect">
            <a:avLst/>
          </a:prstGeom>
        </p:spPr>
        <p:txBody>
          <a:bodyPr wrap="square">
            <a:spAutoFit/>
          </a:bodyPr>
          <a:lstStyle/>
          <a:p>
            <a:pPr marL="0" indent="0" eaLnBrk="1" hangingPunct="1">
              <a:lnSpc>
                <a:spcPct val="150000"/>
              </a:lnSpc>
              <a:buFontTx/>
              <a:buNone/>
            </a:pPr>
            <a:r>
              <a:rPr lang="zh-CN" altLang="en-US" sz="2000" b="1" dirty="0">
                <a:latin typeface="仿宋" panose="02010609060101010101" pitchFamily="49" charset="-122"/>
                <a:ea typeface="仿宋" panose="02010609060101010101" pitchFamily="49" charset="-122"/>
              </a:rPr>
              <a:t>阅读下面这首宋词，然后回答问题。</a:t>
            </a:r>
          </a:p>
          <a:p>
            <a:pPr marL="0" indent="0" algn="ctr" eaLnBrk="1" hangingPunct="1">
              <a:lnSpc>
                <a:spcPct val="150000"/>
              </a:lnSpc>
              <a:buFontTx/>
              <a:buNone/>
            </a:pPr>
            <a:r>
              <a:rPr lang="zh-CN" altLang="en-US" sz="2000" b="1" dirty="0">
                <a:latin typeface="仿宋" panose="02010609060101010101" pitchFamily="49" charset="-122"/>
                <a:ea typeface="仿宋" panose="02010609060101010101" pitchFamily="49" charset="-122"/>
              </a:rPr>
              <a:t>卜算子</a:t>
            </a:r>
            <a:r>
              <a:rPr lang="en-US" altLang="zh-CN" sz="2000" b="1" dirty="0">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送鲍浩然之浙东         王观</a:t>
            </a:r>
          </a:p>
          <a:p>
            <a:pPr marL="0" indent="0" eaLnBrk="1" hangingPunct="1">
              <a:lnSpc>
                <a:spcPct val="150000"/>
              </a:lnSpc>
              <a:buFontTx/>
              <a:buNone/>
            </a:pPr>
            <a:r>
              <a:rPr lang="zh-CN" altLang="en-US" sz="2000" b="1" dirty="0">
                <a:latin typeface="仿宋" panose="02010609060101010101" pitchFamily="49" charset="-122"/>
                <a:ea typeface="仿宋" panose="02010609060101010101" pitchFamily="49" charset="-122"/>
              </a:rPr>
              <a:t>    水是眼波横，山是眉峰聚。欲问行人去那边？眉眼盈盈处。才始送春归，又送君归去。若到江南赶上春，千万和春住。</a:t>
            </a:r>
          </a:p>
          <a:p>
            <a:pPr marL="0" indent="0" eaLnBrk="1" hangingPunct="1">
              <a:lnSpc>
                <a:spcPct val="150000"/>
              </a:lnSpc>
              <a:buFontTx/>
              <a:buNone/>
            </a:pPr>
            <a:r>
              <a:rPr lang="zh-CN" altLang="en-US" sz="2000" b="1" dirty="0">
                <a:latin typeface="仿宋" panose="02010609060101010101" pitchFamily="49" charset="-122"/>
                <a:ea typeface="仿宋" panose="02010609060101010101" pitchFamily="49" charset="-122"/>
              </a:rPr>
              <a:t>（</a:t>
            </a:r>
            <a:r>
              <a:rPr lang="en-US" altLang="zh-CN" sz="2000" b="1" dirty="0">
                <a:latin typeface="仿宋" panose="02010609060101010101" pitchFamily="49" charset="-122"/>
                <a:ea typeface="仿宋" panose="02010609060101010101" pitchFamily="49" charset="-122"/>
              </a:rPr>
              <a:t>2</a:t>
            </a:r>
            <a:r>
              <a:rPr lang="zh-CN" altLang="en-US" sz="2000" b="1" dirty="0">
                <a:latin typeface="仿宋" panose="02010609060101010101" pitchFamily="49" charset="-122"/>
                <a:ea typeface="仿宋" panose="02010609060101010101" pitchFamily="49" charset="-122"/>
              </a:rPr>
              <a:t>）宋人王灼</a:t>
            </a:r>
            <a:r>
              <a:rPr lang="en-US" altLang="zh-CN" sz="2000" b="1" dirty="0">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碧鸡漫志</a:t>
            </a:r>
            <a:r>
              <a:rPr lang="en-US" altLang="zh-CN" sz="2000" b="1" dirty="0">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评王观词是“新丽处与轻狂处皆足惊人”。这首词“新丽”的特点主要表现在哪些方面？请作简要分析。（</a:t>
            </a:r>
            <a:r>
              <a:rPr lang="en-US" altLang="zh-CN" sz="2000" b="1" dirty="0">
                <a:latin typeface="仿宋" panose="02010609060101010101" pitchFamily="49" charset="-122"/>
                <a:ea typeface="仿宋" panose="02010609060101010101" pitchFamily="49" charset="-122"/>
              </a:rPr>
              <a:t>4</a:t>
            </a:r>
            <a:r>
              <a:rPr lang="zh-CN" altLang="en-US" sz="2000" b="1" dirty="0">
                <a:latin typeface="仿宋" panose="02010609060101010101" pitchFamily="49" charset="-122"/>
                <a:ea typeface="仿宋" panose="02010609060101010101" pitchFamily="49" charset="-122"/>
              </a:rPr>
              <a:t>分）</a:t>
            </a:r>
            <a:endParaRPr lang="en-US" altLang="zh-CN" sz="2000" b="1"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a16="http://schemas.microsoft.com/office/drawing/2014/main" xmlns="" id="{D91966CA-BDDB-4F3B-B568-5BEB642145B6}"/>
              </a:ext>
            </a:extLst>
          </p:cNvPr>
          <p:cNvSpPr/>
          <p:nvPr/>
        </p:nvSpPr>
        <p:spPr>
          <a:xfrm>
            <a:off x="234852" y="2975263"/>
            <a:ext cx="6624736" cy="442878"/>
          </a:xfrm>
          <a:prstGeom prst="rect">
            <a:avLst/>
          </a:prstGeom>
        </p:spPr>
        <p:txBody>
          <a:bodyPr wrap="square">
            <a:spAutoFit/>
          </a:bodyPr>
          <a:lstStyle/>
          <a:p>
            <a:pPr marL="0" indent="0" eaLnBrk="1" hangingPunct="1">
              <a:lnSpc>
                <a:spcPct val="150000"/>
              </a:lnSpc>
              <a:buFontTx/>
              <a:buNone/>
            </a:pPr>
            <a:r>
              <a:rPr lang="zh-CN" altLang="en-US" b="1" dirty="0">
                <a:solidFill>
                  <a:srgbClr val="0000FF"/>
                </a:solidFill>
                <a:latin typeface="仿宋" panose="02010609060101010101" pitchFamily="49" charset="-122"/>
                <a:ea typeface="仿宋" panose="02010609060101010101" pitchFamily="49" charset="-122"/>
              </a:rPr>
              <a:t>  </a:t>
            </a:r>
            <a:endParaRPr lang="en-US" altLang="zh-CN" b="1"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135054289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D91966CA-BDDB-4F3B-B568-5BEB642145B6}"/>
              </a:ext>
            </a:extLst>
          </p:cNvPr>
          <p:cNvSpPr/>
          <p:nvPr/>
        </p:nvSpPr>
        <p:spPr>
          <a:xfrm>
            <a:off x="17414" y="556320"/>
            <a:ext cx="4204468" cy="3713517"/>
          </a:xfrm>
          <a:prstGeom prst="rect">
            <a:avLst/>
          </a:prstGeom>
        </p:spPr>
        <p:txBody>
          <a:bodyPr wrap="square">
            <a:spAutoFit/>
          </a:bodyPr>
          <a:lstStyle/>
          <a:p>
            <a:pPr marL="0" indent="0" eaLnBrk="1" hangingPunct="1">
              <a:lnSpc>
                <a:spcPct val="150000"/>
              </a:lnSpc>
              <a:buFontTx/>
              <a:buNone/>
            </a:pPr>
            <a:r>
              <a:rPr lang="zh-CN" altLang="en-US" b="1" dirty="0">
                <a:solidFill>
                  <a:srgbClr val="0000FF"/>
                </a:solidFill>
                <a:latin typeface="仿宋" panose="02010609060101010101" pitchFamily="49" charset="-122"/>
                <a:ea typeface="仿宋" panose="02010609060101010101" pitchFamily="49" charset="-122"/>
              </a:rPr>
              <a:t>  </a:t>
            </a:r>
            <a:r>
              <a:rPr lang="en-US" altLang="zh-CN" sz="2000" b="1" dirty="0">
                <a:solidFill>
                  <a:srgbClr val="0000FF"/>
                </a:solidFill>
                <a:latin typeface="仿宋" panose="02010609060101010101" pitchFamily="49" charset="-122"/>
                <a:ea typeface="仿宋" panose="02010609060101010101" pitchFamily="49" charset="-122"/>
              </a:rPr>
              <a:t>【</a:t>
            </a:r>
            <a:r>
              <a:rPr lang="zh-CN" altLang="en-US" sz="2000" b="1" dirty="0">
                <a:solidFill>
                  <a:srgbClr val="0000FF"/>
                </a:solidFill>
                <a:latin typeface="仿宋" panose="02010609060101010101" pitchFamily="49" charset="-122"/>
                <a:ea typeface="仿宋" panose="02010609060101010101" pitchFamily="49" charset="-122"/>
              </a:rPr>
              <a:t>答案</a:t>
            </a:r>
            <a:r>
              <a:rPr lang="en-US" altLang="zh-CN" sz="2000" b="1" dirty="0">
                <a:solidFill>
                  <a:srgbClr val="0000FF"/>
                </a:solidFill>
                <a:latin typeface="仿宋" panose="02010609060101010101" pitchFamily="49" charset="-122"/>
                <a:ea typeface="仿宋" panose="02010609060101010101" pitchFamily="49" charset="-122"/>
              </a:rPr>
              <a:t>】</a:t>
            </a:r>
            <a:r>
              <a:rPr lang="zh-CN" altLang="en-US" sz="2000" b="1" dirty="0">
                <a:solidFill>
                  <a:srgbClr val="0000FF"/>
                </a:solidFill>
                <a:latin typeface="仿宋" panose="02010609060101010101" pitchFamily="49" charset="-122"/>
                <a:ea typeface="仿宋" panose="02010609060101010101" pitchFamily="49" charset="-122"/>
              </a:rPr>
              <a:t>词作用优美的语言和新奇的想象表达对友人的关心。 </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以上为“面”</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修辞巧妙，用语绮丽</a:t>
            </a:r>
            <a:r>
              <a:rPr lang="zh-CN" altLang="en-US" sz="2000" b="1" dirty="0">
                <a:solidFill>
                  <a:srgbClr val="0000FF"/>
                </a:solidFill>
                <a:latin typeface="仿宋" panose="02010609060101010101" pitchFamily="49" charset="-122"/>
                <a:ea typeface="仿宋" panose="02010609060101010101" pitchFamily="49" charset="-122"/>
              </a:rPr>
              <a:t>，如“水是眼波横，山是眉峰聚。”“送春归”“和春住”。</a:t>
            </a:r>
            <a:r>
              <a:rPr lang="zh-CN" altLang="en-US" sz="2000" b="1" dirty="0">
                <a:solidFill>
                  <a:srgbClr val="FF0000"/>
                </a:solidFill>
                <a:latin typeface="仿宋" panose="02010609060101010101" pitchFamily="49" charset="-122"/>
                <a:ea typeface="仿宋" panose="02010609060101010101" pitchFamily="49" charset="-122"/>
              </a:rPr>
              <a:t>想象别致，意蕴生动</a:t>
            </a:r>
            <a:r>
              <a:rPr lang="zh-CN" altLang="en-US" sz="2000" b="1" dirty="0">
                <a:solidFill>
                  <a:srgbClr val="0000FF"/>
                </a:solidFill>
                <a:latin typeface="仿宋" panose="02010609060101010101" pitchFamily="49" charset="-122"/>
                <a:ea typeface="仿宋" panose="02010609060101010101" pitchFamily="49" charset="-122"/>
              </a:rPr>
              <a:t>。如“眉眼盈盈处”“若到江南赶上春，千万和春住。” </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以上为“点”</a:t>
            </a:r>
            <a:r>
              <a:rPr lang="en-US" altLang="zh-CN" sz="2000" b="1" dirty="0">
                <a:solidFill>
                  <a:srgbClr val="FF0000"/>
                </a:solidFill>
                <a:latin typeface="仿宋" panose="02010609060101010101" pitchFamily="49" charset="-122"/>
                <a:ea typeface="仿宋" panose="02010609060101010101" pitchFamily="49" charset="-122"/>
              </a:rPr>
              <a:t>)</a:t>
            </a:r>
          </a:p>
        </p:txBody>
      </p:sp>
      <p:pic>
        <p:nvPicPr>
          <p:cNvPr id="4" name="图片 3">
            <a:extLst>
              <a:ext uri="{FF2B5EF4-FFF2-40B4-BE49-F238E27FC236}">
                <a16:creationId xmlns:a16="http://schemas.microsoft.com/office/drawing/2014/main" xmlns="" id="{F2E30D09-C814-41BF-ACBC-F1DCAA07EC3D}"/>
              </a:ext>
            </a:extLst>
          </p:cNvPr>
          <p:cNvPicPr>
            <a:picLocks noChangeAspect="1"/>
          </p:cNvPicPr>
          <p:nvPr/>
        </p:nvPicPr>
        <p:blipFill>
          <a:blip r:embed="rId2"/>
          <a:stretch>
            <a:fillRect/>
          </a:stretch>
        </p:blipFill>
        <p:spPr>
          <a:xfrm>
            <a:off x="4293890" y="1046411"/>
            <a:ext cx="2376264" cy="3110309"/>
          </a:xfrm>
          <a:prstGeom prst="rect">
            <a:avLst/>
          </a:prstGeom>
        </p:spPr>
      </p:pic>
    </p:spTree>
    <p:extLst>
      <p:ext uri="{BB962C8B-B14F-4D97-AF65-F5344CB8AC3E}">
        <p14:creationId xmlns:p14="http://schemas.microsoft.com/office/powerpoint/2010/main" val="327529390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F5F40B0-C86C-4A9E-98D9-B79522B98F5B}"/>
              </a:ext>
            </a:extLst>
          </p:cNvPr>
          <p:cNvSpPr/>
          <p:nvPr/>
        </p:nvSpPr>
        <p:spPr>
          <a:xfrm>
            <a:off x="153430" y="340296"/>
            <a:ext cx="6552728" cy="4097275"/>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阅读下面这首宋诗，然后回答问题。　　</a:t>
            </a:r>
          </a:p>
          <a:p>
            <a:pPr>
              <a:lnSpc>
                <a:spcPct val="150000"/>
              </a:lnSpc>
            </a:pPr>
            <a:r>
              <a:rPr lang="zh-CN" altLang="en-US" sz="1600" b="1" dirty="0">
                <a:latin typeface="仿宋" panose="02010609060101010101" pitchFamily="49" charset="-122"/>
                <a:ea typeface="仿宋" panose="02010609060101010101" pitchFamily="49" charset="-122"/>
              </a:rPr>
              <a:t>        题竹石牧牛　　黄庭坚</a:t>
            </a:r>
            <a:br>
              <a:rPr lang="zh-CN" altLang="en-US" sz="1600" b="1" dirty="0">
                <a:latin typeface="仿宋" panose="02010609060101010101" pitchFamily="49" charset="-122"/>
                <a:ea typeface="仿宋" panose="02010609060101010101" pitchFamily="49" charset="-122"/>
              </a:rPr>
            </a:br>
            <a:r>
              <a:rPr lang="zh-CN" altLang="en-US" sz="1600" b="1" dirty="0">
                <a:latin typeface="仿宋" panose="02010609060101010101" pitchFamily="49" charset="-122"/>
                <a:ea typeface="仿宋" panose="02010609060101010101" pitchFamily="49" charset="-122"/>
              </a:rPr>
              <a:t>      子瞻画丛竹怪石，伯时</a:t>
            </a:r>
            <a:r>
              <a:rPr lang="en-US" altLang="zh-CN" sz="1600" b="1" dirty="0">
                <a:latin typeface="仿宋" panose="02010609060101010101" pitchFamily="49" charset="-122"/>
                <a:ea typeface="仿宋" panose="02010609060101010101" pitchFamily="49" charset="-122"/>
              </a:rPr>
              <a:t>①</a:t>
            </a:r>
            <a:r>
              <a:rPr lang="zh-CN" altLang="en-US" sz="1600" b="1" dirty="0">
                <a:latin typeface="仿宋" panose="02010609060101010101" pitchFamily="49" charset="-122"/>
                <a:ea typeface="仿宋" panose="02010609060101010101" pitchFamily="49" charset="-122"/>
              </a:rPr>
              <a:t>增前坡牧儿骑牛，甚有意态，戏咏。</a:t>
            </a:r>
            <a:endParaRPr lang="en-US" altLang="zh-CN" sz="1600" b="1" dirty="0">
              <a:latin typeface="仿宋" panose="02010609060101010101" pitchFamily="49" charset="-122"/>
              <a:ea typeface="仿宋" panose="02010609060101010101" pitchFamily="49" charset="-122"/>
            </a:endParaRPr>
          </a:p>
          <a:p>
            <a:pPr>
              <a:lnSpc>
                <a:spcPct val="150000"/>
              </a:lnSpc>
            </a:pPr>
            <a:r>
              <a:rPr lang="en-US" altLang="zh-CN" sz="1600" b="1" dirty="0">
                <a:latin typeface="仿宋" panose="02010609060101010101" pitchFamily="49" charset="-122"/>
                <a:ea typeface="仿宋" panose="02010609060101010101" pitchFamily="49" charset="-122"/>
              </a:rPr>
              <a:t>        </a:t>
            </a:r>
            <a:r>
              <a:rPr lang="zh-CN" altLang="en-US" sz="1600" b="1" dirty="0">
                <a:latin typeface="仿宋" panose="02010609060101010101" pitchFamily="49" charset="-122"/>
                <a:ea typeface="仿宋" panose="02010609060101010101" pitchFamily="49" charset="-122"/>
              </a:rPr>
              <a:t>野次</a:t>
            </a:r>
            <a:r>
              <a:rPr lang="en-US" altLang="zh-CN" sz="1600" b="1" dirty="0">
                <a:latin typeface="仿宋" panose="02010609060101010101" pitchFamily="49" charset="-122"/>
                <a:ea typeface="仿宋" panose="02010609060101010101" pitchFamily="49" charset="-122"/>
              </a:rPr>
              <a:t>②</a:t>
            </a:r>
            <a:r>
              <a:rPr lang="zh-CN" altLang="en-US" sz="1600" b="1" dirty="0">
                <a:latin typeface="仿宋" panose="02010609060101010101" pitchFamily="49" charset="-122"/>
                <a:ea typeface="仿宋" panose="02010609060101010101" pitchFamily="49" charset="-122"/>
              </a:rPr>
              <a:t>小峥嵘，幽篁相倚绿。</a:t>
            </a:r>
            <a:endParaRPr lang="en-US" altLang="zh-CN" sz="1600" b="1" dirty="0">
              <a:latin typeface="仿宋" panose="02010609060101010101" pitchFamily="49" charset="-122"/>
              <a:ea typeface="仿宋"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阿童三尺棰</a:t>
            </a:r>
            <a:r>
              <a:rPr lang="en-US" altLang="zh-CN" sz="1600" b="1" dirty="0">
                <a:latin typeface="仿宋" panose="02010609060101010101" pitchFamily="49" charset="-122"/>
                <a:ea typeface="仿宋" panose="02010609060101010101" pitchFamily="49" charset="-122"/>
              </a:rPr>
              <a:t>③</a:t>
            </a:r>
            <a:r>
              <a:rPr lang="zh-CN" altLang="en-US" sz="1600" b="1" dirty="0">
                <a:latin typeface="仿宋" panose="02010609060101010101" pitchFamily="49" charset="-122"/>
                <a:ea typeface="仿宋" panose="02010609060101010101" pitchFamily="49" charset="-122"/>
              </a:rPr>
              <a:t>，御此老觳觫。</a:t>
            </a:r>
            <a:endParaRPr lang="en-US" altLang="zh-CN" sz="1600" b="1" dirty="0">
              <a:latin typeface="仿宋" panose="02010609060101010101" pitchFamily="49" charset="-122"/>
              <a:ea typeface="仿宋"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石吾甚爱之，勿遣牛砺角！</a:t>
            </a:r>
            <a:endParaRPr lang="en-US" altLang="zh-CN" sz="1600" b="1" dirty="0">
              <a:latin typeface="仿宋" panose="02010609060101010101" pitchFamily="49" charset="-122"/>
              <a:ea typeface="仿宋"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牛砺角犹可，牛斗残我竹。</a:t>
            </a:r>
            <a:br>
              <a:rPr lang="zh-CN" altLang="en-US" sz="1600" b="1" dirty="0">
                <a:latin typeface="仿宋" panose="02010609060101010101" pitchFamily="49" charset="-122"/>
                <a:ea typeface="仿宋" panose="02010609060101010101" pitchFamily="49" charset="-122"/>
              </a:rPr>
            </a:br>
            <a:r>
              <a:rPr lang="zh-CN" altLang="en-US" sz="1600" b="1" dirty="0">
                <a:latin typeface="仿宋" panose="02010609060101010101" pitchFamily="49" charset="-122"/>
                <a:ea typeface="仿宋" panose="02010609060101010101" pitchFamily="49" charset="-122"/>
              </a:rPr>
              <a:t>　　</a:t>
            </a:r>
            <a:r>
              <a:rPr lang="en-US" altLang="zh-CN" sz="1600" b="1" dirty="0">
                <a:latin typeface="仿宋" panose="02010609060101010101" pitchFamily="49" charset="-122"/>
                <a:ea typeface="仿宋" panose="02010609060101010101" pitchFamily="49" charset="-122"/>
              </a:rPr>
              <a:t>[</a:t>
            </a:r>
            <a:r>
              <a:rPr lang="zh-CN" altLang="en-US" sz="1600" b="1" dirty="0">
                <a:latin typeface="仿宋" panose="02010609060101010101" pitchFamily="49" charset="-122"/>
                <a:ea typeface="仿宋" panose="02010609060101010101" pitchFamily="49" charset="-122"/>
              </a:rPr>
              <a:t>注</a:t>
            </a:r>
            <a:r>
              <a:rPr lang="en-US" altLang="zh-CN" sz="1600" b="1" dirty="0">
                <a:latin typeface="仿宋" panose="02010609060101010101" pitchFamily="49" charset="-122"/>
                <a:ea typeface="仿宋" panose="02010609060101010101" pitchFamily="49" charset="-122"/>
              </a:rPr>
              <a:t>] ①</a:t>
            </a:r>
            <a:r>
              <a:rPr lang="zh-CN" altLang="en-US" sz="1600" b="1" dirty="0">
                <a:latin typeface="仿宋" panose="02010609060101010101" pitchFamily="49" charset="-122"/>
                <a:ea typeface="仿宋" panose="02010609060101010101" pitchFamily="49" charset="-122"/>
              </a:rPr>
              <a:t>伯时：宋著名画家李公麟的字。</a:t>
            </a:r>
            <a:r>
              <a:rPr lang="en-US" altLang="zh-CN" sz="1600" b="1" dirty="0">
                <a:latin typeface="仿宋" panose="02010609060101010101" pitchFamily="49" charset="-122"/>
                <a:ea typeface="仿宋" panose="02010609060101010101" pitchFamily="49" charset="-122"/>
              </a:rPr>
              <a:t>②</a:t>
            </a:r>
            <a:r>
              <a:rPr lang="zh-CN" altLang="en-US" sz="1600" b="1" dirty="0">
                <a:latin typeface="仿宋" panose="02010609060101010101" pitchFamily="49" charset="-122"/>
                <a:ea typeface="仿宋" panose="02010609060101010101" pitchFamily="49" charset="-122"/>
              </a:rPr>
              <a:t>野次：郊野。</a:t>
            </a:r>
            <a:r>
              <a:rPr lang="en-US" altLang="zh-CN" sz="1600" b="1" dirty="0">
                <a:latin typeface="仿宋" panose="02010609060101010101" pitchFamily="49" charset="-122"/>
                <a:ea typeface="仿宋" panose="02010609060101010101" pitchFamily="49" charset="-122"/>
              </a:rPr>
              <a:t>③</a:t>
            </a:r>
            <a:r>
              <a:rPr lang="zh-CN" altLang="en-US" sz="1600" b="1" dirty="0">
                <a:latin typeface="仿宋" panose="02010609060101010101" pitchFamily="49" charset="-122"/>
                <a:ea typeface="仿宋" panose="02010609060101010101" pitchFamily="49" charset="-122"/>
              </a:rPr>
              <a:t>棰：鞭子　　　　　　　　　　　　　　　　　　　　　　　　　　　　　　　　</a:t>
            </a:r>
            <a:r>
              <a:rPr lang="zh-CN" altLang="en-US" sz="1600" b="1" dirty="0">
                <a:solidFill>
                  <a:srgbClr val="0000CC"/>
                </a:solidFill>
                <a:latin typeface="仿宋" panose="02010609060101010101" pitchFamily="49" charset="-122"/>
                <a:ea typeface="仿宋" panose="02010609060101010101" pitchFamily="49" charset="-122"/>
              </a:rPr>
              <a:t>（</a:t>
            </a:r>
            <a:r>
              <a:rPr lang="en-US" altLang="zh-CN" sz="1600" b="1" dirty="0">
                <a:solidFill>
                  <a:srgbClr val="0000CC"/>
                </a:solidFill>
                <a:latin typeface="仿宋" panose="02010609060101010101" pitchFamily="49" charset="-122"/>
                <a:ea typeface="仿宋" panose="02010609060101010101" pitchFamily="49" charset="-122"/>
              </a:rPr>
              <a:t>2</a:t>
            </a:r>
            <a:r>
              <a:rPr lang="zh-CN" altLang="en-US" sz="1600" b="1" dirty="0">
                <a:solidFill>
                  <a:srgbClr val="0000CC"/>
                </a:solidFill>
                <a:latin typeface="仿宋" panose="02010609060101010101" pitchFamily="49" charset="-122"/>
                <a:ea typeface="仿宋" panose="02010609060101010101" pitchFamily="49" charset="-122"/>
              </a:rPr>
              <a:t>）有人认为作者在诗中“厚于竹而薄于石”，你对此有什么看法？请说明。</a:t>
            </a:r>
            <a:endParaRPr lang="en-US" altLang="zh-CN" sz="1600" b="1" dirty="0">
              <a:solidFill>
                <a:srgbClr val="0000CC"/>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202261577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1AE97365-8439-4481-86C7-D153219619A3}"/>
              </a:ext>
            </a:extLst>
          </p:cNvPr>
          <p:cNvSpPr/>
          <p:nvPr/>
        </p:nvSpPr>
        <p:spPr>
          <a:xfrm>
            <a:off x="102494" y="450806"/>
            <a:ext cx="4767460" cy="4182363"/>
          </a:xfrm>
          <a:prstGeom prst="rect">
            <a:avLst/>
          </a:prstGeom>
        </p:spPr>
        <p:txBody>
          <a:bodyPr wrap="square">
            <a:spAutoFit/>
          </a:bodyPr>
          <a:lstStyle/>
          <a:p>
            <a:pPr>
              <a:lnSpc>
                <a:spcPct val="150000"/>
              </a:lnSpc>
            </a:pPr>
            <a:r>
              <a:rPr lang="zh-CN" altLang="en-US" sz="1400" b="1" dirty="0">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答案</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这种评价其实没有评到点上。表面上作者似乎是“厚”竹而“薄”石，但实际上作者对石与竹</a:t>
            </a:r>
            <a:r>
              <a:rPr lang="zh-CN" altLang="en-US" b="1" u="sng" dirty="0">
                <a:solidFill>
                  <a:srgbClr val="FF0000"/>
                </a:solidFill>
                <a:latin typeface="仿宋" panose="02010609060101010101" pitchFamily="49" charset="-122"/>
                <a:ea typeface="仿宋" panose="02010609060101010101" pitchFamily="49" charset="-122"/>
              </a:rPr>
              <a:t>同样怜爱</a:t>
            </a:r>
            <a:r>
              <a:rPr lang="zh-CN" altLang="en-US" b="1" dirty="0">
                <a:solidFill>
                  <a:srgbClr val="FF0000"/>
                </a:solidFill>
                <a:latin typeface="仿宋" panose="02010609060101010101" pitchFamily="49" charset="-122"/>
                <a:ea typeface="仿宋" panose="02010609060101010101" pitchFamily="49" charset="-122"/>
              </a:rPr>
              <a:t>；因为在作者心目中，竹、石都代表着一种田园生活，无论是牛角砺石还是牛斗竹残，都是作者不愿意见到的。只是因为“牛砺角”对石的伤害小，而“牛斗”对竹子的伤害大，所以才作了轻重的区分。</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以上为“点”</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而这种反复递进的陈述方式，正足以表现他的反复叮咛，情意殷切。</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以上为“面”</a:t>
            </a:r>
            <a:r>
              <a:rPr lang="en-US" altLang="zh-CN" b="1" dirty="0">
                <a:solidFill>
                  <a:srgbClr val="00B0F0"/>
                </a:solidFill>
                <a:latin typeface="仿宋" panose="02010609060101010101" pitchFamily="49" charset="-122"/>
                <a:ea typeface="仿宋" panose="02010609060101010101" pitchFamily="49" charset="-122"/>
              </a:rPr>
              <a:t>)</a:t>
            </a:r>
          </a:p>
        </p:txBody>
      </p:sp>
      <p:pic>
        <p:nvPicPr>
          <p:cNvPr id="4" name="图片 3">
            <a:extLst>
              <a:ext uri="{FF2B5EF4-FFF2-40B4-BE49-F238E27FC236}">
                <a16:creationId xmlns:a16="http://schemas.microsoft.com/office/drawing/2014/main" xmlns="" id="{25932224-5752-4D38-9FD1-F1B4452A8018}"/>
              </a:ext>
            </a:extLst>
          </p:cNvPr>
          <p:cNvPicPr>
            <a:picLocks noChangeAspect="1"/>
          </p:cNvPicPr>
          <p:nvPr/>
        </p:nvPicPr>
        <p:blipFill>
          <a:blip r:embed="rId2"/>
          <a:stretch>
            <a:fillRect/>
          </a:stretch>
        </p:blipFill>
        <p:spPr>
          <a:xfrm>
            <a:off x="4690881" y="1420416"/>
            <a:ext cx="2066213" cy="2590929"/>
          </a:xfrm>
          <a:prstGeom prst="rect">
            <a:avLst/>
          </a:prstGeom>
        </p:spPr>
      </p:pic>
    </p:spTree>
    <p:extLst>
      <p:ext uri="{BB962C8B-B14F-4D97-AF65-F5344CB8AC3E}">
        <p14:creationId xmlns:p14="http://schemas.microsoft.com/office/powerpoint/2010/main" val="809668863"/>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E06BC89F-99FE-436A-9851-1FF5ABE6997F}"/>
              </a:ext>
            </a:extLst>
          </p:cNvPr>
          <p:cNvSpPr/>
          <p:nvPr/>
        </p:nvSpPr>
        <p:spPr>
          <a:xfrm>
            <a:off x="306860" y="340296"/>
            <a:ext cx="6552728" cy="4182363"/>
          </a:xfrm>
          <a:prstGeom prst="rect">
            <a:avLst/>
          </a:prstGeom>
        </p:spPr>
        <p:txBody>
          <a:bodyPr wrap="square">
            <a:spAutoFit/>
          </a:bodyPr>
          <a:lstStyle/>
          <a:p>
            <a:pPr>
              <a:lnSpc>
                <a:spcPct val="150000"/>
              </a:lnSpc>
            </a:pPr>
            <a:r>
              <a:rPr lang="zh-CN" altLang="en-US" b="1" dirty="0">
                <a:latin typeface="仿宋" panose="02010609060101010101" pitchFamily="49" charset="-122"/>
                <a:ea typeface="仿宋" panose="02010609060101010101" pitchFamily="49" charset="-122"/>
              </a:rPr>
              <a:t>阅读下面这首诗，回答问题。</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 晓上空泠峡</a:t>
            </a:r>
            <a:r>
              <a:rPr lang="en-US" altLang="zh-CN" b="1" dirty="0">
                <a:latin typeface="仿宋" panose="02010609060101010101" pitchFamily="49" charset="-122"/>
                <a:ea typeface="仿宋" panose="02010609060101010101" pitchFamily="49" charset="-122"/>
              </a:rPr>
              <a:t>①</a:t>
            </a:r>
            <a:r>
              <a:rPr lang="zh-CN" altLang="en-US" b="1" dirty="0">
                <a:latin typeface="仿宋" panose="02010609060101010101" pitchFamily="49" charset="-122"/>
                <a:ea typeface="仿宋" panose="02010609060101010101" pitchFamily="49" charset="-122"/>
              </a:rPr>
              <a:t>　　王闿运</a:t>
            </a:r>
            <a:r>
              <a:rPr lang="en-US" altLang="zh-CN" b="1" dirty="0">
                <a:latin typeface="仿宋" panose="02010609060101010101" pitchFamily="49" charset="-122"/>
                <a:ea typeface="仿宋" panose="02010609060101010101" pitchFamily="49" charset="-122"/>
              </a:rPr>
              <a:t>②</a:t>
            </a:r>
          </a:p>
          <a:p>
            <a:pPr algn="ctr">
              <a:lnSpc>
                <a:spcPct val="150000"/>
              </a:lnSpc>
            </a:pPr>
            <a:r>
              <a:rPr lang="zh-CN" altLang="en-US" b="1" dirty="0">
                <a:latin typeface="仿宋" panose="02010609060101010101" pitchFamily="49" charset="-122"/>
                <a:ea typeface="仿宋" panose="02010609060101010101" pitchFamily="49" charset="-122"/>
              </a:rPr>
              <a:t>猎猎南风拂驿亭，五更牵缆上空泠。</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惯行不解愁风水，瀑布滩雷只卧听。</a:t>
            </a:r>
          </a:p>
          <a:p>
            <a:pPr>
              <a:lnSpc>
                <a:spcPct val="150000"/>
              </a:lnSpc>
            </a:pPr>
            <a:r>
              <a:rPr lang="zh-CN" altLang="en-US" b="1" dirty="0">
                <a:latin typeface="仿宋" panose="02010609060101010101" pitchFamily="49" charset="-122"/>
                <a:ea typeface="仿宋" panose="02010609060101010101" pitchFamily="49" charset="-122"/>
              </a:rPr>
              <a:t>   ［注］</a:t>
            </a:r>
            <a:r>
              <a:rPr lang="en-US" altLang="zh-CN" b="1" dirty="0">
                <a:latin typeface="仿宋" panose="02010609060101010101" pitchFamily="49" charset="-122"/>
                <a:ea typeface="仿宋" panose="02010609060101010101" pitchFamily="49" charset="-122"/>
              </a:rPr>
              <a:t>①</a:t>
            </a:r>
            <a:r>
              <a:rPr lang="zh-CN" altLang="en-US" b="1" dirty="0">
                <a:latin typeface="仿宋" panose="02010609060101010101" pitchFamily="49" charset="-122"/>
                <a:ea typeface="仿宋" panose="02010609060101010101" pitchFamily="49" charset="-122"/>
              </a:rPr>
              <a:t>空泠峡：在湖北宜昌市东南长江上。</a:t>
            </a:r>
            <a:r>
              <a:rPr lang="en-US" altLang="zh-CN" b="1" dirty="0">
                <a:latin typeface="仿宋" panose="02010609060101010101" pitchFamily="49" charset="-122"/>
                <a:ea typeface="仿宋" panose="02010609060101010101" pitchFamily="49" charset="-122"/>
              </a:rPr>
              <a:t>②</a:t>
            </a:r>
            <a:r>
              <a:rPr lang="zh-CN" altLang="en-US" b="1" dirty="0">
                <a:latin typeface="仿宋" panose="02010609060101010101" pitchFamily="49" charset="-122"/>
                <a:ea typeface="仿宋" panose="02010609060101010101" pitchFamily="49" charset="-122"/>
              </a:rPr>
              <a:t>王闿运（</a:t>
            </a:r>
            <a:r>
              <a:rPr lang="en-US" altLang="zh-CN" b="1" dirty="0">
                <a:latin typeface="仿宋" panose="02010609060101010101" pitchFamily="49" charset="-122"/>
                <a:ea typeface="仿宋" panose="02010609060101010101" pitchFamily="49" charset="-122"/>
              </a:rPr>
              <a:t>1832-1916</a:t>
            </a:r>
            <a:r>
              <a:rPr lang="zh-CN" altLang="en-US" b="1" dirty="0">
                <a:latin typeface="仿宋" panose="02010609060101010101" pitchFamily="49" charset="-122"/>
                <a:ea typeface="仿宋" panose="02010609060101010101" pitchFamily="49" charset="-122"/>
              </a:rPr>
              <a:t>），近代著名诗人。早年怀有远大的政治抱负，然而屡遭控诉，于是绝意仕进，归而授徒。</a:t>
            </a:r>
          </a:p>
          <a:p>
            <a:pPr>
              <a:lnSpc>
                <a:spcPct val="150000"/>
              </a:lnSpc>
            </a:pPr>
            <a:r>
              <a:rPr lang="zh-CN" altLang="en-US" b="1" dirty="0">
                <a:latin typeface="仿宋" panose="02010609060101010101" pitchFamily="49" charset="-122"/>
                <a:ea typeface="仿宋" panose="02010609060101010101" pitchFamily="49" charset="-122"/>
              </a:rPr>
              <a:t>   （</a:t>
            </a:r>
            <a:r>
              <a:rPr lang="en-US" altLang="zh-CN" b="1" dirty="0">
                <a:latin typeface="仿宋" panose="02010609060101010101" pitchFamily="49" charset="-122"/>
                <a:ea typeface="仿宋" panose="02010609060101010101" pitchFamily="49" charset="-122"/>
              </a:rPr>
              <a:t>2</a:t>
            </a:r>
            <a:r>
              <a:rPr lang="zh-CN" altLang="en-US" b="1" dirty="0">
                <a:latin typeface="仿宋" panose="02010609060101010101" pitchFamily="49" charset="-122"/>
                <a:ea typeface="仿宋" panose="02010609060101010101" pitchFamily="49" charset="-122"/>
              </a:rPr>
              <a:t>）狄葆贤</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平等阁诗话</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认为此诗“只二十八字，而傲岸之气溢于言表”。请结合这首诗所表达的情感内容，谈谈你的理解。</a:t>
            </a:r>
            <a:endParaRPr lang="en-US" altLang="zh-CN" b="1"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1964941977"/>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theme/theme1.xml><?xml version="1.0" encoding="utf-8"?>
<a:theme xmlns:a="http://schemas.openxmlformats.org/drawingml/2006/main" name="1_自定义设计方案">
  <a:themeElements>
    <a:clrScheme name="自定义 1093">
      <a:dk1>
        <a:sysClr val="windowText" lastClr="000000"/>
      </a:dk1>
      <a:lt1>
        <a:sysClr val="window" lastClr="FFFFFF"/>
      </a:lt1>
      <a:dk2>
        <a:srgbClr val="5A6378"/>
      </a:dk2>
      <a:lt2>
        <a:srgbClr val="D4D4D6"/>
      </a:lt2>
      <a:accent1>
        <a:srgbClr val="60B5CC"/>
      </a:accent1>
      <a:accent2>
        <a:srgbClr val="E66C7D"/>
      </a:accent2>
      <a:accent3>
        <a:srgbClr val="F0AD00"/>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2256</Words>
  <Application>Microsoft Office PowerPoint</Application>
  <PresentationFormat>自定义</PresentationFormat>
  <Paragraphs>132</Paragraphs>
  <Slides>26</Slides>
  <Notes>2</Notes>
  <HiddenSlides>0</HiddenSlides>
  <MMClips>0</MMClips>
  <ScaleCrop>false</ScaleCrop>
  <HeadingPairs>
    <vt:vector size="4" baseType="variant">
      <vt:variant>
        <vt:lpstr>主题</vt:lpstr>
      </vt:variant>
      <vt:variant>
        <vt:i4>2</vt:i4>
      </vt:variant>
      <vt:variant>
        <vt:lpstr>幻灯片标题</vt:lpstr>
      </vt:variant>
      <vt:variant>
        <vt:i4>26</vt:i4>
      </vt:variant>
    </vt:vector>
  </HeadingPairs>
  <TitlesOfParts>
    <vt:vector size="28" baseType="lpstr">
      <vt:lpstr>1_自定义设计方案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www.shulihua.net收集整理</Manager>
  <Company>www.shulihua.net收集整理</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2019-01-17T02:33:44Z</dcterms:created>
  <dcterms:modified xsi:type="dcterms:W3CDTF">2019-02-12T09:26:05Z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