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950" r:id="rId2"/>
    <p:sldId id="980" r:id="rId3"/>
    <p:sldId id="1035" r:id="rId4"/>
    <p:sldId id="1037" r:id="rId5"/>
    <p:sldId id="1104" r:id="rId6"/>
    <p:sldId id="1105" r:id="rId7"/>
    <p:sldId id="985" r:id="rId8"/>
    <p:sldId id="986" r:id="rId9"/>
    <p:sldId id="825" r:id="rId10"/>
    <p:sldId id="1038" r:id="rId11"/>
    <p:sldId id="1106" r:id="rId12"/>
    <p:sldId id="1039" r:id="rId13"/>
    <p:sldId id="1107" r:id="rId14"/>
    <p:sldId id="1108" r:id="rId15"/>
    <p:sldId id="1109" r:id="rId16"/>
    <p:sldId id="1110" r:id="rId17"/>
    <p:sldId id="1111" r:id="rId18"/>
    <p:sldId id="1112" r:id="rId19"/>
    <p:sldId id="1113" r:id="rId20"/>
    <p:sldId id="1114" r:id="rId21"/>
    <p:sldId id="1115" r:id="rId22"/>
    <p:sldId id="1116" r:id="rId23"/>
    <p:sldId id="1117" r:id="rId24"/>
    <p:sldId id="1118" r:id="rId25"/>
    <p:sldId id="1119" r:id="rId26"/>
    <p:sldId id="1120" r:id="rId27"/>
    <p:sldId id="1121" r:id="rId28"/>
    <p:sldId id="1122" r:id="rId29"/>
    <p:sldId id="1050" r:id="rId30"/>
    <p:sldId id="1051" r:id="rId31"/>
    <p:sldId id="999" r:id="rId32"/>
    <p:sldId id="1000" r:id="rId33"/>
    <p:sldId id="1078" r:id="rId34"/>
    <p:sldId id="1052" r:id="rId35"/>
    <p:sldId id="1079" r:id="rId36"/>
    <p:sldId id="1054" r:id="rId37"/>
    <p:sldId id="996" r:id="rId38"/>
    <p:sldId id="1080" r:id="rId39"/>
    <p:sldId id="1123" r:id="rId40"/>
    <p:sldId id="1013" r:id="rId41"/>
    <p:sldId id="1033" r:id="rId42"/>
    <p:sldId id="1103" r:id="rId43"/>
    <p:sldId id="1081" r:id="rId44"/>
    <p:sldId id="1059" r:id="rId45"/>
    <p:sldId id="1101" r:id="rId46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6" autoAdjust="0"/>
    <p:restoredTop sz="98709" autoAdjust="0"/>
  </p:normalViewPr>
  <p:slideViewPr>
    <p:cSldViewPr>
      <p:cViewPr varScale="1">
        <p:scale>
          <a:sx n="41" d="100"/>
          <a:sy n="41" d="100"/>
        </p:scale>
        <p:origin x="-108" y="-942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pPr/>
              <a:t>2019-2-11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2665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8108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2" r:id="rId8"/>
    <p:sldLayoutId id="2147483663" r:id="rId9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slide" Target="slide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slide" Target="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.jpeg"/><Relationship Id="rId4" Type="http://schemas.openxmlformats.org/officeDocument/2006/relationships/slide" Target="slide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E:\苏德亭\注意\图片\历史\大二轮\f63d7874a582bced68decc1bd584b79b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8" t="5058" r="100" b="5078"/>
          <a:stretch/>
        </p:blipFill>
        <p:spPr bwMode="auto">
          <a:xfrm>
            <a:off x="-1" y="-1"/>
            <a:ext cx="12190413" cy="6859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12" name="矩形 11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标题 2"/>
          <p:cNvSpPr txBox="1">
            <a:spLocks/>
          </p:cNvSpPr>
          <p:nvPr/>
        </p:nvSpPr>
        <p:spPr>
          <a:xfrm>
            <a:off x="2829855" y="5237279"/>
            <a:ext cx="8953983" cy="621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b="1" kern="100" dirty="0">
                <a:solidFill>
                  <a:schemeClr val="bg2">
                    <a:lumMod val="25000"/>
                  </a:schemeClr>
                </a:solidFill>
                <a:latin typeface="Times New Roman"/>
                <a:ea typeface="微软雅黑" pitchFamily="34" charset="-122"/>
              </a:rPr>
              <a:t>有无相生</a:t>
            </a:r>
          </a:p>
        </p:txBody>
      </p:sp>
      <p:sp>
        <p:nvSpPr>
          <p:cNvPr id="9" name="矩形 8"/>
          <p:cNvSpPr/>
          <p:nvPr/>
        </p:nvSpPr>
        <p:spPr>
          <a:xfrm>
            <a:off x="2829855" y="4715371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第四单元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《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老子</a:t>
            </a: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》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选读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7870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2327" y="405458"/>
            <a:ext cx="2520280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明主旨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2327" y="1127340"/>
            <a:ext cx="11179503" cy="5180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本课选文阐释了老子的辩证思想。老子认为任何事物都有自己的对立面，对立的双方相反相成。正因为如此，老子在对立项的列举中，特别重视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的一方，这就是著名的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守柔曰强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的思想。老子再三强调：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弱也者，道之用也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侯王无以贵高，将恐蹶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兵强则灭，木强则折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故必贵而以贱为本，必高而以下为基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天下之至柔，驰骋天下之至坚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，等等。这除了教导统治者要谦虚谨慎、重视基础之外，主要是让人们注意到只有处于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的一方，才永远不会被战胜。这就是说，不但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06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6920" y="555399"/>
            <a:ext cx="11179503" cy="58267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要过分地暴露自己的才能、力量和优势，要善于隐藏优势或强大，而且不要去竞争或争夺强大。要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守雌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贵柔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，这样就能保持住自己，就能持久而有韧性，就能战胜对方而不会被转化。这一观念在总结世事经验、开启人生智慧上起过作用。从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老子不为天下先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先让一步，然后还手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哀兵必胜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宁受胯下之辱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君子报仇，十年不晚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等，在忍让和委屈中以求生存的可能和积蓄力量，用以夺取最后的胜利。这属于中国的智慧，它仍然承续了不动情感、清醒冷静的理智态度和不失主体活动的特征，以服务于家族、邦国和个体的生存。它不是明晰思辨的辩证法，而是维护生存的辩证法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771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语言积累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2558" y="586075"/>
            <a:ext cx="11449272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词语理解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通假字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不明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同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死而不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其脆易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 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起于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286894" y="198963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现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11030" y="197047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表现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51267" y="261854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妄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14036" y="2625835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荒谬。一说通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忘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，遗忘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31187" y="326661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判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439022" y="328577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分离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31187" y="386184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蔂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31201" y="386913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盛土的工具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907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3328" y="45418"/>
            <a:ext cx="1147850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一词多义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456469" y="2304598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形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86694" y="837506"/>
            <a:ext cx="1029714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既自以心为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役，奚惆怅而独悲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如此，则荆、吴之势强，鼎足之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长短相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容枯槁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饰以篆文山龟鸟兽之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23" name="左大括号 22"/>
          <p:cNvSpPr/>
          <p:nvPr/>
        </p:nvSpPr>
        <p:spPr>
          <a:xfrm>
            <a:off x="1339153" y="1073498"/>
            <a:ext cx="169654" cy="30161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23489" y="90951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身体，形骸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00707" y="15575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形势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5097" y="220565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比较，对照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95097" y="285373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形象，形体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27345" y="348263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形状，样子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5907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7" grpId="0"/>
      <p:bldP spid="7" grpId="1"/>
      <p:bldP spid="9" grpId="0"/>
      <p:bldP spid="9" grpId="1"/>
      <p:bldP spid="24" grpId="0"/>
      <p:bldP spid="2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3755" y="2637706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共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4686" y="1264667"/>
            <a:ext cx="891509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和氏璧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，天下所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传宝也：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三十辐，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一毂：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旁开小窗，左右各四，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八扇：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子路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譬如北辰，居其所，而众星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共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 smtClean="0">
                <a:latin typeface="Times New Roman"/>
                <a:ea typeface="华文细黑"/>
                <a:cs typeface="Times New Roman"/>
              </a:rPr>
              <a:t>　　　　　　</a:t>
            </a:r>
            <a:endParaRPr lang="zh-CN" altLang="en-US" sz="2800" dirty="0"/>
          </a:p>
        </p:txBody>
      </p:sp>
      <p:sp>
        <p:nvSpPr>
          <p:cNvPr id="16" name="左大括号 15"/>
          <p:cNvSpPr/>
          <p:nvPr/>
        </p:nvSpPr>
        <p:spPr>
          <a:xfrm>
            <a:off x="1270670" y="1379157"/>
            <a:ext cx="169654" cy="310756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699353" y="134156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共同，一道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11030" y="19896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聚集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27254" y="269055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总共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69039" y="328577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拱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，拱手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78659" y="393385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环绕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5599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3755" y="2587788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4686" y="549474"/>
            <a:ext cx="8915091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绕船月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江水寒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于治乱，娴于辞令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道德之广崇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知人者智，自知者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左丘失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今日割五城，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日割十城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未可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诏大号以绳天下之梅也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</a:t>
            </a:r>
            <a:endParaRPr lang="zh-CN" altLang="en-US" sz="2800" dirty="0"/>
          </a:p>
        </p:txBody>
      </p:sp>
      <p:sp>
        <p:nvSpPr>
          <p:cNvPr id="16" name="左大括号 15"/>
          <p:cNvSpPr/>
          <p:nvPr/>
        </p:nvSpPr>
        <p:spPr>
          <a:xfrm>
            <a:off x="1270670" y="753642"/>
            <a:ext cx="169654" cy="435859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256291" y="62148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明亮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15086" y="126955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明白，清楚，明确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99153" y="191762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说明，阐明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64403" y="25656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圣明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8902" y="321539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视力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71361" y="378983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次，下一个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27254" y="443790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明白地，公开地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252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88517" y="1418457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0635" y="45418"/>
            <a:ext cx="891509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图难于其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易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高祖箕踞詈，甚慢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近人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愿以十五城请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移风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6" name="左大括号 15"/>
          <p:cNvSpPr/>
          <p:nvPr/>
        </p:nvSpPr>
        <p:spPr>
          <a:xfrm>
            <a:off x="1716619" y="114025"/>
            <a:ext cx="169654" cy="313864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517" y="4509914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46734" y="3285778"/>
            <a:ext cx="891509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天下皆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美之为美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人者智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明而行无过矣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吾与之共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越国之政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草木有生而无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8" name="左大括号 7"/>
          <p:cNvSpPr/>
          <p:nvPr/>
        </p:nvSpPr>
        <p:spPr>
          <a:xfrm>
            <a:off x="1716619" y="3550452"/>
            <a:ext cx="169654" cy="295674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006974" y="1174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容易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07174" y="7654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轻慢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18942" y="141357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平和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48379" y="20616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交换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83129" y="269055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改变，更换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87094" y="335778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知道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80227" y="40058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了解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59102" y="463476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，智慧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47134" y="530200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主持，管理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27054" y="59500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知觉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7435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7" grpId="0"/>
      <p:bldP spid="1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0485" y="2301497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2718" y="1053530"/>
            <a:ext cx="102971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皆知善之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埏埴以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之于未有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9" name="左大括号 8"/>
          <p:cNvSpPr/>
          <p:nvPr/>
        </p:nvSpPr>
        <p:spPr>
          <a:xfrm>
            <a:off x="1533064" y="1177629"/>
            <a:ext cx="169654" cy="262396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150990" y="117762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是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68259" y="17736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制作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51081" y="242168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作为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3934966" y="30505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解决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1036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83760"/>
            <a:ext cx="11252330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古今异义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跨者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今义：不可以；不被允许。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从事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今义：做，投身到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事业中去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按某种办法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处理。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几成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而败之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今义：相当于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多少分之一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27197" y="147163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走不远。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585198" y="341063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做事。</a:t>
            </a:r>
          </a:p>
        </p:txBody>
      </p:sp>
      <p:sp>
        <p:nvSpPr>
          <p:cNvPr id="7" name="矩形 6"/>
          <p:cNvSpPr/>
          <p:nvPr/>
        </p:nvSpPr>
        <p:spPr>
          <a:xfrm>
            <a:off x="1558702" y="5302002"/>
            <a:ext cx="32976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几乎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(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差不多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)</a:t>
            </a: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成功。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9652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7" grpId="0"/>
      <p:bldP spid="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438576"/>
            <a:ext cx="11252330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人之生也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柔弱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今义：软弱。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其死也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坚强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今义：强固有力，不可动摇或摧毁；使坚强。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埏埴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以为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今义：认为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67872" y="119232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柔软</a:t>
            </a:r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。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585198" y="306975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僵硬。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97552" y="501397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来做。</a:t>
            </a:r>
          </a:p>
        </p:txBody>
      </p:sp>
    </p:spTree>
    <p:extLst>
      <p:ext uri="{BB962C8B-B14F-4D97-AF65-F5344CB8AC3E}">
        <p14:creationId xmlns:p14="http://schemas.microsoft.com/office/powerpoint/2010/main" xmlns="" val="2111230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6035" y="442151"/>
            <a:ext cx="11291298" cy="521989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作者简介</a:t>
            </a: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约前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571—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约前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471)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，中国古代思想家。一般认为他姓李名耳，字聃，楚国苦县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今河南鹿邑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人，有人又称他老聃。传说老子一生下来，就长有白色的眉毛及胡子，所以被称为老子。相传他生活在春秋时期，曾任周藏室之史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管理图书的官，当时的图书在很大程度上就是档案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，后退隐蒙山著书立说，游历江南塞北，又西出函谷关，不知所终。老子跟孔子同时，孔子还曾向他请教过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礼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。著有五千言《道德经》，又名《老子》。是道家学派的始祖，他的学说后被庄周发展。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908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438576"/>
            <a:ext cx="11252330" cy="206207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自见者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古义：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今义：不理解，不明白；不贤明；不明显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67872" y="119232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不能明理。</a:t>
            </a:r>
            <a:endParaRPr lang="zh-CN" altLang="en-US" sz="28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5976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851" y="-26590"/>
            <a:ext cx="10297144" cy="656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虚词归纳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0429" y="1103523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斯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60654" y="702264"/>
            <a:ext cx="101951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不善已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en-US" altLang="zh-CN" sz="2800" kern="100" dirty="0" smtClean="0">
              <a:latin typeface="Times New Roman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是陋室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31" name="左大括号 30"/>
          <p:cNvSpPr/>
          <p:nvPr/>
        </p:nvSpPr>
        <p:spPr>
          <a:xfrm>
            <a:off x="1563008" y="865409"/>
            <a:ext cx="169654" cy="106099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2598" y="2461564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52823" y="2060305"/>
            <a:ext cx="101951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在道也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en-US" altLang="zh-CN" sz="2800" kern="100" dirty="0" smtClean="0">
              <a:latin typeface="Times New Roman"/>
              <a:ea typeface="华文细黑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当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2" name="左大括号 11"/>
          <p:cNvSpPr/>
          <p:nvPr/>
        </p:nvSpPr>
        <p:spPr>
          <a:xfrm>
            <a:off x="1555177" y="2223450"/>
            <a:ext cx="169654" cy="106099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8582" y="4748028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86156" y="3486701"/>
            <a:ext cx="101951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帘外设香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成而败之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君子见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而作，不俟终日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5" name="左大括号 14"/>
          <p:cNvSpPr/>
          <p:nvPr/>
        </p:nvSpPr>
        <p:spPr>
          <a:xfrm>
            <a:off x="1414686" y="3604036"/>
            <a:ext cx="169654" cy="284137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1988510" y="3701306"/>
            <a:ext cx="169654" cy="167685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0710" y="4202718"/>
            <a:ext cx="383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latin typeface="Times New Roman"/>
                <a:ea typeface="华文细黑"/>
              </a:rPr>
              <a:t>jī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1660654" y="5786894"/>
            <a:ext cx="5589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dirty="0" err="1">
                <a:latin typeface="Times New Roman"/>
                <a:ea typeface="华文细黑"/>
              </a:rPr>
              <a:t>jǐ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予之及于死者不知其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</a:t>
            </a:r>
            <a:endParaRPr lang="zh-CN" altLang="en-US" sz="2800" dirty="0"/>
          </a:p>
        </p:txBody>
      </p:sp>
      <p:sp>
        <p:nvSpPr>
          <p:cNvPr id="17" name="矩形 16"/>
          <p:cNvSpPr/>
          <p:nvPr/>
        </p:nvSpPr>
        <p:spPr>
          <a:xfrm>
            <a:off x="3502918" y="81834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就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02918" y="146641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这</a:t>
            </a:r>
          </a:p>
        </p:txBody>
      </p:sp>
      <p:sp>
        <p:nvSpPr>
          <p:cNvPr id="24" name="矩形 23"/>
          <p:cNvSpPr/>
          <p:nvPr/>
        </p:nvSpPr>
        <p:spPr>
          <a:xfrm>
            <a:off x="3574926" y="216343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这些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42878" y="283456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它</a:t>
            </a:r>
          </a:p>
        </p:txBody>
      </p:sp>
      <p:sp>
        <p:nvSpPr>
          <p:cNvPr id="18" name="矩形 17"/>
          <p:cNvSpPr/>
          <p:nvPr/>
        </p:nvSpPr>
        <p:spPr>
          <a:xfrm>
            <a:off x="4369933" y="357381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矮而小的桌子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43078" y="4221882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几乎，差不多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16531" y="486995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适当的时机</a:t>
            </a:r>
          </a:p>
        </p:txBody>
      </p:sp>
      <p:sp>
        <p:nvSpPr>
          <p:cNvPr id="22" name="矩形 21"/>
          <p:cNvSpPr/>
          <p:nvPr/>
        </p:nvSpPr>
        <p:spPr>
          <a:xfrm>
            <a:off x="6239222" y="573405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多少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86874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3" grpId="0"/>
      <p:bldP spid="23" grpId="1"/>
      <p:bldP spid="24" grpId="0"/>
      <p:bldP spid="24" grpId="1"/>
      <p:bldP spid="25" grpId="0"/>
      <p:bldP spid="25" grpId="1"/>
      <p:bldP spid="18" grpId="0"/>
      <p:bldP spid="18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57136" y="2746905"/>
            <a:ext cx="1030225" cy="55397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/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88646" y="1269554"/>
            <a:ext cx="1019519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其无，有车之用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料大王士卒足以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项王乎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是时，楚兵冠诸侯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百姓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家则力农工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犯法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______</a:t>
            </a:r>
            <a:r>
              <a:rPr lang="zh-CN" altLang="zh-CN" sz="2800" u="sng" kern="100" dirty="0">
                <a:latin typeface="Times New Roman"/>
                <a:ea typeface="华文细黑"/>
                <a:cs typeface="Times New Roman"/>
              </a:rPr>
              <a:t>　　　　　　　　　</a:t>
            </a:r>
            <a:endParaRPr lang="zh-CN" altLang="en-US" sz="2800" dirty="0"/>
          </a:p>
        </p:txBody>
      </p:sp>
      <p:sp>
        <p:nvSpPr>
          <p:cNvPr id="15" name="左大括号 14"/>
          <p:cNvSpPr/>
          <p:nvPr/>
        </p:nvSpPr>
        <p:spPr>
          <a:xfrm>
            <a:off x="1414686" y="1499900"/>
            <a:ext cx="169654" cy="295674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43078" y="134156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有、只有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79182" y="198963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抵御、阻挡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31110" y="263770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在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43078" y="330087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主持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36211" y="392313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判罪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1656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7843" y="117426"/>
            <a:ext cx="1163455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词类活用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斯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无为：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无味：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图难于其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易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为大于其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细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是以圣人终不为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，故能成其大：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是以圣人犹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96460" y="837506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形容词作动词，知道丑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2296460" y="1485578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动词的意动用法，以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作为</a:t>
            </a:r>
            <a:endParaRPr lang="zh-CN" altLang="en-US" sz="2800" dirty="0"/>
          </a:p>
        </p:txBody>
      </p:sp>
      <p:sp>
        <p:nvSpPr>
          <p:cNvPr id="12" name="矩形 11"/>
          <p:cNvSpPr/>
          <p:nvPr/>
        </p:nvSpPr>
        <p:spPr>
          <a:xfrm>
            <a:off x="2368468" y="2153128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名词的意动用法，以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做事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2422798" y="2762558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名词的意动用法，以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为味</a:t>
            </a:r>
            <a:endParaRPr lang="zh-CN" altLang="en-US" sz="2800" dirty="0"/>
          </a:p>
        </p:txBody>
      </p:sp>
      <p:sp>
        <p:nvSpPr>
          <p:cNvPr id="15" name="矩形 14"/>
          <p:cNvSpPr/>
          <p:nvPr/>
        </p:nvSpPr>
        <p:spPr>
          <a:xfrm>
            <a:off x="2998862" y="3429794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形容词作名词，容易的地方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3070870" y="4005858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形容词作名词，细小的地方</a:t>
            </a:r>
            <a:endParaRPr lang="zh-CN" altLang="en-US" sz="2800" dirty="0"/>
          </a:p>
        </p:txBody>
      </p:sp>
      <p:sp>
        <p:nvSpPr>
          <p:cNvPr id="22" name="矩形 21"/>
          <p:cNvSpPr/>
          <p:nvPr/>
        </p:nvSpPr>
        <p:spPr>
          <a:xfrm>
            <a:off x="6400916" y="4674224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作名词，大事</a:t>
            </a:r>
            <a:endParaRPr lang="zh-CN" altLang="en-US" sz="2800" dirty="0"/>
          </a:p>
        </p:txBody>
      </p:sp>
      <p:sp>
        <p:nvSpPr>
          <p:cNvPr id="23" name="矩形 22"/>
          <p:cNvSpPr/>
          <p:nvPr/>
        </p:nvSpPr>
        <p:spPr>
          <a:xfrm>
            <a:off x="3718942" y="5302002"/>
            <a:ext cx="73271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形容词的意动用法，以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为难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057412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574" y="400804"/>
            <a:ext cx="1140531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特殊句式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死而不亡者寿。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前后相随，恒也。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柔弱者生之徒。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报怨以德。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图难于其易，为大于其细。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为之于未有，治之于未乱。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(7)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合抱之木，生于毫末。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(8)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九层之台，起于累土。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93162" y="112553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90950" y="175444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58902" y="243006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判断句</a:t>
            </a:r>
            <a:endParaRPr lang="zh-CN" altLang="en-US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32935" y="306975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16" name="矩形 15"/>
          <p:cNvSpPr/>
          <p:nvPr/>
        </p:nvSpPr>
        <p:spPr>
          <a:xfrm>
            <a:off x="5303118" y="364581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17" name="矩形 16"/>
          <p:cNvSpPr/>
          <p:nvPr/>
        </p:nvSpPr>
        <p:spPr>
          <a:xfrm>
            <a:off x="5231110" y="434673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18" name="矩形 17"/>
          <p:cNvSpPr/>
          <p:nvPr/>
        </p:nvSpPr>
        <p:spPr>
          <a:xfrm>
            <a:off x="4405143" y="4994806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19" name="矩形 18"/>
          <p:cNvSpPr/>
          <p:nvPr/>
        </p:nvSpPr>
        <p:spPr>
          <a:xfrm>
            <a:off x="4439022" y="559003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介宾短语后置句</a:t>
            </a:r>
          </a:p>
        </p:txBody>
      </p:sp>
    </p:spTree>
    <p:extLst>
      <p:ext uri="{BB962C8B-B14F-4D97-AF65-F5344CB8AC3E}">
        <p14:creationId xmlns:p14="http://schemas.microsoft.com/office/powerpoint/2010/main" xmlns="" val="2612172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0" grpId="0"/>
      <p:bldP spid="10" grpId="1"/>
      <p:bldP spid="11" grpId="0"/>
      <p:bldP spid="11" grpId="1"/>
      <p:bldP spid="14" grpId="0"/>
      <p:bldP spid="14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072" y="688198"/>
            <a:ext cx="1122756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(9)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千里之行，始于足下。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(10)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自胜者强。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(11)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自知者明。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(12)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兵强则灭，木强则折。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93175" y="765498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介宾短语后置句</a:t>
            </a:r>
          </a:p>
        </p:txBody>
      </p:sp>
      <p:sp>
        <p:nvSpPr>
          <p:cNvPr id="10" name="矩形 9"/>
          <p:cNvSpPr/>
          <p:nvPr/>
        </p:nvSpPr>
        <p:spPr>
          <a:xfrm>
            <a:off x="3107065" y="139440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宾语前置句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70870" y="206164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宾语前置句</a:t>
            </a:r>
            <a:endParaRPr lang="zh-CN" altLang="en-US" sz="2800" kern="100" dirty="0">
              <a:solidFill>
                <a:srgbClr val="C00000"/>
              </a:solidFill>
              <a:latin typeface="宋体"/>
              <a:ea typeface="华文细黑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99062" y="270971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被动句</a:t>
            </a:r>
          </a:p>
        </p:txBody>
      </p:sp>
    </p:spTree>
    <p:extLst>
      <p:ext uri="{BB962C8B-B14F-4D97-AF65-F5344CB8AC3E}">
        <p14:creationId xmlns:p14="http://schemas.microsoft.com/office/powerpoint/2010/main" xmlns="" val="3418233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3296" y="399063"/>
            <a:ext cx="1163455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语句翻译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有无相生，难易相成，长短相形，高下相盈，音声相和，前后相随。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故有之以为利，无之以为用。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344305" y="1623199"/>
            <a:ext cx="10636914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 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有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和无是互相生成的，难和易是互相促成的，长和短是互相比较的，高和下是互相补足的，乐器的音响和人的声音是互相应和的，前和后是互相跟随的。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036" y="4209223"/>
            <a:ext cx="10959223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因此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有车子、器皿、房屋等是一种便利，但恰恰是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无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使它们发挥了作用。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55467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06574" y="255047"/>
            <a:ext cx="11405311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自见者不明，自是者不彰，自伐者无功，自矜者不长。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天下难事必作于易，天下大事必作于细。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</a:p>
        </p:txBody>
      </p:sp>
      <p:sp>
        <p:nvSpPr>
          <p:cNvPr id="4" name="矩形 3"/>
          <p:cNvSpPr/>
          <p:nvPr/>
        </p:nvSpPr>
        <p:spPr>
          <a:xfrm>
            <a:off x="498852" y="832983"/>
            <a:ext cx="10636914" cy="19487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	   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就好像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自逞己见的人反而不能明理，自以为是的人反而得不到彰显，自我炫耀功劳的人反而不能成就大功，自尊自大的人反而得不到敬重。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8582" y="3423530"/>
            <a:ext cx="10959223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天底下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的难事一定产生于一件件容易的事，天底下的大事一定产生于一件件细小的事。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93488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94606" y="467588"/>
            <a:ext cx="10636914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民之从事，常于几成而败之。慎终如始，则无败事。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(6)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是以兵强则灭，木强则折。强大处下，柔弱处上。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译文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____________________________________________________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</a:t>
            </a: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8441" y="1043652"/>
            <a:ext cx="10427325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 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人们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做事，常常是在将要成功的时候让它失败了。将要完成的时候像开始的时候一样谨慎，就不会败坏事情了。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6614" y="2987868"/>
            <a:ext cx="10427325" cy="13024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	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因此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军队逞强就会被消灭，树木刚强就容易被折断。逞强逞大的人落入下风，持守柔弱的人占据上风。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0164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4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名言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警句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574" y="909514"/>
            <a:ext cx="11563765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文本名句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有无相生，难易相成，长短相形，高下相盈，音声相和，前后相随。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故有之以为利，无之以为用。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自是者不彰，自伐者无功，自矜者不长。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知人者智，自知者明。胜人者有力，自胜者强。知足者富。强行者有志。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图难于其易，为大于其细。天下难事必作于易，天下大事必作于细。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合抱之木，生于毫末。九层之台，起于累土。千里之行，始于足下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128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574" y="693490"/>
            <a:ext cx="11291298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背景扫描</a:t>
            </a: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周王室东迁以后，奴隶制社会逐渐动摇。到了春秋战国之交，新兴地主阶级逐渐代替了奴隶主贵族阶级。在这个社会大变革的时代，战乱频繁，各诸侯国为了称霸，经常爆发不义战争，抢夺土地和人民。作为一个史官，老子从历史中看出了兴亡更替的规律。昔日的霸主或是众叛亲离，或是趋于灭亡。所以他不认为争强好胜是长久之道，他更赞成人们采取一种清静无为的态度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631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7364" y="837506"/>
            <a:ext cx="11223676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文外名句</a:t>
            </a:r>
            <a:endParaRPr lang="zh-CN" altLang="zh-CN" sz="2800" b="1" kern="100" dirty="0" smtClean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知足不辱，知止不殆。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信言不美，美言不信。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将欲夺之，必固与之。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大直若屈，大巧若拙，大辩若讷。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6" name="图片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4669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1342678" y="2809009"/>
            <a:ext cx="5616624" cy="980825"/>
          </a:xfrm>
          <a:prstGeom prst="rect">
            <a:avLst/>
          </a:prstGeom>
        </p:spPr>
        <p:txBody>
          <a:bodyPr/>
          <a:lstStyle>
            <a:lvl1pPr algn="ctr" defTabSz="1219140" rtl="0" eaLnBrk="1" latinLnBrk="0" hangingPunct="1">
              <a:spcBef>
                <a:spcPct val="0"/>
              </a:spcBef>
              <a:buNone/>
              <a:defRPr sz="5900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77">
              <a:spcBef>
                <a:spcPts val="0"/>
              </a:spcBef>
            </a:pPr>
            <a:r>
              <a:rPr lang="zh-CN" altLang="en-US" sz="5500" b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</a:t>
            </a:r>
            <a:endParaRPr lang="zh-CN" altLang="en-US" sz="5500" b="1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4" name="Picture 2" descr="C:\Users\Administrator\Desktop\11.20文件666666666\11.20下图3\11.20下图3\timg (1).jpg"/>
          <p:cNvPicPr preferRelativeResize="0"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420" r="33792"/>
          <a:stretch/>
        </p:blipFill>
        <p:spPr bwMode="auto">
          <a:xfrm>
            <a:off x="8295213" y="0"/>
            <a:ext cx="38952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92798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4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要点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突破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0532" y="564332"/>
            <a:ext cx="11564713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美丑相对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有无相生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长短相形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高下相盈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音声相和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前后相随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都不难理解，可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难易相成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该如何理解呢？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376468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4327" y="117426"/>
            <a:ext cx="11336843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传世《老子》第六十三章有一句话，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天下难事必作于易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，意思是指，天底下的难事一定产生于一件件容易的事。比如人们常说，一个人做一件好事并不难，难的是一辈子做好事。做一件好事这是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易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，无数个做一件好事加在一起，或者说一辈子做好事，这就难了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也正因为很难，所以更加可贵。这个例子就显示了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易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生成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难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道理。在面对某个问题的时候，人们由于把解决这一问题看得很难，就更加谨慎、更加用心、更加用力地去面对它，结果问题反倒容易解决；相反，人们由于把解决这一问题看得很容易，不够谨慎、不够用心、不够用力地去面对它，结果问题反倒难以解决了。这里面也包含了由难生成易，由易生成难的道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4666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405458"/>
            <a:ext cx="11564713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文章告诉了我们哪些为人处世的道理？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8" name="矩形 7"/>
          <p:cNvSpPr/>
          <p:nvPr/>
        </p:nvSpPr>
        <p:spPr>
          <a:xfrm>
            <a:off x="334566" y="1053530"/>
            <a:ext cx="11450211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任何事物都有其相反相对的因素，而这些因素都是相反相成的，所以要客观地、全面地认识事物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对一切事物起决定性作用的是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无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，而不是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为人处世不要自以为是，不要自我夸耀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要正确地了解别人和认识自我、战胜自我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要想成就大事必须从小事做起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凡事都应该有敏锐的预见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做事慎终如始，才能立于不败之地。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9516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uiExpand="1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3199" y="261442"/>
            <a:ext cx="11224597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这些选文在语言表达和道理阐释方面有哪些鲜明的特点？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xmlns="" val="222061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5948" y="593171"/>
            <a:ext cx="11224597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行文凝练畅达，采用大量的韵语。排比和对偶，像诗，也像歌谣；语言简短精炼又充满哲理，是格言。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设喻生动、形象，使抽象的道理浅显易懂。如：选文第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则以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车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器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室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设喻，形象阐明了对一切事物起决定作用的是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无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的道理；选文第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则以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合抱之木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九层之台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千里之行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设喻，形象阐明了任何事情都要从开头积累才能成功的道理；选文第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则以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草木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设喻，形象阐明了守弱则强的道理。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3125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400" b="1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延伸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探究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3141" y="625651"/>
            <a:ext cx="11564713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强大处下，柔弱处上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的说法，你怎样看待？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pic>
        <p:nvPicPr>
          <p:cNvPr id="14" name="图片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85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1201" y="117426"/>
            <a:ext cx="11336843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《老子》辩证法的一个突出特点是：在对立项的列举中，特别重视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柔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弱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贱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的一方。这就是有名的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守柔曰强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的思想。这除了教导统治者要谦虚谨慎、重视基础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圣人常无心，以百姓之心为心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之外，主要是让人们注意到只有处于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柔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弱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贱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的一方，才永远不会被战胜。这就是说，不但不要过分地暴露自己的才能、力量和优势，要善于隐藏优势或强大，而且不要去竞争或争夺强大。要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守雌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贵柔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知足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，这样就能保持住自己，就能持久而有韧性，就能战胜对方而不会被转化。这一观念在总结世事经验、开启人生智慧上起过作用。从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老子不为天下先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先让一步，然后还手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到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哀兵必胜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宁受胯下之辱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君子报仇，十年不晚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等等，在忍让和委屈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中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382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17324" y="515939"/>
            <a:ext cx="11224597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以求生存的可能和积蓄力量，用以夺取最后的胜利。这属于中国的智慧，它仍然承续了不动情感、清醒冷静的理智态度和不失主体活动的特征，以服务于家族、邦国和个体的生存。它不是明晰思辨的辩证法，而是维护生存的辩证法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pic>
        <p:nvPicPr>
          <p:cNvPr id="3" name="图片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6238106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1232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7055" y="45418"/>
            <a:ext cx="11518253" cy="64910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en-US" sz="27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单元导读</a:t>
            </a:r>
            <a:endParaRPr lang="zh-CN" altLang="zh-CN" sz="27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本单元只有一节，选录了《老子》一书的第二、十一、二十四、三十三、六十三、六十四、七十六章，集中展示了《老子》一书对社会、人生问题的辩证思考。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具体而言，第二章集中论述了辩证法思想，提出一切事物都有对立面。失去了对立的一方，另一方也就不存在。如美丑、善恶、难易、长短、高下、有无等。这是《老子》中可贵的部分。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第十一章，认为对一切事物起决定性作用的是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，而不是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。但从唯物主义角度分析，把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看作第一性的东西，把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看作第二性的东西是错的。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790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 txBox="1">
            <a:spLocks/>
          </p:cNvSpPr>
          <p:nvPr/>
        </p:nvSpPr>
        <p:spPr>
          <a:xfrm>
            <a:off x="1342678" y="2809009"/>
            <a:ext cx="5616624" cy="980825"/>
          </a:xfrm>
          <a:prstGeom prst="rect">
            <a:avLst/>
          </a:prstGeom>
        </p:spPr>
        <p:txBody>
          <a:bodyPr/>
          <a:lstStyle>
            <a:lvl1pPr algn="ctr" defTabSz="1219140" rtl="0" eaLnBrk="1" latinLnBrk="0" hangingPunct="1">
              <a:spcBef>
                <a:spcPct val="0"/>
              </a:spcBef>
              <a:buNone/>
              <a:defRPr sz="5900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77">
              <a:spcBef>
                <a:spcPts val="0"/>
              </a:spcBef>
            </a:pPr>
            <a:r>
              <a:rPr lang="zh-CN" altLang="en-US" sz="5500" b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</a:t>
            </a:r>
            <a:endParaRPr lang="zh-CN" altLang="en-US" sz="5500" b="1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4" name="Picture 2" descr="C:\Users\Administrator\Desktop\11.20文件666666666\11.20下图3\11.20下图3\timg (1).jpg"/>
          <p:cNvPicPr preferRelativeResize="0"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420" r="33792"/>
          <a:stretch/>
        </p:blipFill>
        <p:spPr bwMode="auto">
          <a:xfrm>
            <a:off x="8295213" y="0"/>
            <a:ext cx="38952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4591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929994" y="2170382"/>
            <a:ext cx="5141876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提示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一开始就引用老子的名言，从对立统一的观点出发，指出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怕与不怕是相互依赖而存在的，没有绝对的畏惧或喜欢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，既巧妙地切入所要论述的话题，又自然地引出中学生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三怕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的分析。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61442"/>
            <a:ext cx="12190413" cy="504056"/>
          </a:xfrm>
          <a:prstGeom prst="rect">
            <a:avLst/>
          </a:prstGeom>
          <a:solidFill>
            <a:srgbClr val="00CC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黑体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815286" y="719884"/>
            <a:ext cx="0" cy="609428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9" name="矩形 8"/>
          <p:cNvSpPr/>
          <p:nvPr/>
        </p:nvSpPr>
        <p:spPr>
          <a:xfrm>
            <a:off x="8903518" y="284095"/>
            <a:ext cx="1656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sz="24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思悟亮点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]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9954" y="909514"/>
            <a:ext cx="479592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文章一开始就引用老子的名言，用意何在？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提示</a:t>
            </a:r>
          </a:p>
        </p:txBody>
      </p:sp>
      <p:sp>
        <p:nvSpPr>
          <p:cNvPr id="14" name="矩形 13"/>
          <p:cNvSpPr/>
          <p:nvPr/>
        </p:nvSpPr>
        <p:spPr>
          <a:xfrm>
            <a:off x="222115" y="884665"/>
            <a:ext cx="6313038" cy="594008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难易相生，怕与不怕相生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道家学派的鼻祖老子有言：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有无相生，难易相成，长短相形，高下相盈，音声相和，前后相随。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几千年前的老子就道出矛盾的对立统一性，怕与不怕是相互依赖而存在的，没有绝对的畏惧或喜欢，一切取决于你的态度。有时，怕与不怕就像天平的两端，你起他就落，你落他便起。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325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959302" y="2091278"/>
            <a:ext cx="504056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提示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先引用理查德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怀斯曼的名言，进而引出第一层面的分析，指出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一个人害怕与否，其能力的高低是关键因素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03518" y="284095"/>
            <a:ext cx="16562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sz="24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思悟亮点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]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3450" y="734656"/>
            <a:ext cx="6178538" cy="4001091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中学生有三怕，奥数、英文、周树人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成了流行语，一定有其根源。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何为畏惧？英国心理学家理查德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怀斯曼说：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畏惧是当一个人没有能力解决某一事物时产生的恐惧、退缩的情绪。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08644" y="837506"/>
            <a:ext cx="5141876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引用理查德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怀斯曼的名言有何作用？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提示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815286" y="189434"/>
            <a:ext cx="0" cy="662473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xmlns="" val="382175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0706" y="117426"/>
            <a:ext cx="11629533" cy="658641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在此，我便暂且以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怕奥数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为例来说明吧！众所周知，奥数是一门十分难的学问，特别是文科生，更想对其敬而远之。我们可以把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奥数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理解为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深奥的数学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，对一般人而言，深奥的数学往往超出其承受范围，所以，同学们会对奥数产生畏惧感，怕触碰奥数；然而，俗话说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跳一跳，摸得到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，对于一些智商较高的同学，他们有能力去解决这一类的问题，于是乎，他们对于奥数的喜爱便胜于害怕。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由此，我们得出一个结论：一个人害怕与否，其能力的高低是关键因素。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然而，我们也不能完全说是如此，大多数的中学生智力相当，却还会出现怕与不怕的区别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142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908644" y="2242390"/>
            <a:ext cx="5141876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提示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引用林徽因的话，从第二层面展开论述，指出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真正的不畏，不是避开难题，而是敢于直面问题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。两个层面各有侧重：前者侧重思维能力，后者侧重思想心态。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815286" y="189434"/>
            <a:ext cx="0" cy="662473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10" name="矩形 9"/>
          <p:cNvSpPr/>
          <p:nvPr/>
        </p:nvSpPr>
        <p:spPr>
          <a:xfrm>
            <a:off x="109492" y="312084"/>
            <a:ext cx="6690470" cy="658641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林徽因说：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真正的平静，不是避开车马喧嚣，而是在心中修篱种菊。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而我要说：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真正的不畏，不是避开难题，而是敢于直面问题。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国著名数学家华罗庚并不是一个数学天才，然而他有一颗强大的心，面对数学问题，他从不退缩、不逃避，反而选择直面难题、认真钻研，体味其中的乐趣。于是，他强了，畏惧便弱了，他对数学的喜爱也就多了一分。最终，他登上了数学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08644" y="405458"/>
            <a:ext cx="5141876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引用林徽因的话展开第二层面的论述，和上一层面的论述有何不同？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提示</a:t>
            </a:r>
          </a:p>
        </p:txBody>
      </p:sp>
    </p:spTree>
    <p:extLst>
      <p:ext uri="{BB962C8B-B14F-4D97-AF65-F5344CB8AC3E}">
        <p14:creationId xmlns:p14="http://schemas.microsoft.com/office/powerpoint/2010/main" xmlns="" val="1684744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959302" y="1729496"/>
            <a:ext cx="5040560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提示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鼓励大家要想飞、敢飞，战胜畏惧，展翅翱翔。突出了文章的主旨。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815286" y="189434"/>
            <a:ext cx="0" cy="6624736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10" name="矩形 9"/>
          <p:cNvSpPr/>
          <p:nvPr/>
        </p:nvSpPr>
        <p:spPr>
          <a:xfrm>
            <a:off x="129919" y="333450"/>
            <a:ext cx="6757375" cy="594008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徐志摩在《想飞》中说：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是人没有不想飞的，老是在这地面上爬着够多厌烦，不说别的。飞出这圈子，飞出这圈子</a:t>
            </a:r>
            <a:r>
              <a:rPr lang="en-US" altLang="zh-CN" sz="2800" u="heavy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凌空去看一个明白</a:t>
            </a:r>
            <a:r>
              <a:rPr lang="en-US" altLang="zh-CN" sz="2800" u="heavy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u="heavy" kern="100" dirty="0">
                <a:latin typeface="Times New Roman"/>
                <a:ea typeface="华文细黑"/>
                <a:cs typeface="Times New Roman"/>
              </a:rPr>
              <a:t>这才是做人的趣味，做人的权威，做人的交代。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怕与不怕，是相互依赖、相互依存的，只有当你鼓起勇气，坚定你那颗追求向上的心，直面问题，你的喜爱便会战胜畏惧，你便会生出翅膀，飞翔于蔚蓝色的苍穹。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31310" y="471202"/>
            <a:ext cx="4843879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引用徐志摩的文句有什么好处？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提示</a:t>
            </a:r>
          </a:p>
        </p:txBody>
      </p:sp>
      <p:pic>
        <p:nvPicPr>
          <p:cNvPr id="8" name="图片 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87440" y="5779149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9948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2327" y="543079"/>
            <a:ext cx="11179503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第二十四章，指出人如果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，不仅达不到目的，而且还会离目标越来越远。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第三十三章，强调人要有自知之明，要有克服自己弱点的毅力，这是可取的。但老子讲知足，说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死而不亡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是长寿，这些都是唯心主义思想。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第六十三章，讲了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和以德报怨的调和矛盾的思想；还讲了事物的难和易、大和小的互相转化；还指出轻易向人许诺的人，必定缺少实践诺言的诚信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874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7098" y="695932"/>
            <a:ext cx="10850716" cy="45340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六十四章，提出了一些发展、变化的观点。老子认为，大的东西是从细小的东西发展来的，任何事物的出现总有一个过程。为了防止事物变到它的对立面，要采取一些预防措施，在新事物刚出现时，就把它消灭掉，免得壮大了不好办。做事要善始善终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第七十六章，老子归纳出一条普遍原理：柔弱的东西最强大，强硬的东西最脆弱、接近死亡。但老子也把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弱能胜强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的原则绝对化了。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38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/>
          <p:nvPr/>
        </p:nvCxnSpPr>
        <p:spPr>
          <a:xfrm>
            <a:off x="5037448" y="2533045"/>
            <a:ext cx="2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hlinkClick r:id="rId2" action="ppaction://hlinksldjump"/>
          </p:cNvPr>
          <p:cNvSpPr txBox="1"/>
          <p:nvPr/>
        </p:nvSpPr>
        <p:spPr>
          <a:xfrm>
            <a:off x="4943078" y="2009825"/>
            <a:ext cx="2253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1" name="TextBox 30">
            <a:hlinkClick r:id="rId3" action="ppaction://hlinksldjump"/>
          </p:cNvPr>
          <p:cNvSpPr txBox="1"/>
          <p:nvPr/>
        </p:nvSpPr>
        <p:spPr>
          <a:xfrm>
            <a:off x="4943078" y="4220751"/>
            <a:ext cx="2253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多读厚积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7" name="TextBox 36">
            <a:hlinkClick r:id="rId4" action="ppaction://hlinksldjump"/>
          </p:cNvPr>
          <p:cNvSpPr txBox="1"/>
          <p:nvPr/>
        </p:nvSpPr>
        <p:spPr>
          <a:xfrm>
            <a:off x="4943078" y="3118558"/>
            <a:ext cx="2253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精读研析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5037448" y="3639587"/>
            <a:ext cx="2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037448" y="4746129"/>
            <a:ext cx="21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5" descr="D:\图\大二轮\f63d7874a582bced68decc1bd584b79b.jpg"/>
          <p:cNvPicPr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69" t="526" r="57697"/>
          <a:stretch/>
        </p:blipFill>
        <p:spPr bwMode="auto">
          <a:xfrm>
            <a:off x="0" y="1588"/>
            <a:ext cx="208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0" y="0"/>
            <a:ext cx="2088701" cy="523220"/>
          </a:xfrm>
          <a:prstGeom prst="rect">
            <a:avLst/>
          </a:prstGeom>
          <a:solidFill>
            <a:schemeClr val="tx2">
              <a:lumMod val="60000"/>
              <a:lumOff val="40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8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939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/>
        </p:nvSpPr>
        <p:spPr>
          <a:xfrm>
            <a:off x="1342678" y="2809009"/>
            <a:ext cx="5616624" cy="980825"/>
          </a:xfrm>
          <a:prstGeom prst="rect">
            <a:avLst/>
          </a:prstGeom>
        </p:spPr>
        <p:txBody>
          <a:bodyPr/>
          <a:lstStyle>
            <a:lvl1pPr algn="ctr" defTabSz="1219140" rtl="0" eaLnBrk="1" latinLnBrk="0" hangingPunct="1">
              <a:spcBef>
                <a:spcPct val="0"/>
              </a:spcBef>
              <a:buNone/>
              <a:defRPr sz="5900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77">
              <a:spcBef>
                <a:spcPts val="0"/>
              </a:spcBef>
            </a:pPr>
            <a:r>
              <a:rPr lang="zh-CN" altLang="en-US" sz="5500" b="1" dirty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预读先学</a:t>
            </a:r>
          </a:p>
        </p:txBody>
      </p:sp>
      <p:pic>
        <p:nvPicPr>
          <p:cNvPr id="4" name="Picture 2" descr="C:\Users\Administrator\Desktop\11.20文件666666666\11.20下图3\11.20下图3\timg (1).jpg"/>
          <p:cNvPicPr preferRelativeResize="0">
            <a:picLocks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420" r="33792"/>
          <a:stretch/>
        </p:blipFill>
        <p:spPr bwMode="auto">
          <a:xfrm>
            <a:off x="8295213" y="0"/>
            <a:ext cx="38952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39095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58" y="907712"/>
            <a:ext cx="2520280" cy="6933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0000FF"/>
                </a:solidFill>
                <a:latin typeface="微软雅黑"/>
                <a:ea typeface="微软雅黑"/>
                <a:cs typeface="Times New Roman"/>
              </a:rPr>
              <a:t> 释文题</a:t>
            </a:r>
            <a:endParaRPr lang="zh-CN" altLang="zh-CN" sz="2800" b="1" kern="100" dirty="0">
              <a:solidFill>
                <a:srgbClr val="0000FF"/>
              </a:solidFill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558" y="-26590"/>
            <a:ext cx="12143880" cy="432000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知文明理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8582" y="1629594"/>
            <a:ext cx="11179503" cy="45340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有无相生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一语出自《老子》第二章，原文为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有无相生，难易相成，长短相形，高下相盈，音声相和，前后相随，恒也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意思是说，有和无是互相生成的，难和易是互相促成的，长和短是互相比较的，高和下是互相补足的，乐器的音响和人的声音是互相应和的，前和后是互相跟随的，这道理是永恒的。在老子看来，一切事物都有其对立面，失去了对立的一方，另一方也就不复存在；对立的双方是紧密相连，相反相成的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86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7408</TotalTime>
  <Words>3120</Words>
  <Application>Microsoft Office PowerPoint</Application>
  <PresentationFormat>自定义</PresentationFormat>
  <Paragraphs>319</Paragraphs>
  <Slides>45</Slides>
  <Notes>20</Notes>
  <HiddenSlides>4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revision>语文备课大师【全免费】</cp:revision>
  <dcterms:modified xsi:type="dcterms:W3CDTF">2019-02-11T14:18:09Z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