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61" r:id="rId2"/>
    <p:sldId id="288" r:id="rId3"/>
    <p:sldId id="425" r:id="rId4"/>
    <p:sldId id="426" r:id="rId5"/>
    <p:sldId id="427" r:id="rId6"/>
    <p:sldId id="428" r:id="rId7"/>
    <p:sldId id="429" r:id="rId8"/>
    <p:sldId id="430" r:id="rId9"/>
    <p:sldId id="431" r:id="rId10"/>
    <p:sldId id="333" r:id="rId11"/>
    <p:sldId id="334" r:id="rId12"/>
    <p:sldId id="433" r:id="rId13"/>
    <p:sldId id="434" r:id="rId14"/>
    <p:sldId id="435" r:id="rId15"/>
    <p:sldId id="436" r:id="rId16"/>
    <p:sldId id="437" r:id="rId17"/>
    <p:sldId id="438" r:id="rId18"/>
    <p:sldId id="330" r:id="rId19"/>
    <p:sldId id="380" r:id="rId20"/>
    <p:sldId id="381" r:id="rId21"/>
    <p:sldId id="382" r:id="rId22"/>
    <p:sldId id="412" r:id="rId23"/>
    <p:sldId id="343" r:id="rId24"/>
    <p:sldId id="344" r:id="rId25"/>
    <p:sldId id="378" r:id="rId2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108"/>
      </p:cViewPr>
      <p:guideLst>
        <p:guide orient="horz" pos="663"/>
        <p:guide pos="4059"/>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2017-6-18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a:t>
            </a:fld>
            <a:endParaRPr lang="zh-CN" altLang="en-US"/>
          </a:p>
        </p:txBody>
      </p:sp>
    </p:spTree>
    <p:extLst>
      <p:ext uri="{BB962C8B-B14F-4D97-AF65-F5344CB8AC3E}">
        <p14:creationId xmlns:p14="http://schemas.microsoft.com/office/powerpoint/2010/main" xmlns="" val="17842956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a:t>
            </a:fld>
            <a:endParaRPr lang="zh-CN" altLang="en-US"/>
          </a:p>
        </p:txBody>
      </p:sp>
    </p:spTree>
    <p:extLst>
      <p:ext uri="{BB962C8B-B14F-4D97-AF65-F5344CB8AC3E}">
        <p14:creationId xmlns:p14="http://schemas.microsoft.com/office/powerpoint/2010/main" xmlns="" val="9212228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a:t>
            </a:fld>
            <a:endParaRPr lang="zh-CN" altLang="en-US"/>
          </a:p>
        </p:txBody>
      </p:sp>
    </p:spTree>
    <p:extLst>
      <p:ext uri="{BB962C8B-B14F-4D97-AF65-F5344CB8AC3E}">
        <p14:creationId xmlns:p14="http://schemas.microsoft.com/office/powerpoint/2010/main" xmlns="" val="1349838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a:t>
            </a:fld>
            <a:endParaRPr lang="zh-CN" altLang="en-US"/>
          </a:p>
        </p:txBody>
      </p:sp>
    </p:spTree>
    <p:extLst>
      <p:ext uri="{BB962C8B-B14F-4D97-AF65-F5344CB8AC3E}">
        <p14:creationId xmlns:p14="http://schemas.microsoft.com/office/powerpoint/2010/main" xmlns="" val="16902496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a:t>
            </a:fld>
            <a:endParaRPr lang="zh-CN" altLang="en-US"/>
          </a:p>
        </p:txBody>
      </p:sp>
    </p:spTree>
    <p:extLst>
      <p:ext uri="{BB962C8B-B14F-4D97-AF65-F5344CB8AC3E}">
        <p14:creationId xmlns:p14="http://schemas.microsoft.com/office/powerpoint/2010/main" xmlns="" val="17206655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a:t>
            </a:fld>
            <a:endParaRPr lang="zh-CN" altLang="en-US"/>
          </a:p>
        </p:txBody>
      </p:sp>
    </p:spTree>
    <p:extLst>
      <p:ext uri="{BB962C8B-B14F-4D97-AF65-F5344CB8AC3E}">
        <p14:creationId xmlns:p14="http://schemas.microsoft.com/office/powerpoint/2010/main" xmlns="" val="32745843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a:t>
            </a:fld>
            <a:endParaRPr lang="zh-CN" altLang="en-US"/>
          </a:p>
        </p:txBody>
      </p:sp>
    </p:spTree>
    <p:extLst>
      <p:ext uri="{BB962C8B-B14F-4D97-AF65-F5344CB8AC3E}">
        <p14:creationId xmlns:p14="http://schemas.microsoft.com/office/powerpoint/2010/main" xmlns="" val="221600190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xmlns=""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典题试做">
    <p:spTree>
      <p:nvGrpSpPr>
        <p:cNvPr id="1" name=""/>
        <p:cNvGrpSpPr/>
        <p:nvPr/>
      </p:nvGrpSpPr>
      <p:grpSpPr>
        <a:xfrm>
          <a:off x="0" y="0"/>
          <a:ext cx="0" cy="0"/>
          <a:chOff x="0" y="0"/>
          <a:chExt cx="0" cy="0"/>
        </a:xfrm>
      </p:grpSpPr>
      <p:sp>
        <p:nvSpPr>
          <p:cNvPr id="10" name="同侧圆角矩形 9"/>
          <p:cNvSpPr/>
          <p:nvPr userDrawn="1"/>
        </p:nvSpPr>
        <p:spPr>
          <a:xfrm>
            <a:off x="5487556" y="538157"/>
            <a:ext cx="93431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类题演练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5612836" y="874706"/>
            <a:ext cx="703255"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3" cstate="print">
            <a:duotone>
              <a:prstClr val="black"/>
              <a:srgbClr val="D9C3A5">
                <a:tint val="50000"/>
                <a:satMod val="180000"/>
              </a:srgbClr>
            </a:duotone>
            <a:extLst>
              <a:ext uri="{28A0092B-C50C-407E-A947-70E740481C1C}">
                <a14:useLocalDpi xmlns:a14="http://schemas.microsoft.com/office/drawing/2010/main" xmlns=""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xmlns=""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xmlns=""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4499992" y="538157"/>
            <a:ext cx="93345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核心考点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4596648" y="874706"/>
            <a:ext cx="757355"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18.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cstate="print"/>
          <a:srcRect/>
          <a:tile tx="0" ty="0" sx="100000" sy="100000" flip="none" algn="tl"/>
        </a:blip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专题五</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7" cstate="print">
            <a:extLst>
              <a:ext uri="{28A0092B-C50C-407E-A947-70E740481C1C}">
                <a14:useLocalDpi xmlns:a14="http://schemas.microsoft.com/office/drawing/2010/main" xmlns=""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5955476" cy="369332"/>
          </a:xfrm>
          <a:prstGeom prst="rect">
            <a:avLst/>
          </a:prstGeom>
          <a:noFill/>
        </p:spPr>
        <p:txBody>
          <a:bodyPr wrap="none" rtlCol="0">
            <a:spAutoFit/>
          </a:bodyPr>
          <a:lstStyle/>
          <a:p>
            <a:r>
              <a:rPr lang="zh-CN" altLang="zh-CN" sz="1800" b="1" dirty="0" smtClean="0">
                <a:solidFill>
                  <a:srgbClr val="C00000"/>
                </a:solidFill>
              </a:rPr>
              <a:t>第二讲　分析文章的文体特征、主要表现手法及语言特色</a:t>
            </a:r>
            <a:endParaRPr lang="zh-CN" altLang="en-US" b="1" dirty="0">
              <a:solidFill>
                <a:srgbClr val="C00000"/>
              </a:solidFill>
              <a:latin typeface="+mj-ea"/>
              <a:ea typeface="+mj-ea"/>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4499992" y="607236"/>
            <a:ext cx="92969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核心考点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6" name="同侧圆角矩形 15">
            <a:hlinkClick r:id="rId19" action="ppaction://hlinksldjump" tooltip="点击进入"/>
          </p:cNvPr>
          <p:cNvSpPr/>
          <p:nvPr userDrawn="1"/>
        </p:nvSpPr>
        <p:spPr>
          <a:xfrm>
            <a:off x="5487556" y="607236"/>
            <a:ext cx="92969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类题演练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9.xml"/><Relationship Id="rId4" Type="http://schemas.openxmlformats.org/officeDocument/2006/relationships/slide" Target="slide11.xml"/></Relationships>
</file>

<file path=ppt/slides/_rels/slide11.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10.xml"/><Relationship Id="rId1" Type="http://schemas.openxmlformats.org/officeDocument/2006/relationships/slideLayout" Target="../slideLayouts/slideLayout9.xml"/><Relationship Id="rId4" Type="http://schemas.openxmlformats.org/officeDocument/2006/relationships/slide" Target="slide2.xml"/></Relationships>
</file>

<file path=ppt/slides/_rels/slide1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10.xml"/><Relationship Id="rId1" Type="http://schemas.openxmlformats.org/officeDocument/2006/relationships/slideLayout" Target="../slideLayouts/slideLayout9.xml"/><Relationship Id="rId4" Type="http://schemas.openxmlformats.org/officeDocument/2006/relationships/slide" Target="slide2.xml"/></Relationships>
</file>

<file path=ppt/slides/_rels/slide1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10.xml"/><Relationship Id="rId1" Type="http://schemas.openxmlformats.org/officeDocument/2006/relationships/slideLayout" Target="../slideLayouts/slideLayout9.xml"/><Relationship Id="rId4" Type="http://schemas.openxmlformats.org/officeDocument/2006/relationships/slide" Target="slide2.xml"/></Relationships>
</file>

<file path=ppt/slides/_rels/slide14.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10.xml"/><Relationship Id="rId1" Type="http://schemas.openxmlformats.org/officeDocument/2006/relationships/slideLayout" Target="../slideLayouts/slideLayout9.xml"/><Relationship Id="rId4" Type="http://schemas.openxmlformats.org/officeDocument/2006/relationships/slide" Target="slide2.xml"/></Relationships>
</file>

<file path=ppt/slides/_rels/slide1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10.xml"/><Relationship Id="rId1" Type="http://schemas.openxmlformats.org/officeDocument/2006/relationships/slideLayout" Target="../slideLayouts/slideLayout9.xml"/><Relationship Id="rId4" Type="http://schemas.openxmlformats.org/officeDocument/2006/relationships/slide" Target="slide2.xml"/></Relationships>
</file>

<file path=ppt/slides/_rels/slide1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10.xml"/><Relationship Id="rId1" Type="http://schemas.openxmlformats.org/officeDocument/2006/relationships/slideLayout" Target="../slideLayouts/slideLayout9.xml"/><Relationship Id="rId4" Type="http://schemas.openxmlformats.org/officeDocument/2006/relationships/slide" Target="slide2.xml"/></Relationships>
</file>

<file path=ppt/slides/_rels/slide17.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10.xml"/><Relationship Id="rId1" Type="http://schemas.openxmlformats.org/officeDocument/2006/relationships/slideLayout" Target="../slideLayouts/slideLayout9.xml"/><Relationship Id="rId4" Type="http://schemas.openxmlformats.org/officeDocument/2006/relationships/slide" Target="slide2.xml"/></Relationships>
</file>

<file path=ppt/slides/_rels/slide18.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3.xml"/><Relationship Id="rId1" Type="http://schemas.openxmlformats.org/officeDocument/2006/relationships/slideLayout" Target="../slideLayouts/slideLayout10.xml"/><Relationship Id="rId4" Type="http://schemas.openxmlformats.org/officeDocument/2006/relationships/slide" Target="slide25.xml"/></Relationships>
</file>

<file path=ppt/slides/_rels/slide19.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3.xml"/><Relationship Id="rId1" Type="http://schemas.openxmlformats.org/officeDocument/2006/relationships/slideLayout" Target="../slideLayouts/slideLayout10.xml"/><Relationship Id="rId4" Type="http://schemas.openxmlformats.org/officeDocument/2006/relationships/slide" Target="slide25.xml"/></Relationships>
</file>

<file path=ppt/slides/_rels/slide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xml"/><Relationship Id="rId1" Type="http://schemas.openxmlformats.org/officeDocument/2006/relationships/slideLayout" Target="../slideLayouts/slideLayout9.xml"/><Relationship Id="rId5" Type="http://schemas.openxmlformats.org/officeDocument/2006/relationships/slide" Target="slide11.xml"/><Relationship Id="rId4" Type="http://schemas.openxmlformats.org/officeDocument/2006/relationships/slide" Target="slide10.xml"/></Relationships>
</file>

<file path=ppt/slides/_rels/slide20.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3.xml"/><Relationship Id="rId1" Type="http://schemas.openxmlformats.org/officeDocument/2006/relationships/slideLayout" Target="../slideLayouts/slideLayout10.xml"/><Relationship Id="rId4" Type="http://schemas.openxmlformats.org/officeDocument/2006/relationships/slide" Target="slide25.xml"/></Relationships>
</file>

<file path=ppt/slides/_rels/slide21.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3.xml"/><Relationship Id="rId1" Type="http://schemas.openxmlformats.org/officeDocument/2006/relationships/slideLayout" Target="../slideLayouts/slideLayout10.xml"/><Relationship Id="rId4" Type="http://schemas.openxmlformats.org/officeDocument/2006/relationships/slide" Target="slide25.xml"/></Relationships>
</file>

<file path=ppt/slides/_rels/slide22.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3.xml"/><Relationship Id="rId1" Type="http://schemas.openxmlformats.org/officeDocument/2006/relationships/slideLayout" Target="../slideLayouts/slideLayout10.xml"/><Relationship Id="rId4" Type="http://schemas.openxmlformats.org/officeDocument/2006/relationships/slide" Target="slide25.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3.xml"/><Relationship Id="rId1" Type="http://schemas.openxmlformats.org/officeDocument/2006/relationships/slideLayout" Target="../slideLayouts/slideLayout10.xml"/><Relationship Id="rId4" Type="http://schemas.openxmlformats.org/officeDocument/2006/relationships/slide" Target="slide25.xml"/></Relationships>
</file>

<file path=ppt/slides/_rels/slide24.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3.xml"/><Relationship Id="rId1" Type="http://schemas.openxmlformats.org/officeDocument/2006/relationships/slideLayout" Target="../slideLayouts/slideLayout10.xml"/><Relationship Id="rId4" Type="http://schemas.openxmlformats.org/officeDocument/2006/relationships/slide" Target="slide25.xml"/></Relationships>
</file>

<file path=ppt/slides/_rels/slide25.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3.xml"/><Relationship Id="rId1" Type="http://schemas.openxmlformats.org/officeDocument/2006/relationships/slideLayout" Target="../slideLayouts/slideLayout10.xml"/><Relationship Id="rId4" Type="http://schemas.openxmlformats.org/officeDocument/2006/relationships/slide" Target="slide25.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xml"/><Relationship Id="rId1" Type="http://schemas.openxmlformats.org/officeDocument/2006/relationships/slideLayout" Target="../slideLayouts/slideLayout9.xml"/><Relationship Id="rId5" Type="http://schemas.openxmlformats.org/officeDocument/2006/relationships/slide" Target="slide11.xml"/><Relationship Id="rId4" Type="http://schemas.openxmlformats.org/officeDocument/2006/relationships/slide" Target="slide10.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xml"/><Relationship Id="rId1" Type="http://schemas.openxmlformats.org/officeDocument/2006/relationships/slideLayout" Target="../slideLayouts/slideLayout9.xml"/><Relationship Id="rId5" Type="http://schemas.openxmlformats.org/officeDocument/2006/relationships/slide" Target="slide11.xml"/><Relationship Id="rId4" Type="http://schemas.openxmlformats.org/officeDocument/2006/relationships/slide" Target="slide10.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4.xml"/><Relationship Id="rId1" Type="http://schemas.openxmlformats.org/officeDocument/2006/relationships/slideLayout" Target="../slideLayouts/slideLayout9.xml"/><Relationship Id="rId5" Type="http://schemas.openxmlformats.org/officeDocument/2006/relationships/slide" Target="slide11.xml"/><Relationship Id="rId4" Type="http://schemas.openxmlformats.org/officeDocument/2006/relationships/slide" Target="slide10.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5.xml"/><Relationship Id="rId1" Type="http://schemas.openxmlformats.org/officeDocument/2006/relationships/slideLayout" Target="../slideLayouts/slideLayout9.xml"/><Relationship Id="rId5" Type="http://schemas.openxmlformats.org/officeDocument/2006/relationships/slide" Target="slide11.xml"/><Relationship Id="rId4" Type="http://schemas.openxmlformats.org/officeDocument/2006/relationships/slide" Target="slide10.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6.xml"/><Relationship Id="rId1" Type="http://schemas.openxmlformats.org/officeDocument/2006/relationships/slideLayout" Target="../slideLayouts/slideLayout9.xml"/><Relationship Id="rId5" Type="http://schemas.openxmlformats.org/officeDocument/2006/relationships/slide" Target="slide11.xml"/><Relationship Id="rId4" Type="http://schemas.openxmlformats.org/officeDocument/2006/relationships/slide" Target="slide10.xml"/></Relationships>
</file>

<file path=ppt/slides/_rels/slide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7.xml"/><Relationship Id="rId1" Type="http://schemas.openxmlformats.org/officeDocument/2006/relationships/slideLayout" Target="../slideLayouts/slideLayout9.xml"/><Relationship Id="rId5" Type="http://schemas.openxmlformats.org/officeDocument/2006/relationships/slide" Target="slide11.xml"/><Relationship Id="rId4" Type="http://schemas.openxmlformats.org/officeDocument/2006/relationships/slide" Target="slide10.xml"/></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8.xml"/><Relationship Id="rId1" Type="http://schemas.openxmlformats.org/officeDocument/2006/relationships/slideLayout" Target="../slideLayouts/slideLayout9.xml"/><Relationship Id="rId5" Type="http://schemas.openxmlformats.org/officeDocument/2006/relationships/slide" Target="slide11.xml"/><Relationship Id="rId4" Type="http://schemas.openxmlformats.org/officeDocument/2006/relationships/slide" Target="slide10.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23728" y="2834246"/>
            <a:ext cx="7128792" cy="1077841"/>
          </a:xfrm>
        </p:spPr>
        <p:txBody>
          <a:bodyPr/>
          <a:lstStyle/>
          <a:p>
            <a:r>
              <a:rPr lang="zh-CN" altLang="zh-CN" sz="3200" dirty="0"/>
              <a:t>第二讲　分析文章的文体特征</a:t>
            </a:r>
            <a:r>
              <a:rPr lang="zh-CN" altLang="zh-CN" sz="3200" dirty="0" smtClean="0"/>
              <a:t>、</a:t>
            </a:r>
            <a:r>
              <a:rPr lang="en-US" altLang="zh-CN" sz="3200" dirty="0" smtClean="0"/>
              <a:t/>
            </a:r>
            <a:br>
              <a:rPr lang="en-US" altLang="zh-CN" sz="3200" dirty="0" smtClean="0"/>
            </a:br>
            <a:r>
              <a:rPr lang="en-US" altLang="zh-CN" sz="3200" dirty="0"/>
              <a:t> </a:t>
            </a:r>
            <a:r>
              <a:rPr lang="en-US" altLang="zh-CN" sz="3200" dirty="0" smtClean="0"/>
              <a:t>       </a:t>
            </a:r>
            <a:r>
              <a:rPr lang="zh-CN" altLang="zh-CN" sz="3200" dirty="0" smtClean="0"/>
              <a:t>主要</a:t>
            </a:r>
            <a:r>
              <a:rPr lang="zh-CN" altLang="zh-CN" sz="3200" dirty="0"/>
              <a:t>表现手法及语言特色</a:t>
            </a:r>
          </a:p>
        </p:txBody>
      </p:sp>
    </p:spTree>
    <p:extLst>
      <p:ext uri="{BB962C8B-B14F-4D97-AF65-F5344CB8AC3E}">
        <p14:creationId xmlns:p14="http://schemas.microsoft.com/office/powerpoint/2010/main" xmlns="" val="1474908043"/>
      </p:ext>
    </p:extLst>
  </p:cSld>
  <p:clrMapOvr>
    <a:masterClrMapping/>
  </p:clrMapOvr>
  <p:transition spd="slow">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2107334"/>
            <a:ext cx="8128000" cy="289733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分析科普文章语言特点的两个切入点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感受语言的整体风格。科普文语言有其自身的特点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或具体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或简明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或详尽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或雅致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或通俗。应结合文章做具体分析。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品析语言的生动性与形象性。抓住文中的比喻句、拟人句、描述句、议论句、抒情句等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从语言的形象、语言的情感、语言的趣味等方面涵泳鉴赏。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科普文语言类试题答题模式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确认手法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结合语境分析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5186182"/>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sp>
        <p:nvSpPr>
          <p:cNvPr id="12" name="TextBox 42">
            <a:hlinkClick r:id="rId2"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3"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9" name="TextBox 40">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别跑了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跑也逃不出科技的掌心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李春霞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气喘吁吁的逃亡者以为已经逃过了追踪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殊不知他留下了更多的线索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因为没有比身体更会背叛我们的了。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47516801"/>
      </p:ext>
    </p:extLst>
  </p:cSld>
  <p:clrMapOvr>
    <a:masterClrMapping/>
  </p:clrMapOvr>
  <mc:AlternateContent xmlns:mc="http://schemas.openxmlformats.org/markup-compatibility/2006">
    <mc:Choice xmlns:p14="http://schemas.microsoft.com/office/powerpoint/2010/main" xmlns="" Requires="p14">
      <p:transition spd="slow" p14:dur="800">
        <p:checker dir="vert"/>
      </p:transition>
    </mc:Choice>
    <mc:Fallback>
      <p:transition spd="slow">
        <p:checker dir="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sp>
        <p:nvSpPr>
          <p:cNvPr id="12" name="TextBox 42">
            <a:hlinkClick r:id="rId2"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3"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9" name="TextBox 40">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390341"/>
            <a:ext cx="8128000" cy="531985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热血动物的痕迹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在这座城市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一个叫</a:t>
            </a:r>
            <a:r>
              <a:rPr lang="en-US" altLang="zh-CN" sz="2200" dirty="0">
                <a:solidFill>
                  <a:srgbClr val="000000"/>
                </a:solidFill>
                <a:latin typeface="Times New Roman" panose="02020603050405020304" pitchFamily="18" charset="0"/>
                <a:cs typeface="Times New Roman" panose="02020603050405020304" pitchFamily="18" charset="0"/>
              </a:rPr>
              <a:t>Roger</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的在逃男人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所有的警察都在追捕他。是否他犯了重大命案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就像加利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格兰特在《西北偏北》中饰演的角色那样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还是他掌握了国家机密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像威尔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史密斯在《全民公敌》里的角色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还是像《第九区》里的沙尔托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科普雷演的高危病患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这些都无所谓。我们只知道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借助夜色的掩护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逃犯在遍布大城市的监视摄像头下消失了。他已经成功脱逃了吗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当然没有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因为人们的身体总是会出卖它的主人。首先是体温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它在红外线下是最容易被察觉的。人类与所有的热血动物一样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永远靠燃烧能量来维持身体活动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持续散发出相当于</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瓦灯泡那样的辐射。再没有比使用特殊的望远镜或摄像头识别一个清晰浮现在稍冷背景前的热血两足动物更容易的事了。这种侦测手段甚至在几十千米外都是有效的。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23809673"/>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sp>
        <p:nvSpPr>
          <p:cNvPr id="12" name="TextBox 42">
            <a:hlinkClick r:id="rId2"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3"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9" name="TextBox 40">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5" name="矩形 4"/>
          <p:cNvSpPr>
            <a:spLocks noChangeAspect="1"/>
          </p:cNvSpPr>
          <p:nvPr/>
        </p:nvSpPr>
        <p:spPr>
          <a:xfrm>
            <a:off x="508000" y="1750430"/>
            <a:ext cx="8128000" cy="369479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不呼吸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我们的身体也会经常留下一些气味。为了帮助维持身体的热量平衡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我们有</a:t>
            </a:r>
            <a:r>
              <a:rPr lang="en-US" altLang="zh-CN" sz="2200" dirty="0">
                <a:solidFill>
                  <a:srgbClr val="000000"/>
                </a:solidFill>
                <a:latin typeface="Times New Roman" panose="02020603050405020304" pitchFamily="18" charset="0"/>
                <a:cs typeface="Times New Roman" panose="02020603050405020304" pitchFamily="18" charset="0"/>
              </a:rPr>
              <a:t>300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万到</a:t>
            </a:r>
            <a:r>
              <a:rPr lang="en-US" altLang="zh-CN" sz="2200" dirty="0">
                <a:solidFill>
                  <a:srgbClr val="000000"/>
                </a:solidFill>
                <a:latin typeface="Times New Roman" panose="02020603050405020304" pitchFamily="18" charset="0"/>
                <a:cs typeface="Times New Roman" panose="02020603050405020304" pitchFamily="18" charset="0"/>
              </a:rPr>
              <a:t>400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万汗腺。汗液由水和盐组成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还有尿素和氨水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本身没有什么气味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但会由于寄生在皮肤上的细菌的繁殖转化成令人作呕的酸味。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再加入成百上千个从腋下和腹股沟的特殊腺体集中散发出来的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号称信息素的气味分子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所有这些就可以组成每个人特殊的气味线索。它可以影响到身边数米范围内的环境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并持续几个小时之久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足以让警犬大显身手。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8185666"/>
      </p:ext>
    </p:extLst>
  </p:cSld>
  <p:clrMapOvr>
    <a:masterClrMapping/>
  </p:clrMapOvr>
  <mc:AlternateContent xmlns:mc="http://schemas.openxmlformats.org/markup-compatibility/2006">
    <mc:Choice xmlns:p14="http://schemas.microsoft.com/office/powerpoint/2010/main" xmlns="" Requires="p14">
      <p:transition spd="slow" p14:dur="800">
        <p:blinds/>
      </p:transition>
    </mc:Choice>
    <mc:Fallback>
      <p:transition spd="slow">
        <p:blind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12" name="TextBox 42">
            <a:hlinkClick r:id="rId2"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3"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9" name="TextBox 40">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a:t>
            </a:r>
            <a:r>
              <a:rPr lang="en-US" altLang="zh-CN" sz="2200" dirty="0">
                <a:solidFill>
                  <a:srgbClr val="000000"/>
                </a:solidFill>
                <a:latin typeface="Times New Roman" panose="02020603050405020304" pitchFamily="18" charset="0"/>
                <a:cs typeface="Times New Roman" panose="02020603050405020304" pitchFamily="18" charset="0"/>
              </a:rPr>
              <a:t>,Roger</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可以穿上石棉防护服来隐藏体温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喷洒廉价古龙水来掩盖自己的气味。但是不呼吸对他而言实在太困难了。尽管呼吸的声音就连本人也很难觉察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但还是可以被几十米外的监听装置捕捉到。另外</a:t>
            </a:r>
            <a:r>
              <a:rPr lang="en-US" altLang="zh-CN" sz="2200" dirty="0">
                <a:solidFill>
                  <a:srgbClr val="000000"/>
                </a:solidFill>
                <a:latin typeface="Times New Roman" panose="02020603050405020304" pitchFamily="18" charset="0"/>
                <a:cs typeface="Times New Roman" panose="02020603050405020304" pitchFamily="18" charset="0"/>
              </a:rPr>
              <a:t>,Roger</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一张嘴就会在空气里呼出不同气体的混合物。其中自然包括从肺中呼出的二氧化碳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以及来自胃的丙醇和数种碳氢化合物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乙烷、甲基戊烷、异戊二烯等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。在封闭空间中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这一混合气体能明白无误地指示有人存在。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91477937"/>
      </p:ext>
    </p:extLst>
  </p:cSld>
  <p:clrMapOvr>
    <a:masterClrMapping/>
  </p:clrMapOvr>
  <mc:AlternateContent xmlns:mc="http://schemas.openxmlformats.org/markup-compatibility/2006">
    <mc:Choice xmlns:p14="http://schemas.microsoft.com/office/powerpoint/2010/main" xmlns="" Requires="p14">
      <p:transition spd="slow" p14:dur="800">
        <p:pull dir="r"/>
      </p:transition>
    </mc:Choice>
    <mc:Fallback>
      <p:transition spd="slow">
        <p:pull dir="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12" name="TextBox 42">
            <a:hlinkClick r:id="rId2"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3"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9" name="TextBox 40">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911735"/>
            <a:ext cx="8128000" cy="328852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心脏也泄密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即使气味还不足以出卖</a:t>
            </a:r>
            <a:r>
              <a:rPr lang="en-US" altLang="zh-CN" sz="2200" dirty="0">
                <a:solidFill>
                  <a:srgbClr val="000000"/>
                </a:solidFill>
                <a:latin typeface="Times New Roman" panose="02020603050405020304" pitchFamily="18" charset="0"/>
                <a:cs typeface="Times New Roman" panose="02020603050405020304" pitchFamily="18" charset="0"/>
              </a:rPr>
              <a:t>Roger,</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他的心脏也会改变这一切。首先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人类心脏以每分钟约</a:t>
            </a:r>
            <a:r>
              <a:rPr lang="en-US" altLang="zh-CN" sz="2200" dirty="0">
                <a:solidFill>
                  <a:srgbClr val="000000"/>
                </a:solidFill>
                <a:latin typeface="Times New Roman" panose="02020603050405020304" pitchFamily="18" charset="0"/>
                <a:cs typeface="Times New Roman" panose="02020603050405020304" pitchFamily="18" charset="0"/>
              </a:rPr>
              <a:t>70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次的频率搏动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这一人类特有的节奏引发一种典型的振动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能够被一些仿地震仪原理制造的仪器在几米内探测到。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心脏细胞和所有的肌肉细胞一样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也有肌电活动。在医院中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医生往病人皮肤上粘贴电极测量这一活动。而更尖端的仪器现在已能对微弱的心肌电活动实施远程探测。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30897998"/>
      </p:ext>
    </p:extLst>
  </p:cSld>
  <p:clrMapOvr>
    <a:masterClrMapping/>
  </p:clrMapOvr>
  <mc:AlternateContent xmlns:mc="http://schemas.openxmlformats.org/markup-compatibility/2006">
    <mc:Choice xmlns:p14="http://schemas.microsoft.com/office/powerpoint/2010/main" xmlns="" Requires="p14">
      <p:transition spd="slow" p14:dur="800">
        <p:wipe dir="d"/>
      </p:transition>
    </mc:Choice>
    <mc:Fallback>
      <p:transition spd="slow">
        <p:wipe dir="d"/>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12" name="TextBox 42">
            <a:hlinkClick r:id="rId2"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3"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9" name="TextBox 40">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412776"/>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背叛我们的神经元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可能背叛我们的还有大脑。它由</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亿至</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亿个神经元组成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它们通过神经电信号进行交流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因此也难以遁形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用于探测心电活动的仪器同样也能对此进行远程探测。但鉴于神经电信号比较弱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有效探测范围目前还不超过几厘米。或许几年后这个距离能大大增加。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即使在密闭的掩体内</a:t>
            </a:r>
            <a:r>
              <a:rPr lang="en-US" altLang="zh-CN" sz="2200" dirty="0">
                <a:solidFill>
                  <a:srgbClr val="000000"/>
                </a:solidFill>
                <a:latin typeface="Times New Roman" panose="02020603050405020304" pitchFamily="18" charset="0"/>
                <a:cs typeface="Times New Roman" panose="02020603050405020304" pitchFamily="18" charset="0"/>
              </a:rPr>
              <a:t>,Roger</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也不太可能逃脱追踪。当然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这些探测器不仅可以用来制服暴徒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还能成为制造大团圆结局的神奇工具。想象一下其他的</a:t>
            </a:r>
            <a:r>
              <a:rPr lang="en-US" altLang="zh-CN" sz="2200" dirty="0">
                <a:solidFill>
                  <a:srgbClr val="000000"/>
                </a:solidFill>
                <a:latin typeface="Times New Roman" panose="02020603050405020304" pitchFamily="18" charset="0"/>
                <a:cs typeface="Times New Roman" panose="02020603050405020304" pitchFamily="18" charset="0"/>
              </a:rPr>
              <a:t>Roger:</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这一个或许是青少年帆船爱好者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不巧被巨浪卷走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那一个或许在滑雪时被雪崩掩埋</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体温或者心跳都可能让他们得救。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选自《新发现》</a:t>
            </a:r>
            <a:r>
              <a:rPr lang="en-US" altLang="zh-CN" sz="2200" dirty="0">
                <a:solidFill>
                  <a:srgbClr val="000000"/>
                </a:solidFill>
                <a:latin typeface="Times New Roman" panose="02020603050405020304" pitchFamily="18" charset="0"/>
                <a:cs typeface="Times New Roman" panose="02020603050405020304" pitchFamily="18" charset="0"/>
              </a:rPr>
              <a:t>2010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年第</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有改动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99127386"/>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12" name="TextBox 42">
            <a:hlinkClick r:id="rId2"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3"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9" name="TextBox 40">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628800"/>
            <a:ext cx="8128000" cy="85093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科普文除准确严谨外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还具有不同于一般说明文的特色。请结合文章简要分析其不同的特色。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2501667"/>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想象丰富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构思巧妙。如本文虚拟出搜寻逃亡者</a:t>
            </a:r>
            <a:r>
              <a:rPr lang="en-US" altLang="zh-CN" sz="2200" dirty="0">
                <a:solidFill>
                  <a:srgbClr val="000000"/>
                </a:solidFill>
                <a:latin typeface="Times New Roman" panose="02020603050405020304" pitchFamily="18" charset="0"/>
                <a:cs typeface="Times New Roman" panose="02020603050405020304" pitchFamily="18" charset="0"/>
              </a:rPr>
              <a:t>Roger</a:t>
            </a:r>
            <a:r>
              <a:rPr lang="zh-CN" altLang="zh-CN" sz="2200" dirty="0">
                <a:solidFill>
                  <a:srgbClr val="000000"/>
                </a:solidFill>
                <a:latin typeface="Times New Roman" panose="02020603050405020304" pitchFamily="18" charset="0"/>
                <a:cs typeface="Times New Roman" panose="02020603050405020304" pitchFamily="18" charset="0"/>
              </a:rPr>
              <a:t>的情形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增强了文章的可读性。</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语言生动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妙趣横生。如文中将人说成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热血两足动物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极为诙谐幽默。</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巧设悬念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引人入胜。如文章多处使用了诸如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他已经成功脱逃了吗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当然没有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之类的设问修辞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可以激发读者浓厚的阅读兴趣。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结合文章内容分析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从文章开头所写气喘吁吁的逃亡者来看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文章可谓想象丰富。从其语言运用方面来看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显示出幽默生动的特点。另外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文章还巧设悬念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使得文章生动有趣。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79556401"/>
      </p:ext>
    </p:extLst>
  </p:cSld>
  <p:clrMapOvr>
    <a:masterClrMapping/>
  </p:clrMapOvr>
  <mc:AlternateContent xmlns:mc="http://schemas.openxmlformats.org/markup-compatibility/2006">
    <mc:Choice xmlns:p14="http://schemas.microsoft.com/office/powerpoint/2010/main" xmlns="" Requires="p14">
      <p:transition spd="slow" p14:dur="800">
        <p:pull dir="d"/>
      </p:transition>
    </mc:Choice>
    <mc:Fallback>
      <p:transition spd="slow">
        <p:pull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down)">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2" name="矩形 1"/>
          <p:cNvSpPr>
            <a:spLocks noChangeAspect="1"/>
          </p:cNvSpPr>
          <p:nvPr/>
        </p:nvSpPr>
        <p:spPr>
          <a:xfrm>
            <a:off x="508000" y="2521133"/>
            <a:ext cx="8128000" cy="206973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九天神眼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从起初遥远的一点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到依稀模糊的轮廓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再到清晰可见的机身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减速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放下起落架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稳稳地在某军用机场降落。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奖状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飞机又一次执行特殊任务凯旋了。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33969546"/>
      </p:ext>
    </p:extLst>
  </p:cSld>
  <p:clrMapOvr>
    <a:masterClrMapping/>
  </p:clrMapOvr>
  <mc:AlternateContent xmlns:mc="http://schemas.openxmlformats.org/markup-compatibility/2006">
    <mc:Choice xmlns:p14="http://schemas.microsoft.com/office/powerpoint/2010/main" xmlns="" Requires="p14">
      <p:transition spd="slow" p14:dur="1400">
        <p:pull dir="u"/>
      </p:transition>
    </mc:Choice>
    <mc:Fallback>
      <p:transition spd="slow">
        <p:pull dir="u"/>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 name="矩形 2"/>
          <p:cNvSpPr>
            <a:spLocks noChangeAspect="1"/>
          </p:cNvSpPr>
          <p:nvPr/>
        </p:nvSpPr>
        <p:spPr>
          <a:xfrm>
            <a:off x="508000" y="158597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走近它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是给人最直观的印象。机身长、宽不过数米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差不多一人多高。而让人很难想到的是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眼前这小小的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竟能在</a:t>
            </a:r>
            <a:r>
              <a:rPr lang="en-US" altLang="zh-CN" sz="2200" dirty="0">
                <a:solidFill>
                  <a:srgbClr val="000000"/>
                </a:solidFill>
                <a:latin typeface="Times New Roman" panose="02020603050405020304" pitchFamily="18" charset="0"/>
                <a:cs typeface="Times New Roman" panose="02020603050405020304" pitchFamily="18" charset="0"/>
              </a:rPr>
              <a:t>13</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米的高空飞行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最大巡航速度</a:t>
            </a:r>
            <a:r>
              <a:rPr lang="en-US" altLang="zh-CN" sz="2200" dirty="0">
                <a:solidFill>
                  <a:srgbClr val="000000"/>
                </a:solidFill>
                <a:latin typeface="Times New Roman" panose="02020603050405020304" pitchFamily="18" charset="0"/>
                <a:cs typeface="Times New Roman" panose="02020603050405020304" pitchFamily="18" charset="0"/>
              </a:rPr>
              <a:t>0.72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可连续飞行</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个小时。一进入机舱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才发现这小小的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还着实能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在直径不足</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米、高只有</a:t>
            </a:r>
            <a:r>
              <a:rPr lang="en-US" altLang="zh-CN" sz="2200" dirty="0">
                <a:solidFill>
                  <a:srgbClr val="000000"/>
                </a:solidFill>
                <a:latin typeface="Times New Roman" panose="02020603050405020304" pitchFamily="18" charset="0"/>
                <a:cs typeface="Times New Roman" panose="02020603050405020304" pitchFamily="18" charset="0"/>
              </a:rPr>
              <a:t>1.45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米的狭窄机舱内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就装有</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个固定座椅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两个座椅在驾驶舱</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个长椅在后舱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各型电子设备占据了舱内大半个空间。而这也给驾驶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奖状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飞机的机组成员带来了麻烦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狭小的舱内空间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使得除两名驾驶员外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机组其他人员只能挤坐在一尺见方的小长椅上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蜷缩着直不起腰、伸不开腿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时间一长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腰酸背疼不说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想方便也找不着地方。但就是在如此艰苦的环境下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他们每次执行任务都要连续飞行四五个小时。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43479226"/>
      </p:ext>
    </p:extLst>
  </p:cSld>
  <p:clrMapOvr>
    <a:masterClrMapping/>
  </p:clrMapOvr>
  <mc:AlternateContent xmlns:mc="http://schemas.openxmlformats.org/markup-compatibility/2006">
    <mc:Choice xmlns:p14="http://schemas.microsoft.com/office/powerpoint/2010/main" xmlns="" Requires="p14">
      <p:transition spd="slow" p14:dur="1400">
        <p:pull dir="ru"/>
      </p:transition>
    </mc:Choice>
    <mc:Fallback>
      <p:transition spd="slow">
        <p:pull dir="ru"/>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41" name="TextBox 40">
            <a:hlinkClick r:id="rId3"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43" name="TextBox 42">
            <a:hlinkClick r:id="rId4"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44" name="TextBox 43">
            <a:hlinkClick r:id="rId5"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2" name="矩形 1"/>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种子萌芽从汲取水分开始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种子首先膨胀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胚部接着生长。</a:t>
            </a:r>
            <a:r>
              <a:rPr lang="zh-CN" altLang="zh-CN" sz="2200" dirty="0">
                <a:solidFill>
                  <a:srgbClr val="000000"/>
                </a:solidFill>
                <a:latin typeface="NEU-BZ-S92"/>
                <a:cs typeface="宋体" panose="02010600030101010101" pitchFamily="2" charset="-122"/>
              </a:rPr>
              <a:t>①</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发芽就像分娩</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一旦启动就是个不可逆的过程</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因此发芽的时机攸关生死</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种子早已演化出各式各样的手段找对时机。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杨树和柳树的种子寿命极短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若没有在散播后几个小时内找到湿泥地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就会死亡。热带雨林中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许多树木结的大型种子如果没有在几周内发芽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就会腐败。对这些物种来说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要掌握正确的发芽时机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得先掌握正确的结子时机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因为种子一旦成熟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保存期限是很短的。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若季节气候对种子来说太干燥或太寒冷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不利于发芽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种子就进入休眠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等待不适宜的气候过去。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blinds dir="vert"/>
      </p:transition>
    </mc:Choice>
    <mc:Fallback>
      <p:transition spd="slow">
        <p:blinds dir="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2" name="矩形 1"/>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谈及飞行经历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机长张凯如数家珍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a:t>
            </a:r>
            <a:r>
              <a:rPr lang="en-US" altLang="zh-CN" sz="2200" dirty="0">
                <a:solidFill>
                  <a:srgbClr val="000000"/>
                </a:solidFill>
                <a:latin typeface="Times New Roman" panose="02020603050405020304" pitchFamily="18" charset="0"/>
                <a:cs typeface="Times New Roman" panose="02020603050405020304" pitchFamily="18" charset="0"/>
              </a:rPr>
              <a:t>1986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年配备</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奖状</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我们中队已先后</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次入藏</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余次进疆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飞行面积超过</a:t>
            </a:r>
            <a:r>
              <a:rPr lang="en-US" altLang="zh-CN" sz="2200" dirty="0">
                <a:solidFill>
                  <a:srgbClr val="000000"/>
                </a:solidFill>
                <a:latin typeface="Times New Roman" panose="02020603050405020304" pitchFamily="18" charset="0"/>
                <a:cs typeface="Times New Roman" panose="02020603050405020304" pitchFamily="18" charset="0"/>
              </a:rPr>
              <a:t>250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万平方公里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协助完成</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余项重大科研攻关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完成抢险救灾任务</a:t>
            </a:r>
            <a:r>
              <a:rPr lang="en-US" altLang="zh-CN" sz="2200" dirty="0">
                <a:solidFill>
                  <a:srgbClr val="000000"/>
                </a:solidFill>
                <a:latin typeface="Times New Roman" panose="02020603050405020304" pitchFamily="18" charset="0"/>
                <a:cs typeface="Times New Roman" panose="02020603050405020304" pitchFamily="18" charset="0"/>
              </a:rPr>
              <a:t>160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多年的飞行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奖状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中队满载殊荣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也使他们不少人患上了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职业病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。副教导员孙文奎说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每晚</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点半要准时守在电视机前看天气预报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不管有没有任务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早晨起来第一件事就是看天。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一有灾情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无论天气如何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我们都会自发处于待命状态。在那种情况下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灾情就是命令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我们有条件要上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没有条件创造条件也要上。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张凯机组飞往重灾区北川遥感航拍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电瓶温度指示灯突然报警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温度直线上升。如果处理不好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就有可能造成空中断电的危险。千钧一发之时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机长张凯脑海中掠过了一个个特情处置预案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一个个处置口令也脱口而出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下降高度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15335879"/>
      </p:ext>
    </p:extLst>
  </p:cSld>
  <p:clrMapOvr>
    <a:masterClrMapping/>
  </p:clrMapOvr>
  <mc:AlternateContent xmlns:mc="http://schemas.openxmlformats.org/markup-compatibility/2006">
    <mc:Choice xmlns:p14="http://schemas.microsoft.com/office/powerpoint/2010/main" xmlns="" Requires="p14">
      <p:transition spd="slow" p14:dur="1400">
        <p:pull dir="rd"/>
      </p:transition>
    </mc:Choice>
    <mc:Fallback>
      <p:transition spd="slow">
        <p:pull dir="rd"/>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 name="矩形 2"/>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跳开</a:t>
            </a:r>
            <a:r>
              <a:rPr lang="en-US" altLang="zh-CN" sz="2200"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号保险丝</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飞机从</a:t>
            </a:r>
            <a:r>
              <a:rPr lang="en-US" altLang="zh-CN" sz="2200"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余米下降到</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故障被机组成员镇服。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让机组成员终生难忘的是</a:t>
            </a:r>
            <a:r>
              <a:rPr lang="en-US" altLang="zh-CN" sz="2200" dirty="0">
                <a:solidFill>
                  <a:srgbClr val="000000"/>
                </a:solidFill>
                <a:latin typeface="Times New Roman" panose="02020603050405020304" pitchFamily="18" charset="0"/>
                <a:cs typeface="Times New Roman" panose="02020603050405020304" pitchFamily="18" charset="0"/>
              </a:rPr>
              <a:t>2011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月的西藏航拍任务。当时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西藏正值雨季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动辄狂风骤雨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天气变化无常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气象条件非常恶劣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每个成员都出现了较强的高原反应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为了保证有足够的体力飞行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大家只好边吸氧、边打点滴、边研究飞行计划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最后圆满完成了既定任务。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飞险区、闯禁空、测山河、赴震区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一次次的枕戈待旦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一次次的受命飞行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奖状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中队屡建奇功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满载殊勋。在这光环的背后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蕴含着的是一份大爱</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45027603"/>
      </p:ext>
    </p:extLst>
  </p:cSld>
  <p:clrMapOvr>
    <a:masterClrMapping/>
  </p:clrMapOvr>
  <mc:AlternateContent xmlns:mc="http://schemas.openxmlformats.org/markup-compatibility/2006">
    <mc:Choice xmlns:p14="http://schemas.microsoft.com/office/powerpoint/2010/main" xmlns="" Requires="p14">
      <p:transition spd="slow" p14:dur="1400">
        <p:pull dir="r"/>
      </p:transition>
    </mc:Choice>
    <mc:Fallback>
      <p:transition spd="slow">
        <p:pull dir="r"/>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2" name="矩形 1"/>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除日常的训练外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奖状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飞行团队每年有半年以上的时间在外执行飞行任务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陪同家人的时间自然也就少了许多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有时接到紧急任务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还会和事先安排好的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撞车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或许在有些人的眼里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他们不是合格的父亲、丈夫和儿子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但在家人的心目中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却有着不同的答案。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一位飞行员家属说道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选择了飞行员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就是选择了寂寞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一点牺牲不算啥。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一个轻松的回答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一个灿烂的微笑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折射出的是一份包容与关爱。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总觉得平时亏欠他们的太多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在家的时候就多给老婆孩子弥补一点。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一机组成员轻描淡写的一句话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道出了这位飞行</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余小时的飞行员的氤氲柔情。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摘编自苏银成等《探空测地的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九天神眼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35260315"/>
      </p:ext>
    </p:extLst>
  </p:cSld>
  <p:clrMapOvr>
    <a:masterClrMapping/>
  </p:clrMapOvr>
  <mc:AlternateContent xmlns:mc="http://schemas.openxmlformats.org/markup-compatibility/2006">
    <mc:Choice xmlns:p14="http://schemas.microsoft.com/office/powerpoint/2010/main" xmlns="" Requires="p14">
      <p:transition spd="slow" p14:dur="1400">
        <p:split orient="vert"/>
      </p:transition>
    </mc:Choice>
    <mc:Fallback>
      <p:transition spd="slow">
        <p:split orient="ver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sp>
        <p:nvSpPr>
          <p:cNvPr id="17" name="椭圆 16">
            <a:hlinkClick r:id="rId2" action="ppaction://hlinksldjump"/>
          </p:cNvPr>
          <p:cNvSpPr/>
          <p:nvPr/>
        </p:nvSpPr>
        <p:spPr>
          <a:xfrm>
            <a:off x="630022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1</a:t>
            </a:r>
            <a:endParaRPr lang="zh-CN" altLang="en-US" dirty="0">
              <a:solidFill>
                <a:schemeClr val="bg1"/>
              </a:solidFill>
            </a:endParaRPr>
          </a:p>
        </p:txBody>
      </p:sp>
      <p:sp>
        <p:nvSpPr>
          <p:cNvPr id="18" name="椭圆 17">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9" name="椭圆 18">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4" name="矩形 3"/>
          <p:cNvSpPr>
            <a:spLocks noChangeAspect="1"/>
          </p:cNvSpPr>
          <p:nvPr/>
        </p:nvSpPr>
        <p:spPr>
          <a:xfrm>
            <a:off x="508000" y="1556792"/>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下列对文章的概括与分析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不正确的两项是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奖状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飞机虽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装货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能力不小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它的本领也不小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飞行高度高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航速不低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续航能力强。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奖状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飞机舱内空间逼仄狭窄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机组成员的活动空间不到机舱的一半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这给机组成员带来了诸多不便。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奖状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号机组自</a:t>
            </a:r>
            <a:r>
              <a:rPr lang="en-US" altLang="zh-CN" sz="2200" dirty="0">
                <a:solidFill>
                  <a:srgbClr val="000000"/>
                </a:solidFill>
                <a:latin typeface="Times New Roman" panose="02020603050405020304" pitchFamily="18" charset="0"/>
                <a:cs typeface="Times New Roman" panose="02020603050405020304" pitchFamily="18" charset="0"/>
              </a:rPr>
              <a:t>1986</a:t>
            </a:r>
            <a:r>
              <a:rPr lang="zh-CN" altLang="zh-CN" sz="2200" dirty="0">
                <a:solidFill>
                  <a:srgbClr val="000000"/>
                </a:solidFill>
                <a:latin typeface="Times New Roman" panose="02020603050405020304" pitchFamily="18" charset="0"/>
                <a:cs typeface="Times New Roman" panose="02020603050405020304" pitchFamily="18" charset="0"/>
              </a:rPr>
              <a:t>年成立以来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飞行架次多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作业面积广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多次参与导航工作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为社会做出了贡献。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文章写</a:t>
            </a:r>
            <a:r>
              <a:rPr lang="en-US" altLang="zh-CN" sz="2200" dirty="0">
                <a:solidFill>
                  <a:srgbClr val="000000"/>
                </a:solidFill>
                <a:latin typeface="Times New Roman" panose="02020603050405020304" pitchFamily="18" charset="0"/>
                <a:cs typeface="Times New Roman" panose="02020603050405020304" pitchFamily="18" charset="0"/>
              </a:rPr>
              <a:t>2011</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月西藏航拍一事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奖状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号机组不怕苦不怕累、勇于克服困难的优良作风。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这篇通讯点面结合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以小见大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主要通过动作、语言、心理等描写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来表现中国当代军人的阳刚之美。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4" name="五边形 33"/>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5" name="五边形 34"/>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6" name="组合 35"/>
          <p:cNvGrpSpPr/>
          <p:nvPr/>
        </p:nvGrpSpPr>
        <p:grpSpPr>
          <a:xfrm>
            <a:off x="251520" y="4523907"/>
            <a:ext cx="8640960" cy="2145453"/>
            <a:chOff x="251520" y="2320634"/>
            <a:chExt cx="8640960" cy="2145453"/>
          </a:xfrm>
        </p:grpSpPr>
        <p:grpSp>
          <p:nvGrpSpPr>
            <p:cNvPr id="37" name="组合 36"/>
            <p:cNvGrpSpPr/>
            <p:nvPr/>
          </p:nvGrpSpPr>
          <p:grpSpPr>
            <a:xfrm>
              <a:off x="251520" y="2320634"/>
              <a:ext cx="8640960" cy="2145453"/>
              <a:chOff x="251520" y="275435"/>
              <a:chExt cx="8640960" cy="2145453"/>
            </a:xfrm>
          </p:grpSpPr>
          <p:sp>
            <p:nvSpPr>
              <p:cNvPr id="40" name="五边形 39"/>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1" name="燕尾形 40"/>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42" name="组合 41"/>
              <p:cNvGrpSpPr/>
              <p:nvPr/>
            </p:nvGrpSpPr>
            <p:grpSpPr>
              <a:xfrm>
                <a:off x="251520" y="275435"/>
                <a:ext cx="8640960" cy="1828446"/>
                <a:chOff x="251520" y="275435"/>
                <a:chExt cx="8640960" cy="1828446"/>
              </a:xfrm>
            </p:grpSpPr>
            <p:sp>
              <p:nvSpPr>
                <p:cNvPr id="43" name="矩形 42"/>
                <p:cNvSpPr/>
                <p:nvPr/>
              </p:nvSpPr>
              <p:spPr>
                <a:xfrm>
                  <a:off x="251520" y="275435"/>
                  <a:ext cx="8640960" cy="1828446"/>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28"/>
                <p:cNvSpPr txBox="1"/>
                <p:nvPr/>
              </p:nvSpPr>
              <p:spPr>
                <a:xfrm>
                  <a:off x="8371094" y="27543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38" name="矩形 37"/>
            <p:cNvSpPr>
              <a:spLocks noChangeAspect="1"/>
            </p:cNvSpPr>
            <p:nvPr/>
          </p:nvSpPr>
          <p:spPr>
            <a:xfrm>
              <a:off x="508000" y="2639110"/>
              <a:ext cx="8128000" cy="1418915"/>
            </a:xfrm>
            <a:prstGeom prst="rect">
              <a:avLst/>
            </a:prstGeom>
          </p:spPr>
          <p:txBody>
            <a:bodyPr>
              <a:spAutoFit/>
            </a:bodyPr>
            <a:lstStyle/>
            <a:p>
              <a:pPr>
                <a:lnSpc>
                  <a:spcPct val="150000"/>
                </a:lnSpc>
              </a:pPr>
              <a:r>
                <a:rPr lang="en-US" altLang="zh-CN" sz="2000" dirty="0"/>
                <a:t>C</a:t>
              </a:r>
              <a:r>
                <a:rPr lang="zh-CN" altLang="zh-CN" sz="2000" dirty="0"/>
                <a:t>项</a:t>
              </a:r>
              <a:r>
                <a:rPr lang="en-US" altLang="zh-CN" sz="2000" dirty="0"/>
                <a:t>,“</a:t>
              </a:r>
              <a:r>
                <a:rPr lang="zh-CN" altLang="zh-CN" sz="2000" dirty="0"/>
                <a:t>多次参与导航工作</a:t>
              </a:r>
              <a:r>
                <a:rPr lang="en-US" altLang="zh-CN" sz="2000" dirty="0"/>
                <a:t>”</a:t>
              </a:r>
              <a:r>
                <a:rPr lang="zh-CN" altLang="zh-CN" sz="2000" dirty="0"/>
                <a:t>与原文不符</a:t>
              </a:r>
              <a:r>
                <a:rPr lang="en-US" altLang="zh-CN" sz="2000" dirty="0"/>
                <a:t>,</a:t>
              </a:r>
              <a:r>
                <a:rPr lang="zh-CN" altLang="zh-CN" sz="2000" dirty="0"/>
                <a:t>文章中表述</a:t>
              </a:r>
              <a:r>
                <a:rPr lang="en-US" altLang="zh-CN" sz="2000" dirty="0"/>
                <a:t>“</a:t>
              </a:r>
              <a:r>
                <a:rPr lang="zh-CN" altLang="zh-CN" sz="2000" dirty="0"/>
                <a:t>协助完成</a:t>
              </a:r>
              <a:r>
                <a:rPr lang="en-US" altLang="zh-CN" sz="2000" dirty="0"/>
                <a:t>10</a:t>
              </a:r>
              <a:r>
                <a:rPr lang="zh-CN" altLang="zh-CN" sz="2000" dirty="0"/>
                <a:t>余项重大科研攻关</a:t>
              </a:r>
              <a:r>
                <a:rPr lang="en-US" altLang="zh-CN" sz="2000" dirty="0"/>
                <a:t>,</a:t>
              </a:r>
              <a:r>
                <a:rPr lang="zh-CN" altLang="zh-CN" sz="2000" dirty="0"/>
                <a:t>完成抢险救灾任务</a:t>
              </a:r>
              <a:r>
                <a:rPr lang="en-US" altLang="zh-CN" sz="2000" dirty="0"/>
                <a:t>160</a:t>
              </a:r>
              <a:r>
                <a:rPr lang="zh-CN" altLang="zh-CN" sz="2000" dirty="0"/>
                <a:t>余架次</a:t>
              </a:r>
              <a:r>
                <a:rPr lang="en-US" altLang="zh-CN" sz="2000" dirty="0"/>
                <a:t>”,</a:t>
              </a:r>
              <a:r>
                <a:rPr lang="zh-CN" altLang="zh-CN" sz="2000" dirty="0"/>
                <a:t>未提导航工作。</a:t>
              </a:r>
              <a:r>
                <a:rPr lang="en-US" altLang="zh-CN" sz="2000" dirty="0"/>
                <a:t>E</a:t>
              </a:r>
              <a:r>
                <a:rPr lang="zh-CN" altLang="zh-CN" sz="2000" dirty="0"/>
                <a:t>项</a:t>
              </a:r>
              <a:r>
                <a:rPr lang="en-US" altLang="zh-CN" sz="2000" dirty="0"/>
                <a:t>,“</a:t>
              </a:r>
              <a:r>
                <a:rPr lang="zh-CN" altLang="zh-CN" sz="2000" dirty="0"/>
                <a:t>主要通过动作、语言、心理等描写</a:t>
              </a:r>
              <a:r>
                <a:rPr lang="en-US" altLang="zh-CN" sz="2000" dirty="0"/>
                <a:t>”</a:t>
              </a:r>
              <a:r>
                <a:rPr lang="zh-CN" altLang="zh-CN" sz="2000" dirty="0"/>
                <a:t>不准确</a:t>
              </a:r>
              <a:r>
                <a:rPr lang="en-US" altLang="zh-CN" sz="2000" dirty="0"/>
                <a:t>,</a:t>
              </a:r>
              <a:r>
                <a:rPr lang="zh-CN" altLang="zh-CN" sz="2000" dirty="0"/>
                <a:t>文章中没有心理描写。</a:t>
              </a:r>
            </a:p>
          </p:txBody>
        </p:sp>
      </p:grpSp>
      <p:grpSp>
        <p:nvGrpSpPr>
          <p:cNvPr id="45" name="组合 44"/>
          <p:cNvGrpSpPr/>
          <p:nvPr/>
        </p:nvGrpSpPr>
        <p:grpSpPr>
          <a:xfrm>
            <a:off x="251520" y="5633844"/>
            <a:ext cx="8640960" cy="1035516"/>
            <a:chOff x="251520" y="4869160"/>
            <a:chExt cx="8640960" cy="1035516"/>
          </a:xfrm>
        </p:grpSpPr>
        <p:grpSp>
          <p:nvGrpSpPr>
            <p:cNvPr id="46" name="组合 45"/>
            <p:cNvGrpSpPr/>
            <p:nvPr/>
          </p:nvGrpSpPr>
          <p:grpSpPr>
            <a:xfrm>
              <a:off x="251520" y="4869160"/>
              <a:ext cx="8640960" cy="1035516"/>
              <a:chOff x="251520" y="3872081"/>
              <a:chExt cx="8640960" cy="1035516"/>
            </a:xfrm>
          </p:grpSpPr>
          <p:sp>
            <p:nvSpPr>
              <p:cNvPr id="48" name="五边形 47"/>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9" name="五边形 48"/>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50" name="燕尾形 49"/>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 name="矩形 50"/>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47" name="矩形 46"/>
            <p:cNvSpPr>
              <a:spLocks noChangeAspect="1"/>
            </p:cNvSpPr>
            <p:nvPr/>
          </p:nvSpPr>
          <p:spPr>
            <a:xfrm>
              <a:off x="539552" y="5144526"/>
              <a:ext cx="8064896" cy="400110"/>
            </a:xfrm>
            <a:prstGeom prst="rect">
              <a:avLst/>
            </a:prstGeom>
          </p:spPr>
          <p:txBody>
            <a:bodyPr wrap="square">
              <a:spAutoFit/>
            </a:bodyPr>
            <a:lstStyle/>
            <a:p>
              <a:r>
                <a:rPr lang="en-US" altLang="zh-CN" sz="2000" dirty="0" smtClean="0"/>
                <a:t>CE</a:t>
              </a:r>
              <a:endParaRPr lang="zh-CN" altLang="zh-CN" sz="2000" dirty="0"/>
            </a:p>
          </p:txBody>
        </p:sp>
      </p:grpSp>
    </p:spTree>
    <p:extLst>
      <p:ext uri="{BB962C8B-B14F-4D97-AF65-F5344CB8AC3E}">
        <p14:creationId xmlns:p14="http://schemas.microsoft.com/office/powerpoint/2010/main" xmlns="" val="1875847982"/>
      </p:ext>
    </p:extLst>
  </p:cSld>
  <p:clrMapOvr>
    <a:masterClrMapping/>
  </p:clrMapOvr>
  <mc:AlternateContent xmlns:mc="http://schemas.openxmlformats.org/markup-compatibility/2006">
    <mc:Choice xmlns:p14="http://schemas.microsoft.com/office/powerpoint/2010/main" xmlns="" Requires="p14">
      <p:transition spd="slow" p14:dur="1400">
        <p:pull dir="ru"/>
      </p:transition>
    </mc:Choice>
    <mc:Fallback>
      <p:transition spd="slow">
        <p:pull dir="ru"/>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5"/>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500"/>
                                        <p:tgtEl>
                                          <p:spTgt spid="36"/>
                                        </p:tgtEl>
                                      </p:cBhvr>
                                    </p:animEffect>
                                  </p:childTnLst>
                                </p:cTn>
                              </p:par>
                            </p:childTnLst>
                          </p:cTn>
                        </p:par>
                      </p:childTnLst>
                    </p:cTn>
                  </p:par>
                </p:childTnLst>
              </p:cTn>
              <p:nextCondLst>
                <p:cond evt="onClick" delay="0">
                  <p:tgtEl>
                    <p:spTgt spid="35"/>
                  </p:tgtEl>
                </p:cond>
              </p:nextCondLst>
            </p:seq>
            <p:seq concurrent="1" nextAc="seek">
              <p:cTn id="8" restart="whenNotActive" fill="hold" evtFilter="cancelBubble" nodeType="interactiveSeq">
                <p:stCondLst>
                  <p:cond evt="onClick" delay="0">
                    <p:tgtEl>
                      <p:spTgt spid="36"/>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6"/>
                                        </p:tgtEl>
                                      </p:cBhvr>
                                    </p:animEffect>
                                    <p:set>
                                      <p:cBhvr>
                                        <p:cTn id="13" dur="1" fill="hold">
                                          <p:stCondLst>
                                            <p:cond delay="499"/>
                                          </p:stCondLst>
                                        </p:cTn>
                                        <p:tgtEl>
                                          <p:spTgt spid="36"/>
                                        </p:tgtEl>
                                        <p:attrNameLst>
                                          <p:attrName>style.visibility</p:attrName>
                                        </p:attrNameLst>
                                      </p:cBhvr>
                                      <p:to>
                                        <p:strVal val="hidden"/>
                                      </p:to>
                                    </p:set>
                                  </p:childTnLst>
                                </p:cTn>
                              </p:par>
                            </p:childTnLst>
                          </p:cTn>
                        </p:par>
                      </p:childTnLst>
                    </p:cTn>
                  </p:par>
                </p:childTnLst>
              </p:cTn>
              <p:nextCondLst>
                <p:cond evt="onClick" delay="0">
                  <p:tgtEl>
                    <p:spTgt spid="36"/>
                  </p:tgtEl>
                </p:cond>
              </p:nextCondLst>
            </p:seq>
            <p:seq concurrent="1" nextAc="seek">
              <p:cTn id="14" restart="whenNotActive" fill="hold" evtFilter="cancelBubble" nodeType="interactiveSeq">
                <p:stCondLst>
                  <p:cond evt="onClick" delay="0">
                    <p:tgtEl>
                      <p:spTgt spid="34"/>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wipe(down)">
                                      <p:cBhvr>
                                        <p:cTn id="19" dur="500"/>
                                        <p:tgtEl>
                                          <p:spTgt spid="45"/>
                                        </p:tgtEl>
                                      </p:cBhvr>
                                    </p:animEffect>
                                  </p:childTnLst>
                                </p:cTn>
                              </p:par>
                            </p:childTnLst>
                          </p:cTn>
                        </p:par>
                      </p:childTnLst>
                    </p:cTn>
                  </p:par>
                </p:childTnLst>
              </p:cTn>
              <p:nextCondLst>
                <p:cond evt="onClick" delay="0">
                  <p:tgtEl>
                    <p:spTgt spid="34"/>
                  </p:tgtEl>
                </p:cond>
              </p:nextCondLst>
            </p:seq>
            <p:seq concurrent="1" nextAc="seek">
              <p:cTn id="20" restart="whenNotActive" fill="hold" evtFilter="cancelBubble" nodeType="interactiveSeq">
                <p:stCondLst>
                  <p:cond evt="onClick" delay="0">
                    <p:tgtEl>
                      <p:spTgt spid="45"/>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45"/>
                                        </p:tgtEl>
                                      </p:cBhvr>
                                    </p:animEffect>
                                    <p:set>
                                      <p:cBhvr>
                                        <p:cTn id="25" dur="1" fill="hold">
                                          <p:stCondLst>
                                            <p:cond delay="499"/>
                                          </p:stCondLst>
                                        </p:cTn>
                                        <p:tgtEl>
                                          <p:spTgt spid="45"/>
                                        </p:tgtEl>
                                        <p:attrNameLst>
                                          <p:attrName>style.visibility</p:attrName>
                                        </p:attrNameLst>
                                      </p:cBhvr>
                                      <p:to>
                                        <p:strVal val="hidden"/>
                                      </p:to>
                                    </p:set>
                                  </p:childTnLst>
                                </p:cTn>
                              </p:par>
                            </p:childTnLst>
                          </p:cTn>
                        </p:par>
                      </p:childTnLst>
                    </p:cTn>
                  </p:par>
                </p:childTnLst>
              </p:cTn>
              <p:nextCondLst>
                <p:cond evt="onClick" delay="0">
                  <p:tgtEl>
                    <p:spTgt spid="45"/>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11" name="椭圆 10">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633259"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sp>
        <p:nvSpPr>
          <p:cNvPr id="13" name="椭圆 12">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5" name="矩形 4"/>
          <p:cNvSpPr>
            <a:spLocks noChangeAspect="1"/>
          </p:cNvSpPr>
          <p:nvPr/>
        </p:nvSpPr>
        <p:spPr>
          <a:xfrm>
            <a:off x="508000" y="1772816"/>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文中写北川航拍时排除险情一事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突出了机组群像的什么特征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请简要说明。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2636912"/>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答案要点</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技术精湛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临危不乱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团结协作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配合密切。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意思对即可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解答此题需先确定有效的答题区域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即文章的第五至八段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然后从中提取关键信息并加以整合。从机长处变不惊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从容镇定处理突发事故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见其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临危不乱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且险情完美化解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故障安全排除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见其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技术精湛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故障排除过程中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机长一声令下后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机组成员有效配合执行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可见其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团结协作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配合密切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84442024"/>
      </p:ext>
    </p:extLst>
  </p:cSld>
  <p:clrMapOvr>
    <a:masterClrMapping/>
  </p:clrMapOvr>
  <mc:AlternateContent xmlns:mc="http://schemas.openxmlformats.org/markup-compatibility/2006">
    <mc:Choice xmlns:p14="http://schemas.microsoft.com/office/powerpoint/2010/main" xmlns="" Requires="p14">
      <p:transition spd="slow" p14:dur="1400">
        <p:pull dir="r"/>
      </p:transition>
    </mc:Choice>
    <mc:Fallback>
      <p:transition spd="slow">
        <p:pull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down)">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5" name="椭圆 4">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4" action="ppaction://hlinksldjump"/>
          </p:cNvPr>
          <p:cNvSpPr/>
          <p:nvPr/>
        </p:nvSpPr>
        <p:spPr>
          <a:xfrm>
            <a:off x="6966296"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3</a:t>
            </a:r>
            <a:endParaRPr lang="zh-CN" altLang="en-US" dirty="0">
              <a:solidFill>
                <a:schemeClr val="bg1"/>
              </a:solidFill>
            </a:endParaRPr>
          </a:p>
        </p:txBody>
      </p:sp>
      <p:sp>
        <p:nvSpPr>
          <p:cNvPr id="3" name="矩形 2"/>
          <p:cNvSpPr>
            <a:spLocks noChangeAspect="1"/>
          </p:cNvSpPr>
          <p:nvPr/>
        </p:nvSpPr>
        <p:spPr>
          <a:xfrm>
            <a:off x="508000" y="1772816"/>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请根据文本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蕴含着的是一份大爱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这句话的含义。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228703"/>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答案要点</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机组成员高度的使命感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对国家对人民高度的责任感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家属对机组成员的理解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对国家事业的支持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机组成员及其家属为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而牺牲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的奉献精神。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要理解这句话的含义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关键是对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的理解。结合画线句子所在的段落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主要是指机组人员的为国为民的使命感和责任感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然后再分析这份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中所蕴含的机组人员及其家属什么样的人生价值和时代精神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这里包括家属的无私奉献和机组人员舍小家顾大家的奉献精神。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21765899"/>
      </p:ext>
    </p:extLst>
  </p:cSld>
  <p:clrMapOvr>
    <a:masterClrMapping/>
  </p:clrMapOvr>
  <mc:AlternateContent xmlns:mc="http://schemas.openxmlformats.org/markup-compatibility/2006">
    <mc:Choice xmlns:p14="http://schemas.microsoft.com/office/powerpoint/2010/main" xmlns="" Requires="p14">
      <p:transition spd="slow" p14:dur="1400">
        <p:cover/>
      </p:transition>
    </mc:Choice>
    <mc:Fallback>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41" name="TextBox 40">
            <a:hlinkClick r:id="rId3"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43" name="TextBox 42">
            <a:hlinkClick r:id="rId4"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44" name="TextBox 43">
            <a:hlinkClick r:id="rId5"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513964"/>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如果将植物行为以精巧度衡量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扁蓄的发芽行为只有初级程度。扁蓄是长在耕地和花园中的杂草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种子先天为休眠型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未经冬天不会发芽。土壤中的种子在冬季感受到低温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打破休眠状态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预备好在春天来临、土壤回暖时发芽。没有在五月发芽的种子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又逐渐进入休眠状态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静待另一波寒意来临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准备好再次发芽。扁蓄的行为其实相当合理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称为初级程度好像不太公平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更何况相似的植物还不少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许多杂草也有依季节循环的休眠期和发芽期。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另一种相当常见的杂草则要比扁蓄技高一筹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那就是羊腿藜。羊腿藜在年初结不休眠的种子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产季时则结休眠的种子。有了年初生产的种子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这年的羊腿藜就有更多子代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后来所结的种子则安然保存至明春。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37016304"/>
      </p:ext>
    </p:extLst>
  </p:cSld>
  <p:clrMapOvr>
    <a:masterClrMapping/>
  </p:clrMapOvr>
  <mc:AlternateContent xmlns:mc="http://schemas.openxmlformats.org/markup-compatibility/2006">
    <mc:Choice xmlns:p14="http://schemas.microsoft.com/office/powerpoint/2010/main" xmlns="" Requires="p14">
      <p:transition spd="slow" p14:dur="800">
        <p:wipe/>
      </p:transition>
    </mc:Choice>
    <mc:Fallback>
      <p:transition spd="slow">
        <p:wip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41" name="TextBox 40">
            <a:hlinkClick r:id="rId3"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43" name="TextBox 42">
            <a:hlinkClick r:id="rId4"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44" name="TextBox 43">
            <a:hlinkClick r:id="rId5"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2" name="矩形 1"/>
          <p:cNvSpPr>
            <a:spLocks noChangeAspect="1"/>
          </p:cNvSpPr>
          <p:nvPr/>
        </p:nvSpPr>
        <p:spPr>
          <a:xfrm>
            <a:off x="508000" y="1807370"/>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一年生植物的种子发芽机制就更精巧了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这些植物会打赌冬天冷不冷。许多冬季一年生植物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像雀麦草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都是在秋天发芽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这样做的风险是冬天的寒霜很可能冻死幼苗。但如果存活下来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就有了回报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因为比起其他春天才发芽的种子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这些幼苗抢先一步发育成长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能长得比较大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结的种子也多得多。冬季一年生植物也懂得分散风险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让部分种子在冬季休眠、春天发芽。比起熬过冬天的幼苗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这些春天发芽的种子长出的植株比较小、结的种子也比较少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但是存活的几率通常大一些。由于某几年的冬天比较冷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某几年比较不冷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所以有时不休眠种子长得好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有时休眠种子胜算大。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213747"/>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41" name="TextBox 40">
            <a:hlinkClick r:id="rId3"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43" name="TextBox 42">
            <a:hlinkClick r:id="rId4"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44" name="TextBox 43">
            <a:hlinkClick r:id="rId5"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目前为止所谈的发芽行为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精巧程度都还不及格。种子还能从其他线索得到更精确的讯息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以决定什么时候发芽。许多像莴苣一类的种子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对光很敏感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在黑暗中不会发芽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即使温度和湿度都很恰当。这样的机制可以避免那些被埋得很深的、没有机会到达土壤表层的种子发芽。而只要一丝阳光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就能让种子自休眠中苏醒。替菜圃翻土会让阳光传递讯息给土壤中许多对光敏感的杂草种子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让它们知道接近土壤表层了。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56075065"/>
      </p:ext>
    </p:extLst>
  </p:cSld>
  <p:clrMapOvr>
    <a:masterClrMapping/>
  </p:clrMapOvr>
  <mc:AlternateContent xmlns:mc="http://schemas.openxmlformats.org/markup-compatibility/2006">
    <mc:Choice xmlns:p14="http://schemas.microsoft.com/office/powerpoint/2010/main" xmlns="" Requires="p14">
      <p:transition spd="slow" p14:dur="800">
        <p:cover dir="u"/>
      </p:transition>
    </mc:Choice>
    <mc:Fallback>
      <p:transition spd="slow">
        <p:cover dir="u"/>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41" name="TextBox 40">
            <a:hlinkClick r:id="rId3"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43" name="TextBox 42">
            <a:hlinkClick r:id="rId4"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44" name="TextBox 43">
            <a:hlinkClick r:id="rId5"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2" name="矩形 1"/>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很多种子的招数更了不起。植物可借由远古演化而来的光感受体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即光敏素分子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感知光线。光敏素分子有两种形式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可彼此转换。一种称为</a:t>
            </a:r>
            <a:r>
              <a:rPr lang="en-US" altLang="zh-CN" sz="2200" dirty="0" err="1">
                <a:solidFill>
                  <a:srgbClr val="000000"/>
                </a:solidFill>
                <a:latin typeface="Times New Roman" panose="02020603050405020304" pitchFamily="18" charset="0"/>
                <a:cs typeface="Times New Roman" panose="02020603050405020304" pitchFamily="18" charset="0"/>
              </a:rPr>
              <a:t>Pr</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吸收红光后转换成另一种形式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称为</a:t>
            </a:r>
            <a:r>
              <a:rPr lang="en-US" altLang="zh-CN" sz="2200" dirty="0" err="1">
                <a:solidFill>
                  <a:srgbClr val="000000"/>
                </a:solidFill>
                <a:latin typeface="Times New Roman" panose="02020603050405020304" pitchFamily="18" charset="0"/>
                <a:cs typeface="Times New Roman" panose="02020603050405020304" pitchFamily="18" charset="0"/>
              </a:rPr>
              <a:t>Pfr,Pfr</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吸收远红光后再转回</a:t>
            </a:r>
            <a:r>
              <a:rPr lang="en-US" altLang="zh-CN" sz="2200" dirty="0" err="1">
                <a:solidFill>
                  <a:srgbClr val="000000"/>
                </a:solidFill>
                <a:latin typeface="Times New Roman" panose="02020603050405020304" pitchFamily="18" charset="0"/>
                <a:cs typeface="Times New Roman" panose="02020603050405020304" pitchFamily="18" charset="0"/>
              </a:rPr>
              <a:t>Pr</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型分子。</a:t>
            </a:r>
            <a:r>
              <a:rPr lang="en-US" altLang="zh-CN" sz="2200" dirty="0" err="1">
                <a:solidFill>
                  <a:srgbClr val="000000"/>
                </a:solidFill>
                <a:latin typeface="Times New Roman" panose="02020603050405020304" pitchFamily="18" charset="0"/>
                <a:cs typeface="Times New Roman" panose="02020603050405020304" pitchFamily="18" charset="0"/>
              </a:rPr>
              <a:t>Pr</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dirty="0" err="1">
                <a:solidFill>
                  <a:srgbClr val="000000"/>
                </a:solidFill>
                <a:latin typeface="Times New Roman" panose="02020603050405020304" pitchFamily="18" charset="0"/>
                <a:cs typeface="Times New Roman" panose="02020603050405020304" pitchFamily="18" charset="0"/>
              </a:rPr>
              <a:t>Pfr</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的比率是由接收多少这两种不同波长的光而定。这种</a:t>
            </a:r>
            <a:r>
              <a:rPr lang="en-US" altLang="zh-CN" sz="2200" dirty="0" err="1">
                <a:solidFill>
                  <a:srgbClr val="000000"/>
                </a:solidFill>
                <a:latin typeface="Times New Roman" panose="02020603050405020304" pitchFamily="18" charset="0"/>
                <a:cs typeface="Times New Roman" panose="02020603050405020304" pitchFamily="18" charset="0"/>
              </a:rPr>
              <a:t>Pr</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dirty="0" err="1">
                <a:solidFill>
                  <a:srgbClr val="000000"/>
                </a:solidFill>
                <a:latin typeface="Times New Roman" panose="02020603050405020304" pitchFamily="18" charset="0"/>
                <a:cs typeface="Times New Roman" panose="02020603050405020304" pitchFamily="18" charset="0"/>
              </a:rPr>
              <a:t>Pfr</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的比率提供了地方环境的讯息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对植物来说极为重要。</a:t>
            </a:r>
            <a:r>
              <a:rPr lang="zh-CN" altLang="zh-CN" sz="2200" dirty="0">
                <a:solidFill>
                  <a:srgbClr val="000000"/>
                </a:solidFill>
                <a:latin typeface="NEU-BZ-S92"/>
                <a:cs typeface="宋体" panose="02010600030101010101" pitchFamily="2" charset="-122"/>
              </a:rPr>
              <a:t>②</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未被遮蔽的日光</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红光</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远红光的比率为</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1,</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阳光穿过树叶后</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大部分红光为树叶吸收</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这时比率远小于</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1</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植物透过</a:t>
            </a:r>
            <a:r>
              <a:rPr lang="en-US" altLang="zh-CN" sz="2200" dirty="0" err="1">
                <a:solidFill>
                  <a:srgbClr val="000000"/>
                </a:solidFill>
                <a:latin typeface="Times New Roman" panose="02020603050405020304" pitchFamily="18" charset="0"/>
                <a:cs typeface="Times New Roman" panose="02020603050405020304" pitchFamily="18" charset="0"/>
              </a:rPr>
              <a:t>Pr</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dirty="0" err="1">
                <a:solidFill>
                  <a:srgbClr val="000000"/>
                </a:solidFill>
                <a:latin typeface="Times New Roman" panose="02020603050405020304" pitchFamily="18" charset="0"/>
                <a:cs typeface="Times New Roman" panose="02020603050405020304" pitchFamily="18" charset="0"/>
              </a:rPr>
              <a:t>Pfr</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比率能侦测到光的改变。由此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植物利用光敏素察觉邻近植物的位置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调整自己的生长以避开邻近植物。同样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种子如果暴露在透过叶子照射的阳光中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就不发芽。与其在其他植物的遮蔽下发芽、长出难以存活的幼苗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还不如维持休眠状态。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23780972"/>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41" name="TextBox 40">
            <a:hlinkClick r:id="rId3"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43" name="TextBox 42">
            <a:hlinkClick r:id="rId4"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44" name="TextBox 43">
            <a:hlinkClick r:id="rId5"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58597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光敏素有个缺点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就是在黑暗环境中无用武之地。因此只有位于土壤表层或接近表层的种子能加以利用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侦测竞争对手是否环伺在侧。不过还有另一种线索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能让深埋土中的种子知道上方有没有一线生机。土壤表层的植物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例如草类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就像一层隔绝物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调节土壤内种子感受温度的范围。光裸的土壤表层没有这层隔绝物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所以底下的种子会感觉到强烈的温度起伏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许多种子就从这种温度起伏中得知土壤表面是光裸的。如果感受到温度起伏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种子就会在春天发芽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而如果感受到的温度很平稳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没有高低起伏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种子就不发芽。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乔纳森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西尔弗顿著、徐嘉妍译《种子的故事》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商务印书馆</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简要分析文中画线部分的语言特色。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97317918"/>
      </p:ext>
    </p:extLst>
  </p:cSld>
  <p:clrMapOvr>
    <a:masterClrMapping/>
  </p:clrMapOvr>
  <mc:AlternateContent xmlns:mc="http://schemas.openxmlformats.org/markup-compatibility/2006">
    <mc:Choice xmlns:p14="http://schemas.microsoft.com/office/powerpoint/2010/main" xmlns="" Requires="p14">
      <p:transition spd="slow" p14:dur="800">
        <p:cover dir="lu"/>
      </p:transition>
    </mc:Choice>
    <mc:Fallback>
      <p:transition spd="slow">
        <p:cover dir="lu"/>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41" name="TextBox 40">
            <a:hlinkClick r:id="rId3"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43" name="TextBox 42">
            <a:hlinkClick r:id="rId4"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44" name="TextBox 43">
            <a:hlinkClick r:id="rId5"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2" name="矩形 1"/>
          <p:cNvSpPr>
            <a:spLocks noChangeAspect="1"/>
          </p:cNvSpPr>
          <p:nvPr/>
        </p:nvSpPr>
        <p:spPr>
          <a:xfrm>
            <a:off x="508000" y="2724265"/>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用分娩的不可逆转和攸关生死来比拟种子选择发芽时机的重要性。语言形象生动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令人印象深刻。</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使用专业术语和数据来说明日光被遮蔽前后红光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远红光的比率变化。语言平实准确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令人信服。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96877808"/>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41" name="TextBox 40">
            <a:hlinkClick r:id="rId3"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43" name="TextBox 42">
            <a:hlinkClick r:id="rId4"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44" name="TextBox 43">
            <a:hlinkClick r:id="rId5"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文脉梳理</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本文是一篇介绍种子发芽行为的科普说明文。文章从种子发芽的时机、季节、温度、湿度等不同角度来介绍发芽行为。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教你审题</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解答本题要认真阅读画线的语句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从修辞手法、表达方式以及语句内容等方面进行赏析。第</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句是运用了比喻的手法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把种子发芽比作分娩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生动形象地写出了种子发芽的过程是不可逆的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发芽的时机攸关生死。第</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句则运用了专业术语和数字说明的方法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把人们不熟悉的红光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远红光的概念讲得通俗易懂。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02115622"/>
      </p:ext>
    </p:extLst>
  </p:cSld>
  <p:clrMapOvr>
    <a:masterClrMapping/>
  </p:clrMapOvr>
  <mc:AlternateContent xmlns:mc="http://schemas.openxmlformats.org/markup-compatibility/2006">
    <mc:Choice xmlns:p14="http://schemas.microsoft.com/office/powerpoint/2010/main" xmlns="" Requires="p14">
      <p:transition spd="slow" p14:dur="800">
        <p:fade thruBlk="1"/>
      </p:transition>
    </mc:Choice>
    <mc:Fallback>
      <p:transition spd="slow">
        <p:fade thruBlk="1"/>
      </p:transition>
    </mc:Fallback>
  </mc:AlternateContent>
  <p:timing>
    <p:tnLst>
      <p:par>
        <p:cTn id="1" dur="indefinite" restart="never" nodeType="tmRoot"/>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159</TotalTime>
  <Words>5604</Words>
  <Application>Microsoft Office PowerPoint</Application>
  <PresentationFormat>On-screen Show (4:3)</PresentationFormat>
  <Paragraphs>182</Paragraphs>
  <Slides>25</Slides>
  <Notes>8</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高优14新制作模板</vt:lpstr>
      <vt:lpstr>第二讲　分析文章的文体特征、         主要表现手法及语言特色</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xbany</cp:lastModifiedBy>
  <cp:revision>语文备课大师【全免费】</cp:revision>
  <dcterms:created xsi:type="dcterms:W3CDTF">2016-04-02T01:48:46Z</dcterms:created>
  <dcterms:modified xsi:type="dcterms:W3CDTF">2017-06-18T02:25:52Z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