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83" r:id="rId3"/>
    <p:sldId id="401" r:id="rId4"/>
    <p:sldId id="303" r:id="rId5"/>
    <p:sldId id="402" r:id="rId6"/>
    <p:sldId id="403" r:id="rId7"/>
    <p:sldId id="404" r:id="rId8"/>
    <p:sldId id="405" r:id="rId9"/>
    <p:sldId id="406" r:id="rId10"/>
    <p:sldId id="407" r:id="rId11"/>
    <p:sldId id="408" r:id="rId12"/>
    <p:sldId id="425" r:id="rId13"/>
    <p:sldId id="409" r:id="rId14"/>
    <p:sldId id="410" r:id="rId15"/>
    <p:sldId id="411" r:id="rId16"/>
    <p:sldId id="415" r:id="rId17"/>
    <p:sldId id="416" r:id="rId18"/>
    <p:sldId id="302" r:id="rId19"/>
    <p:sldId id="418" r:id="rId20"/>
    <p:sldId id="417" r:id="rId21"/>
    <p:sldId id="419" r:id="rId22"/>
    <p:sldId id="420" r:id="rId23"/>
    <p:sldId id="370" r:id="rId24"/>
  </p:sldIdLst>
  <p:sldSz cx="9144000" cy="6858000" type="screen4x3"/>
  <p:notesSz cx="6858000" cy="9144000"/>
  <p:custDataLst>
    <p:tags r:id="rId29"/>
  </p:custDataLst>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新课标第一网" initials="新" lastIdx="0" clrIdx="0"/>
  <p:cmAuthor id="4" name="王习习" initials="王" lastIdx="0" clrIdx="0"/>
  <p:cmAuthor id="0" name="sxl" initials="" lastIdx="0" clrIdx="0"/>
  <p:cmAuthor id="7" name="1206988966@qq.com" initials="1" lastIdx="0" clrIdx="2"/>
  <p:cmAuthor id="8" name="姜伟光" initials="姜" lastIdx="0" clrIdx="0"/>
  <p:cmAuthor id="9" name="dongyu" initials="d" lastIdx="0" clrIdx="8"/>
  <p:cmAuthor id="10" name="houyanan21" initials="h" lastIdx="0" clrIdx="9"/>
  <p:cmAuthor id="5" name="宋洁然" initials="宋" lastIdx="0" clrIdx="1"/>
  <p:cmAuthor id="6" name="ming qiu" initials="m"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31DDF"/>
    <a:srgbClr val="FF0000"/>
    <a:srgbClr val="7272FB"/>
    <a:srgbClr val="0945A5"/>
    <a:srgbClr val="9900CC"/>
    <a:srgbClr val="FFFF66"/>
    <a:srgbClr val="006600"/>
    <a:srgbClr val="663300"/>
    <a:srgbClr val="990099"/>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26992"/>
    <p:restoredTop sz="94691"/>
  </p:normalViewPr>
  <p:slideViewPr>
    <p:cSldViewPr showGuides="1">
      <p:cViewPr varScale="1">
        <p:scale>
          <a:sx n="73" d="100"/>
          <a:sy n="73" d="100"/>
        </p:scale>
        <p:origin x="-102" y="-252"/>
      </p:cViewPr>
      <p:guideLst>
        <p:guide orient="horz" pos="2133"/>
        <p:guide pos="287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23.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spd="med">
    <p:zoom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spd="med">
    <p:zoom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spd="med">
    <p:zoom dir="in"/>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7_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a:prstGeom prst="rect">
            <a:avLst/>
          </a:prstGeom>
          <a:noFill/>
          <a:ln w="9525">
            <a:noFill/>
          </a:ln>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124200" y="6245225"/>
            <a:ext cx="2895600" cy="476250"/>
          </a:xfrm>
          <a:prstGeom prst="rect">
            <a:avLst/>
          </a:prstGeom>
          <a:noFill/>
          <a:ln w="9525">
            <a:noFill/>
          </a:ln>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553200" y="6245225"/>
            <a:ext cx="2133600" cy="476250"/>
          </a:xfrm>
          <a:prstGeom prst="rect">
            <a:avLst/>
          </a:prstGeom>
          <a:noFill/>
          <a:ln w="9525">
            <a:noFill/>
          </a:ln>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spd="med">
    <p:zoom dir="in"/>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8_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a:prstGeom prst="rect">
            <a:avLst/>
          </a:prstGeom>
          <a:noFill/>
          <a:ln w="9525">
            <a:noFill/>
          </a:ln>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124200" y="6245225"/>
            <a:ext cx="2895600" cy="476250"/>
          </a:xfrm>
          <a:prstGeom prst="rect">
            <a:avLst/>
          </a:prstGeom>
          <a:noFill/>
          <a:ln w="9525">
            <a:noFill/>
          </a:ln>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553200" y="6245225"/>
            <a:ext cx="2133600" cy="476250"/>
          </a:xfrm>
          <a:prstGeom prst="rect">
            <a:avLst/>
          </a:prstGeom>
          <a:noFill/>
          <a:ln w="9525">
            <a:noFill/>
          </a:ln>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spd="med">
    <p:zoom dir="in"/>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9_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a:prstGeom prst="rect">
            <a:avLst/>
          </a:prstGeom>
          <a:noFill/>
          <a:ln w="9525">
            <a:noFill/>
          </a:ln>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124200" y="6245225"/>
            <a:ext cx="2895600" cy="476250"/>
          </a:xfrm>
          <a:prstGeom prst="rect">
            <a:avLst/>
          </a:prstGeom>
          <a:noFill/>
          <a:ln w="9525">
            <a:noFill/>
          </a:ln>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553200" y="6245225"/>
            <a:ext cx="2133600" cy="476250"/>
          </a:xfrm>
          <a:prstGeom prst="rect">
            <a:avLst/>
          </a:prstGeom>
          <a:noFill/>
          <a:ln w="9525">
            <a:noFill/>
          </a:ln>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spd="med">
    <p:zoom dir="in"/>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0_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a:prstGeom prst="rect">
            <a:avLst/>
          </a:prstGeom>
          <a:noFill/>
          <a:ln w="9525">
            <a:noFill/>
          </a:ln>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124200" y="6245225"/>
            <a:ext cx="2895600" cy="476250"/>
          </a:xfrm>
          <a:prstGeom prst="rect">
            <a:avLst/>
          </a:prstGeom>
          <a:noFill/>
          <a:ln w="9525">
            <a:noFill/>
          </a:ln>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553200" y="6245225"/>
            <a:ext cx="2133600" cy="476250"/>
          </a:xfrm>
          <a:prstGeom prst="rect">
            <a:avLst/>
          </a:prstGeom>
          <a:noFill/>
          <a:ln w="9525">
            <a:noFill/>
          </a:ln>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spd="med">
    <p:zoom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spd="med">
    <p:zoom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buClrTx/>
            </a:pPr>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spd="med">
    <p:zoom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buClrTx/>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spd="med">
    <p:zoom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buClrTx/>
            </a:pPr>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fontAlgn="base">
              <a:buClrTx/>
            </a:pPr>
            <a:endParaRPr lang="zh-CN" altLang="en-US" strike="noStrike" noProof="1" dirty="0"/>
          </a:p>
        </p:txBody>
      </p:sp>
      <p:sp>
        <p:nvSpPr>
          <p:cNvPr id="9" name="灯片编号占位符 8"/>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spd="med">
    <p:zoom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buClrTx/>
            </a:pPr>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fontAlgn="base">
              <a:buClrTx/>
            </a:pPr>
            <a:endParaRPr lang="zh-CN" altLang="en-US" strike="noStrike" noProof="1" dirty="0"/>
          </a:p>
        </p:txBody>
      </p:sp>
      <p:sp>
        <p:nvSpPr>
          <p:cNvPr id="5" name="灯片编号占位符 4"/>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spd="med">
    <p:zoom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buClrTx/>
            </a:pPr>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fontAlgn="base">
              <a:buClrTx/>
            </a:pPr>
            <a:endParaRPr lang="zh-CN" altLang="en-US" strike="noStrike" noProof="1" dirty="0"/>
          </a:p>
        </p:txBody>
      </p:sp>
      <p:sp>
        <p:nvSpPr>
          <p:cNvPr id="4" name="灯片编号占位符 3"/>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spd="med">
    <p:zoom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Tx/>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spd="med">
    <p:zoom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Tx/>
            </a:pPr>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spd="med">
    <p:zoom dir="in"/>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5361"/>
          <p:cNvSpPr>
            <a:spLocks noGrp="1"/>
          </p:cNvSpPr>
          <p:nvPr>
            <p:ph type="title"/>
          </p:nvPr>
        </p:nvSpPr>
        <p:spPr>
          <a:xfrm>
            <a:off x="457200" y="274638"/>
            <a:ext cx="8229600" cy="1143000"/>
          </a:xfrm>
          <a:prstGeom prst="rect">
            <a:avLst/>
          </a:prstGeom>
          <a:noFill/>
          <a:ln w="9525">
            <a:noFill/>
          </a:ln>
        </p:spPr>
        <p:txBody>
          <a:bodyPr anchor="ctr" anchorCtr="0"/>
          <a:p>
            <a:pPr lvl="0" indent="0"/>
            <a:r>
              <a:rPr lang="zh-CN" altLang="en-US" dirty="0"/>
              <a:t>单击此处编辑母版标题样式</a:t>
            </a:r>
            <a:endParaRPr lang="zh-CN" altLang="en-US" dirty="0"/>
          </a:p>
        </p:txBody>
      </p:sp>
      <p:sp>
        <p:nvSpPr>
          <p:cNvPr id="1027" name="文本占位符 15362"/>
          <p:cNvSpPr>
            <a:spLocks noGrp="1"/>
          </p:cNvSpPr>
          <p:nvPr>
            <p:ph type="body"/>
          </p:nvPr>
        </p:nvSpPr>
        <p:spPr>
          <a:xfrm>
            <a:off x="457200" y="1600200"/>
            <a:ext cx="8229600" cy="4525963"/>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5364" name="日期占位符 15363"/>
          <p:cNvSpPr>
            <a:spLocks noGrp="1"/>
          </p:cNvSpPr>
          <p:nvPr>
            <p:ph type="dt" sz="half" idx="2"/>
          </p:nvPr>
        </p:nvSpPr>
        <p:spPr>
          <a:xfrm>
            <a:off x="457200" y="6245225"/>
            <a:ext cx="2133600" cy="476250"/>
          </a:xfrm>
          <a:prstGeom prst="rect">
            <a:avLst/>
          </a:prstGeom>
          <a:noFill/>
          <a:ln w="9525">
            <a:noFill/>
          </a:ln>
        </p:spPr>
        <p:txBody>
          <a:bodyPr/>
          <a:lstStyle>
            <a:lvl1pPr>
              <a:defRPr sz="1400">
                <a:latin typeface="Arial" panose="020B0604020202020204" pitchFamily="34" charset="0"/>
              </a:defRPr>
            </a:lvl1pPr>
          </a:lstStyle>
          <a:p>
            <a:pPr lvl="0" fontAlgn="base">
              <a:buClrTx/>
            </a:pPr>
            <a:endParaRPr lang="zh-CN" altLang="en-US" strike="noStrike" noProof="1" dirty="0">
              <a:latin typeface="Times New Roman" panose="02020603050405020304" pitchFamily="18" charset="0"/>
            </a:endParaRPr>
          </a:p>
        </p:txBody>
      </p:sp>
      <p:sp>
        <p:nvSpPr>
          <p:cNvPr id="15365" name="页脚占位符 15364"/>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defRPr>
            </a:lvl1pPr>
          </a:lstStyle>
          <a:p>
            <a:pPr lvl="0" fontAlgn="base">
              <a:buClrTx/>
            </a:pPr>
            <a:endParaRPr lang="zh-CN" altLang="en-US" strike="noStrike" noProof="1" dirty="0"/>
          </a:p>
        </p:txBody>
      </p:sp>
      <p:sp>
        <p:nvSpPr>
          <p:cNvPr id="15366" name="灯片编号占位符 15365"/>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atin typeface="Arial" panose="020B0604020202020204" pitchFamily="34" charset="0"/>
              </a:defRPr>
            </a:lvl1p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zoom dir="in"/>
  </p:transition>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png"/><Relationship Id="rId3" Type="http://schemas.microsoft.com/office/2007/relationships/media" Target="file:///H:\&#21334;&#28845;&#32705;\zmj-9782-720.mp3" TargetMode="External"/><Relationship Id="rId2" Type="http://schemas.openxmlformats.org/officeDocument/2006/relationships/audio" Target="file:///H:\&#21334;&#28845;&#32705;\zmj-9782-720.mp3" TargetMode="Externa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tags" Target="../tags/tag3.xml"/><Relationship Id="rId4" Type="http://schemas.openxmlformats.org/officeDocument/2006/relationships/image" Target="../media/image4.jpeg"/><Relationship Id="rId3" Type="http://schemas.openxmlformats.org/officeDocument/2006/relationships/tags" Target="../tags/tag2.xml"/><Relationship Id="rId2" Type="http://schemas.openxmlformats.org/officeDocument/2006/relationships/image" Target="../media/image3.jpe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图片 50177" descr="11D59410U60129317"/>
          <p:cNvPicPr>
            <a:picLocks noChangeAspect="1"/>
          </p:cNvPicPr>
          <p:nvPr/>
        </p:nvPicPr>
        <p:blipFill>
          <a:blip r:embed="rId1"/>
          <a:stretch>
            <a:fillRect/>
          </a:stretch>
        </p:blipFill>
        <p:spPr>
          <a:xfrm>
            <a:off x="-304800" y="-228600"/>
            <a:ext cx="9753600" cy="7315200"/>
          </a:xfrm>
          <a:prstGeom prst="rect">
            <a:avLst/>
          </a:prstGeom>
          <a:noFill/>
          <a:ln w="9525">
            <a:noFill/>
          </a:ln>
        </p:spPr>
      </p:pic>
      <p:sp>
        <p:nvSpPr>
          <p:cNvPr id="6146" name="文本框 50179"/>
          <p:cNvSpPr txBox="1"/>
          <p:nvPr/>
        </p:nvSpPr>
        <p:spPr>
          <a:xfrm>
            <a:off x="2484438" y="1916113"/>
            <a:ext cx="6192837" cy="1189037"/>
          </a:xfrm>
          <a:prstGeom prst="rect">
            <a:avLst/>
          </a:prstGeom>
          <a:noFill/>
          <a:ln w="9525">
            <a:noFill/>
          </a:ln>
        </p:spPr>
        <p:txBody>
          <a:bodyPr anchor="t" anchorCtr="0">
            <a:spAutoFit/>
          </a:bodyPr>
          <a:p>
            <a:pPr>
              <a:spcBef>
                <a:spcPct val="50000"/>
              </a:spcBef>
            </a:pPr>
            <a:r>
              <a:rPr lang="zh-CN" altLang="en-US" sz="7200" b="1" dirty="0">
                <a:solidFill>
                  <a:srgbClr val="0000FF"/>
                </a:solidFill>
                <a:latin typeface="Arial" panose="020B0604020202020204" pitchFamily="34" charset="0"/>
                <a:ea typeface="华文行楷" pitchFamily="2" charset="-122"/>
              </a:rPr>
              <a:t>卖炭翁</a:t>
            </a:r>
            <a:r>
              <a:rPr lang="zh-CN" altLang="en-US" sz="3200" b="1" dirty="0">
                <a:solidFill>
                  <a:srgbClr val="0000FF"/>
                </a:solidFill>
                <a:latin typeface="Arial" panose="020B0604020202020204" pitchFamily="34" charset="0"/>
                <a:ea typeface="华文行楷" pitchFamily="2" charset="-122"/>
              </a:rPr>
              <a:t>白居易</a:t>
            </a:r>
            <a:endParaRPr lang="zh-CN" altLang="en-US" sz="3200" b="1">
              <a:solidFill>
                <a:srgbClr val="0000FF"/>
              </a:solidFill>
              <a:latin typeface="Arial" panose="020B0604020202020204" pitchFamily="34" charset="0"/>
              <a:ea typeface="华文行楷" pitchFamily="2" charset="-122"/>
            </a:endParaRPr>
          </a:p>
        </p:txBody>
      </p:sp>
      <p:pic>
        <p:nvPicPr>
          <p:cNvPr id="50183" name="zmj-9782-720.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4427538" y="3284538"/>
            <a:ext cx="304800" cy="304800"/>
          </a:xfrm>
          <a:prstGeom prst="rect">
            <a:avLst/>
          </a:prstGeom>
          <a:noFill/>
          <a:ln w="9525">
            <a:noFill/>
          </a:ln>
        </p:spPr>
      </p:pic>
    </p:spTree>
  </p:cSld>
  <p:clrMapOvr>
    <a:masterClrMapping/>
  </p:clrMapOvr>
  <p:transition spd="med">
    <p:zoom dir="in"/>
  </p:transition>
  <p:timing>
    <p:tnLst>
      <p:par>
        <p:cTn id="1" dur="indefinite" restart="never" nodeType="tmRoot">
          <p:childTnLst>
            <p:seq concurrent="1" nextAc="seek">
              <p:cTn id="2" restart="whenNotActive" fill="hold" evtFilter="cancelBubble" nodeType="interactiveSeq">
                <p:stCondLst>
                  <p:cond evt="onClick" delay="0">
                    <p:tgtEl>
                      <p:spTgt spid="5018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234" fill="hold"/>
                                        <p:tgtEl>
                                          <p:spTgt spid="50183"/>
                                        </p:tgtEl>
                                      </p:cBhvr>
                                    </p:cmd>
                                  </p:childTnLst>
                                </p:cTn>
                              </p:par>
                            </p:childTnLst>
                          </p:cTn>
                        </p:par>
                      </p:childTnLst>
                    </p:cTn>
                  </p:par>
                </p:childTnLst>
              </p:cTn>
              <p:nextCondLst>
                <p:cond evt="onClick" delay="0">
                  <p:tgtEl>
                    <p:spTgt spid="50183"/>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018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64523" name="Oval 11"/>
          <p:cNvSpPr/>
          <p:nvPr/>
        </p:nvSpPr>
        <p:spPr>
          <a:xfrm>
            <a:off x="1835785" y="116205"/>
            <a:ext cx="6506210" cy="4794885"/>
          </a:xfrm>
          <a:prstGeom prst="ellipse">
            <a:avLst/>
          </a:prstGeom>
          <a:noFill/>
          <a:ln w="9525" cap="flat" cmpd="sng">
            <a:solidFill>
              <a:schemeClr val="tx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350" dirty="0">
              <a:latin typeface="Arial" panose="020B0604020202020204" pitchFamily="34" charset="0"/>
              <a:ea typeface="宋体" panose="02010600030101010101" pitchFamily="2" charset="-122"/>
            </a:endParaRPr>
          </a:p>
        </p:txBody>
      </p:sp>
      <p:sp>
        <p:nvSpPr>
          <p:cNvPr id="19459" name="Rectangle 4"/>
          <p:cNvSpPr/>
          <p:nvPr/>
        </p:nvSpPr>
        <p:spPr>
          <a:xfrm>
            <a:off x="2555875" y="1236980"/>
            <a:ext cx="5313680" cy="2553335"/>
          </a:xfrm>
          <a:prstGeom prst="rect">
            <a:avLst/>
          </a:prstGeom>
          <a:noFill/>
          <a:ln w="9525">
            <a:noFill/>
          </a:ln>
        </p:spPr>
        <p:txBody>
          <a:bodyPr wrap="squar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4000" b="1" dirty="0">
                <a:latin typeface="黑体" panose="02010609060101010101" pitchFamily="2" charset="-122"/>
                <a:ea typeface="黑体" panose="02010609060101010101" pitchFamily="2" charset="-122"/>
              </a:rPr>
              <a:t>一车炭，千余斤，</a:t>
            </a:r>
            <a:endParaRPr lang="zh-CN" altLang="en-US" sz="4000" b="1" dirty="0">
              <a:latin typeface="黑体" panose="02010609060101010101" pitchFamily="2" charset="-122"/>
              <a:ea typeface="黑体" panose="02010609060101010101" pitchFamily="2" charset="-122"/>
            </a:endParaRPr>
          </a:p>
          <a:p>
            <a:pPr marL="0" lvl="0" indent="0" eaLnBrk="1" hangingPunct="1">
              <a:lnSpc>
                <a:spcPct val="100000"/>
              </a:lnSpc>
              <a:spcBef>
                <a:spcPct val="0"/>
              </a:spcBef>
              <a:buNone/>
            </a:pPr>
            <a:r>
              <a:rPr lang="zh-CN" altLang="en-US" sz="4000" b="1" dirty="0">
                <a:latin typeface="黑体" panose="02010609060101010101" pitchFamily="2" charset="-122"/>
                <a:ea typeface="黑体" panose="02010609060101010101" pitchFamily="2" charset="-122"/>
              </a:rPr>
              <a:t>宫使驱将      。</a:t>
            </a:r>
            <a:r>
              <a:rPr lang="zh-CN" altLang="en-US" sz="4000" b="1" dirty="0">
                <a:latin typeface="Arial" panose="020B0604020202020204" pitchFamily="34" charset="0"/>
                <a:ea typeface="黑体" panose="02010609060101010101" pitchFamily="2" charset="-122"/>
              </a:rPr>
              <a:t> </a:t>
            </a:r>
            <a:r>
              <a:rPr lang="zh-CN" altLang="en-US" sz="4000" b="1" dirty="0">
                <a:latin typeface="黑体" panose="02010609060101010101" pitchFamily="2" charset="-122"/>
                <a:ea typeface="黑体" panose="02010609060101010101" pitchFamily="2" charset="-122"/>
              </a:rPr>
              <a:t> </a:t>
            </a:r>
            <a:r>
              <a:rPr lang="zh-CN" altLang="en-US" sz="4000" b="1" dirty="0">
                <a:latin typeface="Arial" panose="020B0604020202020204" pitchFamily="34" charset="0"/>
                <a:ea typeface="黑体" panose="02010609060101010101" pitchFamily="2" charset="-122"/>
              </a:rPr>
              <a:t> </a:t>
            </a:r>
            <a:r>
              <a:rPr lang="zh-CN" altLang="en-US" sz="4000" b="1" dirty="0">
                <a:latin typeface="黑体" panose="02010609060101010101" pitchFamily="2" charset="-122"/>
                <a:ea typeface="黑体" panose="02010609060101010101" pitchFamily="2" charset="-122"/>
              </a:rPr>
              <a:t> </a:t>
            </a:r>
            <a:br>
              <a:rPr lang="zh-CN" altLang="en-US" sz="4000" b="1" dirty="0">
                <a:latin typeface="黑体" panose="02010609060101010101" pitchFamily="2" charset="-122"/>
                <a:ea typeface="黑体" panose="02010609060101010101" pitchFamily="2" charset="-122"/>
              </a:rPr>
            </a:br>
            <a:r>
              <a:rPr lang="zh-CN" altLang="en-US" sz="4000" b="1" dirty="0">
                <a:latin typeface="黑体" panose="02010609060101010101" pitchFamily="2" charset="-122"/>
                <a:ea typeface="黑体" panose="02010609060101010101" pitchFamily="2" charset="-122"/>
              </a:rPr>
              <a:t>半匹红纱一丈绫，</a:t>
            </a:r>
            <a:endParaRPr lang="zh-CN" altLang="en-US" sz="4000" b="1" dirty="0">
              <a:latin typeface="黑体" panose="02010609060101010101" pitchFamily="2" charset="-122"/>
              <a:ea typeface="黑体" panose="02010609060101010101" pitchFamily="2" charset="-122"/>
            </a:endParaRPr>
          </a:p>
          <a:p>
            <a:pPr marL="0" lvl="0" indent="0" eaLnBrk="1" hangingPunct="1">
              <a:lnSpc>
                <a:spcPct val="100000"/>
              </a:lnSpc>
              <a:spcBef>
                <a:spcPct val="0"/>
              </a:spcBef>
              <a:buNone/>
            </a:pPr>
            <a:r>
              <a:rPr lang="zh-CN" altLang="en-US" sz="4000" b="1" dirty="0">
                <a:latin typeface="黑体" panose="02010609060101010101" pitchFamily="2" charset="-122"/>
                <a:ea typeface="黑体" panose="02010609060101010101" pitchFamily="2" charset="-122"/>
              </a:rPr>
              <a:t>系向牛头充炭直。 </a:t>
            </a:r>
            <a:endParaRPr lang="zh-CN" altLang="en-US" sz="4000" b="1" dirty="0">
              <a:latin typeface="黑体" panose="02010609060101010101" pitchFamily="2" charset="-122"/>
              <a:ea typeface="黑体" panose="02010609060101010101" pitchFamily="2" charset="-122"/>
            </a:endParaRPr>
          </a:p>
        </p:txBody>
      </p:sp>
      <p:sp>
        <p:nvSpPr>
          <p:cNvPr id="64518" name="Line 6"/>
          <p:cNvSpPr/>
          <p:nvPr/>
        </p:nvSpPr>
        <p:spPr>
          <a:xfrm>
            <a:off x="5003800" y="3895090"/>
            <a:ext cx="19050" cy="1946275"/>
          </a:xfrm>
          <a:prstGeom prst="line">
            <a:avLst/>
          </a:prstGeom>
          <a:ln w="38100" cap="flat" cmpd="sng">
            <a:solidFill>
              <a:srgbClr val="FF0000"/>
            </a:solidFill>
            <a:prstDash val="solid"/>
            <a:headEnd type="none" w="med" len="med"/>
            <a:tailEnd type="triangle" w="med" len="med"/>
          </a:ln>
        </p:spPr>
      </p:sp>
      <p:sp>
        <p:nvSpPr>
          <p:cNvPr id="64519" name="Rectangle 7"/>
          <p:cNvSpPr/>
          <p:nvPr/>
        </p:nvSpPr>
        <p:spPr>
          <a:xfrm>
            <a:off x="5724684" y="4796790"/>
            <a:ext cx="2583180" cy="768350"/>
          </a:xfrm>
          <a:prstGeom prst="rect">
            <a:avLst/>
          </a:prstGeom>
          <a:noFill/>
          <a:ln w="952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4400" b="1" dirty="0">
                <a:solidFill>
                  <a:srgbClr val="FF0000"/>
                </a:solidFill>
                <a:latin typeface="Arial" panose="020B0604020202020204" pitchFamily="34" charset="0"/>
                <a:ea typeface="宋体" panose="02010600030101010101" pitchFamily="2" charset="-122"/>
              </a:rPr>
              <a:t>心理描写 </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64520" name="Rectangle 8"/>
          <p:cNvSpPr/>
          <p:nvPr/>
        </p:nvSpPr>
        <p:spPr>
          <a:xfrm>
            <a:off x="539115" y="5948680"/>
            <a:ext cx="8407400"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50000"/>
              </a:spcBef>
              <a:buNone/>
            </a:pPr>
            <a:r>
              <a:rPr lang="zh-CN" altLang="en-US" sz="4000" b="1" dirty="0">
                <a:gradFill>
                  <a:gsLst>
                    <a:gs pos="0">
                      <a:srgbClr val="012D86"/>
                    </a:gs>
                    <a:gs pos="100000">
                      <a:srgbClr val="0E2557"/>
                    </a:gs>
                  </a:gsLst>
                  <a:lin scaled="0"/>
                </a:gradFill>
                <a:latin typeface="Arial" panose="020B0604020202020204" pitchFamily="34" charset="0"/>
                <a:ea typeface="黑体" panose="02010609060101010101" pitchFamily="2" charset="-122"/>
              </a:rPr>
              <a:t>炭被掠夺，虽然舍不得，但无可奈何。</a:t>
            </a:r>
            <a:endParaRPr lang="zh-CN" altLang="en-US" sz="4000" b="1" dirty="0">
              <a:gradFill>
                <a:gsLst>
                  <a:gs pos="0">
                    <a:srgbClr val="012D86"/>
                  </a:gs>
                  <a:gs pos="100000">
                    <a:srgbClr val="0E2557"/>
                  </a:gs>
                </a:gsLst>
                <a:lin scaled="0"/>
              </a:gradFill>
              <a:latin typeface="Arial" panose="020B0604020202020204" pitchFamily="34" charset="0"/>
              <a:ea typeface="黑体" panose="02010609060101010101" pitchFamily="2" charset="-122"/>
            </a:endParaRPr>
          </a:p>
        </p:txBody>
      </p:sp>
      <p:sp>
        <p:nvSpPr>
          <p:cNvPr id="64522" name="Text Box 10"/>
          <p:cNvSpPr txBox="1"/>
          <p:nvPr/>
        </p:nvSpPr>
        <p:spPr>
          <a:xfrm>
            <a:off x="4716145" y="1861185"/>
            <a:ext cx="1986915" cy="64516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50000"/>
              </a:spcBef>
              <a:buNone/>
            </a:pPr>
            <a:r>
              <a:rPr lang="zh-CN" altLang="en-US" sz="3600" b="1" u="sng" dirty="0">
                <a:solidFill>
                  <a:srgbClr val="FF0000"/>
                </a:solidFill>
                <a:latin typeface="Arial" panose="020B0604020202020204" pitchFamily="34" charset="0"/>
                <a:ea typeface="黑体" panose="02010609060101010101" pitchFamily="2" charset="-122"/>
              </a:rPr>
              <a:t>惜不得</a:t>
            </a:r>
            <a:endParaRPr lang="zh-CN" altLang="en-US" sz="3600" b="1" u="sng" dirty="0">
              <a:solidFill>
                <a:srgbClr val="FF0000"/>
              </a:solidFill>
              <a:latin typeface="Arial" panose="020B0604020202020204" pitchFamily="34" charset="0"/>
              <a:ea typeface="黑体" panose="02010609060101010101" pitchFamily="2" charset="-122"/>
            </a:endParaRPr>
          </a:p>
        </p:txBody>
      </p:sp>
      <p:pic>
        <p:nvPicPr>
          <p:cNvPr id="19464" name="Picture 12" descr="x"/>
          <p:cNvPicPr>
            <a:picLocks noChangeAspect="1"/>
          </p:cNvPicPr>
          <p:nvPr/>
        </p:nvPicPr>
        <p:blipFill>
          <a:blip r:embed="rId1"/>
          <a:stretch>
            <a:fillRect/>
          </a:stretch>
        </p:blipFill>
        <p:spPr>
          <a:xfrm>
            <a:off x="107950" y="3858895"/>
            <a:ext cx="2430145" cy="1982470"/>
          </a:xfrm>
          <a:prstGeom prst="rect">
            <a:avLst/>
          </a:prstGeom>
          <a:noFill/>
          <a:ln w="9525">
            <a:noFill/>
          </a:ln>
        </p:spPr>
      </p:pic>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64522"/>
                                        </p:tgtEl>
                                        <p:attrNameLst>
                                          <p:attrName>style.color</p:attrName>
                                        </p:attrNameLst>
                                      </p:cBhvr>
                                      <p:to>
                                        <a:srgbClr val="FF0000"/>
                                      </p:to>
                                    </p:animClr>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64519"/>
                                        </p:tgtEl>
                                        <p:attrNameLst>
                                          <p:attrName>style.visibility</p:attrName>
                                        </p:attrNameLst>
                                      </p:cBhvr>
                                      <p:to>
                                        <p:strVal val="visible"/>
                                      </p:to>
                                    </p:set>
                                    <p:animEffect transition="in" filter="blinds(horizontal)">
                                      <p:cBhvr>
                                        <p:cTn id="11" dur="500"/>
                                        <p:tgtEl>
                                          <p:spTgt spid="6451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4523"/>
                                        </p:tgtEl>
                                        <p:attrNameLst>
                                          <p:attrName>style.visibility</p:attrName>
                                        </p:attrNameLst>
                                      </p:cBhvr>
                                      <p:to>
                                        <p:strVal val="visible"/>
                                      </p:to>
                                    </p:set>
                                    <p:animEffect transition="in" filter="blinds(horizontal)">
                                      <p:cBhvr>
                                        <p:cTn id="16" dur="500"/>
                                        <p:tgtEl>
                                          <p:spTgt spid="64523"/>
                                        </p:tgtEl>
                                      </p:cBhvr>
                                    </p:animEffect>
                                  </p:childTnLst>
                                </p:cTn>
                              </p:par>
                              <p:par>
                                <p:cTn id="17" presetID="3" presetClass="entr" presetSubtype="10" fill="hold" nodeType="withEffect">
                                  <p:stCondLst>
                                    <p:cond delay="0"/>
                                  </p:stCondLst>
                                  <p:childTnLst>
                                    <p:set>
                                      <p:cBhvr>
                                        <p:cTn id="18" dur="1" fill="hold">
                                          <p:stCondLst>
                                            <p:cond delay="0"/>
                                          </p:stCondLst>
                                        </p:cTn>
                                        <p:tgtEl>
                                          <p:spTgt spid="64518"/>
                                        </p:tgtEl>
                                        <p:attrNameLst>
                                          <p:attrName>style.visibility</p:attrName>
                                        </p:attrNameLst>
                                      </p:cBhvr>
                                      <p:to>
                                        <p:strVal val="visible"/>
                                      </p:to>
                                    </p:set>
                                    <p:animEffect transition="in" filter="blinds(horizontal)">
                                      <p:cBhvr>
                                        <p:cTn id="19" dur="500"/>
                                        <p:tgtEl>
                                          <p:spTgt spid="64518"/>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64520"/>
                                        </p:tgtEl>
                                        <p:attrNameLst>
                                          <p:attrName>style.visibility</p:attrName>
                                        </p:attrNameLst>
                                      </p:cBhvr>
                                      <p:to>
                                        <p:strVal val="visible"/>
                                      </p:to>
                                    </p:set>
                                    <p:animEffect transition="in" filter="blinds(horizontal)">
                                      <p:cBhvr>
                                        <p:cTn id="24" dur="500"/>
                                        <p:tgtEl>
                                          <p:spTgt spid="64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3" grpId="0" bldLvl="0" animBg="1"/>
      <p:bldP spid="64519" grpId="0"/>
      <p:bldP spid="64520" grpId="0"/>
      <p:bldP spid="6452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110597" name="文本框 110596"/>
          <p:cNvSpPr txBox="1"/>
          <p:nvPr/>
        </p:nvSpPr>
        <p:spPr>
          <a:xfrm>
            <a:off x="431800" y="1713865"/>
            <a:ext cx="8099425" cy="4399915"/>
          </a:xfrm>
          <a:prstGeom prst="rect">
            <a:avLst/>
          </a:prstGeom>
          <a:noFill/>
          <a:ln w="9525">
            <a:noFill/>
          </a:ln>
        </p:spPr>
        <p:txBody>
          <a:bodyPr wrap="square">
            <a:spAutoFit/>
          </a:bodyPr>
          <a:p>
            <a:r>
              <a:rPr lang="en-US" altLang="zh-CN" sz="3600" dirty="0">
                <a:solidFill>
                  <a:srgbClr val="FFFF00"/>
                </a:solidFill>
                <a:latin typeface="Times New Roman" panose="02020603050405020304" pitchFamily="18" charset="0"/>
              </a:rPr>
              <a:t>         </a:t>
            </a:r>
            <a:r>
              <a:rPr lang="zh-CN" altLang="en-US" sz="4000" dirty="0">
                <a:solidFill>
                  <a:srgbClr val="3333FF"/>
                </a:solidFill>
                <a:latin typeface="Times New Roman" panose="02020603050405020304" pitchFamily="18" charset="0"/>
                <a:ea typeface="黑体" panose="02010609060101010101" pitchFamily="2" charset="-122"/>
              </a:rPr>
              <a:t>该句运用了</a:t>
            </a:r>
            <a:r>
              <a:rPr lang="zh-CN" altLang="en-US" sz="4000" dirty="0">
                <a:solidFill>
                  <a:srgbClr val="3333FF"/>
                </a:solidFill>
                <a:highlight>
                  <a:srgbClr val="FFFF00"/>
                </a:highlight>
                <a:latin typeface="Times New Roman" panose="02020603050405020304" pitchFamily="18" charset="0"/>
                <a:ea typeface="黑体" panose="02010609060101010101" pitchFamily="2" charset="-122"/>
              </a:rPr>
              <a:t>拟人</a:t>
            </a:r>
            <a:r>
              <a:rPr lang="zh-CN" altLang="en-US" sz="4000" dirty="0">
                <a:solidFill>
                  <a:srgbClr val="3333FF"/>
                </a:solidFill>
                <a:latin typeface="Times New Roman" panose="02020603050405020304" pitchFamily="18" charset="0"/>
                <a:ea typeface="黑体" panose="02010609060101010101" pitchFamily="2" charset="-122"/>
              </a:rPr>
              <a:t>的修辞方法，</a:t>
            </a:r>
            <a:r>
              <a:rPr lang="en-US" altLang="zh-CN" sz="4000" dirty="0">
                <a:solidFill>
                  <a:srgbClr val="3333FF"/>
                </a:solidFill>
                <a:latin typeface="Times New Roman" panose="02020603050405020304" pitchFamily="18" charset="0"/>
                <a:ea typeface="黑体" panose="02010609060101010101" pitchFamily="2" charset="-122"/>
              </a:rPr>
              <a:t>“</a:t>
            </a:r>
            <a:r>
              <a:rPr lang="zh-CN" altLang="en-US" sz="4000" dirty="0">
                <a:solidFill>
                  <a:srgbClr val="3333FF"/>
                </a:solidFill>
                <a:latin typeface="Times New Roman" panose="02020603050405020304" pitchFamily="18" charset="0"/>
                <a:ea typeface="黑体" panose="02010609060101010101" pitchFamily="2" charset="-122"/>
              </a:rPr>
              <a:t>怒号</a:t>
            </a:r>
            <a:r>
              <a:rPr lang="en-US" altLang="zh-CN" sz="4000" dirty="0">
                <a:solidFill>
                  <a:srgbClr val="3333FF"/>
                </a:solidFill>
                <a:latin typeface="Times New Roman" panose="02020603050405020304" pitchFamily="18" charset="0"/>
                <a:ea typeface="黑体" panose="02010609060101010101" pitchFamily="2" charset="-122"/>
              </a:rPr>
              <a:t>”</a:t>
            </a:r>
            <a:r>
              <a:rPr lang="zh-CN" altLang="en-US" sz="4000" dirty="0">
                <a:solidFill>
                  <a:srgbClr val="3333FF"/>
                </a:solidFill>
                <a:latin typeface="Times New Roman" panose="02020603050405020304" pitchFamily="18" charset="0"/>
                <a:ea typeface="黑体" panose="02010609060101010101" pitchFamily="2" charset="-122"/>
              </a:rPr>
              <a:t>把秋风人格化，同时，运用了一系列动词，通过“卷” “飞” “渡” “洒” “挂置” “飘转”组成。了</a:t>
            </a:r>
            <a:r>
              <a:rPr lang="zh-CN" altLang="en-US" sz="4000" dirty="0">
                <a:solidFill>
                  <a:srgbClr val="3333FF"/>
                </a:solidFill>
                <a:highlight>
                  <a:srgbClr val="FFFF00"/>
                </a:highlight>
                <a:latin typeface="Times New Roman" panose="02020603050405020304" pitchFamily="18" charset="0"/>
                <a:ea typeface="黑体" panose="02010609060101010101" pitchFamily="2" charset="-122"/>
              </a:rPr>
              <a:t>一幅幅鲜明的图画</a:t>
            </a:r>
            <a:r>
              <a:rPr lang="zh-CN" altLang="en-US" sz="4000" dirty="0">
                <a:solidFill>
                  <a:srgbClr val="3333FF"/>
                </a:solidFill>
                <a:latin typeface="Times New Roman" panose="02020603050405020304" pitchFamily="18" charset="0"/>
                <a:ea typeface="黑体" panose="02010609060101010101" pitchFamily="2" charset="-122"/>
              </a:rPr>
              <a:t>，生动形象地</a:t>
            </a:r>
            <a:r>
              <a:rPr lang="zh-CN" altLang="en-US" sz="4000" dirty="0">
                <a:solidFill>
                  <a:srgbClr val="3333FF"/>
                </a:solidFill>
                <a:highlight>
                  <a:srgbClr val="FFFF00"/>
                </a:highlight>
                <a:latin typeface="Times New Roman" panose="02020603050405020304" pitchFamily="18" charset="0"/>
                <a:ea typeface="黑体" panose="02010609060101010101" pitchFamily="2" charset="-122"/>
              </a:rPr>
              <a:t>写出</a:t>
            </a:r>
            <a:r>
              <a:rPr lang="zh-CN" altLang="en-US" sz="4000" dirty="0">
                <a:solidFill>
                  <a:srgbClr val="3333FF"/>
                </a:solidFill>
                <a:latin typeface="Times New Roman" panose="02020603050405020304" pitchFamily="18" charset="0"/>
                <a:ea typeface="黑体" panose="02010609060101010101" pitchFamily="2" charset="-122"/>
              </a:rPr>
              <a:t>暴风对茅屋的肆虐之景，</a:t>
            </a:r>
            <a:r>
              <a:rPr lang="zh-CN" altLang="en-US" sz="4000" dirty="0">
                <a:solidFill>
                  <a:srgbClr val="3333FF"/>
                </a:solidFill>
                <a:highlight>
                  <a:srgbClr val="FFFF00"/>
                </a:highlight>
                <a:latin typeface="Times New Roman" panose="02020603050405020304" pitchFamily="18" charset="0"/>
                <a:ea typeface="黑体" panose="02010609060101010101" pitchFamily="2" charset="-122"/>
              </a:rPr>
              <a:t>表现</a:t>
            </a:r>
            <a:r>
              <a:rPr lang="zh-CN" altLang="en-US" sz="4000" dirty="0">
                <a:solidFill>
                  <a:srgbClr val="3333FF"/>
                </a:solidFill>
                <a:latin typeface="Times New Roman" panose="02020603050405020304" pitchFamily="18" charset="0"/>
                <a:ea typeface="黑体" panose="02010609060101010101" pitchFamily="2" charset="-122"/>
              </a:rPr>
              <a:t>出作者生活处境的艰难与困窘。</a:t>
            </a:r>
            <a:endParaRPr lang="zh-CN" altLang="en-US" sz="4000" dirty="0">
              <a:solidFill>
                <a:srgbClr val="3333FF"/>
              </a:solidFill>
              <a:latin typeface="Times New Roman" panose="02020603050405020304" pitchFamily="18" charset="0"/>
              <a:ea typeface="黑体" panose="02010609060101010101" pitchFamily="2" charset="-122"/>
            </a:endParaRPr>
          </a:p>
        </p:txBody>
      </p:sp>
      <p:sp>
        <p:nvSpPr>
          <p:cNvPr id="110598" name="文本框 110597"/>
          <p:cNvSpPr txBox="1"/>
          <p:nvPr/>
        </p:nvSpPr>
        <p:spPr>
          <a:xfrm>
            <a:off x="367030" y="234950"/>
            <a:ext cx="8457565" cy="1106805"/>
          </a:xfrm>
          <a:prstGeom prst="rect">
            <a:avLst/>
          </a:prstGeom>
          <a:noFill/>
          <a:ln w="9525">
            <a:noFill/>
          </a:ln>
        </p:spPr>
        <p:txBody>
          <a:bodyPr wrap="square">
            <a:spAutoFit/>
          </a:bodyPr>
          <a:p>
            <a:pPr>
              <a:spcBef>
                <a:spcPct val="50000"/>
              </a:spcBef>
            </a:pPr>
            <a:r>
              <a:rPr lang="zh-CN" altLang="en-US" sz="6600">
                <a:solidFill>
                  <a:srgbClr val="FF0000"/>
                </a:solidFill>
                <a:latin typeface="Arial" panose="020B0604020202020204" pitchFamily="34" charset="0"/>
                <a:ea typeface="华文新魏" pitchFamily="2" charset="-122"/>
              </a:rPr>
              <a:t>赏析（</a:t>
            </a:r>
            <a:r>
              <a:rPr lang="zh-CN" altLang="en-US" sz="4000">
                <a:gradFill>
                  <a:gsLst>
                    <a:gs pos="0">
                      <a:srgbClr val="012D86"/>
                    </a:gs>
                    <a:gs pos="100000">
                      <a:srgbClr val="0E2557"/>
                    </a:gs>
                  </a:gsLst>
                  <a:lin scaled="0"/>
                </a:gradFill>
                <a:latin typeface="Arial" panose="020B0604020202020204" pitchFamily="34" charset="0"/>
                <a:ea typeface="华文新魏" pitchFamily="2" charset="-122"/>
              </a:rPr>
              <a:t>方法、内容、情感三方面</a:t>
            </a:r>
            <a:r>
              <a:rPr lang="zh-CN" altLang="en-US" sz="6600">
                <a:solidFill>
                  <a:srgbClr val="FF0000"/>
                </a:solidFill>
                <a:latin typeface="Arial" panose="020B0604020202020204" pitchFamily="34" charset="0"/>
                <a:ea typeface="华文新魏" pitchFamily="2" charset="-122"/>
              </a:rPr>
              <a:t>）</a:t>
            </a:r>
            <a:endParaRPr lang="zh-CN" altLang="en-US" sz="6600">
              <a:solidFill>
                <a:srgbClr val="FF0000"/>
              </a:solidFill>
              <a:latin typeface="Arial" panose="020B0604020202020204" pitchFamily="34" charset="0"/>
              <a:ea typeface="华文新魏" pitchFamily="2" charset="-122"/>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0598"/>
                                        </p:tgtEl>
                                        <p:attrNameLst>
                                          <p:attrName>style.visibility</p:attrName>
                                        </p:attrNameLst>
                                      </p:cBhvr>
                                      <p:to>
                                        <p:strVal val="visible"/>
                                      </p:to>
                                    </p:set>
                                    <p:animEffect transition="in" filter="dissolve">
                                      <p:cBhvr>
                                        <p:cTn id="7" dur="500"/>
                                        <p:tgtEl>
                                          <p:spTgt spid="11059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iterate type="wd">
                                    <p:tmPct val="100000"/>
                                  </p:iterate>
                                  <p:childTnLst>
                                    <p:set>
                                      <p:cBhvr>
                                        <p:cTn id="11" dur="1" fill="hold">
                                          <p:stCondLst>
                                            <p:cond delay="0"/>
                                          </p:stCondLst>
                                        </p:cTn>
                                        <p:tgtEl>
                                          <p:spTgt spid="110597"/>
                                        </p:tgtEl>
                                        <p:attrNameLst>
                                          <p:attrName>style.visibility</p:attrName>
                                        </p:attrNameLst>
                                      </p:cBhvr>
                                      <p:to>
                                        <p:strVal val="visible"/>
                                      </p:to>
                                    </p:set>
                                    <p:animEffect transition="in" filter="slide(fromRight)">
                                      <p:cBhvr>
                                        <p:cTn id="12" dur="300"/>
                                        <p:tgtEl>
                                          <p:spTgt spid="110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7" grpId="0"/>
      <p:bldP spid="11059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51460" y="1069975"/>
            <a:ext cx="8582025" cy="1014730"/>
          </a:xfrm>
          <a:prstGeom prst="rect">
            <a:avLst/>
          </a:prstGeom>
          <a:noFill/>
        </p:spPr>
        <p:txBody>
          <a:bodyPr wrap="square" rtlCol="0">
            <a:spAutoFit/>
          </a:bodyPr>
          <a:lstStyle/>
          <a:p>
            <a:r>
              <a:rPr lang="zh-CN" altLang="en-US" sz="3000">
                <a:gradFill>
                  <a:gsLst>
                    <a:gs pos="0">
                      <a:srgbClr val="012D86"/>
                    </a:gs>
                    <a:gs pos="100000">
                      <a:srgbClr val="0E2557"/>
                    </a:gs>
                  </a:gsLst>
                  <a:lin scaled="0"/>
                </a:gradFill>
                <a:latin typeface="楷体" panose="02010609060101010101" charset="-122"/>
                <a:ea typeface="楷体" panose="02010609060101010101" charset="-122"/>
                <a:sym typeface="+mn-ea"/>
              </a:rPr>
              <a:t>从方法、内容、情感三方面赏析文中刻画人物形象的精彩语句。示例：如下</a:t>
            </a:r>
            <a:endParaRPr lang="zh-CN" altLang="en-US" sz="3000">
              <a:gradFill>
                <a:gsLst>
                  <a:gs pos="0">
                    <a:srgbClr val="012D86"/>
                  </a:gs>
                  <a:gs pos="100000">
                    <a:srgbClr val="0E2557"/>
                  </a:gs>
                </a:gsLst>
                <a:lin scaled="0"/>
              </a:gradFill>
              <a:latin typeface="楷体" panose="02010609060101010101" charset="-122"/>
              <a:ea typeface="楷体" panose="02010609060101010101" charset="-122"/>
              <a:sym typeface="+mn-ea"/>
            </a:endParaRPr>
          </a:p>
        </p:txBody>
      </p:sp>
      <p:grpSp>
        <p:nvGrpSpPr>
          <p:cNvPr id="4" name="组合 3"/>
          <p:cNvGrpSpPr/>
          <p:nvPr>
            <p:custDataLst>
              <p:tags r:id="rId2"/>
            </p:custDataLst>
          </p:nvPr>
        </p:nvGrpSpPr>
        <p:grpSpPr>
          <a:xfrm>
            <a:off x="1780197" y="2024539"/>
            <a:ext cx="3265521" cy="1060609"/>
            <a:chOff x="1284" y="3114"/>
            <a:chExt cx="5469" cy="2227"/>
          </a:xfrm>
          <a:solidFill>
            <a:srgbClr val="FFFF00"/>
          </a:solidFill>
        </p:grpSpPr>
        <p:sp>
          <p:nvSpPr>
            <p:cNvPr id="22530" name="矩形 22529"/>
            <p:cNvSpPr/>
            <p:nvPr>
              <p:custDataLst>
                <p:tags r:id="rId3"/>
              </p:custDataLst>
            </p:nvPr>
          </p:nvSpPr>
          <p:spPr>
            <a:xfrm>
              <a:off x="1284" y="3114"/>
              <a:ext cx="5072" cy="2227"/>
            </a:xfrm>
            <a:prstGeom prst="rect">
              <a:avLst/>
            </a:prstGeom>
            <a:grpFill/>
            <a:ln w="9525">
              <a:noFill/>
            </a:ln>
          </p:spPr>
          <p:txBody>
            <a:bodyPr wrap="square" anchor="ctr">
              <a:spAutoFit/>
            </a:bodyPr>
            <a:lstStyle/>
            <a:p>
              <a:pPr lvl="0">
                <a:lnSpc>
                  <a:spcPct val="150000"/>
                </a:lnSpc>
              </a:pPr>
              <a:r>
                <a:rPr lang="zh-CN" altLang="en-US" sz="2100" b="1">
                  <a:solidFill>
                    <a:schemeClr val="tx1"/>
                  </a:solidFill>
                  <a:latin typeface="楷体" panose="02010609060101010101" charset="-122"/>
                  <a:ea typeface="楷体" panose="02010609060101010101" charset="-122"/>
                </a:rPr>
                <a:t>满面</a:t>
              </a:r>
              <a:r>
                <a:rPr lang="zh-CN" altLang="en-US" sz="2100" b="1">
                  <a:latin typeface="楷体" panose="02010609060101010101" charset="-122"/>
                  <a:ea typeface="楷体" panose="02010609060101010101" charset="-122"/>
                </a:rPr>
                <a:t>尘灰烟火色</a:t>
              </a:r>
              <a:r>
                <a:rPr lang="zh-CN" altLang="en-US" sz="2100" b="1" smtClean="0">
                  <a:solidFill>
                    <a:schemeClr val="tx1"/>
                  </a:solidFill>
                  <a:uFill>
                    <a:solidFill>
                      <a:srgbClr val="FF0000"/>
                    </a:solidFill>
                  </a:uFill>
                  <a:latin typeface="楷体" panose="02010609060101010101" charset="-122"/>
                  <a:ea typeface="楷体" panose="02010609060101010101" charset="-122"/>
                </a:rPr>
                <a:t>，</a:t>
              </a:r>
              <a:endParaRPr lang="zh-CN" altLang="en-US" sz="2100" b="1">
                <a:solidFill>
                  <a:schemeClr val="tx1"/>
                </a:solidFill>
                <a:latin typeface="楷体" panose="02010609060101010101" charset="-122"/>
                <a:ea typeface="楷体" panose="02010609060101010101" charset="-122"/>
              </a:endParaRPr>
            </a:p>
            <a:p>
              <a:pPr lvl="0">
                <a:lnSpc>
                  <a:spcPct val="150000"/>
                </a:lnSpc>
              </a:pPr>
              <a:r>
                <a:rPr lang="zh-CN" altLang="en-US" sz="2100" b="1">
                  <a:solidFill>
                    <a:schemeClr val="tx1"/>
                  </a:solidFill>
                  <a:latin typeface="楷体" panose="02010609060101010101" charset="-122"/>
                  <a:ea typeface="楷体" panose="02010609060101010101" charset="-122"/>
                </a:rPr>
                <a:t>两鬓</a:t>
              </a:r>
              <a:r>
                <a:rPr lang="zh-CN" altLang="en-US" sz="2100" b="1">
                  <a:latin typeface="楷体" panose="02010609060101010101" charset="-122"/>
                  <a:ea typeface="楷体" panose="02010609060101010101" charset="-122"/>
                </a:rPr>
                <a:t>苍苍</a:t>
              </a:r>
              <a:r>
                <a:rPr lang="zh-CN" altLang="en-US" sz="2100" b="1">
                  <a:solidFill>
                    <a:schemeClr val="tx1"/>
                  </a:solidFill>
                  <a:latin typeface="楷体" panose="02010609060101010101" charset="-122"/>
                  <a:ea typeface="楷体" panose="02010609060101010101" charset="-122"/>
                </a:rPr>
                <a:t>十指</a:t>
              </a:r>
              <a:r>
                <a:rPr lang="zh-CN" altLang="en-US" sz="2100" b="1" smtClean="0">
                  <a:solidFill>
                    <a:schemeClr val="tx1"/>
                  </a:solidFill>
                  <a:uFill>
                    <a:solidFill>
                      <a:srgbClr val="FF0000"/>
                    </a:solidFill>
                  </a:uFill>
                  <a:latin typeface="楷体" panose="02010609060101010101" charset="-122"/>
                  <a:ea typeface="楷体" panose="02010609060101010101" charset="-122"/>
                </a:rPr>
                <a:t>黑。</a:t>
              </a:r>
              <a:r>
                <a:rPr lang="zh-CN" altLang="en-US" sz="2100" smtClean="0">
                  <a:solidFill>
                    <a:schemeClr val="tx1"/>
                  </a:solidFill>
                  <a:latin typeface="楷体" panose="02010609060101010101" charset="-122"/>
                  <a:ea typeface="楷体" panose="02010609060101010101" charset="-122"/>
                </a:rPr>
                <a:t> </a:t>
              </a:r>
              <a:endParaRPr lang="zh-CN" altLang="en-US" sz="2100">
                <a:solidFill>
                  <a:schemeClr val="tx1"/>
                </a:solidFill>
                <a:latin typeface="楷体" panose="02010609060101010101" charset="-122"/>
                <a:ea typeface="楷体" panose="02010609060101010101" charset="-122"/>
              </a:endParaRPr>
            </a:p>
          </p:txBody>
        </p:sp>
        <p:sp>
          <p:nvSpPr>
            <p:cNvPr id="22531" name="右大括号 22530"/>
            <p:cNvSpPr/>
            <p:nvPr>
              <p:custDataLst>
                <p:tags r:id="rId4"/>
              </p:custDataLst>
            </p:nvPr>
          </p:nvSpPr>
          <p:spPr>
            <a:xfrm>
              <a:off x="6435" y="3552"/>
              <a:ext cx="318" cy="1587"/>
            </a:xfrm>
            <a:prstGeom prst="rightBrace">
              <a:avLst>
                <a:gd name="adj1" fmla="val 39686"/>
                <a:gd name="adj2" fmla="val 50000"/>
              </a:avLst>
            </a:prstGeom>
            <a:grpFill/>
            <a:ln w="38100" cap="flat" cmpd="sng">
              <a:solidFill>
                <a:schemeClr val="tx1"/>
              </a:solidFill>
              <a:prstDash val="solid"/>
              <a:headEnd type="none" w="med" len="med"/>
              <a:tailEnd type="none" w="med" len="med"/>
            </a:ln>
          </p:spPr>
          <p:txBody>
            <a:bodyPr/>
            <a:lstStyle/>
            <a:p>
              <a:endParaRPr lang="zh-CN" altLang="en-US" sz="2100">
                <a:latin typeface="楷体" panose="02010609060101010101" charset="-122"/>
                <a:ea typeface="楷体" panose="02010609060101010101" charset="-122"/>
              </a:endParaRPr>
            </a:p>
          </p:txBody>
        </p:sp>
      </p:grpSp>
      <p:sp>
        <p:nvSpPr>
          <p:cNvPr id="22532" name="文本框 22531"/>
          <p:cNvSpPr txBox="1"/>
          <p:nvPr>
            <p:custDataLst>
              <p:tags r:id="rId5"/>
            </p:custDataLst>
          </p:nvPr>
        </p:nvSpPr>
        <p:spPr>
          <a:xfrm>
            <a:off x="5325904" y="2468709"/>
            <a:ext cx="1582579" cy="414020"/>
          </a:xfrm>
          <a:prstGeom prst="rect">
            <a:avLst/>
          </a:prstGeom>
          <a:noFill/>
          <a:ln w="9525">
            <a:noFill/>
          </a:ln>
        </p:spPr>
        <p:txBody>
          <a:bodyPr wrap="square">
            <a:spAutoFit/>
          </a:bodyPr>
          <a:lstStyle/>
          <a:p>
            <a:pPr lvl="0" eaLnBrk="0" hangingPunct="0">
              <a:spcBef>
                <a:spcPct val="50000"/>
              </a:spcBef>
              <a:buClrTx/>
            </a:pPr>
            <a:r>
              <a:rPr lang="zh-CN" altLang="en-US" sz="2100" b="1">
                <a:solidFill>
                  <a:srgbClr val="FF0000"/>
                </a:solidFill>
                <a:uFillTx/>
                <a:latin typeface="Arial" panose="020B0604020202020204" pitchFamily="34" charset="0"/>
                <a:ea typeface="楷体" panose="02010609060101010101" charset="-122"/>
              </a:rPr>
              <a:t>外貌描写</a:t>
            </a:r>
            <a:endParaRPr lang="zh-CN" altLang="en-US" sz="2100" b="1">
              <a:solidFill>
                <a:srgbClr val="FF0000"/>
              </a:solidFill>
              <a:uFillTx/>
              <a:latin typeface="Arial" panose="020B0604020202020204" pitchFamily="34" charset="0"/>
              <a:ea typeface="楷体" panose="02010609060101010101" charset="-122"/>
            </a:endParaRPr>
          </a:p>
        </p:txBody>
      </p:sp>
      <p:sp>
        <p:nvSpPr>
          <p:cNvPr id="22534" name="矩形 22533"/>
          <p:cNvSpPr/>
          <p:nvPr>
            <p:custDataLst>
              <p:tags r:id="rId6"/>
            </p:custDataLst>
          </p:nvPr>
        </p:nvSpPr>
        <p:spPr>
          <a:xfrm>
            <a:off x="99536" y="3198336"/>
            <a:ext cx="8955405" cy="2611120"/>
          </a:xfrm>
          <a:prstGeom prst="rect">
            <a:avLst/>
          </a:prstGeom>
          <a:solidFill>
            <a:schemeClr val="accent5">
              <a:lumMod val="20000"/>
              <a:lumOff val="80000"/>
            </a:schemeClr>
          </a:solidFill>
          <a:ln w="9525">
            <a:noFill/>
          </a:ln>
        </p:spPr>
        <p:txBody>
          <a:bodyPr wrap="square" anchor="ctr">
            <a:spAutoFit/>
          </a:bodyPr>
          <a:lstStyle/>
          <a:p>
            <a:pPr lvl="0" algn="l">
              <a:lnSpc>
                <a:spcPct val="130000"/>
              </a:lnSpc>
              <a:buClrTx/>
              <a:buSzTx/>
              <a:buFontTx/>
            </a:pPr>
            <a:r>
              <a:rPr lang="zh-CN" altLang="en-US" sz="2100" b="1">
                <a:latin typeface="黑体" panose="02010609060101010101" pitchFamily="2" charset="-122"/>
                <a:ea typeface="黑体" panose="02010609060101010101" pitchFamily="2" charset="-122"/>
                <a:sym typeface="+mn-ea"/>
              </a:rPr>
              <a:t>1、</a:t>
            </a:r>
            <a:r>
              <a:rPr lang="zh-CN" altLang="en-US" sz="2100" b="1">
                <a:highlight>
                  <a:srgbClr val="FFFF00"/>
                </a:highlight>
                <a:latin typeface="黑体" panose="02010609060101010101" pitchFamily="2" charset="-122"/>
                <a:ea typeface="黑体" panose="02010609060101010101" pitchFamily="2" charset="-122"/>
                <a:sym typeface="+mn-ea"/>
              </a:rPr>
              <a:t>方法：</a:t>
            </a:r>
            <a:r>
              <a:rPr lang="zh-CN" altLang="en-US" sz="2100" b="1">
                <a:latin typeface="黑体" panose="02010609060101010101" pitchFamily="2" charset="-122"/>
                <a:ea typeface="黑体" panose="02010609060101010101" pitchFamily="2" charset="-122"/>
                <a:sym typeface="+mn-ea"/>
              </a:rPr>
              <a:t>外貌描写。</a:t>
            </a:r>
            <a:endParaRPr lang="zh-CN" altLang="en-US" sz="2100" b="1">
              <a:latin typeface="黑体" panose="02010609060101010101" pitchFamily="2" charset="-122"/>
              <a:ea typeface="黑体" panose="02010609060101010101" pitchFamily="2" charset="-122"/>
              <a:sym typeface="+mn-ea"/>
            </a:endParaRPr>
          </a:p>
          <a:p>
            <a:pPr lvl="0" algn="l">
              <a:lnSpc>
                <a:spcPct val="130000"/>
              </a:lnSpc>
              <a:buClrTx/>
              <a:buSzTx/>
              <a:buFontTx/>
            </a:pPr>
            <a:r>
              <a:rPr lang="zh-CN" altLang="en-US" sz="2100" b="1">
                <a:latin typeface="黑体" panose="02010609060101010101" pitchFamily="2" charset="-122"/>
                <a:ea typeface="黑体" panose="02010609060101010101" pitchFamily="2" charset="-122"/>
                <a:sym typeface="+mn-ea"/>
              </a:rPr>
              <a:t>2、</a:t>
            </a:r>
            <a:r>
              <a:rPr lang="zh-CN" altLang="en-US" sz="2100" b="1">
                <a:highlight>
                  <a:srgbClr val="FFFF00"/>
                </a:highlight>
                <a:latin typeface="黑体" panose="02010609060101010101" pitchFamily="2" charset="-122"/>
                <a:ea typeface="黑体" panose="02010609060101010101" pitchFamily="2" charset="-122"/>
                <a:sym typeface="+mn-ea"/>
              </a:rPr>
              <a:t>内容：</a:t>
            </a:r>
            <a:r>
              <a:rPr lang="zh-CN" altLang="en-US" sz="2100" b="1">
                <a:latin typeface="黑体" panose="02010609060101010101" pitchFamily="2" charset="-122"/>
                <a:ea typeface="黑体" panose="02010609060101010101" pitchFamily="2" charset="-122"/>
                <a:sym typeface="+mn-ea"/>
              </a:rPr>
              <a:t>抓住三个部位、三种颜色，生动形象地描绘出卖炭翁的生存状态：一是劳动的艰辛，一是年岁已老。后一句中，“苍苍”与“黑”形成鲜明对照。</a:t>
            </a:r>
            <a:r>
              <a:rPr lang="zh-CN" altLang="en-US" sz="2100" b="1">
                <a:latin typeface="黑体" panose="02010609060101010101" pitchFamily="2" charset="-122"/>
                <a:ea typeface="黑体" panose="02010609060101010101" pitchFamily="2" charset="-122"/>
                <a:sym typeface="+mn-ea"/>
              </a:rPr>
              <a:t>生动地刻画了一位年迈老人悲苦的形象。</a:t>
            </a:r>
            <a:endParaRPr lang="zh-CN" altLang="en-US" sz="2100" b="1">
              <a:latin typeface="黑体" panose="02010609060101010101" pitchFamily="2" charset="-122"/>
              <a:ea typeface="黑体" panose="02010609060101010101" pitchFamily="2" charset="-122"/>
              <a:sym typeface="+mn-ea"/>
            </a:endParaRPr>
          </a:p>
          <a:p>
            <a:pPr lvl="0" algn="l">
              <a:lnSpc>
                <a:spcPct val="130000"/>
              </a:lnSpc>
              <a:buClrTx/>
              <a:buSzTx/>
              <a:buFontTx/>
            </a:pPr>
            <a:r>
              <a:rPr lang="zh-CN" altLang="en-US" sz="2100" b="1">
                <a:latin typeface="黑体" panose="02010609060101010101" pitchFamily="2" charset="-122"/>
                <a:ea typeface="黑体" panose="02010609060101010101" pitchFamily="2" charset="-122"/>
                <a:sym typeface="+mn-ea"/>
              </a:rPr>
              <a:t>3、</a:t>
            </a:r>
            <a:r>
              <a:rPr lang="zh-CN" altLang="en-US" sz="2100" b="1">
                <a:highlight>
                  <a:srgbClr val="FFFF00"/>
                </a:highlight>
                <a:latin typeface="黑体" panose="02010609060101010101" pitchFamily="2" charset="-122"/>
                <a:ea typeface="黑体" panose="02010609060101010101" pitchFamily="2" charset="-122"/>
                <a:sym typeface="+mn-ea"/>
              </a:rPr>
              <a:t>情感：</a:t>
            </a:r>
            <a:r>
              <a:rPr lang="zh-CN" altLang="en-US" sz="2100" b="1">
                <a:latin typeface="黑体" panose="02010609060101010101" pitchFamily="2" charset="-122"/>
                <a:ea typeface="黑体" panose="02010609060101010101" pitchFamily="2" charset="-122"/>
                <a:sym typeface="+mn-ea"/>
              </a:rPr>
              <a:t>表达了作者对作者对下层劳动人民的深切同情，对统治阶层假借宫市之名抢去豪夺故作非为的罪恶进行了有力地控诉。</a:t>
            </a:r>
            <a:endParaRPr lang="zh-CN" altLang="en-US" sz="2100" b="1">
              <a:latin typeface="黑体" panose="02010609060101010101" pitchFamily="2" charset="-122"/>
              <a:ea typeface="黑体" panose="02010609060101010101" pitchFamily="2" charset="-122"/>
              <a:sym typeface="+mn-ea"/>
            </a:endParaRPr>
          </a:p>
        </p:txBody>
      </p:sp>
      <p:sp>
        <p:nvSpPr>
          <p:cNvPr id="25601" name="标题 72705"/>
          <p:cNvSpPr>
            <a:spLocks noGrp="1"/>
          </p:cNvSpPr>
          <p:nvPr>
            <p:ph type="title"/>
          </p:nvPr>
        </p:nvSpPr>
        <p:spPr>
          <a:xfrm>
            <a:off x="323850" y="-317"/>
            <a:ext cx="8229600" cy="1143000"/>
          </a:xfrm>
        </p:spPr>
        <p:txBody>
          <a:bodyPr anchor="ctr"/>
          <a:p>
            <a:pPr fontAlgn="base"/>
            <a:r>
              <a:rPr lang="zh-CN" altLang="en-US" sz="4000" b="1" strike="noStrike" noProof="1" dirty="0">
                <a:solidFill>
                  <a:srgbClr val="131DDF"/>
                </a:solidFill>
                <a:effectLst/>
                <a:sym typeface="+mn-ea"/>
              </a:rPr>
              <a:t>角度二：赏析名句</a:t>
            </a:r>
            <a:endParaRPr lang="zh-CN" altLang="en-US" sz="4000" b="1" strike="noStrike" noProof="1" dirty="0">
              <a:solidFill>
                <a:srgbClr val="131DDF"/>
              </a:solidFill>
              <a:effectLst/>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 calcmode="lin" valueType="num">
                                      <p:cBhvr additive="base">
                                        <p:cTn id="12" dur="500" fill="hold"/>
                                        <p:tgtEl>
                                          <p:spTgt spid="22532"/>
                                        </p:tgtEl>
                                        <p:attrNameLst>
                                          <p:attrName>ppt_x</p:attrName>
                                        </p:attrNameLst>
                                      </p:cBhvr>
                                      <p:tavLst>
                                        <p:tav tm="0">
                                          <p:val>
                                            <p:strVal val="#ppt_x"/>
                                          </p:val>
                                        </p:tav>
                                        <p:tav tm="100000">
                                          <p:val>
                                            <p:strVal val="#ppt_x"/>
                                          </p:val>
                                        </p:tav>
                                      </p:tavLst>
                                    </p:anim>
                                    <p:anim calcmode="lin" valueType="num">
                                      <p:cBhvr additive="base">
                                        <p:cTn id="13"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534"/>
                                        </p:tgtEl>
                                        <p:attrNameLst>
                                          <p:attrName>style.visibility</p:attrName>
                                        </p:attrNameLst>
                                      </p:cBhvr>
                                      <p:to>
                                        <p:strVal val="visible"/>
                                      </p:to>
                                    </p:set>
                                    <p:anim calcmode="lin" valueType="num">
                                      <p:cBhvr additive="base">
                                        <p:cTn id="18" dur="500" fill="hold"/>
                                        <p:tgtEl>
                                          <p:spTgt spid="22534"/>
                                        </p:tgtEl>
                                        <p:attrNameLst>
                                          <p:attrName>ppt_x</p:attrName>
                                        </p:attrNameLst>
                                      </p:cBhvr>
                                      <p:tavLst>
                                        <p:tav tm="0">
                                          <p:val>
                                            <p:strVal val="#ppt_x"/>
                                          </p:val>
                                        </p:tav>
                                        <p:tav tm="100000">
                                          <p:val>
                                            <p:strVal val="#ppt_x"/>
                                          </p:val>
                                        </p:tav>
                                      </p:tavLst>
                                    </p:anim>
                                    <p:anim calcmode="lin" valueType="num">
                                      <p:cBhvr additive="base">
                                        <p:cTn id="19"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253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51460" y="1069975"/>
            <a:ext cx="8582025" cy="1014730"/>
          </a:xfrm>
          <a:prstGeom prst="rect">
            <a:avLst/>
          </a:prstGeom>
          <a:noFill/>
        </p:spPr>
        <p:txBody>
          <a:bodyPr wrap="square" rtlCol="0">
            <a:spAutoFit/>
          </a:bodyPr>
          <a:lstStyle/>
          <a:p>
            <a:r>
              <a:rPr lang="zh-CN" altLang="en-US" sz="3000">
                <a:gradFill>
                  <a:gsLst>
                    <a:gs pos="0">
                      <a:srgbClr val="012D86"/>
                    </a:gs>
                    <a:gs pos="100000">
                      <a:srgbClr val="0E2557"/>
                    </a:gs>
                  </a:gsLst>
                  <a:lin scaled="0"/>
                </a:gradFill>
                <a:latin typeface="楷体" panose="02010609060101010101" charset="-122"/>
                <a:ea typeface="楷体" panose="02010609060101010101" charset="-122"/>
                <a:sym typeface="+mn-ea"/>
              </a:rPr>
              <a:t>从方法、内容、情感三方面赏析文中刻画人物形象的精彩语句。示例：如下</a:t>
            </a:r>
            <a:endParaRPr lang="zh-CN" altLang="en-US" sz="3000">
              <a:gradFill>
                <a:gsLst>
                  <a:gs pos="0">
                    <a:srgbClr val="012D86"/>
                  </a:gs>
                  <a:gs pos="100000">
                    <a:srgbClr val="0E2557"/>
                  </a:gs>
                </a:gsLst>
                <a:lin scaled="0"/>
              </a:gradFill>
              <a:latin typeface="楷体" panose="02010609060101010101" charset="-122"/>
              <a:ea typeface="楷体" panose="02010609060101010101" charset="-122"/>
              <a:sym typeface="+mn-ea"/>
            </a:endParaRPr>
          </a:p>
        </p:txBody>
      </p:sp>
      <p:grpSp>
        <p:nvGrpSpPr>
          <p:cNvPr id="4" name="组合 3"/>
          <p:cNvGrpSpPr/>
          <p:nvPr>
            <p:custDataLst>
              <p:tags r:id="rId2"/>
            </p:custDataLst>
          </p:nvPr>
        </p:nvGrpSpPr>
        <p:grpSpPr>
          <a:xfrm>
            <a:off x="2072932" y="2080737"/>
            <a:ext cx="3265521" cy="1060609"/>
            <a:chOff x="1284" y="3292"/>
            <a:chExt cx="5469" cy="2227"/>
          </a:xfrm>
          <a:solidFill>
            <a:srgbClr val="FFFF00"/>
          </a:solidFill>
        </p:grpSpPr>
        <p:sp>
          <p:nvSpPr>
            <p:cNvPr id="22530" name="矩形 22529"/>
            <p:cNvSpPr/>
            <p:nvPr>
              <p:custDataLst>
                <p:tags r:id="rId3"/>
              </p:custDataLst>
            </p:nvPr>
          </p:nvSpPr>
          <p:spPr>
            <a:xfrm>
              <a:off x="1284" y="3292"/>
              <a:ext cx="5013" cy="2227"/>
            </a:xfrm>
            <a:prstGeom prst="rect">
              <a:avLst/>
            </a:prstGeom>
            <a:grpFill/>
            <a:ln w="9525">
              <a:noFill/>
            </a:ln>
          </p:spPr>
          <p:txBody>
            <a:bodyPr wrap="square" anchor="ctr">
              <a:spAutoFit/>
            </a:bodyPr>
            <a:lstStyle/>
            <a:p>
              <a:pPr lvl="0">
                <a:lnSpc>
                  <a:spcPct val="150000"/>
                </a:lnSpc>
              </a:pPr>
              <a:r>
                <a:rPr lang="zh-CN" altLang="en-US" sz="2100" b="1" dirty="0">
                  <a:solidFill>
                    <a:srgbClr val="FF0000"/>
                  </a:solidFill>
                  <a:sym typeface="+mn-ea"/>
                </a:rPr>
                <a:t>卖炭得钱何所营？</a:t>
              </a:r>
              <a:endParaRPr lang="zh-CN" altLang="en-US" sz="2100" b="1" dirty="0">
                <a:solidFill>
                  <a:srgbClr val="FF0000"/>
                </a:solidFill>
                <a:sym typeface="+mn-ea"/>
              </a:endParaRPr>
            </a:p>
            <a:p>
              <a:pPr lvl="0">
                <a:lnSpc>
                  <a:spcPct val="150000"/>
                </a:lnSpc>
              </a:pPr>
              <a:r>
                <a:rPr lang="zh-CN" altLang="en-US" sz="2100" b="1" dirty="0">
                  <a:solidFill>
                    <a:srgbClr val="FF0000"/>
                  </a:solidFill>
                  <a:sym typeface="+mn-ea"/>
                </a:rPr>
                <a:t>身上衣裳口中食</a:t>
              </a:r>
              <a:endParaRPr lang="zh-CN" altLang="en-US" sz="2100">
                <a:solidFill>
                  <a:schemeClr val="tx1"/>
                </a:solidFill>
                <a:latin typeface="楷体" panose="02010609060101010101" charset="-122"/>
                <a:ea typeface="楷体" panose="02010609060101010101" charset="-122"/>
              </a:endParaRPr>
            </a:p>
          </p:txBody>
        </p:sp>
        <p:sp>
          <p:nvSpPr>
            <p:cNvPr id="22531" name="右大括号 22530"/>
            <p:cNvSpPr/>
            <p:nvPr>
              <p:custDataLst>
                <p:tags r:id="rId4"/>
              </p:custDataLst>
            </p:nvPr>
          </p:nvSpPr>
          <p:spPr>
            <a:xfrm>
              <a:off x="6435" y="3552"/>
              <a:ext cx="318" cy="1587"/>
            </a:xfrm>
            <a:prstGeom prst="rightBrace">
              <a:avLst>
                <a:gd name="adj1" fmla="val 0"/>
                <a:gd name="adj2" fmla="val 55975"/>
              </a:avLst>
            </a:prstGeom>
            <a:grpFill/>
            <a:ln w="38100" cap="flat" cmpd="sng">
              <a:solidFill>
                <a:schemeClr val="tx1"/>
              </a:solidFill>
              <a:prstDash val="solid"/>
              <a:headEnd type="none" w="med" len="med"/>
              <a:tailEnd type="none" w="med" len="med"/>
            </a:ln>
          </p:spPr>
          <p:txBody>
            <a:bodyPr/>
            <a:lstStyle/>
            <a:p>
              <a:endParaRPr lang="zh-CN" altLang="en-US" sz="2100">
                <a:latin typeface="楷体" panose="02010609060101010101" charset="-122"/>
                <a:ea typeface="楷体" panose="02010609060101010101" charset="-122"/>
              </a:endParaRPr>
            </a:p>
          </p:txBody>
        </p:sp>
      </p:grpSp>
      <p:sp>
        <p:nvSpPr>
          <p:cNvPr id="22534" name="矩形 22533"/>
          <p:cNvSpPr/>
          <p:nvPr>
            <p:custDataLst>
              <p:tags r:id="rId5"/>
            </p:custDataLst>
          </p:nvPr>
        </p:nvSpPr>
        <p:spPr>
          <a:xfrm>
            <a:off x="99536" y="3408204"/>
            <a:ext cx="8955405" cy="2191385"/>
          </a:xfrm>
          <a:prstGeom prst="rect">
            <a:avLst/>
          </a:prstGeom>
          <a:solidFill>
            <a:schemeClr val="accent5">
              <a:lumMod val="20000"/>
              <a:lumOff val="80000"/>
            </a:schemeClr>
          </a:solidFill>
          <a:ln w="9525">
            <a:noFill/>
          </a:ln>
        </p:spPr>
        <p:txBody>
          <a:bodyPr wrap="square" anchor="ctr">
            <a:spAutoFit/>
          </a:bodyPr>
          <a:lstStyle/>
          <a:p>
            <a:pPr lvl="0" algn="l">
              <a:lnSpc>
                <a:spcPct val="130000"/>
              </a:lnSpc>
              <a:buClrTx/>
              <a:buSzTx/>
              <a:buFontTx/>
            </a:pPr>
            <a:r>
              <a:rPr lang="zh-CN" altLang="en-US" sz="2100" b="1">
                <a:latin typeface="黑体" panose="02010609060101010101" pitchFamily="2" charset="-122"/>
                <a:ea typeface="黑体" panose="02010609060101010101" pitchFamily="2" charset="-122"/>
                <a:sym typeface="+mn-ea"/>
              </a:rPr>
              <a:t>1、</a:t>
            </a:r>
            <a:r>
              <a:rPr lang="zh-CN" altLang="en-US" sz="2100" b="1">
                <a:highlight>
                  <a:srgbClr val="FFFF00"/>
                </a:highlight>
                <a:latin typeface="黑体" panose="02010609060101010101" pitchFamily="2" charset="-122"/>
                <a:ea typeface="黑体" panose="02010609060101010101" pitchFamily="2" charset="-122"/>
                <a:sym typeface="+mn-ea"/>
              </a:rPr>
              <a:t>方法：</a:t>
            </a:r>
            <a:r>
              <a:rPr lang="zh-CN" altLang="en-US" sz="2100" b="1">
                <a:latin typeface="黑体" panose="02010609060101010101" pitchFamily="2" charset="-122"/>
                <a:ea typeface="黑体" panose="02010609060101010101" pitchFamily="2" charset="-122"/>
                <a:sym typeface="+mn-ea"/>
              </a:rPr>
              <a:t>设问的修辞方法。</a:t>
            </a:r>
            <a:endParaRPr lang="zh-CN" altLang="en-US" sz="2100" b="1">
              <a:latin typeface="黑体" panose="02010609060101010101" pitchFamily="2" charset="-122"/>
              <a:ea typeface="黑体" panose="02010609060101010101" pitchFamily="2" charset="-122"/>
              <a:sym typeface="+mn-ea"/>
            </a:endParaRPr>
          </a:p>
          <a:p>
            <a:pPr lvl="0" algn="l">
              <a:lnSpc>
                <a:spcPct val="130000"/>
              </a:lnSpc>
              <a:buClrTx/>
              <a:buSzTx/>
              <a:buFontTx/>
            </a:pPr>
            <a:r>
              <a:rPr lang="zh-CN" altLang="en-US" sz="2100" b="1">
                <a:latin typeface="黑体" panose="02010609060101010101" pitchFamily="2" charset="-122"/>
                <a:ea typeface="黑体" panose="02010609060101010101" pitchFamily="2" charset="-122"/>
                <a:sym typeface="+mn-ea"/>
              </a:rPr>
              <a:t>2、</a:t>
            </a:r>
            <a:r>
              <a:rPr lang="zh-CN" altLang="en-US" sz="2100" b="1">
                <a:highlight>
                  <a:srgbClr val="FFFF00"/>
                </a:highlight>
                <a:latin typeface="黑体" panose="02010609060101010101" pitchFamily="2" charset="-122"/>
                <a:ea typeface="黑体" panose="02010609060101010101" pitchFamily="2" charset="-122"/>
                <a:sym typeface="+mn-ea"/>
              </a:rPr>
              <a:t>内容：</a:t>
            </a:r>
            <a:r>
              <a:rPr lang="zh-CN" altLang="en-US" sz="2100" b="1">
                <a:latin typeface="黑体" panose="02010609060101010101" pitchFamily="2" charset="-122"/>
                <a:ea typeface="黑体" panose="02010609060101010101" pitchFamily="2" charset="-122"/>
                <a:sym typeface="+mn-ea"/>
              </a:rPr>
              <a:t>一问一答写出其贫困悲惨的境遇及生活的不幸，也为下文描写卖炭翁更加的不幸作了铺垫。</a:t>
            </a:r>
            <a:endParaRPr lang="zh-CN" altLang="en-US" sz="2100" b="1" dirty="0">
              <a:solidFill>
                <a:srgbClr val="00B050"/>
              </a:solidFill>
              <a:latin typeface="Arial" panose="020B0604020202020204" pitchFamily="34" charset="0"/>
            </a:endParaRPr>
          </a:p>
          <a:p>
            <a:pPr lvl="0" algn="l">
              <a:lnSpc>
                <a:spcPct val="130000"/>
              </a:lnSpc>
              <a:buClrTx/>
              <a:buSzTx/>
              <a:buFontTx/>
            </a:pPr>
            <a:r>
              <a:rPr lang="zh-CN" altLang="en-US" sz="2100" b="1">
                <a:latin typeface="黑体" panose="02010609060101010101" pitchFamily="2" charset="-122"/>
                <a:ea typeface="黑体" panose="02010609060101010101" pitchFamily="2" charset="-122"/>
                <a:sym typeface="+mn-ea"/>
              </a:rPr>
              <a:t>3、</a:t>
            </a:r>
            <a:r>
              <a:rPr lang="zh-CN" altLang="en-US" sz="2100" b="1">
                <a:highlight>
                  <a:srgbClr val="FFFF00"/>
                </a:highlight>
                <a:latin typeface="黑体" panose="02010609060101010101" pitchFamily="2" charset="-122"/>
                <a:ea typeface="黑体" panose="02010609060101010101" pitchFamily="2" charset="-122"/>
                <a:sym typeface="+mn-ea"/>
              </a:rPr>
              <a:t>情感：</a:t>
            </a:r>
            <a:r>
              <a:rPr lang="zh-CN" altLang="en-US" sz="2100" b="1">
                <a:latin typeface="黑体" panose="02010609060101010101" pitchFamily="2" charset="-122"/>
                <a:ea typeface="黑体" panose="02010609060101010101" pitchFamily="2" charset="-122"/>
                <a:sym typeface="+mn-ea"/>
              </a:rPr>
              <a:t>表达了作者对作者对下层劳动人民的深切同情，对统治阶层假借宫市之名抢去豪夺故作非为的罪恶进行了有力地控诉。</a:t>
            </a:r>
            <a:endParaRPr lang="zh-CN" altLang="en-US" sz="2100" b="1">
              <a:latin typeface="黑体" panose="02010609060101010101" pitchFamily="2" charset="-122"/>
              <a:ea typeface="黑体" panose="02010609060101010101" pitchFamily="2" charset="-122"/>
              <a:sym typeface="+mn-ea"/>
            </a:endParaRPr>
          </a:p>
        </p:txBody>
      </p:sp>
      <p:sp>
        <p:nvSpPr>
          <p:cNvPr id="25601" name="标题 72705"/>
          <p:cNvSpPr>
            <a:spLocks noGrp="1"/>
          </p:cNvSpPr>
          <p:nvPr>
            <p:ph type="title"/>
          </p:nvPr>
        </p:nvSpPr>
        <p:spPr>
          <a:xfrm>
            <a:off x="323850" y="-317"/>
            <a:ext cx="8229600" cy="1143000"/>
          </a:xfrm>
        </p:spPr>
        <p:txBody>
          <a:bodyPr anchor="ctr"/>
          <a:p>
            <a:pPr fontAlgn="base"/>
            <a:r>
              <a:rPr lang="zh-CN" altLang="en-US" sz="4000" b="1" strike="noStrike" noProof="1" dirty="0">
                <a:solidFill>
                  <a:srgbClr val="131DDF"/>
                </a:solidFill>
                <a:effectLst/>
                <a:sym typeface="+mn-ea"/>
              </a:rPr>
              <a:t>角度二：赏析名句</a:t>
            </a:r>
            <a:endParaRPr lang="zh-CN" altLang="en-US" sz="4000" b="1" strike="noStrike" noProof="1" dirty="0">
              <a:solidFill>
                <a:srgbClr val="131DDF"/>
              </a:solidFill>
              <a:effectLst/>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34"/>
                                        </p:tgtEl>
                                        <p:attrNameLst>
                                          <p:attrName>style.visibility</p:attrName>
                                        </p:attrNameLst>
                                      </p:cBhvr>
                                      <p:to>
                                        <p:strVal val="visible"/>
                                      </p:to>
                                    </p:set>
                                    <p:anim calcmode="lin" valueType="num">
                                      <p:cBhvr additive="base">
                                        <p:cTn id="12" dur="500" fill="hold"/>
                                        <p:tgtEl>
                                          <p:spTgt spid="22534"/>
                                        </p:tgtEl>
                                        <p:attrNameLst>
                                          <p:attrName>ppt_x</p:attrName>
                                        </p:attrNameLst>
                                      </p:cBhvr>
                                      <p:tavLst>
                                        <p:tav tm="0">
                                          <p:val>
                                            <p:strVal val="#ppt_x"/>
                                          </p:val>
                                        </p:tav>
                                        <p:tav tm="100000">
                                          <p:val>
                                            <p:strVal val="#ppt_x"/>
                                          </p:val>
                                        </p:tav>
                                      </p:tavLst>
                                    </p:anim>
                                    <p:anim calcmode="lin" valueType="num">
                                      <p:cBhvr additive="base">
                                        <p:cTn id="13"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51460" y="1069975"/>
            <a:ext cx="8582025" cy="829945"/>
          </a:xfrm>
          <a:prstGeom prst="rect">
            <a:avLst/>
          </a:prstGeom>
          <a:noFill/>
        </p:spPr>
        <p:txBody>
          <a:bodyPr wrap="square" rtlCol="0">
            <a:spAutoFit/>
          </a:bodyPr>
          <a:lstStyle/>
          <a:p>
            <a:r>
              <a:rPr lang="zh-CN" altLang="en-US" sz="2400">
                <a:gradFill>
                  <a:gsLst>
                    <a:gs pos="0">
                      <a:srgbClr val="012D86"/>
                    </a:gs>
                    <a:gs pos="100000">
                      <a:srgbClr val="0E2557"/>
                    </a:gs>
                  </a:gsLst>
                  <a:lin scaled="0"/>
                </a:gradFill>
                <a:latin typeface="楷体" panose="02010609060101010101" charset="-122"/>
                <a:ea typeface="楷体" panose="02010609060101010101" charset="-122"/>
                <a:sym typeface="+mn-ea"/>
              </a:rPr>
              <a:t>从方法、内容、情感三方面赏析文中刻画人物形象的精彩语句。示例：如下</a:t>
            </a:r>
            <a:endParaRPr lang="zh-CN" altLang="en-US" sz="2400">
              <a:gradFill>
                <a:gsLst>
                  <a:gs pos="0">
                    <a:srgbClr val="012D86"/>
                  </a:gs>
                  <a:gs pos="100000">
                    <a:srgbClr val="0E2557"/>
                  </a:gs>
                </a:gsLst>
                <a:lin scaled="0"/>
              </a:gradFill>
              <a:latin typeface="楷体" panose="02010609060101010101" charset="-122"/>
              <a:ea typeface="楷体" panose="02010609060101010101" charset="-122"/>
              <a:sym typeface="+mn-ea"/>
            </a:endParaRPr>
          </a:p>
        </p:txBody>
      </p:sp>
      <p:grpSp>
        <p:nvGrpSpPr>
          <p:cNvPr id="4" name="组合 3"/>
          <p:cNvGrpSpPr/>
          <p:nvPr>
            <p:custDataLst>
              <p:tags r:id="rId2"/>
            </p:custDataLst>
          </p:nvPr>
        </p:nvGrpSpPr>
        <p:grpSpPr>
          <a:xfrm>
            <a:off x="2072932" y="2080737"/>
            <a:ext cx="3265521" cy="1060609"/>
            <a:chOff x="1284" y="3292"/>
            <a:chExt cx="5469" cy="2227"/>
          </a:xfrm>
          <a:solidFill>
            <a:srgbClr val="FFFF00"/>
          </a:solidFill>
        </p:grpSpPr>
        <p:sp>
          <p:nvSpPr>
            <p:cNvPr id="22530" name="矩形 22529"/>
            <p:cNvSpPr/>
            <p:nvPr>
              <p:custDataLst>
                <p:tags r:id="rId3"/>
              </p:custDataLst>
            </p:nvPr>
          </p:nvSpPr>
          <p:spPr>
            <a:xfrm>
              <a:off x="1284" y="3292"/>
              <a:ext cx="5013" cy="2227"/>
            </a:xfrm>
            <a:prstGeom prst="rect">
              <a:avLst/>
            </a:prstGeom>
            <a:grpFill/>
            <a:ln w="9525">
              <a:noFill/>
            </a:ln>
          </p:spPr>
          <p:txBody>
            <a:bodyPr wrap="square" anchor="ctr">
              <a:spAutoFit/>
            </a:bodyPr>
            <a:lstStyle/>
            <a:p>
              <a:pPr lvl="0">
                <a:lnSpc>
                  <a:spcPct val="150000"/>
                </a:lnSpc>
              </a:pPr>
              <a:r>
                <a:rPr lang="zh-CN" altLang="en-US" sz="2100" b="1" dirty="0">
                  <a:solidFill>
                    <a:srgbClr val="FF0000"/>
                  </a:solidFill>
                  <a:effectLst>
                    <a:outerShdw blurRad="38100" dist="38100" dir="2700000" algn="tl">
                      <a:srgbClr val="000000">
                        <a:alpha val="43137"/>
                      </a:srgbClr>
                    </a:outerShdw>
                  </a:effectLst>
                  <a:sym typeface="+mn-ea"/>
                </a:rPr>
                <a:t>可怜身上衣正单，</a:t>
              </a:r>
              <a:endParaRPr lang="zh-CN" altLang="en-US" sz="2100" b="1" dirty="0">
                <a:solidFill>
                  <a:srgbClr val="FF0000"/>
                </a:solidFill>
                <a:effectLst>
                  <a:outerShdw blurRad="38100" dist="38100" dir="2700000" algn="tl">
                    <a:srgbClr val="000000">
                      <a:alpha val="43137"/>
                    </a:srgbClr>
                  </a:outerShdw>
                </a:effectLst>
                <a:sym typeface="+mn-ea"/>
              </a:endParaRPr>
            </a:p>
            <a:p>
              <a:pPr lvl="0">
                <a:lnSpc>
                  <a:spcPct val="150000"/>
                </a:lnSpc>
              </a:pPr>
              <a:r>
                <a:rPr lang="zh-CN" altLang="en-US" sz="2100" b="1" dirty="0">
                  <a:solidFill>
                    <a:srgbClr val="FF0000"/>
                  </a:solidFill>
                  <a:effectLst>
                    <a:outerShdw blurRad="38100" dist="38100" dir="2700000" algn="tl">
                      <a:srgbClr val="000000">
                        <a:alpha val="43137"/>
                      </a:srgbClr>
                    </a:outerShdw>
                  </a:effectLst>
                  <a:sym typeface="+mn-ea"/>
                </a:rPr>
                <a:t>心忧炭贱愿天寒</a:t>
              </a:r>
              <a:endParaRPr lang="zh-CN" altLang="en-US" sz="2100">
                <a:solidFill>
                  <a:schemeClr val="tx1"/>
                </a:solidFill>
                <a:latin typeface="楷体" panose="02010609060101010101" charset="-122"/>
                <a:ea typeface="楷体" panose="02010609060101010101" charset="-122"/>
              </a:endParaRPr>
            </a:p>
          </p:txBody>
        </p:sp>
        <p:sp>
          <p:nvSpPr>
            <p:cNvPr id="22531" name="右大括号 22530"/>
            <p:cNvSpPr/>
            <p:nvPr>
              <p:custDataLst>
                <p:tags r:id="rId4"/>
              </p:custDataLst>
            </p:nvPr>
          </p:nvSpPr>
          <p:spPr>
            <a:xfrm>
              <a:off x="6435" y="3552"/>
              <a:ext cx="318" cy="1587"/>
            </a:xfrm>
            <a:prstGeom prst="rightBrace">
              <a:avLst>
                <a:gd name="adj1" fmla="val 0"/>
                <a:gd name="adj2" fmla="val 55975"/>
              </a:avLst>
            </a:prstGeom>
            <a:grpFill/>
            <a:ln w="38100" cap="flat" cmpd="sng">
              <a:solidFill>
                <a:schemeClr val="tx1"/>
              </a:solidFill>
              <a:prstDash val="solid"/>
              <a:headEnd type="none" w="med" len="med"/>
              <a:tailEnd type="none" w="med" len="med"/>
            </a:ln>
          </p:spPr>
          <p:txBody>
            <a:bodyPr/>
            <a:lstStyle/>
            <a:p>
              <a:endParaRPr lang="zh-CN" altLang="en-US" sz="2100">
                <a:latin typeface="楷体" panose="02010609060101010101" charset="-122"/>
                <a:ea typeface="楷体" panose="02010609060101010101" charset="-122"/>
              </a:endParaRPr>
            </a:p>
          </p:txBody>
        </p:sp>
      </p:grpSp>
      <p:sp>
        <p:nvSpPr>
          <p:cNvPr id="22534" name="矩形 22533"/>
          <p:cNvSpPr/>
          <p:nvPr>
            <p:custDataLst>
              <p:tags r:id="rId5"/>
            </p:custDataLst>
          </p:nvPr>
        </p:nvSpPr>
        <p:spPr>
          <a:xfrm>
            <a:off x="64611" y="3265329"/>
            <a:ext cx="8955405" cy="3451225"/>
          </a:xfrm>
          <a:prstGeom prst="rect">
            <a:avLst/>
          </a:prstGeom>
          <a:solidFill>
            <a:schemeClr val="accent5">
              <a:lumMod val="20000"/>
              <a:lumOff val="80000"/>
            </a:schemeClr>
          </a:solidFill>
          <a:ln w="9525">
            <a:noFill/>
          </a:ln>
        </p:spPr>
        <p:txBody>
          <a:bodyPr wrap="square" anchor="ctr">
            <a:spAutoFit/>
          </a:bodyPr>
          <a:lstStyle/>
          <a:p>
            <a:pPr lvl="0" algn="l">
              <a:lnSpc>
                <a:spcPct val="130000"/>
              </a:lnSpc>
              <a:buClrTx/>
              <a:buSzTx/>
              <a:buFontTx/>
            </a:pPr>
            <a:r>
              <a:rPr lang="zh-CN" altLang="en-US" sz="2100" b="1">
                <a:latin typeface="黑体" panose="02010609060101010101" pitchFamily="2" charset="-122"/>
                <a:ea typeface="黑体" panose="02010609060101010101" pitchFamily="2" charset="-122"/>
                <a:sym typeface="+mn-ea"/>
              </a:rPr>
              <a:t>1、</a:t>
            </a:r>
            <a:r>
              <a:rPr lang="zh-CN" altLang="en-US" sz="2100" b="1">
                <a:highlight>
                  <a:srgbClr val="FFFF00"/>
                </a:highlight>
                <a:latin typeface="黑体" panose="02010609060101010101" pitchFamily="2" charset="-122"/>
                <a:ea typeface="黑体" panose="02010609060101010101" pitchFamily="2" charset="-122"/>
                <a:sym typeface="+mn-ea"/>
              </a:rPr>
              <a:t>方法：</a:t>
            </a:r>
            <a:r>
              <a:rPr lang="zh-CN" altLang="en-US" sz="2100" b="1">
                <a:latin typeface="黑体" panose="02010609060101010101" pitchFamily="2" charset="-122"/>
                <a:ea typeface="黑体" panose="02010609060101010101" pitchFamily="2" charset="-122"/>
                <a:sym typeface="+mn-ea"/>
              </a:rPr>
              <a:t>设问的修辞方法。</a:t>
            </a:r>
            <a:endParaRPr lang="zh-CN" altLang="en-US" sz="2100" b="1">
              <a:latin typeface="黑体" panose="02010609060101010101" pitchFamily="2" charset="-122"/>
              <a:ea typeface="黑体" panose="02010609060101010101" pitchFamily="2" charset="-122"/>
              <a:sym typeface="+mn-ea"/>
            </a:endParaRPr>
          </a:p>
          <a:p>
            <a:pPr lvl="0" algn="l">
              <a:lnSpc>
                <a:spcPct val="130000"/>
              </a:lnSpc>
              <a:buClrTx/>
              <a:buSzTx/>
              <a:buFontTx/>
            </a:pPr>
            <a:r>
              <a:rPr lang="zh-CN" altLang="en-US" sz="2100" b="1">
                <a:latin typeface="黑体" panose="02010609060101010101" pitchFamily="2" charset="-122"/>
                <a:ea typeface="黑体" panose="02010609060101010101" pitchFamily="2" charset="-122"/>
                <a:sym typeface="+mn-ea"/>
              </a:rPr>
              <a:t>2、</a:t>
            </a:r>
            <a:r>
              <a:rPr lang="zh-CN" altLang="en-US" sz="2100" b="1">
                <a:highlight>
                  <a:srgbClr val="FFFF00"/>
                </a:highlight>
                <a:latin typeface="黑体" panose="02010609060101010101" pitchFamily="2" charset="-122"/>
                <a:ea typeface="黑体" panose="02010609060101010101" pitchFamily="2" charset="-122"/>
                <a:sym typeface="+mn-ea"/>
              </a:rPr>
              <a:t>内容：</a:t>
            </a:r>
            <a:r>
              <a:rPr lang="zh-CN" altLang="en-US" sz="2100" b="1" dirty="0">
                <a:latin typeface="黑体" panose="02010609060101010101" pitchFamily="2" charset="-122"/>
                <a:ea typeface="黑体" panose="02010609060101010101" pitchFamily="2" charset="-122"/>
                <a:cs typeface="黑体" panose="02010609060101010101" pitchFamily="2" charset="-122"/>
                <a:sym typeface="+mn-ea"/>
              </a:rPr>
              <a:t>可怜他身上的衣服破旧又单薄，但他却担心炭价太低，只盼望天气更加寒冷。“衣正单”，本该希望天暖，然而却“愿天寒”，只因为他把解决衣食问题的全部希望都寄托在“卖炭得钱”上。这两句写出了主人公艰难的处境和复杂矛盾的内心活动。“可怜”二字，倾注着诗人深深的同情，不平之感，自在不言之中。</a:t>
            </a:r>
            <a:endParaRPr lang="zh-CN" altLang="en-US" sz="2100" b="1" dirty="0">
              <a:latin typeface="黑体" panose="02010609060101010101" pitchFamily="2" charset="-122"/>
              <a:ea typeface="黑体" panose="02010609060101010101" pitchFamily="2" charset="-122"/>
              <a:cs typeface="黑体" panose="02010609060101010101" pitchFamily="2" charset="-122"/>
            </a:endParaRPr>
          </a:p>
          <a:p>
            <a:pPr lvl="0" algn="l">
              <a:lnSpc>
                <a:spcPct val="130000"/>
              </a:lnSpc>
              <a:buClrTx/>
              <a:buSzTx/>
              <a:buFontTx/>
            </a:pPr>
            <a:r>
              <a:rPr lang="zh-CN" altLang="en-US" sz="2100" b="1">
                <a:latin typeface="黑体" panose="02010609060101010101" pitchFamily="2" charset="-122"/>
                <a:ea typeface="黑体" panose="02010609060101010101" pitchFamily="2" charset="-122"/>
                <a:sym typeface="+mn-ea"/>
              </a:rPr>
              <a:t>3、</a:t>
            </a:r>
            <a:r>
              <a:rPr lang="zh-CN" altLang="en-US" sz="2100" b="1">
                <a:highlight>
                  <a:srgbClr val="FFFF00"/>
                </a:highlight>
                <a:latin typeface="黑体" panose="02010609060101010101" pitchFamily="2" charset="-122"/>
                <a:ea typeface="黑体" panose="02010609060101010101" pitchFamily="2" charset="-122"/>
                <a:sym typeface="+mn-ea"/>
              </a:rPr>
              <a:t>情感：</a:t>
            </a:r>
            <a:r>
              <a:rPr lang="zh-CN" altLang="en-US" sz="2100" b="1">
                <a:latin typeface="黑体" panose="02010609060101010101" pitchFamily="2" charset="-122"/>
                <a:ea typeface="黑体" panose="02010609060101010101" pitchFamily="2" charset="-122"/>
                <a:sym typeface="+mn-ea"/>
              </a:rPr>
              <a:t>表达了作者对作者对下层劳动人民的深切同情，对统治阶层假借宫市之名抢去豪夺故作非为的罪恶进行了有力地控诉。</a:t>
            </a:r>
            <a:endParaRPr lang="zh-CN" altLang="en-US" sz="2100" b="1">
              <a:latin typeface="黑体" panose="02010609060101010101" pitchFamily="2" charset="-122"/>
              <a:ea typeface="黑体" panose="02010609060101010101" pitchFamily="2" charset="-122"/>
              <a:sym typeface="+mn-ea"/>
            </a:endParaRPr>
          </a:p>
        </p:txBody>
      </p:sp>
      <p:sp>
        <p:nvSpPr>
          <p:cNvPr id="25601" name="标题 72705"/>
          <p:cNvSpPr>
            <a:spLocks noGrp="1"/>
          </p:cNvSpPr>
          <p:nvPr>
            <p:ph type="title"/>
          </p:nvPr>
        </p:nvSpPr>
        <p:spPr>
          <a:xfrm>
            <a:off x="323850" y="-317"/>
            <a:ext cx="8229600" cy="1143000"/>
          </a:xfrm>
        </p:spPr>
        <p:txBody>
          <a:bodyPr anchor="ctr"/>
          <a:p>
            <a:pPr fontAlgn="base"/>
            <a:r>
              <a:rPr lang="zh-CN" altLang="en-US" sz="4000" b="1" strike="noStrike" noProof="1" dirty="0">
                <a:solidFill>
                  <a:srgbClr val="131DDF"/>
                </a:solidFill>
                <a:effectLst/>
                <a:sym typeface="+mn-ea"/>
              </a:rPr>
              <a:t>角度二：赏析名句</a:t>
            </a:r>
            <a:endParaRPr lang="zh-CN" altLang="en-US" sz="4000" b="1" strike="noStrike" noProof="1" dirty="0">
              <a:solidFill>
                <a:srgbClr val="131DDF"/>
              </a:solidFill>
              <a:effectLst/>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34"/>
                                        </p:tgtEl>
                                        <p:attrNameLst>
                                          <p:attrName>style.visibility</p:attrName>
                                        </p:attrNameLst>
                                      </p:cBhvr>
                                      <p:to>
                                        <p:strVal val="visible"/>
                                      </p:to>
                                    </p:set>
                                    <p:anim calcmode="lin" valueType="num">
                                      <p:cBhvr additive="base">
                                        <p:cTn id="12" dur="500" fill="hold"/>
                                        <p:tgtEl>
                                          <p:spTgt spid="22534"/>
                                        </p:tgtEl>
                                        <p:attrNameLst>
                                          <p:attrName>ppt_x</p:attrName>
                                        </p:attrNameLst>
                                      </p:cBhvr>
                                      <p:tavLst>
                                        <p:tav tm="0">
                                          <p:val>
                                            <p:strVal val="#ppt_x"/>
                                          </p:val>
                                        </p:tav>
                                        <p:tav tm="100000">
                                          <p:val>
                                            <p:strVal val="#ppt_x"/>
                                          </p:val>
                                        </p:tav>
                                      </p:tavLst>
                                    </p:anim>
                                    <p:anim calcmode="lin" valueType="num">
                                      <p:cBhvr additive="base">
                                        <p:cTn id="13"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22530" name="矩形 54274"/>
          <p:cNvSpPr/>
          <p:nvPr/>
        </p:nvSpPr>
        <p:spPr>
          <a:xfrm>
            <a:off x="0" y="0"/>
            <a:ext cx="8971915" cy="637540"/>
          </a:xfrm>
          <a:prstGeom prst="rect">
            <a:avLst/>
          </a:prstGeom>
          <a:noFill/>
          <a:ln w="9525">
            <a:noFill/>
          </a:ln>
        </p:spPr>
        <p:txBody>
          <a:bodyPr/>
          <a:p>
            <a:pPr marL="342900" indent="-342900" eaLnBrk="0" hangingPunct="0">
              <a:lnSpc>
                <a:spcPct val="130000"/>
              </a:lnSpc>
              <a:spcBef>
                <a:spcPct val="20000"/>
              </a:spcBef>
            </a:pPr>
            <a:r>
              <a:rPr lang="zh-CN" altLang="en-US" sz="3600" b="1" dirty="0">
                <a:gradFill>
                  <a:gsLst>
                    <a:gs pos="0">
                      <a:srgbClr val="012D86"/>
                    </a:gs>
                    <a:gs pos="100000">
                      <a:srgbClr val="0E2557"/>
                    </a:gs>
                  </a:gsLst>
                  <a:lin scaled="0"/>
                </a:gradFill>
                <a:latin typeface="Arial" panose="020B0604020202020204" pitchFamily="34" charset="0"/>
              </a:rPr>
              <a:t>角度四：对比的写作手法</a:t>
            </a:r>
            <a:r>
              <a:rPr lang="zh-CN" altLang="en-US" sz="2800" b="1" dirty="0">
                <a:gradFill>
                  <a:gsLst>
                    <a:gs pos="0">
                      <a:srgbClr val="012D86"/>
                    </a:gs>
                    <a:gs pos="100000">
                      <a:srgbClr val="0E2557"/>
                    </a:gs>
                  </a:gsLst>
                  <a:lin scaled="0"/>
                </a:gradFill>
                <a:latin typeface="黑体" panose="02010609060101010101" pitchFamily="2" charset="-122"/>
                <a:ea typeface="黑体" panose="02010609060101010101" pitchFamily="2" charset="-122"/>
              </a:rPr>
              <a:t>。</a:t>
            </a:r>
            <a:endParaRPr lang="zh-CN" altLang="en-US" sz="2800" b="1" dirty="0">
              <a:gradFill>
                <a:gsLst>
                  <a:gs pos="0">
                    <a:srgbClr val="012D86"/>
                  </a:gs>
                  <a:gs pos="100000">
                    <a:srgbClr val="0E2557"/>
                  </a:gs>
                </a:gsLst>
                <a:lin scaled="0"/>
              </a:gradFill>
              <a:latin typeface="黑体" panose="02010609060101010101" pitchFamily="2" charset="-122"/>
              <a:ea typeface="黑体" panose="02010609060101010101" pitchFamily="2" charset="-122"/>
            </a:endParaRPr>
          </a:p>
        </p:txBody>
      </p:sp>
      <p:sp>
        <p:nvSpPr>
          <p:cNvPr id="54276" name="内容占位符 2"/>
          <p:cNvSpPr/>
          <p:nvPr/>
        </p:nvSpPr>
        <p:spPr>
          <a:xfrm>
            <a:off x="467360" y="5084763"/>
            <a:ext cx="5080635" cy="783590"/>
          </a:xfrm>
          <a:prstGeom prst="rect">
            <a:avLst/>
          </a:prstGeom>
          <a:noFill/>
          <a:ln w="9525">
            <a:noFill/>
          </a:ln>
        </p:spPr>
        <p:txBody>
          <a:bodyPr wrap="square" anchor="ctr" anchorCtr="0">
            <a:spAutoFit/>
          </a:bodyPr>
          <a:p>
            <a:pPr>
              <a:lnSpc>
                <a:spcPct val="150000"/>
              </a:lnSpc>
            </a:pPr>
            <a:r>
              <a:rPr lang="zh-CN" altLang="en-US" sz="3000" b="1" dirty="0">
                <a:solidFill>
                  <a:srgbClr val="0000FF"/>
                </a:solidFill>
                <a:latin typeface="黑体" panose="02010609060101010101" pitchFamily="2" charset="-122"/>
                <a:ea typeface="黑体" panose="02010609060101010101" pitchFamily="2" charset="-122"/>
              </a:rPr>
              <a:t>写出了宫使掠夺的残酷</a:t>
            </a:r>
            <a:r>
              <a:rPr lang="zh-CN" altLang="en-US" sz="3000" b="1" dirty="0">
                <a:solidFill>
                  <a:srgbClr val="CC0000"/>
                </a:solidFill>
                <a:latin typeface="Arial" panose="020B0604020202020204" pitchFamily="34" charset="0"/>
                <a:ea typeface="黑体" panose="02010609060101010101" pitchFamily="2" charset="-122"/>
              </a:rPr>
              <a:t> </a:t>
            </a:r>
            <a:endParaRPr lang="en-US" altLang="zh-CN" sz="3000" b="1" dirty="0">
              <a:solidFill>
                <a:srgbClr val="CC0000"/>
              </a:solidFill>
              <a:latin typeface="黑体" panose="02010609060101010101" pitchFamily="2" charset="-122"/>
              <a:ea typeface="黑体" panose="02010609060101010101" pitchFamily="2" charset="-122"/>
            </a:endParaRPr>
          </a:p>
        </p:txBody>
      </p:sp>
      <p:sp>
        <p:nvSpPr>
          <p:cNvPr id="2" name="文本框 1"/>
          <p:cNvSpPr txBox="1"/>
          <p:nvPr/>
        </p:nvSpPr>
        <p:spPr>
          <a:xfrm>
            <a:off x="107315" y="764540"/>
            <a:ext cx="9055100" cy="650875"/>
          </a:xfrm>
          <a:prstGeom prst="rect">
            <a:avLst/>
          </a:prstGeom>
          <a:noFill/>
        </p:spPr>
        <p:txBody>
          <a:bodyPr wrap="square" rtlCol="0" anchor="t">
            <a:spAutoFit/>
          </a:bodyPr>
          <a:p>
            <a:pPr marL="342900" indent="-342900" eaLnBrk="0" hangingPunct="0">
              <a:lnSpc>
                <a:spcPct val="130000"/>
              </a:lnSpc>
              <a:spcBef>
                <a:spcPct val="20000"/>
              </a:spcBef>
            </a:pPr>
            <a:r>
              <a:rPr lang="zh-CN" altLang="en-US" sz="2800" b="1" dirty="0">
                <a:latin typeface="黑体" panose="02010609060101010101" pitchFamily="2" charset="-122"/>
                <a:ea typeface="黑体" panose="02010609060101010101" pitchFamily="2" charset="-122"/>
                <a:sym typeface="+mn-ea"/>
              </a:rPr>
              <a:t>文中多处运用了对比，请分别找出，并说说各自的作用</a:t>
            </a:r>
            <a:endParaRPr lang="zh-CN" altLang="en-US" sz="2800"/>
          </a:p>
        </p:txBody>
      </p:sp>
      <p:sp>
        <p:nvSpPr>
          <p:cNvPr id="3" name="文本框 2"/>
          <p:cNvSpPr txBox="1"/>
          <p:nvPr/>
        </p:nvSpPr>
        <p:spPr>
          <a:xfrm>
            <a:off x="179705" y="1844675"/>
            <a:ext cx="7690485" cy="737235"/>
          </a:xfrm>
          <a:prstGeom prst="rect">
            <a:avLst/>
          </a:prstGeom>
          <a:noFill/>
        </p:spPr>
        <p:txBody>
          <a:bodyPr wrap="none" rtlCol="0" anchor="t">
            <a:spAutoFit/>
          </a:bodyPr>
          <a:p>
            <a:pPr>
              <a:lnSpc>
                <a:spcPct val="150000"/>
              </a:lnSpc>
            </a:pPr>
            <a:r>
              <a:rPr lang="zh-CN" altLang="en-US" sz="2800" b="1" dirty="0">
                <a:solidFill>
                  <a:srgbClr val="0000FF"/>
                </a:solidFill>
                <a:latin typeface="黑体" panose="02010609060101010101" pitchFamily="2" charset="-122"/>
                <a:ea typeface="黑体" panose="02010609060101010101" pitchFamily="2" charset="-122"/>
                <a:sym typeface="+mn-ea"/>
              </a:rPr>
              <a:t>写出卖炭翁买衣食的迫切矛盾心情及艰难处境。</a:t>
            </a:r>
            <a:endParaRPr lang="zh-CN" altLang="en-US" sz="2800"/>
          </a:p>
        </p:txBody>
      </p:sp>
      <p:sp>
        <p:nvSpPr>
          <p:cNvPr id="4" name="文本框 3"/>
          <p:cNvSpPr txBox="1"/>
          <p:nvPr/>
        </p:nvSpPr>
        <p:spPr>
          <a:xfrm>
            <a:off x="-38100" y="1340485"/>
            <a:ext cx="4830445" cy="521970"/>
          </a:xfrm>
          <a:prstGeom prst="rect">
            <a:avLst/>
          </a:prstGeom>
          <a:noFill/>
        </p:spPr>
        <p:txBody>
          <a:bodyPr wrap="none" rtlCol="0" anchor="t">
            <a:spAutoFit/>
          </a:bodyPr>
          <a:p>
            <a:r>
              <a:rPr lang="zh-CN" altLang="en-US" sz="2800" b="1" dirty="0">
                <a:solidFill>
                  <a:srgbClr val="CC0000"/>
                </a:solidFill>
                <a:ea typeface="黑体" panose="02010609060101010101" pitchFamily="2" charset="-122"/>
                <a:sym typeface="+mn-ea"/>
              </a:rPr>
              <a:t>“</a:t>
            </a:r>
            <a:r>
              <a:rPr lang="zh-CN" altLang="en-US" sz="2800" b="1" dirty="0">
                <a:solidFill>
                  <a:srgbClr val="CC0000"/>
                </a:solidFill>
                <a:latin typeface="黑体" panose="02010609060101010101" pitchFamily="2" charset="-122"/>
                <a:ea typeface="黑体" panose="02010609060101010101" pitchFamily="2" charset="-122"/>
                <a:sym typeface="+mn-ea"/>
              </a:rPr>
              <a:t>衣正单</a:t>
            </a:r>
            <a:r>
              <a:rPr lang="zh-CN" altLang="en-US" sz="2800" b="1" dirty="0">
                <a:solidFill>
                  <a:srgbClr val="CC0000"/>
                </a:solidFill>
                <a:ea typeface="黑体" panose="02010609060101010101" pitchFamily="2" charset="-122"/>
                <a:sym typeface="+mn-ea"/>
              </a:rPr>
              <a:t>”</a:t>
            </a:r>
            <a:r>
              <a:rPr lang="zh-CN" altLang="en-US" sz="2800" b="1" dirty="0">
                <a:solidFill>
                  <a:srgbClr val="0000FF"/>
                </a:solidFill>
                <a:latin typeface="黑体" panose="02010609060101010101" pitchFamily="2" charset="-122"/>
                <a:ea typeface="黑体" panose="02010609060101010101" pitchFamily="2" charset="-122"/>
                <a:sym typeface="+mn-ea"/>
              </a:rPr>
              <a:t>与</a:t>
            </a:r>
            <a:r>
              <a:rPr lang="zh-CN" altLang="en-US" sz="2800" b="1" dirty="0">
                <a:solidFill>
                  <a:srgbClr val="CC0000"/>
                </a:solidFill>
                <a:ea typeface="黑体" panose="02010609060101010101" pitchFamily="2" charset="-122"/>
                <a:sym typeface="+mn-ea"/>
              </a:rPr>
              <a:t>“</a:t>
            </a:r>
            <a:r>
              <a:rPr lang="zh-CN" altLang="en-US" sz="2800" b="1" dirty="0">
                <a:solidFill>
                  <a:srgbClr val="CC0000"/>
                </a:solidFill>
                <a:latin typeface="黑体" panose="02010609060101010101" pitchFamily="2" charset="-122"/>
                <a:ea typeface="黑体" panose="02010609060101010101" pitchFamily="2" charset="-122"/>
                <a:sym typeface="+mn-ea"/>
              </a:rPr>
              <a:t>愿天寒</a:t>
            </a:r>
            <a:r>
              <a:rPr lang="zh-CN" altLang="en-US" sz="2800" b="1" dirty="0">
                <a:solidFill>
                  <a:srgbClr val="CC0000"/>
                </a:solidFill>
                <a:ea typeface="黑体" panose="02010609060101010101" pitchFamily="2" charset="-122"/>
                <a:sym typeface="+mn-ea"/>
              </a:rPr>
              <a:t>”</a:t>
            </a:r>
            <a:r>
              <a:rPr lang="zh-CN" altLang="en-US" sz="2800" b="1" dirty="0">
                <a:solidFill>
                  <a:srgbClr val="0000FF"/>
                </a:solidFill>
                <a:latin typeface="黑体" panose="02010609060101010101" pitchFamily="2" charset="-122"/>
                <a:ea typeface="黑体" panose="02010609060101010101" pitchFamily="2" charset="-122"/>
                <a:sym typeface="+mn-ea"/>
              </a:rPr>
              <a:t>对比</a:t>
            </a:r>
            <a:endParaRPr lang="zh-CN" altLang="en-US" sz="2800"/>
          </a:p>
        </p:txBody>
      </p:sp>
      <p:sp>
        <p:nvSpPr>
          <p:cNvPr id="5" name="文本框 4"/>
          <p:cNvSpPr txBox="1"/>
          <p:nvPr/>
        </p:nvSpPr>
        <p:spPr>
          <a:xfrm>
            <a:off x="179705" y="2492375"/>
            <a:ext cx="6307455" cy="583565"/>
          </a:xfrm>
          <a:prstGeom prst="rect">
            <a:avLst/>
          </a:prstGeom>
          <a:noFill/>
        </p:spPr>
        <p:txBody>
          <a:bodyPr wrap="none" rtlCol="0" anchor="t">
            <a:spAutoFit/>
          </a:bodyPr>
          <a:p>
            <a:r>
              <a:rPr lang="zh-CN" altLang="en-US" sz="3200" b="1" dirty="0">
                <a:solidFill>
                  <a:srgbClr val="CC0000"/>
                </a:solidFill>
                <a:ea typeface="黑体" panose="02010609060101010101" pitchFamily="2" charset="-122"/>
                <a:sym typeface="+mn-ea"/>
              </a:rPr>
              <a:t>“</a:t>
            </a:r>
            <a:r>
              <a:rPr lang="zh-CN" altLang="en-US" sz="3200" b="1" dirty="0">
                <a:solidFill>
                  <a:srgbClr val="CC0000"/>
                </a:solidFill>
                <a:latin typeface="黑体" panose="02010609060101010101" pitchFamily="2" charset="-122"/>
                <a:ea typeface="黑体" panose="02010609060101010101" pitchFamily="2" charset="-122"/>
                <a:sym typeface="+mn-ea"/>
              </a:rPr>
              <a:t>牛困人饥</a:t>
            </a:r>
            <a:r>
              <a:rPr lang="zh-CN" altLang="en-US" sz="3200" b="1" dirty="0">
                <a:solidFill>
                  <a:srgbClr val="CC0000"/>
                </a:solidFill>
                <a:ea typeface="黑体" panose="02010609060101010101" pitchFamily="2" charset="-122"/>
                <a:sym typeface="+mn-ea"/>
              </a:rPr>
              <a:t>”</a:t>
            </a:r>
            <a:r>
              <a:rPr lang="zh-CN" altLang="en-US" sz="3200" b="1" dirty="0">
                <a:solidFill>
                  <a:srgbClr val="0000FF"/>
                </a:solidFill>
                <a:latin typeface="黑体" panose="02010609060101010101" pitchFamily="2" charset="-122"/>
                <a:ea typeface="黑体" panose="02010609060101010101" pitchFamily="2" charset="-122"/>
                <a:sym typeface="+mn-ea"/>
              </a:rPr>
              <a:t>与</a:t>
            </a:r>
            <a:r>
              <a:rPr lang="zh-CN" altLang="en-US" sz="3200" b="1" dirty="0">
                <a:solidFill>
                  <a:srgbClr val="CC0000"/>
                </a:solidFill>
                <a:ea typeface="黑体" panose="02010609060101010101" pitchFamily="2" charset="-122"/>
                <a:sym typeface="+mn-ea"/>
              </a:rPr>
              <a:t>“</a:t>
            </a:r>
            <a:r>
              <a:rPr lang="zh-CN" altLang="en-US" sz="3200" b="1" dirty="0">
                <a:solidFill>
                  <a:srgbClr val="CC0000"/>
                </a:solidFill>
                <a:latin typeface="黑体" panose="02010609060101010101" pitchFamily="2" charset="-122"/>
                <a:ea typeface="黑体" panose="02010609060101010101" pitchFamily="2" charset="-122"/>
                <a:sym typeface="+mn-ea"/>
              </a:rPr>
              <a:t>翩翩两骑</a:t>
            </a:r>
            <a:r>
              <a:rPr lang="zh-CN" altLang="en-US" sz="3200" b="1" dirty="0">
                <a:solidFill>
                  <a:srgbClr val="CC0000"/>
                </a:solidFill>
                <a:ea typeface="黑体" panose="02010609060101010101" pitchFamily="2" charset="-122"/>
                <a:sym typeface="+mn-ea"/>
              </a:rPr>
              <a:t>”</a:t>
            </a:r>
            <a:r>
              <a:rPr lang="zh-CN" altLang="en-US" sz="3200" b="1" dirty="0">
                <a:solidFill>
                  <a:srgbClr val="0000FF"/>
                </a:solidFill>
                <a:latin typeface="黑体" panose="02010609060101010101" pitchFamily="2" charset="-122"/>
                <a:ea typeface="黑体" panose="02010609060101010101" pitchFamily="2" charset="-122"/>
                <a:sym typeface="+mn-ea"/>
              </a:rPr>
              <a:t>对比</a:t>
            </a:r>
            <a:endParaRPr lang="zh-CN" altLang="en-US" sz="3200"/>
          </a:p>
        </p:txBody>
      </p:sp>
      <p:sp>
        <p:nvSpPr>
          <p:cNvPr id="6" name="文本框 5"/>
          <p:cNvSpPr txBox="1"/>
          <p:nvPr/>
        </p:nvSpPr>
        <p:spPr>
          <a:xfrm>
            <a:off x="251460" y="3011170"/>
            <a:ext cx="8719820" cy="1383665"/>
          </a:xfrm>
          <a:prstGeom prst="rect">
            <a:avLst/>
          </a:prstGeom>
          <a:noFill/>
        </p:spPr>
        <p:txBody>
          <a:bodyPr wrap="square" rtlCol="0" anchor="t">
            <a:spAutoFit/>
          </a:bodyPr>
          <a:p>
            <a:pPr>
              <a:lnSpc>
                <a:spcPct val="150000"/>
              </a:lnSpc>
            </a:pPr>
            <a:r>
              <a:rPr lang="zh-CN" altLang="en-US" sz="2800" b="1" dirty="0">
                <a:solidFill>
                  <a:srgbClr val="0000FF"/>
                </a:solidFill>
                <a:latin typeface="黑体" panose="02010609060101010101" pitchFamily="2" charset="-122"/>
                <a:ea typeface="黑体" panose="02010609060101010101" pitchFamily="2" charset="-122"/>
                <a:sym typeface="+mn-ea"/>
              </a:rPr>
              <a:t>反衬出劳动者与统治者境遇的悬殊：劳动者的艰辛，宫使的得意忘形、骄横无理；</a:t>
            </a:r>
            <a:endParaRPr lang="zh-CN" altLang="en-US" sz="2800"/>
          </a:p>
        </p:txBody>
      </p:sp>
      <p:sp>
        <p:nvSpPr>
          <p:cNvPr id="7" name="文本框 6"/>
          <p:cNvSpPr txBox="1"/>
          <p:nvPr/>
        </p:nvSpPr>
        <p:spPr>
          <a:xfrm>
            <a:off x="179705" y="4394835"/>
            <a:ext cx="8348980" cy="583565"/>
          </a:xfrm>
          <a:prstGeom prst="rect">
            <a:avLst/>
          </a:prstGeom>
          <a:noFill/>
        </p:spPr>
        <p:txBody>
          <a:bodyPr wrap="none" rtlCol="0" anchor="t">
            <a:spAutoFit/>
          </a:bodyPr>
          <a:p>
            <a:r>
              <a:rPr lang="en-US" altLang="zh-CN" sz="3200" b="1" dirty="0">
                <a:solidFill>
                  <a:srgbClr val="CC0000"/>
                </a:solidFill>
                <a:ea typeface="黑体" panose="02010609060101010101" pitchFamily="2" charset="-122"/>
                <a:sym typeface="+mn-ea"/>
              </a:rPr>
              <a:t>“</a:t>
            </a:r>
            <a:r>
              <a:rPr lang="zh-CN" altLang="en-US" sz="3200" b="1" dirty="0">
                <a:solidFill>
                  <a:srgbClr val="CC0000"/>
                </a:solidFill>
                <a:latin typeface="黑体" panose="02010609060101010101" pitchFamily="2" charset="-122"/>
                <a:ea typeface="黑体" panose="02010609060101010101" pitchFamily="2" charset="-122"/>
                <a:sym typeface="+mn-ea"/>
              </a:rPr>
              <a:t>一车炭，千余斤</a:t>
            </a:r>
            <a:r>
              <a:rPr lang="zh-CN" altLang="en-US" sz="3200" b="1" dirty="0">
                <a:solidFill>
                  <a:srgbClr val="CC0000"/>
                </a:solidFill>
                <a:ea typeface="黑体" panose="02010609060101010101" pitchFamily="2" charset="-122"/>
                <a:sym typeface="+mn-ea"/>
              </a:rPr>
              <a:t>”</a:t>
            </a:r>
            <a:r>
              <a:rPr lang="zh-CN" altLang="en-US" sz="3200" b="1" dirty="0">
                <a:solidFill>
                  <a:srgbClr val="0000FF"/>
                </a:solidFill>
                <a:latin typeface="黑体" panose="02010609060101010101" pitchFamily="2" charset="-122"/>
                <a:ea typeface="黑体" panose="02010609060101010101" pitchFamily="2" charset="-122"/>
                <a:sym typeface="+mn-ea"/>
              </a:rPr>
              <a:t>与</a:t>
            </a:r>
            <a:r>
              <a:rPr lang="zh-CN" altLang="en-US" sz="3200" b="1" dirty="0">
                <a:solidFill>
                  <a:srgbClr val="CC0000"/>
                </a:solidFill>
                <a:ea typeface="黑体" panose="02010609060101010101" pitchFamily="2" charset="-122"/>
                <a:sym typeface="+mn-ea"/>
              </a:rPr>
              <a:t>“</a:t>
            </a:r>
            <a:r>
              <a:rPr lang="zh-CN" altLang="en-US" sz="3200" b="1" dirty="0">
                <a:solidFill>
                  <a:srgbClr val="CC0000"/>
                </a:solidFill>
                <a:latin typeface="黑体" panose="02010609060101010101" pitchFamily="2" charset="-122"/>
                <a:ea typeface="黑体" panose="02010609060101010101" pitchFamily="2" charset="-122"/>
                <a:sym typeface="+mn-ea"/>
              </a:rPr>
              <a:t>半匹红一丈绫</a:t>
            </a:r>
            <a:r>
              <a:rPr lang="zh-CN" altLang="en-US" sz="3200" b="1" dirty="0">
                <a:solidFill>
                  <a:srgbClr val="CC0000"/>
                </a:solidFill>
                <a:ea typeface="黑体" panose="02010609060101010101" pitchFamily="2" charset="-122"/>
                <a:sym typeface="+mn-ea"/>
              </a:rPr>
              <a:t>”</a:t>
            </a:r>
            <a:r>
              <a:rPr lang="zh-CN" altLang="en-US" sz="3200" b="1" dirty="0">
                <a:solidFill>
                  <a:srgbClr val="0000FF"/>
                </a:solidFill>
                <a:latin typeface="黑体" panose="02010609060101010101" pitchFamily="2" charset="-122"/>
                <a:ea typeface="黑体" panose="02010609060101010101" pitchFamily="2" charset="-122"/>
                <a:sym typeface="+mn-ea"/>
              </a:rPr>
              <a:t> 对比</a:t>
            </a:r>
            <a:endParaRPr lang="zh-CN" altLang="en-US" sz="3200"/>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4276"/>
                                        </p:tgtEl>
                                        <p:attrNameLst>
                                          <p:attrName>style.visibility</p:attrName>
                                        </p:attrNameLst>
                                      </p:cBhvr>
                                      <p:to>
                                        <p:strVal val="visible"/>
                                      </p:to>
                                    </p:set>
                                    <p:animEffect transition="in" filter="blinds(horizontal)">
                                      <p:cBhvr>
                                        <p:cTn id="42" dur="500"/>
                                        <p:tgtEl>
                                          <p:spTgt spid="54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0" grpId="1"/>
      <p:bldP spid="2" grpId="0"/>
      <p:bldP spid="2" grpId="1"/>
      <p:bldP spid="4" grpId="0"/>
      <p:bldP spid="4" grpId="1"/>
      <p:bldP spid="3" grpId="0"/>
      <p:bldP spid="3" grpId="1"/>
      <p:bldP spid="5" grpId="0"/>
      <p:bldP spid="5" grpId="1"/>
      <p:bldP spid="6" grpId="0"/>
      <p:bldP spid="6" grpId="1"/>
      <p:bldP spid="7" grpId="0"/>
      <p:bldP spid="7" grpId="1"/>
      <p:bldP spid="54276" grpId="0"/>
      <p:bldP spid="54276"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23554" name="矩形 3"/>
          <p:cNvSpPr/>
          <p:nvPr/>
        </p:nvSpPr>
        <p:spPr>
          <a:xfrm>
            <a:off x="152400" y="228600"/>
            <a:ext cx="5288280" cy="706755"/>
          </a:xfrm>
          <a:prstGeom prst="rect">
            <a:avLst/>
          </a:prstGeom>
          <a:noFill/>
          <a:ln w="9525">
            <a:noFill/>
          </a:ln>
        </p:spPr>
        <p:txBody>
          <a:bodyPr wrap="none">
            <a:spAutoFit/>
          </a:bodyPr>
          <a:p>
            <a:pPr>
              <a:buFontTx/>
            </a:pPr>
            <a:r>
              <a:rPr lang="zh-CN" altLang="en-US" sz="4000" b="1" dirty="0">
                <a:latin typeface="Arial" panose="020B0604020202020204" pitchFamily="34" charset="0"/>
              </a:rPr>
              <a:t>角度四：尝试归纳主旨</a:t>
            </a:r>
            <a:endParaRPr lang="zh-CN" altLang="en-US" sz="4000" b="1" dirty="0">
              <a:solidFill>
                <a:srgbClr val="00B050"/>
              </a:solidFill>
              <a:latin typeface="Arial" panose="020B0604020202020204" pitchFamily="34" charset="0"/>
            </a:endParaRPr>
          </a:p>
        </p:txBody>
      </p:sp>
      <p:sp>
        <p:nvSpPr>
          <p:cNvPr id="23555" name="矩形 4"/>
          <p:cNvSpPr/>
          <p:nvPr/>
        </p:nvSpPr>
        <p:spPr>
          <a:xfrm>
            <a:off x="381000" y="1524000"/>
            <a:ext cx="8229600" cy="2553335"/>
          </a:xfrm>
          <a:prstGeom prst="rect">
            <a:avLst/>
          </a:prstGeom>
          <a:noFill/>
          <a:ln w="9525">
            <a:noFill/>
          </a:ln>
        </p:spPr>
        <p:txBody>
          <a:bodyPr>
            <a:spAutoFit/>
          </a:bodyPr>
          <a:p>
            <a:pPr>
              <a:buFontTx/>
            </a:pPr>
            <a:r>
              <a:rPr lang="zh-CN" altLang="en-US" sz="4000" b="1" dirty="0">
                <a:latin typeface="Arial" panose="020B0604020202020204" pitchFamily="34" charset="0"/>
              </a:rPr>
              <a:t>  本诗</a:t>
            </a:r>
            <a:r>
              <a:rPr lang="zh-CN" altLang="en-US" sz="4000" b="1" dirty="0">
                <a:gradFill>
                  <a:gsLst>
                    <a:gs pos="0">
                      <a:srgbClr val="012D86"/>
                    </a:gs>
                    <a:gs pos="100000">
                      <a:srgbClr val="0E2557"/>
                    </a:gs>
                  </a:gsLst>
                  <a:lin scaled="0"/>
                </a:gradFill>
                <a:latin typeface="Arial" panose="020B0604020202020204" pitchFamily="34" charset="0"/>
              </a:rPr>
              <a:t>通过记叙（  </a:t>
            </a:r>
            <a:r>
              <a:rPr lang="en-US" altLang="zh-CN" sz="4000" b="1" dirty="0">
                <a:gradFill>
                  <a:gsLst>
                    <a:gs pos="0">
                      <a:srgbClr val="012D86"/>
                    </a:gs>
                    <a:gs pos="100000">
                      <a:srgbClr val="0E2557"/>
                    </a:gs>
                  </a:gsLst>
                  <a:lin scaled="0"/>
                </a:gradFill>
                <a:latin typeface="Arial" panose="020B0604020202020204" pitchFamily="34" charset="0"/>
              </a:rPr>
              <a:t>    </a:t>
            </a:r>
            <a:r>
              <a:rPr lang="zh-CN" altLang="en-US" sz="4000" b="1" dirty="0">
                <a:gradFill>
                  <a:gsLst>
                    <a:gs pos="0">
                      <a:srgbClr val="012D86"/>
                    </a:gs>
                    <a:gs pos="100000">
                      <a:srgbClr val="0E2557"/>
                    </a:gs>
                  </a:gsLst>
                  <a:lin scaled="0"/>
                </a:gradFill>
                <a:latin typeface="Arial" panose="020B0604020202020204" pitchFamily="34" charset="0"/>
              </a:rPr>
              <a:t>   ），</a:t>
            </a:r>
            <a:endParaRPr lang="en-US" altLang="zh-CN" sz="4000" b="1" dirty="0">
              <a:gradFill>
                <a:gsLst>
                  <a:gs pos="0">
                    <a:srgbClr val="012D86"/>
                  </a:gs>
                  <a:gs pos="100000">
                    <a:srgbClr val="0E2557"/>
                  </a:gs>
                </a:gsLst>
                <a:lin scaled="0"/>
              </a:gradFill>
              <a:latin typeface="Arial" panose="020B0604020202020204" pitchFamily="34" charset="0"/>
            </a:endParaRPr>
          </a:p>
          <a:p>
            <a:pPr>
              <a:buFontTx/>
            </a:pPr>
            <a:r>
              <a:rPr lang="zh-CN" altLang="en-US" sz="4000" b="1" dirty="0">
                <a:gradFill>
                  <a:gsLst>
                    <a:gs pos="0">
                      <a:srgbClr val="012D86"/>
                    </a:gs>
                    <a:gs pos="100000">
                      <a:srgbClr val="0E2557"/>
                    </a:gs>
                  </a:gsLst>
                  <a:lin scaled="0"/>
                </a:gradFill>
                <a:latin typeface="Arial" panose="020B0604020202020204" pitchFamily="34" charset="0"/>
              </a:rPr>
              <a:t>揭露了（   </a:t>
            </a:r>
            <a:r>
              <a:rPr lang="en-US" altLang="zh-CN" sz="4000" b="1" dirty="0">
                <a:gradFill>
                  <a:gsLst>
                    <a:gs pos="0">
                      <a:srgbClr val="012D86"/>
                    </a:gs>
                    <a:gs pos="100000">
                      <a:srgbClr val="0E2557"/>
                    </a:gs>
                  </a:gsLst>
                  <a:lin scaled="0"/>
                </a:gradFill>
                <a:latin typeface="Arial" panose="020B0604020202020204" pitchFamily="34" charset="0"/>
              </a:rPr>
              <a:t>     </a:t>
            </a:r>
            <a:r>
              <a:rPr lang="zh-CN" altLang="en-US" sz="4000" b="1" dirty="0">
                <a:gradFill>
                  <a:gsLst>
                    <a:gs pos="0">
                      <a:srgbClr val="012D86"/>
                    </a:gs>
                    <a:gs pos="100000">
                      <a:srgbClr val="0E2557"/>
                    </a:gs>
                  </a:gsLst>
                  <a:lin scaled="0"/>
                </a:gradFill>
                <a:latin typeface="Arial" panose="020B0604020202020204" pitchFamily="34" charset="0"/>
              </a:rPr>
              <a:t> ）的罪恶和（ </a:t>
            </a:r>
            <a:r>
              <a:rPr lang="en-US" altLang="zh-CN" sz="4000" b="1" dirty="0">
                <a:gradFill>
                  <a:gsLst>
                    <a:gs pos="0">
                      <a:srgbClr val="012D86"/>
                    </a:gs>
                    <a:gs pos="100000">
                      <a:srgbClr val="0E2557"/>
                    </a:gs>
                  </a:gsLst>
                  <a:lin scaled="0"/>
                </a:gradFill>
                <a:latin typeface="Arial" panose="020B0604020202020204" pitchFamily="34" charset="0"/>
              </a:rPr>
              <a:t>       </a:t>
            </a:r>
            <a:r>
              <a:rPr lang="zh-CN" altLang="en-US" sz="4000" b="1" dirty="0">
                <a:gradFill>
                  <a:gsLst>
                    <a:gs pos="0">
                      <a:srgbClr val="012D86"/>
                    </a:gs>
                    <a:gs pos="100000">
                      <a:srgbClr val="0E2557"/>
                    </a:gs>
                  </a:gsLst>
                  <a:lin scaled="0"/>
                </a:gradFill>
                <a:latin typeface="Arial" panose="020B0604020202020204" pitchFamily="34" charset="0"/>
              </a:rPr>
              <a:t>  ）的残暴，同时也表现了作者对下层劳动人民的（   </a:t>
            </a:r>
            <a:r>
              <a:rPr lang="en-US" altLang="zh-CN" sz="4000" b="1" dirty="0">
                <a:gradFill>
                  <a:gsLst>
                    <a:gs pos="0">
                      <a:srgbClr val="012D86"/>
                    </a:gs>
                    <a:gs pos="100000">
                      <a:srgbClr val="0E2557"/>
                    </a:gs>
                  </a:gsLst>
                  <a:lin scaled="0"/>
                </a:gradFill>
                <a:latin typeface="Arial" panose="020B0604020202020204" pitchFamily="34" charset="0"/>
              </a:rPr>
              <a:t>  </a:t>
            </a:r>
            <a:r>
              <a:rPr lang="zh-CN" altLang="en-US" sz="4000" b="1" dirty="0">
                <a:gradFill>
                  <a:gsLst>
                    <a:gs pos="0">
                      <a:srgbClr val="012D86"/>
                    </a:gs>
                    <a:gs pos="100000">
                      <a:srgbClr val="0E2557"/>
                    </a:gs>
                  </a:gsLst>
                  <a:lin scaled="0"/>
                </a:gradFill>
                <a:latin typeface="Arial" panose="020B0604020202020204" pitchFamily="34" charset="0"/>
              </a:rPr>
              <a:t>      ）。</a:t>
            </a:r>
            <a:r>
              <a:rPr lang="zh-CN" altLang="en-US" sz="4000" dirty="0">
                <a:gradFill>
                  <a:gsLst>
                    <a:gs pos="0">
                      <a:srgbClr val="012D86"/>
                    </a:gs>
                    <a:gs pos="100000">
                      <a:srgbClr val="0E2557"/>
                    </a:gs>
                  </a:gsLst>
                  <a:lin scaled="0"/>
                </a:gradFill>
                <a:latin typeface="Arial" panose="020B0604020202020204" pitchFamily="34" charset="0"/>
              </a:rPr>
              <a:t> </a:t>
            </a:r>
            <a:endParaRPr lang="zh-CN" altLang="en-US" sz="4000" b="1" dirty="0">
              <a:gradFill>
                <a:gsLst>
                  <a:gs pos="0">
                    <a:srgbClr val="012D86"/>
                  </a:gs>
                  <a:gs pos="100000">
                    <a:srgbClr val="0E2557"/>
                  </a:gs>
                </a:gsLst>
                <a:lin scaled="0"/>
              </a:gradFill>
              <a:latin typeface="Arial" panose="020B0604020202020204" pitchFamily="34" charset="0"/>
            </a:endParaRPr>
          </a:p>
        </p:txBody>
      </p:sp>
    </p:spTree>
  </p:cSld>
  <p:clrMapOvr>
    <a:masterClrMapping/>
  </p:clrMapOvr>
  <p:transition spd="med">
    <p:zoom dir="in"/>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21505" name="文本框 67586"/>
          <p:cNvSpPr txBox="1"/>
          <p:nvPr/>
        </p:nvSpPr>
        <p:spPr>
          <a:xfrm>
            <a:off x="323215" y="76200"/>
            <a:ext cx="7823200" cy="6000750"/>
          </a:xfrm>
          <a:prstGeom prst="rect">
            <a:avLst/>
          </a:prstGeom>
          <a:noFill/>
          <a:ln w="9525">
            <a:noFill/>
          </a:ln>
        </p:spPr>
        <p:txBody>
          <a:bodyPr wrap="square" anchor="t" anchorCtr="0">
            <a:spAutoFit/>
          </a:bodyPr>
          <a:p>
            <a:pPr algn="ctr"/>
            <a:r>
              <a:rPr lang="zh-CN" altLang="en-US" sz="3200" b="1" dirty="0">
                <a:solidFill>
                  <a:srgbClr val="FF0000"/>
                </a:solidFill>
                <a:latin typeface="Arial" panose="020B0604020202020204" pitchFamily="34" charset="0"/>
                <a:ea typeface="黑体" panose="02010609060101010101" pitchFamily="2" charset="-122"/>
              </a:rPr>
              <a:t>再读诗歌，背诵全诗，小结本节内容。</a:t>
            </a:r>
            <a:r>
              <a:rPr lang="en-US" altLang="zh-CN" sz="3200" b="1" dirty="0">
                <a:latin typeface="黑体" panose="02010609060101010101" pitchFamily="2" charset="-122"/>
                <a:ea typeface="黑体" panose="02010609060101010101" pitchFamily="2" charset="-122"/>
              </a:rPr>
              <a:t>  </a:t>
            </a:r>
            <a:br>
              <a:rPr lang="en-US" altLang="zh-CN" sz="3200" b="1" dirty="0">
                <a:latin typeface="黑体" panose="02010609060101010101" pitchFamily="2" charset="-122"/>
                <a:ea typeface="黑体" panose="02010609060101010101" pitchFamily="2" charset="-122"/>
              </a:rPr>
            </a:br>
            <a:endParaRPr lang="en-US" altLang="zh-CN" sz="3200" b="1" dirty="0">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卖炭翁，       伐薪烧炭南山中。   </a:t>
            </a:r>
            <a:br>
              <a:rPr lang="en-US" altLang="zh-CN" sz="3200" b="1" dirty="0">
                <a:latin typeface="黑体" panose="02010609060101010101" pitchFamily="2" charset="-122"/>
                <a:ea typeface="黑体" panose="02010609060101010101" pitchFamily="2" charset="-122"/>
              </a:rPr>
            </a:br>
            <a:r>
              <a:rPr lang="en-US" altLang="zh-CN" sz="3200" b="1" dirty="0">
                <a:latin typeface="黑体" panose="02010609060101010101" pitchFamily="2" charset="-122"/>
                <a:ea typeface="黑体" panose="02010609060101010101" pitchFamily="2" charset="-122"/>
              </a:rPr>
              <a:t>   </a:t>
            </a:r>
            <a:br>
              <a:rPr lang="en-US" altLang="zh-CN" sz="3200" b="1" dirty="0">
                <a:latin typeface="黑体" panose="02010609060101010101" pitchFamily="2" charset="-122"/>
                <a:ea typeface="黑体" panose="02010609060101010101" pitchFamily="2" charset="-122"/>
              </a:rPr>
            </a:br>
            <a:endParaRPr lang="en-US" altLang="zh-CN" sz="3200" b="1" dirty="0">
              <a:latin typeface="黑体" panose="02010609060101010101" pitchFamily="2" charset="-122"/>
              <a:ea typeface="黑体" panose="02010609060101010101" pitchFamily="2" charset="-122"/>
            </a:endParaRPr>
          </a:p>
          <a:p>
            <a:endParaRPr lang="en-US" altLang="zh-CN" sz="3200" b="1" dirty="0">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br>
              <a:rPr lang="en-US" altLang="zh-CN" sz="3200" b="1" dirty="0">
                <a:latin typeface="黑体" panose="02010609060101010101" pitchFamily="2" charset="-122"/>
                <a:ea typeface="黑体" panose="02010609060101010101" pitchFamily="2" charset="-122"/>
              </a:rPr>
            </a:br>
            <a:endParaRPr lang="en-US" altLang="zh-CN" sz="3200" b="1" dirty="0">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br>
              <a:rPr lang="en-US" altLang="zh-CN" sz="3200" b="1" dirty="0">
                <a:latin typeface="黑体" panose="02010609060101010101" pitchFamily="2" charset="-122"/>
                <a:ea typeface="黑体" panose="02010609060101010101" pitchFamily="2" charset="-122"/>
              </a:rPr>
            </a:br>
            <a:endParaRPr lang="en-US" altLang="zh-CN" sz="3200" b="1" dirty="0">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br>
              <a:rPr lang="en-US" altLang="zh-CN" sz="3200" b="1" dirty="0">
                <a:latin typeface="黑体" panose="02010609060101010101" pitchFamily="2" charset="-122"/>
                <a:ea typeface="黑体" panose="02010609060101010101" pitchFamily="2" charset="-122"/>
              </a:rPr>
            </a:br>
            <a:endParaRPr lang="en-US" altLang="zh-CN" sz="3200" b="1" dirty="0">
              <a:latin typeface="Arial" panose="020B0604020202020204" pitchFamily="34" charset="0"/>
              <a:ea typeface="Arial" panose="020B0604020202020204" pitchFamily="34" charset="0"/>
            </a:endParaRPr>
          </a:p>
        </p:txBody>
      </p:sp>
      <p:sp>
        <p:nvSpPr>
          <p:cNvPr id="21506" name="文本框 67588"/>
          <p:cNvSpPr txBox="1"/>
          <p:nvPr/>
        </p:nvSpPr>
        <p:spPr>
          <a:xfrm>
            <a:off x="468313" y="2627313"/>
            <a:ext cx="8874125" cy="584200"/>
          </a:xfrm>
          <a:prstGeom prst="rect">
            <a:avLst/>
          </a:prstGeom>
          <a:noFill/>
          <a:ln w="9525">
            <a:noFill/>
          </a:ln>
        </p:spPr>
        <p:txBody>
          <a:bodyPr wrap="square" anchor="t" anchorCtr="0">
            <a:spAutoFit/>
          </a:bodyPr>
          <a:p>
            <a:pPr>
              <a:spcBef>
                <a:spcPct val="50000"/>
              </a:spcBef>
            </a:pPr>
            <a:r>
              <a:rPr lang="zh-CN" altLang="en-US" sz="3200" b="1" dirty="0">
                <a:latin typeface="Arial" panose="020B0604020202020204" pitchFamily="34" charset="0"/>
                <a:ea typeface="黑体" panose="02010609060101010101" pitchFamily="2" charset="-122"/>
              </a:rPr>
              <a:t>满面尘灰烟火色，两鬓苍苍十指黑。</a:t>
            </a:r>
            <a:endParaRPr lang="zh-CN" altLang="en-US" sz="3200" b="1" dirty="0">
              <a:latin typeface="Arial" panose="020B0604020202020204" pitchFamily="34" charset="0"/>
              <a:ea typeface="黑体" panose="02010609060101010101" pitchFamily="2" charset="-122"/>
            </a:endParaRPr>
          </a:p>
        </p:txBody>
      </p:sp>
      <p:sp>
        <p:nvSpPr>
          <p:cNvPr id="21507" name="文本框 67589"/>
          <p:cNvSpPr txBox="1"/>
          <p:nvPr/>
        </p:nvSpPr>
        <p:spPr>
          <a:xfrm>
            <a:off x="423863" y="1670050"/>
            <a:ext cx="8259762" cy="1076325"/>
          </a:xfrm>
          <a:prstGeom prst="rect">
            <a:avLst/>
          </a:prstGeom>
          <a:noFill/>
          <a:ln w="9525">
            <a:noFill/>
          </a:ln>
        </p:spPr>
        <p:txBody>
          <a:bodyPr wrap="square" anchor="t" anchorCtr="0">
            <a:spAutoFit/>
          </a:bodyPr>
          <a:p>
            <a:pPr>
              <a:spcBef>
                <a:spcPct val="50000"/>
              </a:spcBef>
            </a:pPr>
            <a:r>
              <a:rPr lang="zh-CN" altLang="en-US" sz="3200" b="1" dirty="0">
                <a:latin typeface="黑体" panose="02010609060101010101" pitchFamily="2" charset="-122"/>
                <a:ea typeface="黑体" panose="02010609060101010101" pitchFamily="2" charset="-122"/>
              </a:rPr>
              <a:t>卖炭得钱何所营，身上衣裳口中食。</a:t>
            </a:r>
            <a:r>
              <a:rPr lang="en-US" altLang="zh-CN" sz="3200" b="1" dirty="0">
                <a:latin typeface="黑体" panose="02010609060101010101" pitchFamily="2" charset="-122"/>
                <a:ea typeface="黑体" panose="02010609060101010101" pitchFamily="2" charset="-122"/>
              </a:rPr>
              <a:t>   </a:t>
            </a:r>
            <a:br>
              <a:rPr lang="en-US" altLang="zh-CN" sz="3200" b="1" dirty="0">
                <a:latin typeface="黑体" panose="02010609060101010101" pitchFamily="2" charset="-122"/>
                <a:ea typeface="黑体" panose="02010609060101010101" pitchFamily="2" charset="-122"/>
              </a:rPr>
            </a:br>
            <a:r>
              <a:rPr lang="zh-CN" altLang="en-US" sz="3200" b="1" dirty="0">
                <a:latin typeface="黑体" panose="02010609060101010101" pitchFamily="2" charset="-122"/>
                <a:ea typeface="黑体" panose="02010609060101010101" pitchFamily="2" charset="-122"/>
              </a:rPr>
              <a:t>可怜身上衣正单，心忧炭贱愿天寒。</a:t>
            </a:r>
            <a:endParaRPr lang="zh-CN" altLang="en-US" sz="3200" b="1" dirty="0">
              <a:latin typeface="黑体" panose="02010609060101010101" pitchFamily="2" charset="-122"/>
              <a:ea typeface="黑体" panose="02010609060101010101" pitchFamily="2" charset="-122"/>
            </a:endParaRPr>
          </a:p>
        </p:txBody>
      </p:sp>
      <p:sp>
        <p:nvSpPr>
          <p:cNvPr id="21508" name="文本框 67590"/>
          <p:cNvSpPr txBox="1"/>
          <p:nvPr/>
        </p:nvSpPr>
        <p:spPr>
          <a:xfrm>
            <a:off x="323850" y="3357563"/>
            <a:ext cx="8820150" cy="1066800"/>
          </a:xfrm>
          <a:prstGeom prst="rect">
            <a:avLst/>
          </a:prstGeom>
          <a:noFill/>
          <a:ln w="9525">
            <a:noFill/>
          </a:ln>
        </p:spPr>
        <p:txBody>
          <a:bodyPr anchor="t" anchorCtr="0">
            <a:spAutoFit/>
          </a:bodyPr>
          <a:p>
            <a:pPr>
              <a:spcBef>
                <a:spcPct val="50000"/>
              </a:spcBef>
            </a:pPr>
            <a:r>
              <a:rPr lang="zh-CN" altLang="en-US" sz="3200" b="1" dirty="0">
                <a:latin typeface="黑体" panose="02010609060101010101" pitchFamily="2" charset="-122"/>
                <a:ea typeface="黑体" panose="02010609060101010101" pitchFamily="2" charset="-122"/>
              </a:rPr>
              <a:t>夜来城外一尺雪，晓驾炭车辗冰辙。</a:t>
            </a:r>
            <a:r>
              <a:rPr lang="en-US" altLang="zh-CN" sz="3200" b="1" dirty="0">
                <a:latin typeface="黑体" panose="02010609060101010101" pitchFamily="2" charset="-122"/>
                <a:ea typeface="黑体" panose="02010609060101010101" pitchFamily="2" charset="-122"/>
              </a:rPr>
              <a:t>   </a:t>
            </a:r>
            <a:br>
              <a:rPr lang="en-US" altLang="zh-CN" sz="3200" b="1" dirty="0">
                <a:latin typeface="黑体" panose="02010609060101010101" pitchFamily="2" charset="-122"/>
                <a:ea typeface="黑体" panose="02010609060101010101" pitchFamily="2" charset="-122"/>
              </a:rPr>
            </a:br>
            <a:r>
              <a:rPr lang="zh-CN" altLang="en-US" sz="3200" b="1" dirty="0">
                <a:latin typeface="黑体" panose="02010609060101010101" pitchFamily="2" charset="-122"/>
                <a:ea typeface="黑体" panose="02010609060101010101" pitchFamily="2" charset="-122"/>
              </a:rPr>
              <a:t>牛困人饥日已高，市南门外泥中歇。</a:t>
            </a:r>
            <a:endParaRPr lang="zh-CN" altLang="en-US" sz="3200" b="1" dirty="0">
              <a:latin typeface="黑体" panose="02010609060101010101" pitchFamily="2" charset="-122"/>
              <a:ea typeface="黑体" panose="02010609060101010101" pitchFamily="2" charset="-122"/>
            </a:endParaRPr>
          </a:p>
        </p:txBody>
      </p:sp>
      <p:sp>
        <p:nvSpPr>
          <p:cNvPr id="21509" name="文本框 67591"/>
          <p:cNvSpPr txBox="1"/>
          <p:nvPr/>
        </p:nvSpPr>
        <p:spPr>
          <a:xfrm>
            <a:off x="395288" y="4365625"/>
            <a:ext cx="8316912" cy="641350"/>
          </a:xfrm>
          <a:prstGeom prst="rect">
            <a:avLst/>
          </a:prstGeom>
          <a:noFill/>
          <a:ln w="9525">
            <a:noFill/>
          </a:ln>
        </p:spPr>
        <p:txBody>
          <a:bodyPr anchor="t" anchorCtr="0">
            <a:spAutoFit/>
          </a:bodyPr>
          <a:p>
            <a:pPr>
              <a:spcBef>
                <a:spcPct val="50000"/>
              </a:spcBef>
            </a:pPr>
            <a:r>
              <a:rPr lang="zh-CN" altLang="en-US" sz="3200" b="1" dirty="0">
                <a:latin typeface="Arial" panose="020B0604020202020204" pitchFamily="34" charset="0"/>
                <a:ea typeface="黑体" panose="02010609060101010101" pitchFamily="2" charset="-122"/>
              </a:rPr>
              <a:t>翩翩两骑来是谁，黄衣使者白衫儿。</a:t>
            </a:r>
            <a:r>
              <a:rPr lang="en-US" altLang="zh-CN" sz="3600" b="1" dirty="0">
                <a:latin typeface="Arial" panose="020B0604020202020204" pitchFamily="34" charset="0"/>
                <a:ea typeface="黑体" panose="02010609060101010101" pitchFamily="2" charset="-122"/>
              </a:rPr>
              <a:t> </a:t>
            </a:r>
            <a:r>
              <a:rPr lang="en-US" altLang="zh-CN" b="1"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p:txBody>
      </p:sp>
      <p:sp>
        <p:nvSpPr>
          <p:cNvPr id="21510" name="文本框 67592"/>
          <p:cNvSpPr txBox="1"/>
          <p:nvPr/>
        </p:nvSpPr>
        <p:spPr>
          <a:xfrm>
            <a:off x="395288" y="4941888"/>
            <a:ext cx="7812087" cy="579437"/>
          </a:xfrm>
          <a:prstGeom prst="rect">
            <a:avLst/>
          </a:prstGeom>
          <a:noFill/>
          <a:ln w="9525">
            <a:noFill/>
          </a:ln>
        </p:spPr>
        <p:txBody>
          <a:bodyPr anchor="t" anchorCtr="0">
            <a:spAutoFit/>
          </a:bodyPr>
          <a:p>
            <a:pPr>
              <a:spcBef>
                <a:spcPct val="50000"/>
              </a:spcBef>
            </a:pPr>
            <a:r>
              <a:rPr lang="zh-CN" altLang="en-US" sz="3200" b="1" dirty="0">
                <a:latin typeface="Arial" panose="020B0604020202020204" pitchFamily="34" charset="0"/>
                <a:ea typeface="黑体" panose="02010609060101010101" pitchFamily="2" charset="-122"/>
              </a:rPr>
              <a:t>手把文书口称敕，回车叱牛牵向北。</a:t>
            </a:r>
            <a:endParaRPr lang="zh-CN" altLang="en-US" sz="3200" b="1" dirty="0">
              <a:latin typeface="Arial" panose="020B0604020202020204" pitchFamily="34" charset="0"/>
              <a:ea typeface="黑体" panose="02010609060101010101" pitchFamily="2" charset="-122"/>
            </a:endParaRPr>
          </a:p>
        </p:txBody>
      </p:sp>
      <p:sp>
        <p:nvSpPr>
          <p:cNvPr id="21511" name="文本框 67593"/>
          <p:cNvSpPr txBox="1"/>
          <p:nvPr/>
        </p:nvSpPr>
        <p:spPr>
          <a:xfrm>
            <a:off x="179388" y="5661025"/>
            <a:ext cx="8101012" cy="366713"/>
          </a:xfrm>
          <a:prstGeom prst="rect">
            <a:avLst/>
          </a:prstGeom>
          <a:noFill/>
          <a:ln w="9525">
            <a:noFill/>
          </a:ln>
        </p:spPr>
        <p:txBody>
          <a:bodyPr anchor="t" anchorCtr="0">
            <a:spAutoFit/>
          </a:bodyPr>
          <a:p>
            <a:pPr>
              <a:spcBef>
                <a:spcPct val="50000"/>
              </a:spcBef>
            </a:pPr>
            <a:endParaRPr lang="zh-CN" altLang="zh-CN" dirty="0">
              <a:latin typeface="Arial" panose="020B0604020202020204" pitchFamily="34" charset="0"/>
              <a:ea typeface="宋体" panose="02010600030101010101" pitchFamily="2" charset="-122"/>
            </a:endParaRPr>
          </a:p>
        </p:txBody>
      </p:sp>
      <p:sp>
        <p:nvSpPr>
          <p:cNvPr id="21512" name="文本框 67594"/>
          <p:cNvSpPr txBox="1"/>
          <p:nvPr/>
        </p:nvSpPr>
        <p:spPr>
          <a:xfrm>
            <a:off x="468313" y="5589588"/>
            <a:ext cx="8856662" cy="1798637"/>
          </a:xfrm>
          <a:prstGeom prst="rect">
            <a:avLst/>
          </a:prstGeom>
          <a:noFill/>
          <a:ln w="9525">
            <a:noFill/>
          </a:ln>
        </p:spPr>
        <p:txBody>
          <a:bodyPr anchor="t" anchorCtr="0">
            <a:spAutoFit/>
          </a:bodyPr>
          <a:p>
            <a:r>
              <a:rPr lang="zh-CN" altLang="en-US" sz="3200" b="1" dirty="0">
                <a:latin typeface="黑体" panose="02010609060101010101" pitchFamily="2" charset="-122"/>
                <a:ea typeface="黑体" panose="02010609060101010101" pitchFamily="2" charset="-122"/>
              </a:rPr>
              <a:t>一车炭，千余斤，宫使驱将惜不得。</a:t>
            </a:r>
            <a:r>
              <a:rPr lang="en-US" altLang="zh-CN" sz="3200" b="1" dirty="0">
                <a:latin typeface="黑体" panose="02010609060101010101" pitchFamily="2" charset="-122"/>
                <a:ea typeface="黑体" panose="02010609060101010101" pitchFamily="2" charset="-122"/>
              </a:rPr>
              <a:t>   </a:t>
            </a:r>
            <a:br>
              <a:rPr lang="en-US" altLang="zh-CN" sz="3200" b="1" dirty="0">
                <a:latin typeface="黑体" panose="02010609060101010101" pitchFamily="2" charset="-122"/>
                <a:ea typeface="黑体" panose="02010609060101010101" pitchFamily="2" charset="-122"/>
              </a:rPr>
            </a:br>
            <a:r>
              <a:rPr lang="zh-CN" altLang="en-US" sz="3200" b="1" dirty="0">
                <a:latin typeface="黑体" panose="02010609060101010101" pitchFamily="2" charset="-122"/>
                <a:ea typeface="黑体" panose="02010609060101010101" pitchFamily="2" charset="-122"/>
              </a:rPr>
              <a:t>半匹红绡一丈绫，系向牛头充炭直。</a:t>
            </a:r>
            <a:r>
              <a:rPr lang="en-US" altLang="zh-CN" sz="3200" b="1" dirty="0">
                <a:latin typeface="黑体" panose="02010609060101010101" pitchFamily="2" charset="-122"/>
                <a:ea typeface="黑体" panose="02010609060101010101" pitchFamily="2" charset="-122"/>
              </a:rPr>
              <a:t>  </a:t>
            </a:r>
            <a:endParaRPr lang="en-US" altLang="zh-CN" sz="3200" b="1" dirty="0">
              <a:latin typeface="黑体" panose="02010609060101010101" pitchFamily="2" charset="-122"/>
              <a:ea typeface="黑体" panose="02010609060101010101" pitchFamily="2" charset="-122"/>
            </a:endParaRPr>
          </a:p>
          <a:p>
            <a:pPr>
              <a:spcBef>
                <a:spcPct val="50000"/>
              </a:spcBef>
            </a:pPr>
            <a:endParaRPr lang="en-US" altLang="zh-CN" sz="3200" dirty="0">
              <a:latin typeface="黑体" panose="02010609060101010101" pitchFamily="2" charset="-122"/>
              <a:ea typeface="黑体" panose="02010609060101010101" pitchFamily="2" charset="-122"/>
            </a:endParaRPr>
          </a:p>
        </p:txBody>
      </p:sp>
    </p:spTree>
  </p:cSld>
  <p:clrMapOvr>
    <a:masterClrMapping/>
  </p:clrMapOvr>
  <p:transition spd="med">
    <p:zoom dir="in"/>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62468" name="矩形 62467"/>
          <p:cNvSpPr/>
          <p:nvPr/>
        </p:nvSpPr>
        <p:spPr>
          <a:xfrm>
            <a:off x="539750" y="1268413"/>
            <a:ext cx="1687513" cy="641350"/>
          </a:xfrm>
          <a:prstGeom prst="rect">
            <a:avLst/>
          </a:prstGeom>
          <a:noFill/>
          <a:ln w="9525">
            <a:noFill/>
          </a:ln>
        </p:spPr>
        <p:txBody>
          <a:bodyPr wrap="none" anchor="ctr" anchorCtr="0">
            <a:spAutoFit/>
          </a:bodyPr>
          <a:p>
            <a:r>
              <a:rPr lang="zh-CN" altLang="en-US" sz="3600" b="1" dirty="0">
                <a:latin typeface="Arial" panose="020B0604020202020204" pitchFamily="34" charset="0"/>
                <a:ea typeface="黑体" panose="02010609060101010101" pitchFamily="2" charset="-122"/>
              </a:rPr>
              <a:t>卖炭翁</a:t>
            </a:r>
            <a:r>
              <a:rPr lang="zh-CN" altLang="en-US" sz="3600" dirty="0">
                <a:latin typeface="Arial" panose="020B0604020202020204" pitchFamily="34" charset="0"/>
                <a:ea typeface="宋体" panose="02010600030101010101" pitchFamily="2" charset="-122"/>
              </a:rPr>
              <a:t> </a:t>
            </a:r>
            <a:endParaRPr lang="zh-CN" altLang="en-US" sz="3600" dirty="0">
              <a:latin typeface="Arial" panose="020B0604020202020204" pitchFamily="34" charset="0"/>
              <a:ea typeface="宋体" panose="02010600030101010101" pitchFamily="2" charset="-122"/>
            </a:endParaRPr>
          </a:p>
        </p:txBody>
      </p:sp>
      <p:sp>
        <p:nvSpPr>
          <p:cNvPr id="62469" name="文本框 62468"/>
          <p:cNvSpPr txBox="1"/>
          <p:nvPr/>
        </p:nvSpPr>
        <p:spPr>
          <a:xfrm>
            <a:off x="684213" y="3357563"/>
            <a:ext cx="1368425" cy="641350"/>
          </a:xfrm>
          <a:prstGeom prst="rect">
            <a:avLst/>
          </a:prstGeom>
          <a:noFill/>
          <a:ln w="9525">
            <a:noFill/>
          </a:ln>
        </p:spPr>
        <p:txBody>
          <a:bodyPr anchor="t" anchorCtr="0">
            <a:spAutoFit/>
          </a:bodyPr>
          <a:p>
            <a:pPr>
              <a:spcBef>
                <a:spcPct val="50000"/>
              </a:spcBef>
            </a:pPr>
            <a:r>
              <a:rPr lang="zh-CN" altLang="en-US" sz="3600" b="1" dirty="0">
                <a:latin typeface="Arial" panose="020B0604020202020204" pitchFamily="34" charset="0"/>
                <a:ea typeface="黑体" panose="02010609060101010101" pitchFamily="2" charset="-122"/>
              </a:rPr>
              <a:t>宫使</a:t>
            </a:r>
            <a:endParaRPr lang="zh-CN" altLang="en-US" sz="3600" b="1" dirty="0">
              <a:latin typeface="Arial" panose="020B0604020202020204" pitchFamily="34" charset="0"/>
              <a:ea typeface="黑体" panose="02010609060101010101" pitchFamily="2" charset="-122"/>
            </a:endParaRPr>
          </a:p>
        </p:txBody>
      </p:sp>
      <p:sp>
        <p:nvSpPr>
          <p:cNvPr id="62470" name="矩形 62469"/>
          <p:cNvSpPr/>
          <p:nvPr/>
        </p:nvSpPr>
        <p:spPr>
          <a:xfrm>
            <a:off x="2411413" y="476250"/>
            <a:ext cx="2951162" cy="1198563"/>
          </a:xfrm>
          <a:prstGeom prst="rect">
            <a:avLst/>
          </a:prstGeom>
          <a:noFill/>
          <a:ln w="9525">
            <a:noFill/>
          </a:ln>
        </p:spPr>
        <p:txBody>
          <a:bodyPr anchor="t" anchorCtr="0">
            <a:spAutoFit/>
          </a:bodyPr>
          <a:p>
            <a:r>
              <a:rPr lang="zh-CN" altLang="en-US" sz="3600" b="1" dirty="0">
                <a:latin typeface="Arial" panose="020B0604020202020204" pitchFamily="34" charset="0"/>
                <a:ea typeface="黑体" panose="02010609060101010101" pitchFamily="2" charset="-122"/>
              </a:rPr>
              <a:t>烧炭</a:t>
            </a:r>
            <a:r>
              <a:rPr lang="en-US" altLang="zh-CN" sz="3600" b="1" dirty="0">
                <a:latin typeface="Arial" panose="020B0604020202020204" pitchFamily="34" charset="0"/>
                <a:ea typeface="黑体" panose="02010609060101010101" pitchFamily="2" charset="-122"/>
              </a:rPr>
              <a:t>--</a:t>
            </a:r>
            <a:r>
              <a:rPr lang="zh-CN" altLang="en-US" sz="3600" b="1" dirty="0">
                <a:latin typeface="Arial" panose="020B0604020202020204" pitchFamily="34" charset="0"/>
                <a:ea typeface="黑体" panose="02010609060101010101" pitchFamily="2" charset="-122"/>
              </a:rPr>
              <a:t>艰辛</a:t>
            </a:r>
            <a:endParaRPr lang="zh-CN" altLang="en-US" sz="3600" b="1" dirty="0">
              <a:latin typeface="Arial" panose="020B0604020202020204" pitchFamily="34" charset="0"/>
              <a:ea typeface="黑体" panose="02010609060101010101" pitchFamily="2" charset="-122"/>
            </a:endParaRPr>
          </a:p>
          <a:p>
            <a:endParaRPr lang="zh-CN" altLang="en-US" dirty="0">
              <a:latin typeface="Arial" panose="020B0604020202020204" pitchFamily="34" charset="0"/>
              <a:ea typeface="宋体" panose="02010600030101010101" pitchFamily="2" charset="-122"/>
            </a:endParaRPr>
          </a:p>
          <a:p>
            <a:endParaRPr lang="zh-CN" altLang="en-US" dirty="0">
              <a:latin typeface="Arial" panose="020B0604020202020204" pitchFamily="34" charset="0"/>
              <a:ea typeface="宋体" panose="02010600030101010101" pitchFamily="2" charset="-122"/>
            </a:endParaRPr>
          </a:p>
        </p:txBody>
      </p:sp>
      <p:sp>
        <p:nvSpPr>
          <p:cNvPr id="62471" name="矩形 62470"/>
          <p:cNvSpPr/>
          <p:nvPr/>
        </p:nvSpPr>
        <p:spPr>
          <a:xfrm>
            <a:off x="2484438" y="1196975"/>
            <a:ext cx="2324100" cy="644525"/>
          </a:xfrm>
          <a:prstGeom prst="rect">
            <a:avLst/>
          </a:prstGeom>
          <a:noFill/>
          <a:ln w="9525">
            <a:noFill/>
          </a:ln>
        </p:spPr>
        <p:txBody>
          <a:bodyPr wrap="none" anchor="t" anchorCtr="0">
            <a:spAutoFit/>
          </a:bodyPr>
          <a:p>
            <a:r>
              <a:rPr lang="zh-CN" altLang="en-US" sz="3600" b="1" dirty="0">
                <a:latin typeface="Arial" panose="020B0604020202020204" pitchFamily="34" charset="0"/>
                <a:ea typeface="黑体" panose="02010609060101010101" pitchFamily="2" charset="-122"/>
              </a:rPr>
              <a:t>运炭</a:t>
            </a:r>
            <a:r>
              <a:rPr lang="en-US" altLang="zh-CN" sz="3600" b="1" dirty="0">
                <a:latin typeface="Arial" panose="020B0604020202020204" pitchFamily="34" charset="0"/>
                <a:ea typeface="黑体" panose="02010609060101010101" pitchFamily="2" charset="-122"/>
              </a:rPr>
              <a:t>--</a:t>
            </a:r>
            <a:r>
              <a:rPr lang="zh-CN" altLang="en-US" sz="3600" b="1" dirty="0">
                <a:latin typeface="Arial" panose="020B0604020202020204" pitchFamily="34" charset="0"/>
                <a:ea typeface="黑体" panose="02010609060101010101" pitchFamily="2" charset="-122"/>
              </a:rPr>
              <a:t>艰难</a:t>
            </a:r>
            <a:endParaRPr lang="zh-CN" altLang="en-US" sz="3600" b="1" dirty="0">
              <a:latin typeface="Arial" panose="020B0604020202020204" pitchFamily="34" charset="0"/>
              <a:ea typeface="黑体" panose="02010609060101010101" pitchFamily="2" charset="-122"/>
            </a:endParaRPr>
          </a:p>
        </p:txBody>
      </p:sp>
      <p:sp>
        <p:nvSpPr>
          <p:cNvPr id="62472" name="文本框 62471"/>
          <p:cNvSpPr txBox="1"/>
          <p:nvPr/>
        </p:nvSpPr>
        <p:spPr>
          <a:xfrm>
            <a:off x="2484438" y="1989138"/>
            <a:ext cx="2878137" cy="646112"/>
          </a:xfrm>
          <a:prstGeom prst="rect">
            <a:avLst/>
          </a:prstGeom>
          <a:noFill/>
          <a:ln w="9525">
            <a:noFill/>
          </a:ln>
        </p:spPr>
        <p:txBody>
          <a:bodyPr wrap="square" anchor="t" anchorCtr="0">
            <a:spAutoFit/>
          </a:bodyPr>
          <a:p>
            <a:pPr>
              <a:spcBef>
                <a:spcPct val="50000"/>
              </a:spcBef>
            </a:pPr>
            <a:r>
              <a:rPr lang="zh-CN" altLang="en-US" sz="3600" b="1" dirty="0">
                <a:latin typeface="Arial" panose="020B0604020202020204" pitchFamily="34" charset="0"/>
                <a:ea typeface="黑体" panose="02010609060101010101" pitchFamily="2" charset="-122"/>
              </a:rPr>
              <a:t>卖炭</a:t>
            </a:r>
            <a:r>
              <a:rPr lang="en-US" altLang="zh-CN" sz="3600" b="1" dirty="0">
                <a:latin typeface="Arial" panose="020B0604020202020204" pitchFamily="34" charset="0"/>
                <a:ea typeface="黑体" panose="02010609060101010101" pitchFamily="2" charset="-122"/>
              </a:rPr>
              <a:t>--</a:t>
            </a:r>
            <a:r>
              <a:rPr lang="zh-CN" altLang="en-US" sz="3600" b="1" dirty="0">
                <a:latin typeface="Arial" panose="020B0604020202020204" pitchFamily="34" charset="0"/>
                <a:ea typeface="黑体" panose="02010609060101010101" pitchFamily="2" charset="-122"/>
              </a:rPr>
              <a:t>被掠夺</a:t>
            </a:r>
            <a:endParaRPr lang="zh-CN" altLang="en-US" sz="3600" b="1" dirty="0">
              <a:latin typeface="Arial" panose="020B0604020202020204" pitchFamily="34" charset="0"/>
              <a:ea typeface="黑体" panose="02010609060101010101" pitchFamily="2" charset="-122"/>
            </a:endParaRPr>
          </a:p>
        </p:txBody>
      </p:sp>
      <p:sp>
        <p:nvSpPr>
          <p:cNvPr id="62473" name="文本框 62472"/>
          <p:cNvSpPr txBox="1"/>
          <p:nvPr/>
        </p:nvSpPr>
        <p:spPr>
          <a:xfrm>
            <a:off x="6626225" y="1909763"/>
            <a:ext cx="2322513" cy="1168400"/>
          </a:xfrm>
          <a:prstGeom prst="rect">
            <a:avLst/>
          </a:prstGeom>
          <a:noFill/>
          <a:ln w="9525">
            <a:noFill/>
          </a:ln>
        </p:spPr>
        <p:txBody>
          <a:bodyPr wrap="square" anchor="t" anchorCtr="0">
            <a:spAutoFit/>
          </a:bodyPr>
          <a:p>
            <a:pPr>
              <a:spcBef>
                <a:spcPct val="50000"/>
              </a:spcBef>
            </a:pPr>
            <a:r>
              <a:rPr lang="zh-CN" altLang="zh-CN" sz="2800" b="1" dirty="0">
                <a:latin typeface="Arial" panose="020B0604020202020204" pitchFamily="34" charset="0"/>
                <a:ea typeface="华文行楷" pitchFamily="2" charset="-122"/>
              </a:rPr>
              <a:t>生活困苦、</a:t>
            </a:r>
            <a:endParaRPr lang="zh-CN" altLang="zh-CN" sz="2800" b="1" dirty="0">
              <a:latin typeface="Arial" panose="020B0604020202020204" pitchFamily="34" charset="0"/>
              <a:ea typeface="华文行楷" pitchFamily="2" charset="-122"/>
            </a:endParaRPr>
          </a:p>
          <a:p>
            <a:pPr>
              <a:spcBef>
                <a:spcPct val="50000"/>
              </a:spcBef>
            </a:pPr>
            <a:r>
              <a:rPr lang="zh-CN" altLang="en-US" sz="2800" b="1" dirty="0">
                <a:latin typeface="Arial" panose="020B0604020202020204" pitchFamily="34" charset="0"/>
                <a:ea typeface="华文行楷" pitchFamily="2" charset="-122"/>
              </a:rPr>
              <a:t>境遇悲惨</a:t>
            </a:r>
            <a:endParaRPr lang="zh-CN" altLang="en-US" sz="2800" b="1" dirty="0">
              <a:latin typeface="Arial" panose="020B0604020202020204" pitchFamily="34" charset="0"/>
              <a:ea typeface="华文行楷" pitchFamily="2" charset="-122"/>
            </a:endParaRPr>
          </a:p>
        </p:txBody>
      </p:sp>
      <p:sp>
        <p:nvSpPr>
          <p:cNvPr id="62474" name="左大括号 62473"/>
          <p:cNvSpPr/>
          <p:nvPr/>
        </p:nvSpPr>
        <p:spPr>
          <a:xfrm>
            <a:off x="2227580" y="476250"/>
            <a:ext cx="142875" cy="2519363"/>
          </a:xfrm>
          <a:prstGeom prst="leftBrace">
            <a:avLst>
              <a:gd name="adj1" fmla="val 146046"/>
              <a:gd name="adj2" fmla="val 50000"/>
            </a:avLst>
          </a:prstGeom>
          <a:noFill/>
          <a:ln w="38100"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62475" name="矩形 62474"/>
          <p:cNvSpPr/>
          <p:nvPr/>
        </p:nvSpPr>
        <p:spPr>
          <a:xfrm>
            <a:off x="2438400" y="3352800"/>
            <a:ext cx="1098550" cy="641350"/>
          </a:xfrm>
          <a:prstGeom prst="rect">
            <a:avLst/>
          </a:prstGeom>
          <a:noFill/>
          <a:ln w="9525">
            <a:noFill/>
          </a:ln>
        </p:spPr>
        <p:txBody>
          <a:bodyPr wrap="none" anchor="t" anchorCtr="0">
            <a:spAutoFit/>
          </a:bodyPr>
          <a:p>
            <a:r>
              <a:rPr lang="zh-CN" altLang="en-US" sz="3600" b="1" dirty="0">
                <a:latin typeface="黑体" panose="02010609060101010101" pitchFamily="2" charset="-122"/>
                <a:ea typeface="黑体" panose="02010609060101010101" pitchFamily="2" charset="-122"/>
              </a:rPr>
              <a:t>夺炭</a:t>
            </a:r>
            <a:endParaRPr lang="zh-CN" altLang="en-US" sz="3600" b="1" dirty="0">
              <a:latin typeface="黑体" panose="02010609060101010101" pitchFamily="2" charset="-122"/>
              <a:ea typeface="黑体" panose="02010609060101010101" pitchFamily="2" charset="-122"/>
            </a:endParaRPr>
          </a:p>
        </p:txBody>
      </p:sp>
      <p:sp>
        <p:nvSpPr>
          <p:cNvPr id="62476" name="文本框 62475"/>
          <p:cNvSpPr txBox="1"/>
          <p:nvPr/>
        </p:nvSpPr>
        <p:spPr>
          <a:xfrm>
            <a:off x="4643438" y="1295400"/>
            <a:ext cx="4500562" cy="519113"/>
          </a:xfrm>
          <a:prstGeom prst="rect">
            <a:avLst/>
          </a:prstGeom>
          <a:noFill/>
          <a:ln w="9525">
            <a:noFill/>
          </a:ln>
        </p:spPr>
        <p:txBody>
          <a:bodyPr anchor="t" anchorCtr="0">
            <a:spAutoFit/>
          </a:bodyPr>
          <a:p>
            <a:pPr>
              <a:spcBef>
                <a:spcPct val="50000"/>
              </a:spcBef>
            </a:pPr>
            <a:r>
              <a:rPr lang="zh-CN" altLang="en-US" sz="2800" b="1" dirty="0">
                <a:solidFill>
                  <a:srgbClr val="FF0000"/>
                </a:solidFill>
                <a:latin typeface="Arial" panose="020B0604020202020204" pitchFamily="34" charset="0"/>
                <a:ea typeface="黑体" panose="02010609060101010101" pitchFamily="2" charset="-122"/>
              </a:rPr>
              <a:t>（肖像、心理、动作描写）</a:t>
            </a:r>
            <a:endParaRPr lang="zh-CN" altLang="en-US" sz="2800" b="1" dirty="0">
              <a:solidFill>
                <a:srgbClr val="FF0000"/>
              </a:solidFill>
              <a:latin typeface="Arial" panose="020B0604020202020204" pitchFamily="34" charset="0"/>
              <a:ea typeface="黑体" panose="02010609060101010101" pitchFamily="2" charset="-122"/>
            </a:endParaRPr>
          </a:p>
        </p:txBody>
      </p:sp>
      <p:sp>
        <p:nvSpPr>
          <p:cNvPr id="62478" name="直接连接符 62477"/>
          <p:cNvSpPr/>
          <p:nvPr/>
        </p:nvSpPr>
        <p:spPr>
          <a:xfrm>
            <a:off x="1187450" y="1844675"/>
            <a:ext cx="0" cy="1368425"/>
          </a:xfrm>
          <a:prstGeom prst="line">
            <a:avLst/>
          </a:prstGeom>
          <a:ln w="38100" cap="flat" cmpd="sng">
            <a:solidFill>
              <a:schemeClr val="tx1"/>
            </a:solidFill>
            <a:prstDash val="solid"/>
            <a:round/>
            <a:headEnd type="none" w="med" len="med"/>
            <a:tailEnd type="none" w="med" len="med"/>
          </a:ln>
        </p:spPr>
      </p:sp>
      <p:sp>
        <p:nvSpPr>
          <p:cNvPr id="62479" name="文本框 62478"/>
          <p:cNvSpPr txBox="1"/>
          <p:nvPr/>
        </p:nvSpPr>
        <p:spPr>
          <a:xfrm>
            <a:off x="1258888" y="2060575"/>
            <a:ext cx="611187" cy="1152525"/>
          </a:xfrm>
          <a:prstGeom prst="rect">
            <a:avLst/>
          </a:prstGeom>
          <a:noFill/>
          <a:ln w="9525">
            <a:noFill/>
          </a:ln>
        </p:spPr>
        <p:txBody>
          <a:bodyPr vert="eaVert" anchor="t" anchorCtr="0">
            <a:spAutoFit/>
          </a:bodyPr>
          <a:p>
            <a:pPr>
              <a:spcBef>
                <a:spcPct val="50000"/>
              </a:spcBef>
            </a:pPr>
            <a:r>
              <a:rPr lang="zh-CN" altLang="en-US" sz="2800" b="1" dirty="0">
                <a:solidFill>
                  <a:srgbClr val="FF0000"/>
                </a:solidFill>
                <a:latin typeface="Arial" panose="020B0604020202020204" pitchFamily="34" charset="0"/>
                <a:ea typeface="黑体" panose="02010609060101010101" pitchFamily="2" charset="-122"/>
              </a:rPr>
              <a:t>对比</a:t>
            </a:r>
            <a:endParaRPr lang="zh-CN" altLang="en-US" sz="2800" b="1" dirty="0">
              <a:solidFill>
                <a:srgbClr val="FF0000"/>
              </a:solidFill>
              <a:latin typeface="Arial" panose="020B0604020202020204" pitchFamily="34" charset="0"/>
              <a:ea typeface="黑体" panose="02010609060101010101" pitchFamily="2" charset="-122"/>
            </a:endParaRPr>
          </a:p>
        </p:txBody>
      </p:sp>
      <p:sp>
        <p:nvSpPr>
          <p:cNvPr id="62480" name="矩形 62479"/>
          <p:cNvSpPr/>
          <p:nvPr/>
        </p:nvSpPr>
        <p:spPr>
          <a:xfrm rot="-10800000" flipV="1">
            <a:off x="-4762" y="4437063"/>
            <a:ext cx="8824912" cy="644525"/>
          </a:xfrm>
          <a:prstGeom prst="rect">
            <a:avLst/>
          </a:prstGeom>
          <a:noFill/>
          <a:ln w="9525">
            <a:noFill/>
          </a:ln>
        </p:spPr>
        <p:txBody>
          <a:bodyPr anchor="t" anchorCtr="0">
            <a:spAutoFit/>
          </a:bodyPr>
          <a:p>
            <a:r>
              <a:rPr lang="en-US" altLang="zh-CN" sz="3600" b="1" dirty="0">
                <a:solidFill>
                  <a:srgbClr val="FF0000"/>
                </a:solidFill>
                <a:latin typeface="Arial" panose="020B0604020202020204" pitchFamily="34" charset="0"/>
                <a:ea typeface="宋体" panose="02010600030101010101" pitchFamily="2" charset="-122"/>
              </a:rPr>
              <a:t>   </a:t>
            </a:r>
            <a:r>
              <a:rPr lang="zh-CN" altLang="en-US" sz="3200" b="1" dirty="0">
                <a:latin typeface="黑体" panose="02010609060101010101" pitchFamily="2" charset="-122"/>
                <a:ea typeface="黑体" panose="02010609060101010101" pitchFamily="2" charset="-122"/>
              </a:rPr>
              <a:t> </a:t>
            </a:r>
            <a:endParaRPr lang="zh-CN" altLang="en-US" sz="3200" b="1" dirty="0">
              <a:latin typeface="黑体" panose="02010609060101010101" pitchFamily="2" charset="-122"/>
              <a:ea typeface="黑体" panose="02010609060101010101" pitchFamily="2" charset="-122"/>
            </a:endParaRPr>
          </a:p>
        </p:txBody>
      </p:sp>
      <p:sp>
        <p:nvSpPr>
          <p:cNvPr id="62481" name="文本框 62480"/>
          <p:cNvSpPr txBox="1"/>
          <p:nvPr/>
        </p:nvSpPr>
        <p:spPr>
          <a:xfrm>
            <a:off x="3492500" y="3429000"/>
            <a:ext cx="3203575" cy="519113"/>
          </a:xfrm>
          <a:prstGeom prst="rect">
            <a:avLst/>
          </a:prstGeom>
          <a:noFill/>
          <a:ln w="9525">
            <a:noFill/>
          </a:ln>
        </p:spPr>
        <p:txBody>
          <a:bodyPr anchor="t" anchorCtr="0">
            <a:spAutoFit/>
          </a:bodyPr>
          <a:p>
            <a:pPr>
              <a:spcBef>
                <a:spcPct val="50000"/>
              </a:spcBef>
            </a:pPr>
            <a:r>
              <a:rPr lang="zh-CN" altLang="en-US" sz="2800" b="1" dirty="0">
                <a:solidFill>
                  <a:srgbClr val="FF0000"/>
                </a:solidFill>
                <a:latin typeface="Arial" panose="020B0604020202020204" pitchFamily="34" charset="0"/>
                <a:ea typeface="黑体" panose="02010609060101010101" pitchFamily="2" charset="-122"/>
              </a:rPr>
              <a:t>（肖像、动作描写）</a:t>
            </a:r>
            <a:endParaRPr lang="zh-CN" altLang="en-US" sz="2800" b="1" dirty="0">
              <a:solidFill>
                <a:srgbClr val="FF0000"/>
              </a:solidFill>
              <a:latin typeface="Arial" panose="020B0604020202020204" pitchFamily="34" charset="0"/>
              <a:ea typeface="黑体" panose="02010609060101010101" pitchFamily="2" charset="-122"/>
            </a:endParaRPr>
          </a:p>
        </p:txBody>
      </p:sp>
      <p:sp>
        <p:nvSpPr>
          <p:cNvPr id="62482" name="矩形 62481"/>
          <p:cNvSpPr/>
          <p:nvPr/>
        </p:nvSpPr>
        <p:spPr>
          <a:xfrm>
            <a:off x="6767513" y="3213100"/>
            <a:ext cx="2255837" cy="952500"/>
          </a:xfrm>
          <a:prstGeom prst="rect">
            <a:avLst/>
          </a:prstGeom>
          <a:noFill/>
          <a:ln w="9525">
            <a:noFill/>
          </a:ln>
        </p:spPr>
        <p:txBody>
          <a:bodyPr anchor="t" anchorCtr="0">
            <a:spAutoFit/>
          </a:bodyPr>
          <a:p>
            <a:r>
              <a:rPr lang="zh-CN" altLang="en-US" sz="2800" b="1" dirty="0">
                <a:solidFill>
                  <a:srgbClr val="131DDF"/>
                </a:solidFill>
                <a:latin typeface="Arial" panose="020B0604020202020204" pitchFamily="34" charset="0"/>
                <a:ea typeface="华文行楷" pitchFamily="2" charset="-122"/>
              </a:rPr>
              <a:t>仗势凌人</a:t>
            </a:r>
            <a:endParaRPr lang="zh-CN" altLang="en-US" sz="2800" b="1" dirty="0">
              <a:solidFill>
                <a:srgbClr val="131DDF"/>
              </a:solidFill>
              <a:latin typeface="Arial" panose="020B0604020202020204" pitchFamily="34" charset="0"/>
              <a:ea typeface="华文行楷" pitchFamily="2" charset="-122"/>
            </a:endParaRPr>
          </a:p>
          <a:p>
            <a:r>
              <a:rPr lang="zh-CN" altLang="en-US" sz="2800" b="1" dirty="0">
                <a:solidFill>
                  <a:srgbClr val="131DDF"/>
                </a:solidFill>
                <a:latin typeface="Arial" panose="020B0604020202020204" pitchFamily="34" charset="0"/>
                <a:ea typeface="华文行楷" pitchFamily="2" charset="-122"/>
              </a:rPr>
              <a:t>蛮横冷酷</a:t>
            </a:r>
            <a:endParaRPr lang="zh-CN" altLang="en-US" sz="2800" b="1" dirty="0">
              <a:solidFill>
                <a:srgbClr val="131DDF"/>
              </a:solidFill>
              <a:latin typeface="Arial" panose="020B0604020202020204" pitchFamily="34" charset="0"/>
              <a:ea typeface="华文行楷" pitchFamily="2" charset="-122"/>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blinds(horizontal)">
                                      <p:cBhvr>
                                        <p:cTn id="7" dur="500"/>
                                        <p:tgtEl>
                                          <p:spTgt spid="6246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2474"/>
                                        </p:tgtEl>
                                        <p:attrNameLst>
                                          <p:attrName>style.visibility</p:attrName>
                                        </p:attrNameLst>
                                      </p:cBhvr>
                                      <p:to>
                                        <p:strVal val="visible"/>
                                      </p:to>
                                    </p:set>
                                    <p:animEffect transition="in" filter="blinds(horizontal)">
                                      <p:cBhvr>
                                        <p:cTn id="12" dur="500"/>
                                        <p:tgtEl>
                                          <p:spTgt spid="6247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2470"/>
                                        </p:tgtEl>
                                        <p:attrNameLst>
                                          <p:attrName>style.visibility</p:attrName>
                                        </p:attrNameLst>
                                      </p:cBhvr>
                                      <p:to>
                                        <p:strVal val="visible"/>
                                      </p:to>
                                    </p:set>
                                    <p:animEffect transition="in" filter="blinds(horizontal)">
                                      <p:cBhvr>
                                        <p:cTn id="15" dur="500"/>
                                        <p:tgtEl>
                                          <p:spTgt spid="6247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2471"/>
                                        </p:tgtEl>
                                        <p:attrNameLst>
                                          <p:attrName>style.visibility</p:attrName>
                                        </p:attrNameLst>
                                      </p:cBhvr>
                                      <p:to>
                                        <p:strVal val="visible"/>
                                      </p:to>
                                    </p:set>
                                    <p:animEffect transition="in" filter="blinds(horizontal)">
                                      <p:cBhvr>
                                        <p:cTn id="20" dur="500"/>
                                        <p:tgtEl>
                                          <p:spTgt spid="6247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2472"/>
                                        </p:tgtEl>
                                        <p:attrNameLst>
                                          <p:attrName>style.visibility</p:attrName>
                                        </p:attrNameLst>
                                      </p:cBhvr>
                                      <p:to>
                                        <p:strVal val="visible"/>
                                      </p:to>
                                    </p:set>
                                    <p:animEffect transition="in" filter="blinds(horizontal)">
                                      <p:cBhvr>
                                        <p:cTn id="25" dur="500"/>
                                        <p:tgtEl>
                                          <p:spTgt spid="62472"/>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2476"/>
                                        </p:tgtEl>
                                        <p:attrNameLst>
                                          <p:attrName>style.visibility</p:attrName>
                                        </p:attrNameLst>
                                      </p:cBhvr>
                                      <p:to>
                                        <p:strVal val="visible"/>
                                      </p:to>
                                    </p:set>
                                    <p:animEffect transition="in" filter="blinds(horizontal)">
                                      <p:cBhvr>
                                        <p:cTn id="30" dur="500"/>
                                        <p:tgtEl>
                                          <p:spTgt spid="62476"/>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62473"/>
                                        </p:tgtEl>
                                        <p:attrNameLst>
                                          <p:attrName>style.visibility</p:attrName>
                                        </p:attrNameLst>
                                      </p:cBhvr>
                                      <p:to>
                                        <p:strVal val="visible"/>
                                      </p:to>
                                    </p:set>
                                    <p:animEffect transition="in" filter="blinds(horizontal)">
                                      <p:cBhvr>
                                        <p:cTn id="35" dur="500"/>
                                        <p:tgtEl>
                                          <p:spTgt spid="62473"/>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62469"/>
                                        </p:tgtEl>
                                        <p:attrNameLst>
                                          <p:attrName>style.visibility</p:attrName>
                                        </p:attrNameLst>
                                      </p:cBhvr>
                                      <p:to>
                                        <p:strVal val="visible"/>
                                      </p:to>
                                    </p:set>
                                    <p:animEffect transition="in" filter="blinds(horizontal)">
                                      <p:cBhvr>
                                        <p:cTn id="40" dur="500"/>
                                        <p:tgtEl>
                                          <p:spTgt spid="62469"/>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62475"/>
                                        </p:tgtEl>
                                        <p:attrNameLst>
                                          <p:attrName>style.visibility</p:attrName>
                                        </p:attrNameLst>
                                      </p:cBhvr>
                                      <p:to>
                                        <p:strVal val="visible"/>
                                      </p:to>
                                    </p:set>
                                    <p:animEffect transition="in" filter="blinds(horizontal)">
                                      <p:cBhvr>
                                        <p:cTn id="45" dur="500"/>
                                        <p:tgtEl>
                                          <p:spTgt spid="62475"/>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62481"/>
                                        </p:tgtEl>
                                        <p:attrNameLst>
                                          <p:attrName>style.visibility</p:attrName>
                                        </p:attrNameLst>
                                      </p:cBhvr>
                                      <p:to>
                                        <p:strVal val="visible"/>
                                      </p:to>
                                    </p:set>
                                    <p:animEffect transition="in" filter="blinds(horizontal)">
                                      <p:cBhvr>
                                        <p:cTn id="50" dur="500"/>
                                        <p:tgtEl>
                                          <p:spTgt spid="62481"/>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62482"/>
                                        </p:tgtEl>
                                        <p:attrNameLst>
                                          <p:attrName>style.visibility</p:attrName>
                                        </p:attrNameLst>
                                      </p:cBhvr>
                                      <p:to>
                                        <p:strVal val="visible"/>
                                      </p:to>
                                    </p:set>
                                    <p:animEffect transition="in" filter="blinds(horizontal)">
                                      <p:cBhvr>
                                        <p:cTn id="55" dur="500"/>
                                        <p:tgtEl>
                                          <p:spTgt spid="62482"/>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nodeType="clickEffect">
                                  <p:stCondLst>
                                    <p:cond delay="0"/>
                                  </p:stCondLst>
                                  <p:childTnLst>
                                    <p:set>
                                      <p:cBhvr>
                                        <p:cTn id="59" dur="1" fill="hold">
                                          <p:stCondLst>
                                            <p:cond delay="0"/>
                                          </p:stCondLst>
                                        </p:cTn>
                                        <p:tgtEl>
                                          <p:spTgt spid="62478"/>
                                        </p:tgtEl>
                                        <p:attrNameLst>
                                          <p:attrName>style.visibility</p:attrName>
                                        </p:attrNameLst>
                                      </p:cBhvr>
                                      <p:to>
                                        <p:strVal val="visible"/>
                                      </p:to>
                                    </p:set>
                                    <p:animEffect transition="in" filter="blinds(horizontal)">
                                      <p:cBhvr>
                                        <p:cTn id="60" dur="500"/>
                                        <p:tgtEl>
                                          <p:spTgt spid="62478"/>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62479"/>
                                        </p:tgtEl>
                                        <p:attrNameLst>
                                          <p:attrName>style.visibility</p:attrName>
                                        </p:attrNameLst>
                                      </p:cBhvr>
                                      <p:to>
                                        <p:strVal val="visible"/>
                                      </p:to>
                                    </p:set>
                                    <p:animEffect transition="in" filter="blinds(horizontal)">
                                      <p:cBhvr>
                                        <p:cTn id="65" dur="500"/>
                                        <p:tgtEl>
                                          <p:spTgt spid="62479"/>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62480"/>
                                        </p:tgtEl>
                                        <p:attrNameLst>
                                          <p:attrName>style.visibility</p:attrName>
                                        </p:attrNameLst>
                                      </p:cBhvr>
                                      <p:to>
                                        <p:strVal val="visible"/>
                                      </p:to>
                                    </p:set>
                                    <p:animEffect transition="in" filter="blinds(horizontal)">
                                      <p:cBhvr>
                                        <p:cTn id="70" dur="500"/>
                                        <p:tgtEl>
                                          <p:spTgt spid="62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p:bldP spid="62469" grpId="0"/>
      <p:bldP spid="62470" grpId="0"/>
      <p:bldP spid="62471" grpId="0"/>
      <p:bldP spid="62472" grpId="0"/>
      <p:bldP spid="62473" grpId="0"/>
      <p:bldP spid="62475" grpId="0"/>
      <p:bldP spid="62476" grpId="0"/>
      <p:bldP spid="62479" grpId="0"/>
      <p:bldP spid="62480" grpId="0"/>
      <p:bldP spid="62481" grpId="0"/>
      <p:bldP spid="6248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24578" name="矩形 1"/>
          <p:cNvSpPr/>
          <p:nvPr/>
        </p:nvSpPr>
        <p:spPr>
          <a:xfrm>
            <a:off x="152400" y="28575"/>
            <a:ext cx="9220200" cy="646113"/>
          </a:xfrm>
          <a:prstGeom prst="rect">
            <a:avLst/>
          </a:prstGeom>
          <a:noFill/>
          <a:ln w="9525">
            <a:noFill/>
          </a:ln>
        </p:spPr>
        <p:txBody>
          <a:bodyPr>
            <a:spAutoFit/>
          </a:bodyPr>
          <a:p>
            <a:r>
              <a:rPr lang="en-US" altLang="zh-CN" sz="3600" b="1" dirty="0">
                <a:solidFill>
                  <a:srgbClr val="00B050"/>
                </a:solidFill>
                <a:latin typeface="Arial" panose="020B0604020202020204" pitchFamily="34" charset="0"/>
              </a:rPr>
              <a:t>《</a:t>
            </a:r>
            <a:r>
              <a:rPr lang="zh-CN" altLang="en-US" sz="3600" b="1" dirty="0">
                <a:solidFill>
                  <a:srgbClr val="00B050"/>
                </a:solidFill>
                <a:latin typeface="Arial" panose="020B0604020202020204" pitchFamily="34" charset="0"/>
              </a:rPr>
              <a:t>卖炭翁</a:t>
            </a:r>
            <a:r>
              <a:rPr lang="en-US" altLang="zh-CN" sz="3600" b="1" dirty="0">
                <a:solidFill>
                  <a:srgbClr val="00B050"/>
                </a:solidFill>
                <a:latin typeface="Arial" panose="020B0604020202020204" pitchFamily="34" charset="0"/>
              </a:rPr>
              <a:t>》</a:t>
            </a:r>
            <a:r>
              <a:rPr lang="zh-CN" altLang="en-US" sz="3600" b="1" dirty="0">
                <a:solidFill>
                  <a:srgbClr val="00B050"/>
                </a:solidFill>
                <a:latin typeface="Arial" panose="020B0604020202020204" pitchFamily="34" charset="0"/>
              </a:rPr>
              <a:t>检测</a:t>
            </a:r>
            <a:r>
              <a:rPr lang="zh-CN" altLang="en-US" sz="3600" b="1" dirty="0">
                <a:latin typeface="Arial" panose="020B0604020202020204" pitchFamily="34" charset="0"/>
              </a:rPr>
              <a:t>一</a:t>
            </a:r>
            <a:r>
              <a:rPr lang="en-US" altLang="zh-CN" sz="3600" b="1" dirty="0">
                <a:latin typeface="Arial" panose="020B0604020202020204" pitchFamily="34" charset="0"/>
              </a:rPr>
              <a:t>.</a:t>
            </a:r>
            <a:r>
              <a:rPr lang="zh-CN" altLang="en-US" sz="3600" b="1" dirty="0">
                <a:latin typeface="Arial" panose="020B0604020202020204" pitchFamily="34" charset="0"/>
              </a:rPr>
              <a:t>填空题</a:t>
            </a:r>
            <a:endParaRPr lang="zh-CN" altLang="en-US" sz="3600" b="1" dirty="0">
              <a:latin typeface="Arial" panose="020B0604020202020204" pitchFamily="34" charset="0"/>
            </a:endParaRPr>
          </a:p>
        </p:txBody>
      </p:sp>
      <p:sp>
        <p:nvSpPr>
          <p:cNvPr id="24579" name="矩形 2"/>
          <p:cNvSpPr/>
          <p:nvPr/>
        </p:nvSpPr>
        <p:spPr>
          <a:xfrm>
            <a:off x="152400" y="733425"/>
            <a:ext cx="8839200" cy="5853113"/>
          </a:xfrm>
          <a:prstGeom prst="rect">
            <a:avLst/>
          </a:prstGeom>
          <a:noFill/>
          <a:ln w="9525">
            <a:noFill/>
          </a:ln>
        </p:spPr>
        <p:txBody>
          <a:bodyPr>
            <a:spAutoFit/>
          </a:bodyPr>
          <a:p>
            <a:pPr>
              <a:lnSpc>
                <a:spcPct val="90000"/>
              </a:lnSpc>
            </a:pPr>
            <a:r>
              <a:rPr lang="en-US" altLang="zh-CN" sz="3200" b="1" dirty="0">
                <a:latin typeface="Arial" panose="020B0604020202020204" pitchFamily="34" charset="0"/>
              </a:rPr>
              <a:t>1.</a:t>
            </a:r>
            <a:r>
              <a:rPr lang="zh-CN" altLang="en-US" sz="3200" b="1" dirty="0">
                <a:latin typeface="Arial" panose="020B0604020202020204" pitchFamily="34" charset="0"/>
              </a:rPr>
              <a:t>满面尘灰烟火色，</a:t>
            </a:r>
            <a:r>
              <a:rPr lang="zh-CN" altLang="en-US" sz="3200" b="1" u="sng" dirty="0">
                <a:latin typeface="Arial" panose="020B0604020202020204" pitchFamily="34" charset="0"/>
              </a:rPr>
              <a:t>                     </a:t>
            </a:r>
            <a:r>
              <a:rPr lang="zh-CN" altLang="en-US" sz="3200" b="1" dirty="0">
                <a:latin typeface="Arial" panose="020B0604020202020204" pitchFamily="34" charset="0"/>
              </a:rPr>
              <a:t>。</a:t>
            </a:r>
            <a:endParaRPr lang="zh-CN" altLang="en-US" sz="3200" b="1" dirty="0">
              <a:latin typeface="Arial" panose="020B0604020202020204" pitchFamily="34" charset="0"/>
            </a:endParaRPr>
          </a:p>
          <a:p>
            <a:pPr>
              <a:lnSpc>
                <a:spcPct val="90000"/>
              </a:lnSpc>
            </a:pPr>
            <a:endParaRPr lang="en-US" altLang="zh-CN" sz="3200" b="1" dirty="0">
              <a:latin typeface="Arial" panose="020B0604020202020204" pitchFamily="34" charset="0"/>
            </a:endParaRPr>
          </a:p>
          <a:p>
            <a:pPr>
              <a:lnSpc>
                <a:spcPct val="90000"/>
              </a:lnSpc>
            </a:pPr>
            <a:r>
              <a:rPr lang="en-US" altLang="zh-CN" sz="3200" b="1" dirty="0">
                <a:latin typeface="Arial" panose="020B0604020202020204" pitchFamily="34" charset="0"/>
              </a:rPr>
              <a:t>2.</a:t>
            </a:r>
            <a:r>
              <a:rPr lang="en-US" altLang="zh-CN" sz="3200" b="1" u="sng" dirty="0">
                <a:latin typeface="Arial" panose="020B0604020202020204" pitchFamily="34" charset="0"/>
              </a:rPr>
              <a:t>                        </a:t>
            </a:r>
            <a:r>
              <a:rPr lang="zh-CN" altLang="en-US" sz="3200" b="1" dirty="0">
                <a:latin typeface="Arial" panose="020B0604020202020204" pitchFamily="34" charset="0"/>
              </a:rPr>
              <a:t>，心忧炭贱愿天寒。</a:t>
            </a:r>
            <a:endParaRPr lang="zh-CN" altLang="en-US" sz="3200" b="1" dirty="0">
              <a:latin typeface="Arial" panose="020B0604020202020204" pitchFamily="34" charset="0"/>
            </a:endParaRPr>
          </a:p>
          <a:p>
            <a:pPr>
              <a:lnSpc>
                <a:spcPct val="90000"/>
              </a:lnSpc>
            </a:pPr>
            <a:endParaRPr lang="en-US" altLang="zh-CN" sz="3200" b="1" dirty="0">
              <a:latin typeface="Arial" panose="020B0604020202020204" pitchFamily="34" charset="0"/>
            </a:endParaRPr>
          </a:p>
          <a:p>
            <a:pPr>
              <a:lnSpc>
                <a:spcPct val="90000"/>
              </a:lnSpc>
            </a:pPr>
            <a:r>
              <a:rPr lang="en-US" altLang="zh-CN" sz="3200" b="1" dirty="0">
                <a:latin typeface="Arial" panose="020B0604020202020204" pitchFamily="34" charset="0"/>
              </a:rPr>
              <a:t>3.</a:t>
            </a:r>
            <a:r>
              <a:rPr lang="zh-CN" altLang="en-US" sz="3200" b="1" dirty="0">
                <a:latin typeface="Arial" panose="020B0604020202020204" pitchFamily="34" charset="0"/>
              </a:rPr>
              <a:t>夜来城外一尺雪，</a:t>
            </a:r>
            <a:r>
              <a:rPr lang="zh-CN" altLang="en-US" sz="3200" b="1" u="sng" dirty="0">
                <a:latin typeface="Arial" panose="020B0604020202020204" pitchFamily="34" charset="0"/>
              </a:rPr>
              <a:t>                     </a:t>
            </a:r>
            <a:r>
              <a:rPr lang="zh-CN" altLang="en-US" sz="3200" b="1" dirty="0">
                <a:latin typeface="Arial" panose="020B0604020202020204" pitchFamily="34" charset="0"/>
              </a:rPr>
              <a:t>。</a:t>
            </a:r>
            <a:endParaRPr lang="zh-CN" altLang="en-US" sz="3200" b="1" dirty="0">
              <a:latin typeface="Arial" panose="020B0604020202020204" pitchFamily="34" charset="0"/>
            </a:endParaRPr>
          </a:p>
          <a:p>
            <a:pPr>
              <a:lnSpc>
                <a:spcPct val="90000"/>
              </a:lnSpc>
            </a:pPr>
            <a:endParaRPr lang="en-US" altLang="zh-CN" sz="3200" b="1" dirty="0">
              <a:latin typeface="Arial" panose="020B0604020202020204" pitchFamily="34" charset="0"/>
            </a:endParaRPr>
          </a:p>
          <a:p>
            <a:pPr>
              <a:lnSpc>
                <a:spcPct val="90000"/>
              </a:lnSpc>
            </a:pPr>
            <a:r>
              <a:rPr lang="en-US" altLang="zh-CN" sz="3200" b="1" dirty="0">
                <a:latin typeface="Arial" panose="020B0604020202020204" pitchFamily="34" charset="0"/>
              </a:rPr>
              <a:t>4.</a:t>
            </a:r>
            <a:r>
              <a:rPr lang="en-US" altLang="zh-CN" sz="3200" b="1" u="sng" dirty="0">
                <a:latin typeface="Arial" panose="020B0604020202020204" pitchFamily="34" charset="0"/>
              </a:rPr>
              <a:t>                     </a:t>
            </a:r>
            <a:r>
              <a:rPr lang="zh-CN" altLang="en-US" sz="3200" b="1" dirty="0">
                <a:latin typeface="Arial" panose="020B0604020202020204" pitchFamily="34" charset="0"/>
              </a:rPr>
              <a:t>，黄衣使者白衫儿。</a:t>
            </a:r>
            <a:endParaRPr lang="zh-CN" altLang="en-US" sz="3200" b="1" dirty="0">
              <a:latin typeface="Arial" panose="020B0604020202020204" pitchFamily="34" charset="0"/>
            </a:endParaRPr>
          </a:p>
          <a:p>
            <a:pPr>
              <a:lnSpc>
                <a:spcPct val="90000"/>
              </a:lnSpc>
            </a:pPr>
            <a:endParaRPr lang="en-US" altLang="zh-CN" sz="3200" b="1" dirty="0">
              <a:latin typeface="Arial" panose="020B0604020202020204" pitchFamily="34" charset="0"/>
            </a:endParaRPr>
          </a:p>
          <a:p>
            <a:pPr>
              <a:lnSpc>
                <a:spcPct val="90000"/>
              </a:lnSpc>
            </a:pPr>
            <a:r>
              <a:rPr lang="en-US" altLang="zh-CN" sz="3200" b="1" dirty="0">
                <a:latin typeface="Arial" panose="020B0604020202020204" pitchFamily="34" charset="0"/>
              </a:rPr>
              <a:t>5.</a:t>
            </a:r>
            <a:r>
              <a:rPr lang="zh-CN" altLang="en-US" sz="3200" b="1" dirty="0">
                <a:latin typeface="Arial" panose="020B0604020202020204" pitchFamily="34" charset="0"/>
              </a:rPr>
              <a:t>半匹红绡一丈绫，</a:t>
            </a:r>
            <a:r>
              <a:rPr lang="zh-CN" altLang="en-US" sz="3200" b="1" u="sng" dirty="0">
                <a:latin typeface="Arial" panose="020B0604020202020204" pitchFamily="34" charset="0"/>
              </a:rPr>
              <a:t>                     </a:t>
            </a:r>
            <a:r>
              <a:rPr lang="zh-CN" altLang="en-US" sz="3200" b="1" dirty="0">
                <a:latin typeface="Arial" panose="020B0604020202020204" pitchFamily="34" charset="0"/>
              </a:rPr>
              <a:t>。</a:t>
            </a:r>
            <a:endParaRPr lang="zh-CN" altLang="en-US" sz="3200" b="1" dirty="0">
              <a:latin typeface="Arial" panose="020B0604020202020204" pitchFamily="34" charset="0"/>
            </a:endParaRPr>
          </a:p>
          <a:p>
            <a:pPr>
              <a:lnSpc>
                <a:spcPct val="90000"/>
              </a:lnSpc>
            </a:pPr>
            <a:endParaRPr lang="en-US" altLang="zh-CN" sz="3200" b="1" dirty="0">
              <a:latin typeface="Arial" panose="020B0604020202020204" pitchFamily="34" charset="0"/>
            </a:endParaRPr>
          </a:p>
          <a:p>
            <a:pPr>
              <a:lnSpc>
                <a:spcPct val="90000"/>
              </a:lnSpc>
            </a:pPr>
            <a:r>
              <a:rPr lang="en-US" altLang="zh-CN" sz="3200" b="1" dirty="0">
                <a:latin typeface="Arial" panose="020B0604020202020204" pitchFamily="34" charset="0"/>
              </a:rPr>
              <a:t>6.</a:t>
            </a:r>
            <a:r>
              <a:rPr lang="en-US" altLang="zh-CN" sz="3200" b="1" u="sng" dirty="0">
                <a:latin typeface="Arial" panose="020B0604020202020204" pitchFamily="34" charset="0"/>
              </a:rPr>
              <a:t>                     </a:t>
            </a:r>
            <a:r>
              <a:rPr lang="zh-CN" altLang="en-US" sz="3200" b="1" dirty="0">
                <a:latin typeface="Arial" panose="020B0604020202020204" pitchFamily="34" charset="0"/>
              </a:rPr>
              <a:t>，回车叱牛牵向北。</a:t>
            </a:r>
            <a:endParaRPr lang="zh-CN" altLang="en-US" sz="3200" b="1" dirty="0">
              <a:latin typeface="Arial" panose="020B0604020202020204" pitchFamily="34" charset="0"/>
            </a:endParaRPr>
          </a:p>
          <a:p>
            <a:pPr>
              <a:lnSpc>
                <a:spcPct val="90000"/>
              </a:lnSpc>
            </a:pPr>
            <a:endParaRPr lang="en-US" altLang="zh-CN" sz="3200" b="1" dirty="0">
              <a:latin typeface="Arial" panose="020B0604020202020204" pitchFamily="34" charset="0"/>
            </a:endParaRPr>
          </a:p>
          <a:p>
            <a:pPr>
              <a:lnSpc>
                <a:spcPct val="90000"/>
              </a:lnSpc>
            </a:pPr>
            <a:r>
              <a:rPr lang="en-US" altLang="zh-CN" sz="3200" b="1" dirty="0">
                <a:latin typeface="Arial" panose="020B0604020202020204" pitchFamily="34" charset="0"/>
              </a:rPr>
              <a:t>7.</a:t>
            </a:r>
            <a:r>
              <a:rPr lang="zh-CN" altLang="en-US" sz="3200" b="1" dirty="0">
                <a:latin typeface="Arial" panose="020B0604020202020204" pitchFamily="34" charset="0"/>
              </a:rPr>
              <a:t>本诗歌的作者是</a:t>
            </a:r>
            <a:r>
              <a:rPr lang="zh-CN" altLang="en-US" sz="3200" b="1" u="sng" dirty="0">
                <a:latin typeface="Arial" panose="020B0604020202020204" pitchFamily="34" charset="0"/>
              </a:rPr>
              <a:t>       </a:t>
            </a:r>
            <a:r>
              <a:rPr lang="zh-CN" altLang="en-US" sz="3200" b="1" dirty="0">
                <a:latin typeface="Arial" panose="020B0604020202020204" pitchFamily="34" charset="0"/>
              </a:rPr>
              <a:t>（朝代）诗人</a:t>
            </a:r>
            <a:r>
              <a:rPr lang="zh-CN" altLang="en-US" sz="3200" b="1" u="sng" dirty="0">
                <a:latin typeface="Arial" panose="020B0604020202020204" pitchFamily="34" charset="0"/>
              </a:rPr>
              <a:t>          </a:t>
            </a:r>
            <a:r>
              <a:rPr lang="zh-CN" altLang="en-US" sz="3200" b="1" dirty="0">
                <a:latin typeface="Arial" panose="020B0604020202020204" pitchFamily="34" charset="0"/>
              </a:rPr>
              <a:t>。</a:t>
            </a:r>
            <a:endParaRPr lang="zh-CN" altLang="en-US" sz="3200" b="1" dirty="0">
              <a:latin typeface="Arial" panose="020B0604020202020204" pitchFamily="34" charset="0"/>
            </a:endParaRPr>
          </a:p>
        </p:txBody>
      </p:sp>
    </p:spTree>
  </p:cSld>
  <p:clrMapOvr>
    <a:masterClrMapping/>
  </p:clrMapOvr>
  <p:transition spd="med">
    <p:zoom dir="in"/>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15362" name="矩形 1"/>
          <p:cNvSpPr/>
          <p:nvPr/>
        </p:nvSpPr>
        <p:spPr>
          <a:xfrm>
            <a:off x="251460" y="1196340"/>
            <a:ext cx="8612505" cy="768350"/>
          </a:xfrm>
          <a:prstGeom prst="rect">
            <a:avLst/>
          </a:prstGeom>
          <a:noFill/>
          <a:ln w="9525">
            <a:noFill/>
          </a:ln>
        </p:spPr>
        <p:txBody>
          <a:bodyPr wrap="square">
            <a:spAutoFit/>
          </a:bodyPr>
          <a:p>
            <a:pPr>
              <a:buFontTx/>
            </a:pPr>
            <a:r>
              <a:rPr lang="zh-CN" altLang="en-US" sz="4400" b="1" dirty="0">
                <a:latin typeface="Arial" panose="020B0604020202020204" pitchFamily="34" charset="0"/>
              </a:rPr>
              <a:t>角度一：知道人物形象</a:t>
            </a:r>
            <a:r>
              <a:rPr lang="zh-CN" altLang="en-US" sz="4400" b="1" dirty="0">
                <a:highlight>
                  <a:srgbClr val="FFFF00"/>
                </a:highlight>
                <a:latin typeface="Arial" panose="020B0604020202020204" pitchFamily="34" charset="0"/>
              </a:rPr>
              <a:t>刻画方法</a:t>
            </a:r>
            <a:endParaRPr lang="zh-CN" altLang="en-US" sz="4400" b="1" dirty="0">
              <a:highlight>
                <a:srgbClr val="FFFF00"/>
              </a:highlight>
              <a:latin typeface="Arial" panose="020B0604020202020204" pitchFamily="34" charset="0"/>
            </a:endParaRPr>
          </a:p>
        </p:txBody>
      </p:sp>
      <p:sp>
        <p:nvSpPr>
          <p:cNvPr id="15363" name="矩形 2"/>
          <p:cNvSpPr/>
          <p:nvPr/>
        </p:nvSpPr>
        <p:spPr>
          <a:xfrm>
            <a:off x="2647950" y="140335"/>
            <a:ext cx="3399790" cy="768350"/>
          </a:xfrm>
          <a:prstGeom prst="rect">
            <a:avLst/>
          </a:prstGeom>
          <a:noFill/>
          <a:ln w="9525">
            <a:noFill/>
          </a:ln>
        </p:spPr>
        <p:txBody>
          <a:bodyPr wrap="square">
            <a:spAutoFit/>
          </a:bodyPr>
          <a:p>
            <a:r>
              <a:rPr lang="zh-CN" altLang="en-US" sz="4400" b="1" dirty="0">
                <a:solidFill>
                  <a:srgbClr val="FF0000"/>
                </a:solidFill>
                <a:latin typeface="Arial" panose="020B0604020202020204" pitchFamily="34" charset="0"/>
              </a:rPr>
              <a:t>教学目标</a:t>
            </a:r>
            <a:endParaRPr lang="en-US" altLang="zh-CN" sz="4400" b="1" dirty="0">
              <a:solidFill>
                <a:srgbClr val="FF0000"/>
              </a:solidFill>
              <a:latin typeface="Arial" panose="020B0604020202020204" pitchFamily="34" charset="0"/>
            </a:endParaRPr>
          </a:p>
        </p:txBody>
      </p:sp>
      <p:sp>
        <p:nvSpPr>
          <p:cNvPr id="2" name="文本框 1"/>
          <p:cNvSpPr txBox="1"/>
          <p:nvPr/>
        </p:nvSpPr>
        <p:spPr>
          <a:xfrm>
            <a:off x="251460" y="1964690"/>
            <a:ext cx="5796280" cy="768350"/>
          </a:xfrm>
          <a:prstGeom prst="rect">
            <a:avLst/>
          </a:prstGeom>
          <a:noFill/>
        </p:spPr>
        <p:txBody>
          <a:bodyPr wrap="none" rtlCol="0" anchor="t">
            <a:spAutoFit/>
          </a:bodyPr>
          <a:p>
            <a:pPr>
              <a:buFontTx/>
            </a:pPr>
            <a:r>
              <a:rPr lang="zh-CN" altLang="en-US" sz="4400" b="1" dirty="0">
                <a:sym typeface="+mn-ea"/>
              </a:rPr>
              <a:t>角度二：学会</a:t>
            </a:r>
            <a:r>
              <a:rPr lang="zh-CN" altLang="en-US" sz="4400" b="1" dirty="0">
                <a:highlight>
                  <a:srgbClr val="FFFF00"/>
                </a:highlight>
                <a:sym typeface="+mn-ea"/>
              </a:rPr>
              <a:t>名句赏析</a:t>
            </a:r>
            <a:endParaRPr lang="zh-CN" altLang="en-US" sz="4400"/>
          </a:p>
        </p:txBody>
      </p:sp>
      <p:sp>
        <p:nvSpPr>
          <p:cNvPr id="3" name="文本框 2"/>
          <p:cNvSpPr txBox="1"/>
          <p:nvPr/>
        </p:nvSpPr>
        <p:spPr>
          <a:xfrm>
            <a:off x="251460" y="2853055"/>
            <a:ext cx="7480300" cy="768350"/>
          </a:xfrm>
          <a:prstGeom prst="rect">
            <a:avLst/>
          </a:prstGeom>
          <a:noFill/>
        </p:spPr>
        <p:txBody>
          <a:bodyPr wrap="none" rtlCol="0" anchor="t">
            <a:spAutoFit/>
          </a:bodyPr>
          <a:p>
            <a:r>
              <a:rPr lang="zh-CN" altLang="en-US" sz="4400" b="1" dirty="0">
                <a:sym typeface="+mn-ea"/>
              </a:rPr>
              <a:t>角度三：体会</a:t>
            </a:r>
            <a:r>
              <a:rPr lang="zh-CN" altLang="en-US" sz="4400" b="1" dirty="0">
                <a:highlight>
                  <a:srgbClr val="FFFF00"/>
                </a:highlight>
                <a:sym typeface="+mn-ea"/>
              </a:rPr>
              <a:t>对比</a:t>
            </a:r>
            <a:r>
              <a:rPr lang="zh-CN" altLang="en-US" sz="4400" b="1" dirty="0">
                <a:sym typeface="+mn-ea"/>
              </a:rPr>
              <a:t>的写作手法</a:t>
            </a:r>
            <a:endParaRPr lang="zh-CN" altLang="en-US" sz="4400"/>
          </a:p>
        </p:txBody>
      </p:sp>
      <p:sp>
        <p:nvSpPr>
          <p:cNvPr id="4" name="文本框 3"/>
          <p:cNvSpPr txBox="1"/>
          <p:nvPr/>
        </p:nvSpPr>
        <p:spPr>
          <a:xfrm>
            <a:off x="323215" y="3789045"/>
            <a:ext cx="5796280" cy="768350"/>
          </a:xfrm>
          <a:prstGeom prst="rect">
            <a:avLst/>
          </a:prstGeom>
          <a:noFill/>
        </p:spPr>
        <p:txBody>
          <a:bodyPr wrap="none" rtlCol="0" anchor="t">
            <a:spAutoFit/>
          </a:bodyPr>
          <a:p>
            <a:pPr algn="l"/>
            <a:r>
              <a:rPr lang="zh-CN" altLang="en-US" sz="4400" b="1" dirty="0">
                <a:sym typeface="+mn-ea"/>
              </a:rPr>
              <a:t>角度四：</a:t>
            </a:r>
            <a:r>
              <a:rPr lang="zh-CN" altLang="en-US" sz="4400" b="1" dirty="0">
                <a:sym typeface="+mn-ea"/>
              </a:rPr>
              <a:t>尝试归纳</a:t>
            </a:r>
            <a:r>
              <a:rPr lang="zh-CN" altLang="en-US" sz="4400" b="1" dirty="0">
                <a:highlight>
                  <a:srgbClr val="FFFF00"/>
                </a:highlight>
                <a:sym typeface="+mn-ea"/>
              </a:rPr>
              <a:t>主旨</a:t>
            </a:r>
            <a:endParaRPr lang="zh-CN" altLang="en-US" sz="4400"/>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linds(horizontal)">
                                      <p:cBhvr>
                                        <p:cTn id="7" dur="5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blinds(horizontal)">
                                      <p:cBhvr>
                                        <p:cTn id="12" dur="500"/>
                                        <p:tgtEl>
                                          <p:spTgt spid="1536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3" grpId="1"/>
      <p:bldP spid="15362" grpId="0"/>
      <p:bldP spid="15362" grpId="1"/>
      <p:bldP spid="2" grpId="0"/>
      <p:bldP spid="2" grpId="1"/>
      <p:bldP spid="3" grpId="0"/>
      <p:bldP spid="3"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25602" name="矩形 1"/>
          <p:cNvSpPr/>
          <p:nvPr/>
        </p:nvSpPr>
        <p:spPr>
          <a:xfrm>
            <a:off x="304800" y="1066800"/>
            <a:ext cx="8591550" cy="4579938"/>
          </a:xfrm>
          <a:prstGeom prst="rect">
            <a:avLst/>
          </a:prstGeom>
          <a:noFill/>
          <a:ln w="9525">
            <a:noFill/>
          </a:ln>
        </p:spPr>
        <p:txBody>
          <a:bodyPr>
            <a:spAutoFit/>
          </a:bodyPr>
          <a:p>
            <a:pPr>
              <a:lnSpc>
                <a:spcPct val="90000"/>
              </a:lnSpc>
            </a:pPr>
            <a:r>
              <a:rPr lang="en-US" altLang="zh-CN" sz="3600" b="1" dirty="0">
                <a:solidFill>
                  <a:srgbClr val="00B050"/>
                </a:solidFill>
                <a:latin typeface="Arial" panose="020B0604020202020204" pitchFamily="34" charset="0"/>
              </a:rPr>
              <a:t>1.</a:t>
            </a:r>
            <a:r>
              <a:rPr lang="zh-CN" altLang="en-US" sz="3600" b="1" dirty="0">
                <a:solidFill>
                  <a:srgbClr val="00B050"/>
                </a:solidFill>
                <a:latin typeface="Arial" panose="020B0604020202020204" pitchFamily="34" charset="0"/>
              </a:rPr>
              <a:t>下列对诗歌理解有误的一项是（     ） </a:t>
            </a:r>
            <a:r>
              <a:rPr lang="zh-CN" altLang="en-US" sz="3600" b="1" u="sng" dirty="0">
                <a:solidFill>
                  <a:srgbClr val="00B050"/>
                </a:solidFill>
                <a:latin typeface="Arial" panose="020B0604020202020204" pitchFamily="34" charset="0"/>
              </a:rPr>
              <a:t>         </a:t>
            </a:r>
            <a:endParaRPr lang="zh-CN" altLang="en-US" sz="3600" b="1" dirty="0">
              <a:solidFill>
                <a:srgbClr val="00B050"/>
              </a:solidFill>
              <a:latin typeface="Arial" panose="020B0604020202020204" pitchFamily="34" charset="0"/>
            </a:endParaRPr>
          </a:p>
          <a:p>
            <a:pPr>
              <a:lnSpc>
                <a:spcPct val="90000"/>
              </a:lnSpc>
            </a:pPr>
            <a:r>
              <a:rPr lang="en-US" altLang="zh-CN" sz="3600" b="1" dirty="0">
                <a:latin typeface="Arial" panose="020B0604020202020204" pitchFamily="34" charset="0"/>
              </a:rPr>
              <a:t>A.“</a:t>
            </a:r>
            <a:r>
              <a:rPr lang="zh-CN" altLang="en-US" sz="3600" b="1" dirty="0">
                <a:latin typeface="Arial" panose="020B0604020202020204" pitchFamily="34" charset="0"/>
              </a:rPr>
              <a:t>满面尘灰烟火色，两鬓苍苍十指黑。”</a:t>
            </a:r>
            <a:r>
              <a:rPr lang="zh-CN" altLang="en-US" sz="3600" b="1" dirty="0">
                <a:solidFill>
                  <a:srgbClr val="0070C0"/>
                </a:solidFill>
                <a:latin typeface="Arial" panose="020B0604020202020204" pitchFamily="34" charset="0"/>
              </a:rPr>
              <a:t>以外貌描写表现了卖炭翁的辛酸劳作。</a:t>
            </a:r>
            <a:endParaRPr lang="zh-CN" altLang="en-US" sz="3600" b="1" dirty="0">
              <a:solidFill>
                <a:srgbClr val="0070C0"/>
              </a:solidFill>
              <a:latin typeface="Arial" panose="020B0604020202020204" pitchFamily="34" charset="0"/>
            </a:endParaRPr>
          </a:p>
          <a:p>
            <a:pPr>
              <a:lnSpc>
                <a:spcPct val="90000"/>
              </a:lnSpc>
            </a:pPr>
            <a:r>
              <a:rPr lang="en-US" altLang="zh-CN" sz="3600" b="1" dirty="0">
                <a:latin typeface="Arial" panose="020B0604020202020204" pitchFamily="34" charset="0"/>
              </a:rPr>
              <a:t>B.“</a:t>
            </a:r>
            <a:r>
              <a:rPr lang="zh-CN" altLang="en-US" sz="3600" b="1" dirty="0">
                <a:latin typeface="Arial" panose="020B0604020202020204" pitchFamily="34" charset="0"/>
              </a:rPr>
              <a:t>可怜身上衣正单，心忧炭贱愿天寒。”</a:t>
            </a:r>
            <a:r>
              <a:rPr lang="zh-CN" altLang="en-US" sz="3600" b="1" dirty="0">
                <a:solidFill>
                  <a:srgbClr val="0070C0"/>
                </a:solidFill>
                <a:latin typeface="Arial" panose="020B0604020202020204" pitchFamily="34" charset="0"/>
              </a:rPr>
              <a:t>以心理描写反映了卖炭翁悲惨的生活境遇。</a:t>
            </a:r>
            <a:endParaRPr lang="zh-CN" altLang="en-US" sz="3600" b="1" dirty="0">
              <a:solidFill>
                <a:srgbClr val="0070C0"/>
              </a:solidFill>
              <a:latin typeface="Arial" panose="020B0604020202020204" pitchFamily="34" charset="0"/>
            </a:endParaRPr>
          </a:p>
          <a:p>
            <a:pPr>
              <a:lnSpc>
                <a:spcPct val="90000"/>
              </a:lnSpc>
            </a:pPr>
            <a:r>
              <a:rPr lang="en-US" altLang="zh-CN" sz="3600" b="1" dirty="0">
                <a:latin typeface="Arial" panose="020B0604020202020204" pitchFamily="34" charset="0"/>
              </a:rPr>
              <a:t>C.“</a:t>
            </a:r>
            <a:r>
              <a:rPr lang="zh-CN" altLang="en-US" sz="3600" b="1" dirty="0">
                <a:latin typeface="Arial" panose="020B0604020202020204" pitchFamily="34" charset="0"/>
              </a:rPr>
              <a:t>一车炭，千余斤，宫使驱将惜不得。”</a:t>
            </a:r>
            <a:r>
              <a:rPr lang="zh-CN" altLang="en-US" sz="3600" b="1" dirty="0">
                <a:solidFill>
                  <a:srgbClr val="0070C0"/>
                </a:solidFill>
                <a:latin typeface="Arial" panose="020B0604020202020204" pitchFamily="34" charset="0"/>
              </a:rPr>
              <a:t>以神态描写表现了卖炭翁的勇敢反抗。</a:t>
            </a:r>
            <a:endParaRPr lang="zh-CN" altLang="en-US" sz="3600" b="1" dirty="0">
              <a:solidFill>
                <a:srgbClr val="0070C0"/>
              </a:solidFill>
              <a:latin typeface="Arial" panose="020B0604020202020204" pitchFamily="34" charset="0"/>
            </a:endParaRPr>
          </a:p>
          <a:p>
            <a:pPr>
              <a:lnSpc>
                <a:spcPct val="90000"/>
              </a:lnSpc>
            </a:pPr>
            <a:r>
              <a:rPr lang="en-US" altLang="zh-CN" sz="3600" b="1" dirty="0">
                <a:latin typeface="Arial" panose="020B0604020202020204" pitchFamily="34" charset="0"/>
              </a:rPr>
              <a:t>D.“</a:t>
            </a:r>
            <a:r>
              <a:rPr lang="zh-CN" altLang="en-US" sz="3600" b="1" dirty="0">
                <a:latin typeface="Arial" panose="020B0604020202020204" pitchFamily="34" charset="0"/>
              </a:rPr>
              <a:t>半匹红绡一丈绫，系向牛头充炭直。”</a:t>
            </a:r>
            <a:r>
              <a:rPr lang="zh-CN" altLang="en-US" sz="3600" b="1" dirty="0">
                <a:solidFill>
                  <a:srgbClr val="0070C0"/>
                </a:solidFill>
                <a:latin typeface="Arial" panose="020B0604020202020204" pitchFamily="34" charset="0"/>
              </a:rPr>
              <a:t>以动作描写揭露了宫使凶残掠夺的面目</a:t>
            </a:r>
            <a:r>
              <a:rPr lang="zh-CN" altLang="en-US" sz="3600" b="1" dirty="0">
                <a:latin typeface="Arial" panose="020B0604020202020204" pitchFamily="34" charset="0"/>
              </a:rPr>
              <a:t>。</a:t>
            </a:r>
            <a:endParaRPr lang="zh-CN" altLang="en-US" sz="3600" b="1" dirty="0">
              <a:latin typeface="Arial" panose="020B0604020202020204" pitchFamily="34" charset="0"/>
            </a:endParaRPr>
          </a:p>
        </p:txBody>
      </p:sp>
      <p:sp>
        <p:nvSpPr>
          <p:cNvPr id="2" name="TextBox 1"/>
          <p:cNvSpPr txBox="1"/>
          <p:nvPr/>
        </p:nvSpPr>
        <p:spPr>
          <a:xfrm>
            <a:off x="7315200" y="762000"/>
            <a:ext cx="860425" cy="708025"/>
          </a:xfrm>
          <a:prstGeom prst="rect">
            <a:avLst/>
          </a:prstGeom>
          <a:noFill/>
          <a:ln w="9525">
            <a:noFill/>
          </a:ln>
        </p:spPr>
        <p:txBody>
          <a:bodyPr>
            <a:spAutoFit/>
          </a:bodyPr>
          <a:p>
            <a:r>
              <a:rPr lang="en-US" altLang="zh-CN" sz="4000" b="1" dirty="0">
                <a:solidFill>
                  <a:srgbClr val="FF0000"/>
                </a:solidFill>
                <a:latin typeface="Arial" panose="020B0604020202020204" pitchFamily="34" charset="0"/>
              </a:rPr>
              <a:t>C</a:t>
            </a:r>
            <a:endParaRPr lang="zh-CN" altLang="en-US" sz="4000" b="1" dirty="0">
              <a:solidFill>
                <a:srgbClr val="FF0000"/>
              </a:solidFill>
              <a:latin typeface="Arial" panose="020B0604020202020204" pitchFamily="34" charset="0"/>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1"/>
          <p:cNvSpPr/>
          <p:nvPr/>
        </p:nvSpPr>
        <p:spPr>
          <a:xfrm>
            <a:off x="76200" y="457200"/>
            <a:ext cx="9067800" cy="5854700"/>
          </a:xfrm>
          <a:prstGeom prst="rect">
            <a:avLst/>
          </a:prstGeom>
          <a:noFill/>
          <a:ln w="9525">
            <a:noFill/>
          </a:ln>
        </p:spPr>
        <p:txBody>
          <a:bodyPr>
            <a:spAutoFit/>
          </a:bodyPr>
          <a:p>
            <a:pPr>
              <a:lnSpc>
                <a:spcPct val="90000"/>
              </a:lnSpc>
            </a:pPr>
            <a:r>
              <a:rPr lang="en-US" altLang="zh-CN" sz="3200" b="1" dirty="0">
                <a:solidFill>
                  <a:srgbClr val="0070C0"/>
                </a:solidFill>
                <a:latin typeface="Arial" panose="020B0604020202020204" pitchFamily="34" charset="0"/>
              </a:rPr>
              <a:t>2.</a:t>
            </a:r>
            <a:r>
              <a:rPr lang="zh-CN" altLang="en-US" sz="3200" b="1" dirty="0">
                <a:solidFill>
                  <a:srgbClr val="0070C0"/>
                </a:solidFill>
                <a:latin typeface="Arial" panose="020B0604020202020204" pitchFamily="34" charset="0"/>
              </a:rPr>
              <a:t>下列对诗歌理解赏析正确的一项是</a:t>
            </a:r>
            <a:r>
              <a:rPr lang="zh-CN" altLang="en-US" sz="3200" b="1" u="sng" dirty="0">
                <a:solidFill>
                  <a:srgbClr val="0070C0"/>
                </a:solidFill>
                <a:latin typeface="Arial" panose="020B0604020202020204" pitchFamily="34" charset="0"/>
              </a:rPr>
              <a:t>（      ）     </a:t>
            </a:r>
            <a:endParaRPr lang="zh-CN" altLang="en-US" sz="3200" b="1" dirty="0">
              <a:solidFill>
                <a:srgbClr val="0070C0"/>
              </a:solidFill>
              <a:latin typeface="Arial" panose="020B0604020202020204" pitchFamily="34" charset="0"/>
            </a:endParaRPr>
          </a:p>
          <a:p>
            <a:pPr>
              <a:lnSpc>
                <a:spcPct val="90000"/>
              </a:lnSpc>
            </a:pPr>
            <a:r>
              <a:rPr lang="en-US" altLang="zh-CN" sz="3200" b="1" dirty="0">
                <a:latin typeface="Arial" panose="020B0604020202020204" pitchFamily="34" charset="0"/>
              </a:rPr>
              <a:t>A.</a:t>
            </a:r>
            <a:r>
              <a:rPr lang="zh-CN" altLang="en-US" sz="3200" b="1" dirty="0">
                <a:latin typeface="Arial" panose="020B0604020202020204" pitchFamily="34" charset="0"/>
              </a:rPr>
              <a:t>这首诗是一首讽喻诗，也是一首叙事诗。从题下自注“苦宫市也”，可以看出诗的主题在于揭露唐朝宫市的公开掠夺性。</a:t>
            </a:r>
            <a:endParaRPr lang="zh-CN" altLang="en-US" sz="3200" b="1" dirty="0">
              <a:latin typeface="Arial" panose="020B0604020202020204" pitchFamily="34" charset="0"/>
            </a:endParaRPr>
          </a:p>
          <a:p>
            <a:pPr>
              <a:lnSpc>
                <a:spcPct val="90000"/>
              </a:lnSpc>
            </a:pPr>
            <a:r>
              <a:rPr lang="en-US" altLang="zh-CN" sz="3200" b="1" dirty="0">
                <a:solidFill>
                  <a:srgbClr val="002060"/>
                </a:solidFill>
                <a:latin typeface="Arial" panose="020B0604020202020204" pitchFamily="34" charset="0"/>
              </a:rPr>
              <a:t>B.</a:t>
            </a:r>
            <a:r>
              <a:rPr lang="zh-CN" altLang="en-US" sz="3200" b="1" dirty="0">
                <a:solidFill>
                  <a:srgbClr val="002060"/>
                </a:solidFill>
                <a:latin typeface="Arial" panose="020B0604020202020204" pitchFamily="34" charset="0"/>
              </a:rPr>
              <a:t>白居易是宋朝伟大的现实主义诗人，是新乐府运动的倡导者，他与唐代的李白、杜甫一样都是著名诗人。</a:t>
            </a:r>
            <a:endParaRPr lang="zh-CN" altLang="en-US" sz="3200" b="1" dirty="0">
              <a:solidFill>
                <a:srgbClr val="002060"/>
              </a:solidFill>
              <a:latin typeface="Arial" panose="020B0604020202020204" pitchFamily="34" charset="0"/>
            </a:endParaRPr>
          </a:p>
          <a:p>
            <a:pPr>
              <a:lnSpc>
                <a:spcPct val="90000"/>
              </a:lnSpc>
            </a:pPr>
            <a:r>
              <a:rPr lang="en-US" altLang="zh-CN" sz="3200" b="1" dirty="0">
                <a:latin typeface="Arial" panose="020B0604020202020204" pitchFamily="34" charset="0"/>
              </a:rPr>
              <a:t>C.</a:t>
            </a:r>
            <a:r>
              <a:rPr lang="zh-CN" altLang="en-US" sz="3200" b="1" dirty="0">
                <a:latin typeface="Arial" panose="020B0604020202020204" pitchFamily="34" charset="0"/>
              </a:rPr>
              <a:t>全诗完整地记述了卖炭老人烧炭、运炭和卖炭的经过，刻画了卖炭翁受压榨受欺凌但敢于反抗的人物形象。</a:t>
            </a:r>
            <a:endParaRPr lang="zh-CN" altLang="en-US" sz="3200" b="1" dirty="0">
              <a:latin typeface="Arial" panose="020B0604020202020204" pitchFamily="34" charset="0"/>
            </a:endParaRPr>
          </a:p>
          <a:p>
            <a:pPr>
              <a:lnSpc>
                <a:spcPct val="90000"/>
              </a:lnSpc>
            </a:pPr>
            <a:r>
              <a:rPr lang="en-US" altLang="zh-CN" sz="3200" b="1" dirty="0">
                <a:solidFill>
                  <a:srgbClr val="002060"/>
                </a:solidFill>
                <a:latin typeface="Arial" panose="020B0604020202020204" pitchFamily="34" charset="0"/>
              </a:rPr>
              <a:t>D.“</a:t>
            </a:r>
            <a:r>
              <a:rPr lang="zh-CN" altLang="en-US" sz="3200" b="1" dirty="0">
                <a:solidFill>
                  <a:srgbClr val="002060"/>
                </a:solidFill>
                <a:latin typeface="Arial" panose="020B0604020202020204" pitchFamily="34" charset="0"/>
              </a:rPr>
              <a:t>卖炭翁，伐薪烧炭南山中”运用叙述，“满面尘灰烟火色，两鬓苍苍十指黑”则运用说明，全诗笔法简洁，富有表现力。</a:t>
            </a:r>
            <a:endParaRPr lang="zh-CN" altLang="en-US" sz="3200" b="1" dirty="0">
              <a:solidFill>
                <a:srgbClr val="002060"/>
              </a:solidFill>
              <a:latin typeface="Arial" panose="020B0604020202020204" pitchFamily="34" charset="0"/>
            </a:endParaRPr>
          </a:p>
        </p:txBody>
      </p:sp>
      <p:sp>
        <p:nvSpPr>
          <p:cNvPr id="2" name="TextBox 1"/>
          <p:cNvSpPr txBox="1"/>
          <p:nvPr/>
        </p:nvSpPr>
        <p:spPr>
          <a:xfrm>
            <a:off x="7051675" y="153988"/>
            <a:ext cx="527050" cy="708025"/>
          </a:xfrm>
          <a:prstGeom prst="rect">
            <a:avLst/>
          </a:prstGeom>
          <a:noFill/>
          <a:ln w="9525">
            <a:noFill/>
          </a:ln>
        </p:spPr>
        <p:txBody>
          <a:bodyPr wrap="none">
            <a:spAutoFit/>
          </a:bodyPr>
          <a:p>
            <a:r>
              <a:rPr lang="en-US" altLang="zh-CN" sz="4000" dirty="0">
                <a:solidFill>
                  <a:srgbClr val="FF0000"/>
                </a:solidFill>
                <a:latin typeface="Arial" panose="020B0604020202020204" pitchFamily="34" charset="0"/>
              </a:rPr>
              <a:t>A</a:t>
            </a:r>
            <a:endParaRPr lang="zh-CN" altLang="en-US" sz="4000" dirty="0">
              <a:solidFill>
                <a:srgbClr val="FF0000"/>
              </a:solidFill>
              <a:latin typeface="Arial" panose="020B0604020202020204" pitchFamily="34" charset="0"/>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22529" name="文本占位符 73730"/>
          <p:cNvSpPr>
            <a:spLocks noGrp="1"/>
          </p:cNvSpPr>
          <p:nvPr>
            <p:ph idx="1"/>
          </p:nvPr>
        </p:nvSpPr>
        <p:spPr>
          <a:xfrm>
            <a:off x="198438" y="223838"/>
            <a:ext cx="8662987" cy="1223962"/>
          </a:xfrm>
        </p:spPr>
        <p:txBody>
          <a:bodyPr anchor="t" anchorCtr="0"/>
          <a:p>
            <a:pPr>
              <a:lnSpc>
                <a:spcPct val="90000"/>
              </a:lnSpc>
              <a:buNone/>
            </a:pPr>
            <a:r>
              <a:rPr lang="zh-CN" altLang="en-US" sz="3600" b="1" dirty="0">
                <a:solidFill>
                  <a:srgbClr val="FF0000"/>
                </a:solidFill>
                <a:latin typeface="黑体" panose="02010609060101010101" pitchFamily="2" charset="-122"/>
                <a:ea typeface="黑体" panose="02010609060101010101" pitchFamily="2" charset="-122"/>
              </a:rPr>
              <a:t>布置作业</a:t>
            </a:r>
            <a:endParaRPr lang="zh-CN" altLang="en-US" sz="4000" b="1" dirty="0">
              <a:solidFill>
                <a:srgbClr val="131DDF"/>
              </a:solidFill>
            </a:endParaRPr>
          </a:p>
          <a:p>
            <a:pPr>
              <a:lnSpc>
                <a:spcPct val="90000"/>
              </a:lnSpc>
              <a:buNone/>
            </a:pPr>
            <a:endParaRPr lang="zh-CN" altLang="en-US" sz="3600" b="1" dirty="0"/>
          </a:p>
          <a:p>
            <a:pPr>
              <a:lnSpc>
                <a:spcPct val="90000"/>
              </a:lnSpc>
              <a:buNone/>
            </a:pPr>
            <a:endParaRPr lang="zh-CN" altLang="en-US" b="1" dirty="0">
              <a:solidFill>
                <a:srgbClr val="FF0000"/>
              </a:solidFill>
            </a:endParaRPr>
          </a:p>
          <a:p>
            <a:pPr marL="0" algn="l">
              <a:buClrTx/>
              <a:buSzTx/>
              <a:buFontTx/>
              <a:buNone/>
            </a:pPr>
            <a:r>
              <a:rPr lang="zh-CN" altLang="en-US" sz="3600" b="1" dirty="0">
                <a:sym typeface="+mn-ea"/>
              </a:rPr>
              <a:t>1.背诵诗歌。（必做）</a:t>
            </a:r>
            <a:endParaRPr lang="zh-CN" altLang="en-US" sz="3600" b="1" dirty="0"/>
          </a:p>
          <a:p>
            <a:pPr marL="0" indent="0" algn="l">
              <a:buNone/>
            </a:pPr>
            <a:r>
              <a:rPr lang="zh-CN" altLang="en-US" sz="3600">
                <a:latin typeface="楷体" panose="02010609060101010101" charset="-122"/>
                <a:ea typeface="楷体" panose="02010609060101010101" charset="-122"/>
                <a:cs typeface="楷体" panose="02010609060101010101" charset="-122"/>
                <a:sym typeface="+mn-ea"/>
              </a:rPr>
              <a:t>2.</a:t>
            </a:r>
            <a:r>
              <a:rPr lang="zh-CN" altLang="en-US" sz="3600" b="1" dirty="0"/>
              <a:t>请展开合理的想象，以</a:t>
            </a:r>
            <a:r>
              <a:rPr lang="zh-CN" altLang="en-US" sz="3600" b="1" dirty="0">
                <a:solidFill>
                  <a:srgbClr val="FF0000"/>
                </a:solidFill>
              </a:rPr>
              <a:t>《卖炭以后》</a:t>
            </a:r>
            <a:r>
              <a:rPr lang="zh-CN" altLang="en-US" sz="3600" b="1" dirty="0"/>
              <a:t>为题，进行片段作文训练，不少于300字。 </a:t>
            </a:r>
            <a:endParaRPr lang="zh-CN" altLang="en-US" sz="3600" b="1" dirty="0">
              <a:solidFill>
                <a:srgbClr val="FF0000"/>
              </a:solidFill>
            </a:endParaRPr>
          </a:p>
          <a:p>
            <a:pPr>
              <a:lnSpc>
                <a:spcPct val="90000"/>
              </a:lnSpc>
              <a:buNone/>
            </a:pPr>
            <a:endParaRPr lang="zh-CN" altLang="en-US" sz="3600" b="1" dirty="0">
              <a:solidFill>
                <a:srgbClr val="FF0000"/>
              </a:solidFill>
            </a:endParaRPr>
          </a:p>
        </p:txBody>
      </p:sp>
    </p:spTree>
  </p:cSld>
  <p:clrMapOvr>
    <a:masterClrMapping/>
  </p:clrMapOvr>
  <p:transition spd="med">
    <p:zoom dir="in"/>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68610" name="标题 68609"/>
          <p:cNvSpPr>
            <a:spLocks noGrp="1"/>
          </p:cNvSpPr>
          <p:nvPr>
            <p:ph type="title"/>
          </p:nvPr>
        </p:nvSpPr>
        <p:spPr>
          <a:xfrm>
            <a:off x="323850" y="44450"/>
            <a:ext cx="2613660" cy="835025"/>
          </a:xfrm>
        </p:spPr>
        <p:txBody>
          <a:bodyPr anchor="ctr" anchorCtr="0"/>
          <a:p>
            <a:pPr algn="l"/>
            <a:r>
              <a:rPr lang="zh-CN" altLang="en-US" sz="4000" b="1" dirty="0">
                <a:gradFill>
                  <a:gsLst>
                    <a:gs pos="0">
                      <a:srgbClr val="E30000"/>
                    </a:gs>
                    <a:gs pos="100000">
                      <a:srgbClr val="760303"/>
                    </a:gs>
                  </a:gsLst>
                  <a:lin scaled="0"/>
                </a:gradFill>
              </a:rPr>
              <a:t>自主探究</a:t>
            </a:r>
            <a:endParaRPr lang="zh-CN" altLang="en-US" sz="4000" b="1" dirty="0">
              <a:gradFill>
                <a:gsLst>
                  <a:gs pos="0">
                    <a:srgbClr val="E30000"/>
                  </a:gs>
                  <a:gs pos="100000">
                    <a:srgbClr val="760303"/>
                  </a:gs>
                </a:gsLst>
                <a:lin scaled="0"/>
              </a:gradFill>
            </a:endParaRPr>
          </a:p>
        </p:txBody>
      </p:sp>
      <p:sp>
        <p:nvSpPr>
          <p:cNvPr id="68611" name="内容占位符 68610"/>
          <p:cNvSpPr>
            <a:spLocks noGrp="1"/>
          </p:cNvSpPr>
          <p:nvPr>
            <p:ph idx="1"/>
          </p:nvPr>
        </p:nvSpPr>
        <p:spPr>
          <a:xfrm>
            <a:off x="122555" y="716915"/>
            <a:ext cx="8849995" cy="5915660"/>
          </a:xfrm>
        </p:spPr>
        <p:txBody>
          <a:bodyPr anchor="t" anchorCtr="0"/>
          <a:p>
            <a:pPr>
              <a:buNone/>
            </a:pPr>
            <a:r>
              <a:rPr lang="en-US" altLang="zh-CN" b="1" dirty="0"/>
              <a:t>1</a:t>
            </a:r>
            <a:r>
              <a:rPr lang="zh-CN" altLang="en-US" b="1" dirty="0"/>
              <a:t>、诗歌出现了哪些人物？</a:t>
            </a:r>
            <a:endParaRPr lang="zh-CN" altLang="en-US" b="1" dirty="0"/>
          </a:p>
          <a:p>
            <a:pPr>
              <a:buNone/>
            </a:pPr>
            <a:endParaRPr lang="zh-CN" altLang="en-US" b="1" dirty="0"/>
          </a:p>
          <a:p>
            <a:pPr>
              <a:buNone/>
            </a:pPr>
            <a:r>
              <a:rPr lang="en-US" altLang="zh-CN" b="1" dirty="0">
                <a:latin typeface="黑体" panose="02010609060101010101" pitchFamily="2" charset="-122"/>
                <a:ea typeface="黑体" panose="02010609060101010101" pitchFamily="2" charset="-122"/>
              </a:rPr>
              <a:t>2</a:t>
            </a:r>
            <a:r>
              <a:rPr lang="zh-CN" altLang="en-US" b="1" dirty="0">
                <a:latin typeface="黑体" panose="02010609060101010101" pitchFamily="2" charset="-122"/>
                <a:ea typeface="黑体" panose="02010609060101010101" pitchFamily="2" charset="-122"/>
              </a:rPr>
              <a:t>、诗歌主要讲了什么故事？</a:t>
            </a:r>
            <a:endParaRPr lang="zh-CN" altLang="en-US" b="1" dirty="0"/>
          </a:p>
          <a:p>
            <a:pPr>
              <a:buNone/>
            </a:pPr>
            <a:endParaRPr lang="zh-CN" altLang="en-US" b="1" dirty="0"/>
          </a:p>
          <a:p>
            <a:pPr>
              <a:buNone/>
            </a:pPr>
            <a:endParaRPr lang="zh-CN" altLang="en-US" b="1" dirty="0"/>
          </a:p>
          <a:p>
            <a:pPr>
              <a:buNone/>
            </a:pPr>
            <a:endParaRPr lang="en-US" altLang="zh-CN" b="1" dirty="0">
              <a:latin typeface="黑体" panose="02010609060101010101" pitchFamily="2" charset="-122"/>
              <a:ea typeface="黑体" panose="02010609060101010101" pitchFamily="2" charset="-122"/>
            </a:endParaRPr>
          </a:p>
          <a:p>
            <a:pPr>
              <a:buNone/>
            </a:pPr>
            <a:r>
              <a:rPr lang="en-US" altLang="zh-CN" b="1" dirty="0">
                <a:latin typeface="黑体" panose="02010609060101010101" pitchFamily="2" charset="-122"/>
                <a:ea typeface="黑体" panose="02010609060101010101" pitchFamily="2" charset="-122"/>
              </a:rPr>
              <a:t>3</a:t>
            </a:r>
            <a:r>
              <a:rPr lang="zh-CN" altLang="en-US" b="1" dirty="0">
                <a:latin typeface="黑体" panose="02010609060101010101" pitchFamily="2" charset="-122"/>
                <a:ea typeface="黑体" panose="02010609060101010101" pitchFamily="2" charset="-122"/>
              </a:rPr>
              <a:t>、围绕炭可以分为哪几个层次？</a:t>
            </a:r>
            <a:endParaRPr lang="zh-CN" altLang="en-US" b="1" dirty="0"/>
          </a:p>
          <a:p>
            <a:pPr>
              <a:buNone/>
            </a:pPr>
            <a:endParaRPr lang="zh-CN" altLang="en-US" b="1" dirty="0"/>
          </a:p>
        </p:txBody>
      </p:sp>
      <p:sp>
        <p:nvSpPr>
          <p:cNvPr id="68612" name="文本框 68611"/>
          <p:cNvSpPr txBox="1"/>
          <p:nvPr/>
        </p:nvSpPr>
        <p:spPr>
          <a:xfrm>
            <a:off x="295275" y="1340485"/>
            <a:ext cx="3789045" cy="583565"/>
          </a:xfrm>
          <a:prstGeom prst="rect">
            <a:avLst/>
          </a:prstGeom>
          <a:noFill/>
          <a:ln w="9525" cap="flat" cmpd="sng">
            <a:solidFill>
              <a:srgbClr val="008000"/>
            </a:solidFill>
            <a:prstDash val="solid"/>
            <a:miter/>
            <a:headEnd type="none" w="med" len="med"/>
            <a:tailEnd type="none" w="med" len="med"/>
          </a:ln>
        </p:spPr>
        <p:txBody>
          <a:bodyPr wrap="square" anchor="t" anchorCtr="0">
            <a:spAutoFit/>
          </a:bodyPr>
          <a:p>
            <a:pPr>
              <a:spcBef>
                <a:spcPct val="50000"/>
              </a:spcBef>
            </a:pPr>
            <a:r>
              <a:rPr lang="zh-CN" altLang="en-US" sz="3200" b="1" dirty="0">
                <a:solidFill>
                  <a:srgbClr val="FF0000"/>
                </a:solidFill>
                <a:latin typeface="Arial" panose="020B0604020202020204" pitchFamily="34" charset="0"/>
                <a:ea typeface="宋体" panose="02010600030101010101" pitchFamily="2" charset="-122"/>
              </a:rPr>
              <a:t>卖炭翁和宫使</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68613" name="文本框 68612"/>
          <p:cNvSpPr txBox="1"/>
          <p:nvPr/>
        </p:nvSpPr>
        <p:spPr>
          <a:xfrm>
            <a:off x="179705" y="2420620"/>
            <a:ext cx="8509000" cy="1568450"/>
          </a:xfrm>
          <a:prstGeom prst="rect">
            <a:avLst/>
          </a:prstGeom>
          <a:noFill/>
          <a:ln w="9525" cap="flat" cmpd="sng">
            <a:solidFill>
              <a:srgbClr val="008000"/>
            </a:solidFill>
            <a:prstDash val="solid"/>
            <a:miter/>
            <a:headEnd type="none" w="med" len="med"/>
            <a:tailEnd type="none" w="med" len="med"/>
          </a:ln>
        </p:spPr>
        <p:txBody>
          <a:bodyPr wrap="square" anchor="t" anchorCtr="0">
            <a:spAutoFit/>
          </a:bodyPr>
          <a:p>
            <a:pPr>
              <a:spcBef>
                <a:spcPct val="50000"/>
              </a:spcBef>
            </a:pPr>
            <a:r>
              <a:rPr lang="en-US" altLang="zh-CN" sz="3200" b="1" dirty="0">
                <a:solidFill>
                  <a:srgbClr val="FF0000"/>
                </a:solidFill>
                <a:latin typeface="黑体" panose="02010609060101010101" pitchFamily="2" charset="-122"/>
                <a:ea typeface="黑体" panose="02010609060101010101" pitchFamily="2" charset="-122"/>
              </a:rPr>
              <a:t>  </a:t>
            </a:r>
            <a:r>
              <a:rPr lang="zh-CN" altLang="en-US" sz="3200" b="1" dirty="0">
                <a:solidFill>
                  <a:srgbClr val="FF0000"/>
                </a:solidFill>
                <a:latin typeface="黑体" panose="02010609060101010101" pitchFamily="2" charset="-122"/>
                <a:ea typeface="黑体" panose="02010609060101010101" pitchFamily="2" charset="-122"/>
              </a:rPr>
              <a:t>讲述了一个宦官及其爪牙抢夺百姓财物的故事：卖炭老人含辛茹苦烧出来的一车炭，被宦官及其爪牙以极低的价钱夺走。</a:t>
            </a:r>
            <a:endParaRPr lang="zh-CN" altLang="en-US" sz="3200" b="1" dirty="0">
              <a:solidFill>
                <a:srgbClr val="FF0000"/>
              </a:solidFill>
              <a:latin typeface="黑体" panose="02010609060101010101" pitchFamily="2" charset="-122"/>
              <a:ea typeface="黑体" panose="02010609060101010101" pitchFamily="2" charset="-122"/>
            </a:endParaRPr>
          </a:p>
        </p:txBody>
      </p:sp>
      <p:sp>
        <p:nvSpPr>
          <p:cNvPr id="68614" name="文本框 68613"/>
          <p:cNvSpPr txBox="1"/>
          <p:nvPr/>
        </p:nvSpPr>
        <p:spPr>
          <a:xfrm>
            <a:off x="295275" y="4868545"/>
            <a:ext cx="2184400" cy="645160"/>
          </a:xfrm>
          <a:prstGeom prst="rect">
            <a:avLst/>
          </a:prstGeom>
          <a:noFill/>
          <a:ln w="9525" cap="flat" cmpd="sng">
            <a:solidFill>
              <a:srgbClr val="008000"/>
            </a:solidFill>
            <a:prstDash val="solid"/>
            <a:miter/>
            <a:headEnd type="none" w="med" len="med"/>
            <a:tailEnd type="none" w="med" len="med"/>
          </a:ln>
        </p:spPr>
        <p:txBody>
          <a:bodyPr wrap="square" anchor="t" anchorCtr="0">
            <a:spAutoFit/>
          </a:bodyPr>
          <a:p>
            <a:pPr>
              <a:spcBef>
                <a:spcPct val="50000"/>
              </a:spcBef>
            </a:pPr>
            <a:r>
              <a:rPr lang="zh-CN" altLang="en-US" sz="3600" b="1" dirty="0">
                <a:solidFill>
                  <a:srgbClr val="FF0000"/>
                </a:solidFill>
                <a:latin typeface="宋体" panose="02010600030101010101" pitchFamily="2" charset="-122"/>
                <a:sym typeface="+mn-ea"/>
              </a:rPr>
              <a:t>伐薪</a:t>
            </a:r>
            <a:r>
              <a:rPr lang="zh-CN" altLang="en-US" sz="3600" b="1" dirty="0">
                <a:solidFill>
                  <a:srgbClr val="FF0000"/>
                </a:solidFill>
                <a:latin typeface="宋体" panose="02010600030101010101" pitchFamily="2" charset="-122"/>
              </a:rPr>
              <a:t>烧炭</a:t>
            </a:r>
            <a:r>
              <a:rPr lang="en-US" altLang="zh-CN" sz="3600" b="1" dirty="0">
                <a:solidFill>
                  <a:srgbClr val="FF0000"/>
                </a:solidFill>
                <a:latin typeface="宋体" panose="02010600030101010101" pitchFamily="2" charset="-122"/>
              </a:rPr>
              <a:t>  </a:t>
            </a:r>
            <a:r>
              <a:rPr lang="en-US" altLang="zh-CN" sz="3600" b="1" dirty="0">
                <a:solidFill>
                  <a:srgbClr val="FF0000"/>
                </a:solidFill>
                <a:latin typeface="Arial" panose="020B0604020202020204" pitchFamily="34" charset="0"/>
                <a:ea typeface="宋体" panose="02010600030101010101" pitchFamily="2" charset="-122"/>
              </a:rPr>
              <a:t> </a:t>
            </a:r>
            <a:endParaRPr lang="zh-CN" altLang="en-US" sz="3600" b="1" dirty="0">
              <a:solidFill>
                <a:srgbClr val="FF0000"/>
              </a:solidFill>
              <a:latin typeface="Arial" panose="020B0604020202020204" pitchFamily="34" charset="0"/>
              <a:ea typeface="宋体" panose="02010600030101010101" pitchFamily="2" charset="-122"/>
            </a:endParaRPr>
          </a:p>
        </p:txBody>
      </p:sp>
      <p:pic>
        <p:nvPicPr>
          <p:cNvPr id="11" name="Picture 5" descr="g"/>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bwMode="auto">
          <a:xfrm>
            <a:off x="667385" y="5588635"/>
            <a:ext cx="1111885" cy="120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z"/>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bwMode="auto">
          <a:xfrm>
            <a:off x="3910330" y="5518785"/>
            <a:ext cx="1274445" cy="1337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遇官"/>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bwMode="auto">
          <a:xfrm>
            <a:off x="6659880" y="5497830"/>
            <a:ext cx="1156970" cy="156019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3491865" y="4873625"/>
            <a:ext cx="2019300" cy="645160"/>
          </a:xfrm>
          <a:prstGeom prst="rect">
            <a:avLst/>
          </a:prstGeom>
          <a:noFill/>
        </p:spPr>
        <p:txBody>
          <a:bodyPr wrap="none" rtlCol="0" anchor="t">
            <a:spAutoFit/>
          </a:bodyPr>
          <a:p>
            <a:r>
              <a:rPr lang="zh-CN" altLang="en-US" sz="3600" b="1" dirty="0">
                <a:solidFill>
                  <a:srgbClr val="FF0000"/>
                </a:solidFill>
                <a:latin typeface="宋体" panose="02010600030101010101" pitchFamily="2" charset="-122"/>
                <a:sym typeface="+mn-ea"/>
              </a:rPr>
              <a:t>辗冰</a:t>
            </a:r>
            <a:r>
              <a:rPr lang="zh-CN" altLang="en-US" sz="3600" b="1" dirty="0">
                <a:solidFill>
                  <a:srgbClr val="FF0000"/>
                </a:solidFill>
                <a:sym typeface="+mn-ea"/>
              </a:rPr>
              <a:t>运炭</a:t>
            </a:r>
            <a:endParaRPr lang="zh-CN" altLang="en-US" sz="3600"/>
          </a:p>
        </p:txBody>
      </p:sp>
      <p:sp>
        <p:nvSpPr>
          <p:cNvPr id="3" name="文本框 2"/>
          <p:cNvSpPr txBox="1"/>
          <p:nvPr/>
        </p:nvSpPr>
        <p:spPr>
          <a:xfrm>
            <a:off x="6400165" y="4652645"/>
            <a:ext cx="2288540" cy="706755"/>
          </a:xfrm>
          <a:prstGeom prst="rect">
            <a:avLst/>
          </a:prstGeom>
          <a:noFill/>
        </p:spPr>
        <p:txBody>
          <a:bodyPr wrap="none" rtlCol="0" anchor="t">
            <a:spAutoFit/>
          </a:bodyPr>
          <a:p>
            <a:pPr>
              <a:spcBef>
                <a:spcPct val="50000"/>
              </a:spcBef>
            </a:pPr>
            <a:r>
              <a:rPr lang="en-US" altLang="zh-CN" b="1" dirty="0">
                <a:solidFill>
                  <a:srgbClr val="FF0000"/>
                </a:solidFill>
                <a:sym typeface="+mn-ea"/>
              </a:rPr>
              <a:t> </a:t>
            </a:r>
            <a:r>
              <a:rPr lang="zh-CN" altLang="en-US" sz="4000" b="1" dirty="0">
                <a:solidFill>
                  <a:srgbClr val="FF0000"/>
                </a:solidFill>
                <a:sym typeface="+mn-ea"/>
              </a:rPr>
              <a:t>碳被掠夺</a:t>
            </a:r>
            <a:endParaRPr lang="zh-CN" altLang="en-US" sz="4000" b="1" dirty="0">
              <a:solidFill>
                <a:srgbClr val="FF0000"/>
              </a:solidFill>
              <a:sym typeface="+mn-ea"/>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blinds(horizontal)">
                                      <p:cBhvr>
                                        <p:cTn id="7" dur="500"/>
                                        <p:tgtEl>
                                          <p:spTgt spid="686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8611">
                                            <p:txEl>
                                              <p:pRg st="0" end="0"/>
                                            </p:txEl>
                                          </p:spTgt>
                                        </p:tgtEl>
                                        <p:attrNameLst>
                                          <p:attrName>style.visibility</p:attrName>
                                        </p:attrNameLst>
                                      </p:cBhvr>
                                      <p:to>
                                        <p:strVal val="visible"/>
                                      </p:to>
                                    </p:set>
                                    <p:animEffect transition="in" filter="blinds(horizontal)">
                                      <p:cBhvr>
                                        <p:cTn id="12" dur="500"/>
                                        <p:tgtEl>
                                          <p:spTgt spid="686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8611">
                                            <p:txEl>
                                              <p:pRg st="2" end="2"/>
                                            </p:txEl>
                                          </p:spTgt>
                                        </p:tgtEl>
                                        <p:attrNameLst>
                                          <p:attrName>style.visibility</p:attrName>
                                        </p:attrNameLst>
                                      </p:cBhvr>
                                      <p:to>
                                        <p:strVal val="visible"/>
                                      </p:to>
                                    </p:set>
                                    <p:animEffect transition="in" filter="blinds(horizontal)">
                                      <p:cBhvr>
                                        <p:cTn id="17" dur="500"/>
                                        <p:tgtEl>
                                          <p:spTgt spid="686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8611">
                                            <p:txEl>
                                              <p:pRg st="6" end="6"/>
                                            </p:txEl>
                                          </p:spTgt>
                                        </p:tgtEl>
                                        <p:attrNameLst>
                                          <p:attrName>style.visibility</p:attrName>
                                        </p:attrNameLst>
                                      </p:cBhvr>
                                      <p:to>
                                        <p:strVal val="visible"/>
                                      </p:to>
                                    </p:set>
                                    <p:animEffect transition="in" filter="blinds(horizontal)">
                                      <p:cBhvr>
                                        <p:cTn id="22" dur="500"/>
                                        <p:tgtEl>
                                          <p:spTgt spid="68611">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68612"/>
                                        </p:tgtEl>
                                        <p:attrNameLst>
                                          <p:attrName>style.visibility</p:attrName>
                                        </p:attrNameLst>
                                      </p:cBhvr>
                                      <p:to>
                                        <p:strVal val="visible"/>
                                      </p:to>
                                    </p:set>
                                    <p:animEffect transition="in" filter="diamond(in)">
                                      <p:cBhvr>
                                        <p:cTn id="27" dur="2000"/>
                                        <p:tgtEl>
                                          <p:spTgt spid="686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8613"/>
                                        </p:tgtEl>
                                        <p:attrNameLst>
                                          <p:attrName>style.visibility</p:attrName>
                                        </p:attrNameLst>
                                      </p:cBhvr>
                                      <p:to>
                                        <p:strVal val="visible"/>
                                      </p:to>
                                    </p:set>
                                    <p:animEffect transition="in" filter="blinds(horizontal)">
                                      <p:cBhvr>
                                        <p:cTn id="32" dur="500"/>
                                        <p:tgtEl>
                                          <p:spTgt spid="686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8614"/>
                                        </p:tgtEl>
                                        <p:attrNameLst>
                                          <p:attrName>style.visibility</p:attrName>
                                        </p:attrNameLst>
                                      </p:cBhvr>
                                      <p:to>
                                        <p:strVal val="visible"/>
                                      </p:to>
                                    </p:set>
                                    <p:animEffect transition="in" filter="blinds(horizontal)">
                                      <p:cBhvr>
                                        <p:cTn id="37" dur="500"/>
                                        <p:tgtEl>
                                          <p:spTgt spid="68614"/>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ppt_x</p:attrName>
                                        </p:attrNameLst>
                                      </p:cBhvr>
                                      <p:tavLst>
                                        <p:tav tm="0">
                                          <p:val>
                                            <p:strVal val="#ppt_x-.2"/>
                                          </p:val>
                                        </p:tav>
                                        <p:tav tm="100000">
                                          <p:val>
                                            <p:strVal val="#ppt_x"/>
                                          </p:val>
                                        </p:tav>
                                      </p:tavLst>
                                    </p:anim>
                                    <p:anim calcmode="lin" valueType="num">
                                      <p:cBhvr>
                                        <p:cTn id="4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blinds(horizontal)">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linds(horizontal)">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blinds(horizontal)">
                                      <p:cBhvr>
                                        <p:cTn id="59" dur="500"/>
                                        <p:tgtEl>
                                          <p:spTgt spid="3"/>
                                        </p:tgtEl>
                                      </p:cBhvr>
                                    </p:animEffect>
                                  </p:childTnLst>
                                </p:cTn>
                              </p:par>
                            </p:childTnLst>
                          </p:cTn>
                        </p:par>
                      </p:childTnLst>
                    </p:cTn>
                  </p:par>
                  <p:par>
                    <p:cTn id="60" fill="hold">
                      <p:stCondLst>
                        <p:cond delay="indefinite"/>
                      </p:stCondLst>
                      <p:childTnLst>
                        <p:par>
                          <p:cTn id="61" fill="hold">
                            <p:stCondLst>
                              <p:cond delay="0"/>
                            </p:stCondLst>
                            <p:childTnLst>
                              <p:par>
                                <p:cTn id="62" presetID="43" presetClass="entr" presetSubtype="0"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00"/>
                                        <p:tgtEl>
                                          <p:spTgt spid="13"/>
                                        </p:tgtEl>
                                      </p:cBhvr>
                                    </p:animEffect>
                                    <p:anim calcmode="lin" valueType="num">
                                      <p:cBhvr>
                                        <p:cTn id="65" dur="400" fill="hold"/>
                                        <p:tgtEl>
                                          <p:spTgt spid="13"/>
                                        </p:tgtEl>
                                        <p:attrNameLst>
                                          <p:attrName>ppt_x</p:attrName>
                                        </p:attrNameLst>
                                      </p:cBhvr>
                                      <p:tavLst>
                                        <p:tav tm="0">
                                          <p:val>
                                            <p:strVal val="#ppt_x"/>
                                          </p:val>
                                        </p:tav>
                                        <p:tav tm="100000">
                                          <p:val>
                                            <p:strVal val="#ppt_x"/>
                                          </p:val>
                                        </p:tav>
                                      </p:tavLst>
                                    </p:anim>
                                    <p:anim calcmode="lin" valueType="num">
                                      <p:cBhvr>
                                        <p:cTn id="66" dur="400" fill="hold"/>
                                        <p:tgtEl>
                                          <p:spTgt spid="13"/>
                                        </p:tgtEl>
                                        <p:attrNameLst>
                                          <p:attrName>ppt_y</p:attrName>
                                        </p:attrNameLst>
                                      </p:cBhvr>
                                      <p:tavLst>
                                        <p:tav tm="0">
                                          <p:val>
                                            <p:strVal val="#ppt_y+0.31"/>
                                          </p:val>
                                        </p:tav>
                                        <p:tav tm="100000">
                                          <p:val>
                                            <p:strVal val="#ppt_y+0.31"/>
                                          </p:val>
                                        </p:tav>
                                      </p:tavLst>
                                    </p:anim>
                                    <p:anim calcmode="lin" valueType="num">
                                      <p:cBhvr>
                                        <p:cTn id="67" dur="600" decel="50000" fill="hold">
                                          <p:stCondLst>
                                            <p:cond delay="400"/>
                                          </p:stCondLst>
                                        </p:cTn>
                                        <p:tgtEl>
                                          <p:spTgt spid="1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8" dur="600" decel="50000" fill="hold">
                                          <p:stCondLst>
                                            <p:cond delay="400"/>
                                          </p:stCondLst>
                                        </p:cTn>
                                        <p:tgtEl>
                                          <p:spTgt spid="1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0" grpId="1"/>
      <p:bldP spid="68611" grpId="0" build="p"/>
      <p:bldP spid="68611" grpId="1" build="p"/>
      <p:bldP spid="68612" grpId="0" animBg="1"/>
      <p:bldP spid="68612" grpId="1" animBg="1"/>
      <p:bldP spid="68613" grpId="0" animBg="1"/>
      <p:bldP spid="68613" grpId="1" animBg="1"/>
      <p:bldP spid="68614" grpId="0" animBg="1"/>
      <p:bldP spid="68614" grpId="1" animBg="1"/>
      <p:bldP spid="2" grpId="0"/>
      <p:bldP spid="2" grpId="1"/>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68610" name="标题 68609"/>
          <p:cNvSpPr>
            <a:spLocks noGrp="1"/>
          </p:cNvSpPr>
          <p:nvPr>
            <p:ph type="title"/>
          </p:nvPr>
        </p:nvSpPr>
        <p:spPr>
          <a:xfrm>
            <a:off x="169863" y="161925"/>
            <a:ext cx="8229600" cy="720725"/>
          </a:xfrm>
        </p:spPr>
        <p:txBody>
          <a:bodyPr anchor="ctr" anchorCtr="0"/>
          <a:p>
            <a:pPr algn="l"/>
            <a:r>
              <a:rPr lang="zh-CN" altLang="en-US" sz="3200" b="1" dirty="0">
                <a:solidFill>
                  <a:srgbClr val="131DDF"/>
                </a:solidFill>
                <a:sym typeface="+mn-ea"/>
              </a:rPr>
              <a:t>角度一：品析人物形象。</a:t>
            </a:r>
            <a:endParaRPr lang="zh-CN" altLang="en-US" sz="3200" b="1" dirty="0">
              <a:solidFill>
                <a:schemeClr val="tx1"/>
              </a:solidFill>
              <a:latin typeface="黑体" panose="02010609060101010101" pitchFamily="2" charset="-122"/>
              <a:ea typeface="黑体" panose="02010609060101010101" pitchFamily="2" charset="-122"/>
            </a:endParaRPr>
          </a:p>
        </p:txBody>
      </p:sp>
      <p:sp>
        <p:nvSpPr>
          <p:cNvPr id="68611" name="内容占位符 68610"/>
          <p:cNvSpPr>
            <a:spLocks noGrp="1"/>
          </p:cNvSpPr>
          <p:nvPr>
            <p:ph idx="1"/>
          </p:nvPr>
        </p:nvSpPr>
        <p:spPr>
          <a:xfrm>
            <a:off x="107950" y="1268730"/>
            <a:ext cx="8925560" cy="1299845"/>
          </a:xfrm>
        </p:spPr>
        <p:txBody>
          <a:bodyPr anchor="t" anchorCtr="0"/>
          <a:p>
            <a:pPr>
              <a:buNone/>
            </a:pPr>
            <a:r>
              <a:rPr lang="zh-CN" altLang="en-US" sz="4000" b="1" dirty="0">
                <a:latin typeface="黑体" panose="02010609060101010101" pitchFamily="2" charset="-122"/>
                <a:ea typeface="黑体" panose="02010609060101010101" pitchFamily="2" charset="-122"/>
              </a:rPr>
              <a:t>2、本诗中有哪几种</a:t>
            </a:r>
            <a:r>
              <a:rPr lang="zh-CN" altLang="en-US" sz="4000" b="1" dirty="0">
                <a:highlight>
                  <a:srgbClr val="FFFF00"/>
                </a:highlight>
                <a:latin typeface="黑体" panose="02010609060101010101" pitchFamily="2" charset="-122"/>
                <a:ea typeface="黑体" panose="02010609060101010101" pitchFamily="2" charset="-122"/>
              </a:rPr>
              <a:t>人物描写方法</a:t>
            </a:r>
            <a:r>
              <a:rPr lang="zh-CN" altLang="en-US" sz="4000" b="1" dirty="0">
                <a:latin typeface="黑体" panose="02010609060101010101" pitchFamily="2" charset="-122"/>
                <a:ea typeface="黑体" panose="02010609060101010101" pitchFamily="2" charset="-122"/>
              </a:rPr>
              <a:t>？请举出诗句进行说明，并指出其作用。</a:t>
            </a:r>
            <a:r>
              <a:rPr lang="zh-CN" altLang="en-US" b="1" dirty="0">
                <a:latin typeface="黑体" panose="02010609060101010101" pitchFamily="2" charset="-122"/>
                <a:ea typeface="黑体" panose="02010609060101010101" pitchFamily="2" charset="-122"/>
              </a:rPr>
              <a:t> </a:t>
            </a:r>
            <a:endParaRPr lang="zh-CN" altLang="en-US" b="1" dirty="0">
              <a:latin typeface="黑体" panose="02010609060101010101" pitchFamily="2" charset="-122"/>
              <a:ea typeface="黑体" panose="02010609060101010101" pitchFamily="2" charset="-122"/>
            </a:endParaRPr>
          </a:p>
          <a:p>
            <a:pPr>
              <a:buNone/>
            </a:pPr>
            <a:endParaRPr lang="zh-CN" altLang="en-US" b="1" dirty="0"/>
          </a:p>
          <a:p>
            <a:pPr>
              <a:buNone/>
            </a:pPr>
            <a:endParaRPr lang="zh-CN" altLang="en-US" b="1" dirty="0"/>
          </a:p>
          <a:p>
            <a:pPr>
              <a:buNone/>
            </a:pPr>
            <a:endParaRPr lang="zh-CN" altLang="en-US" b="1"/>
          </a:p>
          <a:p>
            <a:pPr>
              <a:buNone/>
            </a:pPr>
            <a:endParaRPr lang="zh-CN" altLang="en-US" b="1" dirty="0"/>
          </a:p>
          <a:p>
            <a:pPr>
              <a:buNone/>
            </a:pPr>
            <a:endParaRPr lang="zh-CN" altLang="en-US" b="1" dirty="0"/>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blinds(horizontal)">
                                      <p:cBhvr>
                                        <p:cTn id="7" dur="5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14338" name="Rectangle 4"/>
          <p:cNvSpPr/>
          <p:nvPr/>
        </p:nvSpPr>
        <p:spPr>
          <a:xfrm>
            <a:off x="323850" y="836494"/>
            <a:ext cx="3909060" cy="1938020"/>
          </a:xfrm>
          <a:prstGeom prst="rect">
            <a:avLst/>
          </a:prstGeom>
          <a:noFill/>
          <a:ln w="952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4000" b="1" dirty="0">
                <a:latin typeface="宋体" panose="02010600030101010101" pitchFamily="2" charset="-122"/>
                <a:ea typeface="宋体" panose="02010600030101010101" pitchFamily="2" charset="-122"/>
              </a:rPr>
              <a:t>满面尘灰烟火色</a:t>
            </a:r>
            <a:endParaRPr lang="zh-CN" altLang="en-US" sz="4000" b="1" dirty="0">
              <a:latin typeface="宋体" panose="02010600030101010101" pitchFamily="2" charset="-122"/>
              <a:ea typeface="宋体" panose="02010600030101010101" pitchFamily="2" charset="-122"/>
            </a:endParaRPr>
          </a:p>
          <a:p>
            <a:pPr marL="0" lvl="0" indent="0" eaLnBrk="1" hangingPunct="1">
              <a:lnSpc>
                <a:spcPct val="100000"/>
              </a:lnSpc>
              <a:spcBef>
                <a:spcPct val="0"/>
              </a:spcBef>
              <a:buNone/>
            </a:pPr>
            <a:endParaRPr lang="zh-CN" altLang="en-US" sz="4000" b="1" dirty="0">
              <a:latin typeface="宋体" panose="02010600030101010101" pitchFamily="2" charset="-122"/>
              <a:ea typeface="宋体" panose="02010600030101010101" pitchFamily="2" charset="-122"/>
            </a:endParaRPr>
          </a:p>
          <a:p>
            <a:pPr marL="0" lvl="0" indent="0" eaLnBrk="1" hangingPunct="1">
              <a:lnSpc>
                <a:spcPct val="100000"/>
              </a:lnSpc>
              <a:spcBef>
                <a:spcPct val="0"/>
              </a:spcBef>
              <a:buNone/>
            </a:pPr>
            <a:r>
              <a:rPr lang="zh-CN" altLang="en-US" sz="4000" b="1" dirty="0">
                <a:latin typeface="宋体" panose="02010600030101010101" pitchFamily="2" charset="-122"/>
                <a:ea typeface="宋体" panose="02010600030101010101" pitchFamily="2" charset="-122"/>
              </a:rPr>
              <a:t>两鬓苍苍十指黑</a:t>
            </a:r>
            <a:r>
              <a:rPr lang="zh-CN" altLang="en-US" sz="2400" dirty="0">
                <a:latin typeface="宋体" panose="02010600030101010101" pitchFamily="2" charset="-122"/>
                <a:ea typeface="宋体" panose="02010600030101010101" pitchFamily="2" charset="-122"/>
              </a:rPr>
              <a:t> </a:t>
            </a:r>
            <a:endParaRPr lang="zh-CN" altLang="en-US" sz="2400" dirty="0">
              <a:latin typeface="宋体" panose="02010600030101010101" pitchFamily="2" charset="-122"/>
              <a:ea typeface="宋体" panose="02010600030101010101" pitchFamily="2" charset="-122"/>
            </a:endParaRPr>
          </a:p>
        </p:txBody>
      </p:sp>
      <p:sp>
        <p:nvSpPr>
          <p:cNvPr id="52229" name="AutoShape 5"/>
          <p:cNvSpPr/>
          <p:nvPr/>
        </p:nvSpPr>
        <p:spPr>
          <a:xfrm>
            <a:off x="4211955" y="1170305"/>
            <a:ext cx="215265" cy="1522095"/>
          </a:xfrm>
          <a:prstGeom prst="rightBrace">
            <a:avLst>
              <a:gd name="adj1" fmla="val 39620"/>
              <a:gd name="adj2" fmla="val 50000"/>
            </a:avLst>
          </a:prstGeom>
          <a:noFill/>
          <a:ln w="38100" cap="flat" cmpd="sng">
            <a:solidFill>
              <a:srgbClr val="FF0000"/>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350" dirty="0">
              <a:latin typeface="Arial" panose="020B0604020202020204" pitchFamily="34" charset="0"/>
              <a:ea typeface="宋体" panose="02010600030101010101" pitchFamily="2" charset="-122"/>
            </a:endParaRPr>
          </a:p>
        </p:txBody>
      </p:sp>
      <p:sp>
        <p:nvSpPr>
          <p:cNvPr id="52230" name="Text Box 6"/>
          <p:cNvSpPr txBox="1"/>
          <p:nvPr/>
        </p:nvSpPr>
        <p:spPr>
          <a:xfrm>
            <a:off x="4572159" y="1268969"/>
            <a:ext cx="1504950" cy="13220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50000"/>
              </a:spcBef>
              <a:buNone/>
            </a:pPr>
            <a:r>
              <a:rPr lang="zh-CN" altLang="en-US" sz="4000" b="1" dirty="0">
                <a:solidFill>
                  <a:srgbClr val="FF0000"/>
                </a:solidFill>
                <a:latin typeface="Arial" panose="020B0604020202020204" pitchFamily="34" charset="0"/>
                <a:ea typeface="黑体" panose="02010609060101010101" pitchFamily="2" charset="-122"/>
              </a:rPr>
              <a:t>肖像描写</a:t>
            </a:r>
            <a:endParaRPr lang="zh-CN" altLang="en-US" sz="4000" b="1" dirty="0">
              <a:solidFill>
                <a:srgbClr val="FF0000"/>
              </a:solidFill>
              <a:latin typeface="Arial" panose="020B0604020202020204" pitchFamily="34" charset="0"/>
              <a:ea typeface="黑体" panose="02010609060101010101" pitchFamily="2" charset="-122"/>
            </a:endParaRPr>
          </a:p>
        </p:txBody>
      </p:sp>
      <p:sp>
        <p:nvSpPr>
          <p:cNvPr id="52231" name="Line 7"/>
          <p:cNvSpPr/>
          <p:nvPr/>
        </p:nvSpPr>
        <p:spPr>
          <a:xfrm>
            <a:off x="2753360" y="2708910"/>
            <a:ext cx="18415" cy="710565"/>
          </a:xfrm>
          <a:prstGeom prst="line">
            <a:avLst/>
          </a:prstGeom>
          <a:ln w="38100" cap="flat" cmpd="sng">
            <a:solidFill>
              <a:srgbClr val="FF0000"/>
            </a:solidFill>
            <a:prstDash val="solid"/>
            <a:headEnd type="none" w="med" len="med"/>
            <a:tailEnd type="triangle" w="med" len="med"/>
          </a:ln>
        </p:spPr>
      </p:sp>
      <p:sp>
        <p:nvSpPr>
          <p:cNvPr id="52232" name="Rectangle 8"/>
          <p:cNvSpPr/>
          <p:nvPr/>
        </p:nvSpPr>
        <p:spPr>
          <a:xfrm>
            <a:off x="1115695" y="3644583"/>
            <a:ext cx="4205605" cy="2912745"/>
          </a:xfrm>
          <a:prstGeom prst="rect">
            <a:avLst/>
          </a:prstGeom>
          <a:noFill/>
          <a:ln w="9525">
            <a:noFill/>
          </a:ln>
        </p:spPr>
        <p:txBody>
          <a:bodyPr wrap="squar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gn="ctr">
              <a:buClrTx/>
              <a:buSzTx/>
              <a:buNone/>
            </a:pPr>
            <a:r>
              <a:rPr lang="zh-CN" altLang="en-US" sz="4400" b="1" dirty="0">
                <a:solidFill>
                  <a:srgbClr val="0000FF"/>
                </a:solidFill>
                <a:latin typeface="黑体" panose="02010609060101010101" pitchFamily="2" charset="-122"/>
                <a:ea typeface="黑体" panose="02010609060101010101" pitchFamily="2" charset="-122"/>
              </a:rPr>
              <a:t>烧炭艰辛</a:t>
            </a:r>
            <a:endParaRPr lang="zh-CN" altLang="en-US" sz="4400" b="1" dirty="0">
              <a:solidFill>
                <a:srgbClr val="0000FF"/>
              </a:solidFill>
              <a:latin typeface="黑体" panose="02010609060101010101" pitchFamily="2" charset="-122"/>
              <a:ea typeface="黑体" panose="02010609060101010101" pitchFamily="2" charset="-122"/>
            </a:endParaRPr>
          </a:p>
          <a:p>
            <a:pPr marL="0" indent="0" algn="ctr">
              <a:buClrTx/>
              <a:buSzTx/>
              <a:buNone/>
            </a:pPr>
            <a:r>
              <a:rPr lang="zh-CN" altLang="en-US" sz="4400" b="1" dirty="0">
                <a:solidFill>
                  <a:srgbClr val="0000FF"/>
                </a:solidFill>
                <a:latin typeface="黑体" panose="02010609060101010101" pitchFamily="2" charset="-122"/>
                <a:ea typeface="黑体" panose="02010609060101010101" pitchFamily="2" charset="-122"/>
              </a:rPr>
              <a:t>生活困苦 </a:t>
            </a:r>
            <a:endParaRPr lang="zh-CN" altLang="en-US" sz="4400" b="1" dirty="0">
              <a:solidFill>
                <a:srgbClr val="0000FF"/>
              </a:solidFill>
              <a:latin typeface="黑体" panose="02010609060101010101" pitchFamily="2" charset="-122"/>
              <a:ea typeface="黑体" panose="02010609060101010101" pitchFamily="2" charset="-122"/>
            </a:endParaRPr>
          </a:p>
          <a:p>
            <a:pPr marL="0" indent="0" algn="ctr">
              <a:buClrTx/>
              <a:buSzTx/>
              <a:buNone/>
            </a:pPr>
            <a:r>
              <a:rPr lang="zh-CN" altLang="en-US" sz="4400" b="1" dirty="0">
                <a:solidFill>
                  <a:srgbClr val="0000FF"/>
                </a:solidFill>
                <a:latin typeface="黑体" panose="02010609060101010101" pitchFamily="2" charset="-122"/>
                <a:ea typeface="黑体" panose="02010609060101010101" pitchFamily="2" charset="-122"/>
                <a:sym typeface="+mn-ea"/>
              </a:rPr>
              <a:t>年岁已老 </a:t>
            </a:r>
            <a:endParaRPr lang="zh-CN" altLang="en-US" sz="4400" b="1" dirty="0">
              <a:solidFill>
                <a:srgbClr val="0000FF"/>
              </a:solidFill>
              <a:latin typeface="黑体" panose="02010609060101010101" pitchFamily="2" charset="-122"/>
              <a:ea typeface="黑体" panose="02010609060101010101" pitchFamily="2" charset="-122"/>
            </a:endParaRPr>
          </a:p>
          <a:p>
            <a:pPr lvl="0" algn="ctr">
              <a:lnSpc>
                <a:spcPct val="90000"/>
              </a:lnSpc>
              <a:spcBef>
                <a:spcPts val="1000"/>
              </a:spcBef>
              <a:buClrTx/>
              <a:buSzTx/>
            </a:pPr>
            <a:endParaRPr lang="zh-CN" altLang="en-US" sz="4400" b="1" dirty="0">
              <a:solidFill>
                <a:srgbClr val="0000FF"/>
              </a:solidFill>
              <a:latin typeface="黑体" panose="02010609060101010101" pitchFamily="2" charset="-122"/>
              <a:ea typeface="黑体" panose="02010609060101010101" pitchFamily="2" charset="-122"/>
            </a:endParaRPr>
          </a:p>
        </p:txBody>
      </p:sp>
      <p:pic>
        <p:nvPicPr>
          <p:cNvPr id="14343" name="Picture 11" descr="g"/>
          <p:cNvPicPr>
            <a:picLocks noChangeAspect="1"/>
          </p:cNvPicPr>
          <p:nvPr/>
        </p:nvPicPr>
        <p:blipFill>
          <a:blip r:embed="rId1"/>
          <a:stretch>
            <a:fillRect/>
          </a:stretch>
        </p:blipFill>
        <p:spPr>
          <a:xfrm>
            <a:off x="6416040" y="692150"/>
            <a:ext cx="2491105" cy="4704715"/>
          </a:xfrm>
          <a:prstGeom prst="rect">
            <a:avLst/>
          </a:prstGeom>
          <a:noFill/>
          <a:ln w="9525">
            <a:noFill/>
          </a:ln>
        </p:spPr>
      </p:pic>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9"/>
                                        </p:tgtEl>
                                        <p:attrNameLst>
                                          <p:attrName>style.visibility</p:attrName>
                                        </p:attrNameLst>
                                      </p:cBhvr>
                                      <p:to>
                                        <p:strVal val="visible"/>
                                      </p:to>
                                    </p:set>
                                    <p:anim calcmode="lin" valueType="num">
                                      <p:cBhvr>
                                        <p:cTn id="7" dur="500" fill="hold"/>
                                        <p:tgtEl>
                                          <p:spTgt spid="52229"/>
                                        </p:tgtEl>
                                        <p:attrNameLst>
                                          <p:attrName>ppt_x</p:attrName>
                                        </p:attrNameLst>
                                      </p:cBhvr>
                                      <p:tavLst>
                                        <p:tav tm="0">
                                          <p:val>
                                            <p:strVal val="#ppt_x"/>
                                          </p:val>
                                        </p:tav>
                                        <p:tav tm="100000">
                                          <p:val>
                                            <p:strVal val="#ppt_x"/>
                                          </p:val>
                                        </p:tav>
                                      </p:tavLst>
                                    </p:anim>
                                    <p:anim calcmode="lin" valueType="num">
                                      <p:cBhvr>
                                        <p:cTn id="8" dur="500" fill="hold"/>
                                        <p:tgtEl>
                                          <p:spTgt spid="522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230"/>
                                        </p:tgtEl>
                                        <p:attrNameLst>
                                          <p:attrName>style.visibility</p:attrName>
                                        </p:attrNameLst>
                                      </p:cBhvr>
                                      <p:to>
                                        <p:strVal val="visible"/>
                                      </p:to>
                                    </p:set>
                                    <p:anim calcmode="lin" valueType="num">
                                      <p:cBhvr>
                                        <p:cTn id="13" dur="500" fill="hold"/>
                                        <p:tgtEl>
                                          <p:spTgt spid="52230"/>
                                        </p:tgtEl>
                                        <p:attrNameLst>
                                          <p:attrName>ppt_x</p:attrName>
                                        </p:attrNameLst>
                                      </p:cBhvr>
                                      <p:tavLst>
                                        <p:tav tm="0">
                                          <p:val>
                                            <p:strVal val="#ppt_x"/>
                                          </p:val>
                                        </p:tav>
                                        <p:tav tm="100000">
                                          <p:val>
                                            <p:strVal val="#ppt_x"/>
                                          </p:val>
                                        </p:tav>
                                      </p:tavLst>
                                    </p:anim>
                                    <p:anim calcmode="lin" valueType="num">
                                      <p:cBhvr>
                                        <p:cTn id="14" dur="500" fill="hold"/>
                                        <p:tgtEl>
                                          <p:spTgt spid="522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52231"/>
                                        </p:tgtEl>
                                        <p:attrNameLst>
                                          <p:attrName>style.visibility</p:attrName>
                                        </p:attrNameLst>
                                      </p:cBhvr>
                                      <p:to>
                                        <p:strVal val="visible"/>
                                      </p:to>
                                    </p:set>
                                    <p:anim calcmode="lin" valueType="num">
                                      <p:cBhvr>
                                        <p:cTn id="19" dur="500" fill="hold"/>
                                        <p:tgtEl>
                                          <p:spTgt spid="52231"/>
                                        </p:tgtEl>
                                        <p:attrNameLst>
                                          <p:attrName>ppt_x</p:attrName>
                                        </p:attrNameLst>
                                      </p:cBhvr>
                                      <p:tavLst>
                                        <p:tav tm="0">
                                          <p:val>
                                            <p:strVal val="#ppt_x"/>
                                          </p:val>
                                        </p:tav>
                                        <p:tav tm="100000">
                                          <p:val>
                                            <p:strVal val="#ppt_x"/>
                                          </p:val>
                                        </p:tav>
                                      </p:tavLst>
                                    </p:anim>
                                    <p:anim calcmode="lin" valueType="num">
                                      <p:cBhvr>
                                        <p:cTn id="20" dur="500" fill="hold"/>
                                        <p:tgtEl>
                                          <p:spTgt spid="5223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2232"/>
                                        </p:tgtEl>
                                        <p:attrNameLst>
                                          <p:attrName>style.visibility</p:attrName>
                                        </p:attrNameLst>
                                      </p:cBhvr>
                                      <p:to>
                                        <p:strVal val="visible"/>
                                      </p:to>
                                    </p:set>
                                    <p:anim calcmode="lin" valueType="num">
                                      <p:cBhvr>
                                        <p:cTn id="25" dur="500" fill="hold"/>
                                        <p:tgtEl>
                                          <p:spTgt spid="52232"/>
                                        </p:tgtEl>
                                        <p:attrNameLst>
                                          <p:attrName>ppt_x</p:attrName>
                                        </p:attrNameLst>
                                      </p:cBhvr>
                                      <p:tavLst>
                                        <p:tav tm="0">
                                          <p:val>
                                            <p:strVal val="#ppt_x"/>
                                          </p:val>
                                        </p:tav>
                                        <p:tav tm="100000">
                                          <p:val>
                                            <p:strVal val="#ppt_x"/>
                                          </p:val>
                                        </p:tav>
                                      </p:tavLst>
                                    </p:anim>
                                    <p:anim calcmode="lin" valueType="num">
                                      <p:cBhvr>
                                        <p:cTn id="26" dur="500" fill="hold"/>
                                        <p:tgtEl>
                                          <p:spTgt spid="522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bldLvl="0" animBg="1"/>
      <p:bldP spid="52230" grpId="0"/>
      <p:bldP spid="5223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58383" name="Oval 15"/>
          <p:cNvSpPr/>
          <p:nvPr/>
        </p:nvSpPr>
        <p:spPr>
          <a:xfrm>
            <a:off x="619760" y="332105"/>
            <a:ext cx="7324725" cy="5201920"/>
          </a:xfrm>
          <a:prstGeom prst="ellipse">
            <a:avLst/>
          </a:prstGeom>
          <a:noFill/>
          <a:ln w="9525" cap="flat" cmpd="sng">
            <a:solidFill>
              <a:schemeClr val="tx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350" dirty="0">
              <a:latin typeface="Arial" panose="020B0604020202020204" pitchFamily="34" charset="0"/>
              <a:ea typeface="宋体" panose="02010600030101010101" pitchFamily="2" charset="-122"/>
            </a:endParaRPr>
          </a:p>
        </p:txBody>
      </p:sp>
      <p:sp>
        <p:nvSpPr>
          <p:cNvPr id="15363" name="Rectangle 4"/>
          <p:cNvSpPr/>
          <p:nvPr/>
        </p:nvSpPr>
        <p:spPr>
          <a:xfrm>
            <a:off x="2408635" y="971828"/>
            <a:ext cx="4829175" cy="2553335"/>
          </a:xfrm>
          <a:prstGeom prst="rect">
            <a:avLst/>
          </a:prstGeom>
          <a:noFill/>
          <a:ln w="9525">
            <a:noFill/>
          </a:ln>
        </p:spPr>
        <p:txBody>
          <a:bodyPr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4000" b="1" dirty="0">
                <a:latin typeface="黑体" panose="02010609060101010101" pitchFamily="2" charset="-122"/>
                <a:ea typeface="黑体" panose="02010609060101010101" pitchFamily="2" charset="-122"/>
              </a:rPr>
              <a:t>卖炭得钱何所营？</a:t>
            </a:r>
            <a:endParaRPr lang="zh-CN" altLang="en-US" sz="4000" b="1" dirty="0">
              <a:latin typeface="黑体" panose="02010609060101010101" pitchFamily="2" charset="-122"/>
              <a:ea typeface="黑体" panose="02010609060101010101" pitchFamily="2" charset="-122"/>
            </a:endParaRPr>
          </a:p>
          <a:p>
            <a:pPr marL="0" lvl="0" indent="0" eaLnBrk="1" hangingPunct="1">
              <a:lnSpc>
                <a:spcPct val="100000"/>
              </a:lnSpc>
              <a:spcBef>
                <a:spcPct val="0"/>
              </a:spcBef>
              <a:buNone/>
            </a:pPr>
            <a:r>
              <a:rPr lang="zh-CN" altLang="en-US" sz="4000" b="1" dirty="0">
                <a:latin typeface="黑体" panose="02010609060101010101" pitchFamily="2" charset="-122"/>
                <a:ea typeface="黑体" panose="02010609060101010101" pitchFamily="2" charset="-122"/>
              </a:rPr>
              <a:t>身上衣裳口中食。    </a:t>
            </a:r>
            <a:br>
              <a:rPr lang="zh-CN" altLang="en-US" sz="4000" b="1" dirty="0">
                <a:latin typeface="黑体" panose="02010609060101010101" pitchFamily="2" charset="-122"/>
                <a:ea typeface="黑体" panose="02010609060101010101" pitchFamily="2" charset="-122"/>
              </a:rPr>
            </a:br>
            <a:r>
              <a:rPr lang="zh-CN" altLang="en-US" sz="4000" b="1" dirty="0">
                <a:latin typeface="黑体" panose="02010609060101010101" pitchFamily="2" charset="-122"/>
                <a:ea typeface="黑体" panose="02010609060101010101" pitchFamily="2" charset="-122"/>
              </a:rPr>
              <a:t>可怜身上</a:t>
            </a:r>
            <a:r>
              <a:rPr lang="zh-CN" altLang="en-US" sz="4000" b="1" u="sng" dirty="0">
                <a:highlight>
                  <a:srgbClr val="FFFF00"/>
                </a:highlight>
                <a:latin typeface="黑体" panose="02010609060101010101" pitchFamily="2" charset="-122"/>
                <a:ea typeface="黑体" panose="02010609060101010101" pitchFamily="2" charset="-122"/>
              </a:rPr>
              <a:t>衣正单</a:t>
            </a:r>
            <a:r>
              <a:rPr lang="zh-CN" altLang="en-US" sz="4000" b="1" dirty="0">
                <a:latin typeface="黑体" panose="02010609060101010101" pitchFamily="2" charset="-122"/>
                <a:ea typeface="黑体" panose="02010609060101010101" pitchFamily="2" charset="-122"/>
              </a:rPr>
              <a:t>，</a:t>
            </a:r>
            <a:endParaRPr lang="zh-CN" altLang="en-US" sz="4000" b="1" dirty="0">
              <a:latin typeface="黑体" panose="02010609060101010101" pitchFamily="2" charset="-122"/>
              <a:ea typeface="黑体" panose="02010609060101010101" pitchFamily="2" charset="-122"/>
            </a:endParaRPr>
          </a:p>
          <a:p>
            <a:pPr marL="0" lvl="0" indent="0" eaLnBrk="1" hangingPunct="1">
              <a:lnSpc>
                <a:spcPct val="100000"/>
              </a:lnSpc>
              <a:spcBef>
                <a:spcPct val="0"/>
              </a:spcBef>
              <a:buNone/>
            </a:pPr>
            <a:r>
              <a:rPr lang="zh-CN" altLang="en-US" sz="4000" b="1" u="sng" dirty="0">
                <a:highlight>
                  <a:srgbClr val="FFFF00"/>
                </a:highlight>
                <a:latin typeface="黑体" panose="02010609060101010101" pitchFamily="2" charset="-122"/>
                <a:ea typeface="黑体" panose="02010609060101010101" pitchFamily="2" charset="-122"/>
              </a:rPr>
              <a:t>心忧炭贱愿天寒</a:t>
            </a:r>
            <a:r>
              <a:rPr lang="zh-CN" altLang="en-US" sz="4000" b="1" u="sng" dirty="0">
                <a:latin typeface="黑体" panose="02010609060101010101" pitchFamily="2" charset="-122"/>
                <a:ea typeface="黑体" panose="02010609060101010101" pitchFamily="2" charset="-122"/>
              </a:rPr>
              <a:t>。</a:t>
            </a:r>
            <a:r>
              <a:rPr lang="zh-CN" altLang="en-US" sz="4000" b="1" dirty="0">
                <a:latin typeface="黑体" panose="02010609060101010101" pitchFamily="2" charset="-122"/>
                <a:ea typeface="黑体" panose="02010609060101010101" pitchFamily="2" charset="-122"/>
              </a:rPr>
              <a:t> </a:t>
            </a:r>
            <a:r>
              <a:rPr lang="zh-CN" altLang="en-US" sz="2100" b="1" dirty="0">
                <a:latin typeface="黑体" panose="02010609060101010101" pitchFamily="2" charset="-122"/>
                <a:ea typeface="黑体" panose="02010609060101010101" pitchFamily="2" charset="-122"/>
              </a:rPr>
              <a:t> </a:t>
            </a:r>
            <a:endParaRPr lang="zh-CN" altLang="en-US" sz="2100" b="1" dirty="0">
              <a:latin typeface="黑体" panose="02010609060101010101" pitchFamily="2" charset="-122"/>
              <a:ea typeface="黑体" panose="02010609060101010101" pitchFamily="2" charset="-122"/>
            </a:endParaRPr>
          </a:p>
        </p:txBody>
      </p:sp>
      <p:sp>
        <p:nvSpPr>
          <p:cNvPr id="58373" name="Rectangle 5"/>
          <p:cNvSpPr/>
          <p:nvPr/>
        </p:nvSpPr>
        <p:spPr>
          <a:xfrm>
            <a:off x="5292090" y="3429000"/>
            <a:ext cx="1551305" cy="1322070"/>
          </a:xfrm>
          <a:prstGeom prst="rect">
            <a:avLst/>
          </a:prstGeom>
          <a:noFill/>
          <a:ln w="9525">
            <a:noFill/>
          </a:ln>
        </p:spPr>
        <p:txBody>
          <a:bodyPr wrap="squar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4000" b="1" dirty="0">
                <a:solidFill>
                  <a:srgbClr val="FF0000"/>
                </a:solidFill>
                <a:latin typeface="黑体" panose="02010609060101010101" pitchFamily="2" charset="-122"/>
                <a:ea typeface="黑体" panose="02010609060101010101" pitchFamily="2" charset="-122"/>
              </a:rPr>
              <a:t>心理描写</a:t>
            </a:r>
            <a:r>
              <a:rPr lang="zh-CN" altLang="en-US" sz="2700" b="1" dirty="0">
                <a:solidFill>
                  <a:srgbClr val="FF0000"/>
                </a:solidFill>
                <a:latin typeface="黑体" panose="02010609060101010101" pitchFamily="2" charset="-122"/>
                <a:ea typeface="黑体" panose="02010609060101010101" pitchFamily="2" charset="-122"/>
              </a:rPr>
              <a:t> </a:t>
            </a:r>
            <a:endParaRPr lang="zh-CN" altLang="en-US" sz="2700" b="1" dirty="0">
              <a:solidFill>
                <a:srgbClr val="FF0000"/>
              </a:solidFill>
              <a:latin typeface="黑体" panose="02010609060101010101" pitchFamily="2" charset="-122"/>
              <a:ea typeface="黑体" panose="02010609060101010101" pitchFamily="2" charset="-122"/>
            </a:endParaRPr>
          </a:p>
        </p:txBody>
      </p:sp>
      <p:sp>
        <p:nvSpPr>
          <p:cNvPr id="58378" name="Line 10"/>
          <p:cNvSpPr/>
          <p:nvPr/>
        </p:nvSpPr>
        <p:spPr>
          <a:xfrm>
            <a:off x="4572159" y="3631010"/>
            <a:ext cx="0" cy="917972"/>
          </a:xfrm>
          <a:prstGeom prst="line">
            <a:avLst/>
          </a:prstGeom>
          <a:ln w="38100" cap="flat" cmpd="sng">
            <a:solidFill>
              <a:srgbClr val="FF0000"/>
            </a:solidFill>
            <a:prstDash val="solid"/>
            <a:headEnd type="none" w="med" len="med"/>
            <a:tailEnd type="triangle" w="med" len="med"/>
          </a:ln>
        </p:spPr>
      </p:sp>
      <p:sp>
        <p:nvSpPr>
          <p:cNvPr id="58382" name="Text Box 14"/>
          <p:cNvSpPr txBox="1"/>
          <p:nvPr/>
        </p:nvSpPr>
        <p:spPr>
          <a:xfrm>
            <a:off x="2628424" y="3572431"/>
            <a:ext cx="1381125" cy="13220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50000"/>
              </a:spcBef>
              <a:buNone/>
            </a:pPr>
            <a:r>
              <a:rPr lang="zh-CN" altLang="en-US" sz="4000" b="1" dirty="0">
                <a:solidFill>
                  <a:srgbClr val="FF0000"/>
                </a:solidFill>
                <a:latin typeface="黑体" panose="02010609060101010101" pitchFamily="2" charset="-122"/>
                <a:ea typeface="黑体" panose="02010609060101010101" pitchFamily="2" charset="-122"/>
              </a:rPr>
              <a:t>肖像描写</a:t>
            </a:r>
            <a:endParaRPr lang="zh-CN" altLang="en-US" sz="4000" b="1" dirty="0">
              <a:solidFill>
                <a:srgbClr val="FF0000"/>
              </a:solidFill>
              <a:latin typeface="黑体" panose="02010609060101010101" pitchFamily="2" charset="-122"/>
              <a:ea typeface="黑体" panose="02010609060101010101" pitchFamily="2" charset="-122"/>
            </a:endParaRPr>
          </a:p>
        </p:txBody>
      </p:sp>
      <p:sp>
        <p:nvSpPr>
          <p:cNvPr id="2" name="文本框 1"/>
          <p:cNvSpPr txBox="1"/>
          <p:nvPr/>
        </p:nvSpPr>
        <p:spPr>
          <a:xfrm>
            <a:off x="2523490" y="5604510"/>
            <a:ext cx="4592955" cy="1322070"/>
          </a:xfrm>
          <a:prstGeom prst="rect">
            <a:avLst/>
          </a:prstGeom>
          <a:noFill/>
        </p:spPr>
        <p:txBody>
          <a:bodyPr wrap="square" rtlCol="0">
            <a:spAutoFit/>
          </a:bodyPr>
          <a:p>
            <a:pPr algn="l"/>
            <a:r>
              <a:rPr lang="zh-CN" altLang="en-US" sz="4000" b="1" dirty="0">
                <a:solidFill>
                  <a:srgbClr val="0000FF"/>
                </a:solidFill>
                <a:ea typeface="黑体" panose="02010609060101010101" pitchFamily="2" charset="-122"/>
                <a:sym typeface="+mn-ea"/>
              </a:rPr>
              <a:t>矛盾的心理</a:t>
            </a:r>
            <a:r>
              <a:rPr lang="en-US" altLang="zh-CN" sz="4000" b="1" dirty="0">
                <a:solidFill>
                  <a:srgbClr val="0000FF"/>
                </a:solidFill>
                <a:ea typeface="黑体" panose="02010609060101010101" pitchFamily="2" charset="-122"/>
                <a:sym typeface="+mn-ea"/>
              </a:rPr>
              <a:t>:</a:t>
            </a:r>
            <a:endParaRPr lang="en-US" altLang="zh-CN" sz="4000" b="1" dirty="0">
              <a:solidFill>
                <a:srgbClr val="0000FF"/>
              </a:solidFill>
              <a:latin typeface="Arial" panose="020B0604020202020204" pitchFamily="34" charset="0"/>
              <a:ea typeface="黑体" panose="02010609060101010101" pitchFamily="2" charset="-122"/>
            </a:endParaRPr>
          </a:p>
          <a:p>
            <a:pPr algn="l"/>
            <a:r>
              <a:rPr lang="zh-CN" altLang="en-US" sz="4000" b="1" dirty="0">
                <a:solidFill>
                  <a:srgbClr val="0000FF"/>
                </a:solidFill>
                <a:ea typeface="黑体" panose="02010609060101010101" pitchFamily="2" charset="-122"/>
                <a:sym typeface="+mn-ea"/>
              </a:rPr>
              <a:t>生活困苦、艰辛</a:t>
            </a:r>
            <a:endParaRPr lang="zh-CN" altLang="en-US" sz="4000" b="1" dirty="0">
              <a:solidFill>
                <a:srgbClr val="0000FF"/>
              </a:solidFill>
              <a:latin typeface="Arial" panose="020B0604020202020204" pitchFamily="34" charset="0"/>
              <a:ea typeface="黑体" panose="02010609060101010101" pitchFamily="2" charset="-122"/>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linds(horizontal)">
                                      <p:cBhvr>
                                        <p:cTn id="7" dur="5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8382"/>
                                        </p:tgtEl>
                                        <p:attrNameLst>
                                          <p:attrName>style.visibility</p:attrName>
                                        </p:attrNameLst>
                                      </p:cBhvr>
                                      <p:to>
                                        <p:strVal val="visible"/>
                                      </p:to>
                                    </p:set>
                                    <p:animEffect transition="in" filter="blinds(horizontal)">
                                      <p:cBhvr>
                                        <p:cTn id="12" dur="500"/>
                                        <p:tgtEl>
                                          <p:spTgt spid="5838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8373"/>
                                        </p:tgtEl>
                                        <p:attrNameLst>
                                          <p:attrName>style.visibility</p:attrName>
                                        </p:attrNameLst>
                                      </p:cBhvr>
                                      <p:to>
                                        <p:strVal val="visible"/>
                                      </p:to>
                                    </p:set>
                                    <p:animEffect transition="in" filter="blinds(horizontal)">
                                      <p:cBhvr>
                                        <p:cTn id="17" dur="500"/>
                                        <p:tgtEl>
                                          <p:spTgt spid="5837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8378"/>
                                        </p:tgtEl>
                                        <p:attrNameLst>
                                          <p:attrName>style.visibility</p:attrName>
                                        </p:attrNameLst>
                                      </p:cBhvr>
                                      <p:to>
                                        <p:strVal val="visible"/>
                                      </p:to>
                                    </p:set>
                                    <p:animEffect transition="in" filter="blinds(horizontal)">
                                      <p:cBhvr>
                                        <p:cTn id="22" dur="500"/>
                                        <p:tgtEl>
                                          <p:spTgt spid="5837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8383"/>
                                        </p:tgtEl>
                                        <p:attrNameLst>
                                          <p:attrName>style.visibility</p:attrName>
                                        </p:attrNameLst>
                                      </p:cBhvr>
                                      <p:to>
                                        <p:strVal val="visible"/>
                                      </p:to>
                                    </p:set>
                                    <p:animEffect transition="in" filter="blinds(horizontal)">
                                      <p:cBhvr>
                                        <p:cTn id="27" dur="500"/>
                                        <p:tgtEl>
                                          <p:spTgt spid="5838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3" grpId="1"/>
      <p:bldP spid="58382" grpId="0"/>
      <p:bldP spid="58382" grpId="1"/>
      <p:bldP spid="58373" grpId="0"/>
      <p:bldP spid="58373" grpId="1"/>
      <p:bldP spid="58383" grpId="0" animBg="1"/>
      <p:bldP spid="58383" grpId="1" animBg="1"/>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59408" name="Oval 16"/>
          <p:cNvSpPr/>
          <p:nvPr/>
        </p:nvSpPr>
        <p:spPr>
          <a:xfrm>
            <a:off x="1115695" y="404495"/>
            <a:ext cx="7161530" cy="4967605"/>
          </a:xfrm>
          <a:prstGeom prst="ellipse">
            <a:avLst/>
          </a:prstGeom>
          <a:noFill/>
          <a:ln w="9525" cap="flat" cmpd="sng">
            <a:solidFill>
              <a:schemeClr val="tx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350" dirty="0">
              <a:latin typeface="Arial" panose="020B0604020202020204" pitchFamily="34" charset="0"/>
              <a:ea typeface="宋体" panose="02010600030101010101" pitchFamily="2" charset="-122"/>
            </a:endParaRPr>
          </a:p>
        </p:txBody>
      </p:sp>
      <p:sp>
        <p:nvSpPr>
          <p:cNvPr id="16387" name="Rectangle 4"/>
          <p:cNvSpPr/>
          <p:nvPr/>
        </p:nvSpPr>
        <p:spPr>
          <a:xfrm>
            <a:off x="1835785" y="1340168"/>
            <a:ext cx="6400800" cy="2799715"/>
          </a:xfrm>
          <a:prstGeom prst="rect">
            <a:avLst/>
          </a:prstGeom>
          <a:noFill/>
          <a:ln w="9525">
            <a:noFill/>
          </a:ln>
        </p:spPr>
        <p:txBody>
          <a:bodyPr wrap="squar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4400" b="1" dirty="0">
                <a:latin typeface="黑体" panose="02010609060101010101" pitchFamily="2" charset="-122"/>
                <a:ea typeface="黑体" panose="02010609060101010101" pitchFamily="2" charset="-122"/>
              </a:rPr>
              <a:t>夜来城外一尺雪，</a:t>
            </a:r>
            <a:endParaRPr lang="zh-CN" altLang="en-US" sz="4400" b="1" dirty="0">
              <a:latin typeface="黑体" panose="02010609060101010101" pitchFamily="2" charset="-122"/>
              <a:ea typeface="黑体" panose="02010609060101010101" pitchFamily="2" charset="-122"/>
            </a:endParaRPr>
          </a:p>
          <a:p>
            <a:pPr marL="0" lvl="0" indent="0" eaLnBrk="1" hangingPunct="1">
              <a:lnSpc>
                <a:spcPct val="100000"/>
              </a:lnSpc>
              <a:spcBef>
                <a:spcPct val="0"/>
              </a:spcBef>
              <a:buNone/>
            </a:pPr>
            <a:r>
              <a:rPr lang="zh-CN" altLang="en-US" sz="4400" b="1" dirty="0">
                <a:latin typeface="黑体" panose="02010609060101010101" pitchFamily="2" charset="-122"/>
                <a:ea typeface="黑体" panose="02010609060101010101" pitchFamily="2" charset="-122"/>
              </a:rPr>
              <a:t>晓   炭车   冰辙 </a:t>
            </a:r>
            <a:r>
              <a:rPr lang="en-US" altLang="zh-CN" sz="4400" b="1" dirty="0">
                <a:latin typeface="黑体" panose="02010609060101010101" pitchFamily="2" charset="-122"/>
                <a:ea typeface="黑体" panose="02010609060101010101" pitchFamily="2" charset="-122"/>
              </a:rPr>
              <a:t> </a:t>
            </a:r>
            <a:r>
              <a:rPr lang="zh-CN" altLang="en-US" sz="4400" b="1" dirty="0">
                <a:latin typeface="黑体" panose="02010609060101010101" pitchFamily="2" charset="-122"/>
                <a:ea typeface="黑体" panose="02010609060101010101" pitchFamily="2" charset="-122"/>
              </a:rPr>
              <a:t>。    </a:t>
            </a:r>
            <a:br>
              <a:rPr lang="zh-CN" altLang="en-US" sz="4400" b="1" dirty="0">
                <a:latin typeface="黑体" panose="02010609060101010101" pitchFamily="2" charset="-122"/>
                <a:ea typeface="黑体" panose="02010609060101010101" pitchFamily="2" charset="-122"/>
              </a:rPr>
            </a:br>
            <a:r>
              <a:rPr lang="zh-CN" altLang="en-US" sz="4400" b="1" dirty="0">
                <a:latin typeface="黑体" panose="02010609060101010101" pitchFamily="2" charset="-122"/>
                <a:ea typeface="黑体" panose="02010609060101010101" pitchFamily="2" charset="-122"/>
              </a:rPr>
              <a:t>牛困人饥日已高，</a:t>
            </a:r>
            <a:endParaRPr lang="zh-CN" altLang="en-US" sz="4400" b="1" dirty="0">
              <a:latin typeface="黑体" panose="02010609060101010101" pitchFamily="2" charset="-122"/>
              <a:ea typeface="黑体" panose="02010609060101010101" pitchFamily="2" charset="-122"/>
            </a:endParaRPr>
          </a:p>
          <a:p>
            <a:pPr marL="0" lvl="0" indent="0" eaLnBrk="1" hangingPunct="1">
              <a:lnSpc>
                <a:spcPct val="100000"/>
              </a:lnSpc>
              <a:spcBef>
                <a:spcPct val="0"/>
              </a:spcBef>
              <a:buNone/>
            </a:pPr>
            <a:r>
              <a:rPr lang="zh-CN" altLang="en-US" sz="4400" b="1" dirty="0">
                <a:latin typeface="黑体" panose="02010609060101010101" pitchFamily="2" charset="-122"/>
                <a:ea typeface="黑体" panose="02010609060101010101" pitchFamily="2" charset="-122"/>
              </a:rPr>
              <a:t>市南门外泥中   。 </a:t>
            </a:r>
            <a:r>
              <a:rPr lang="zh-CN" altLang="en-US" sz="2100" dirty="0">
                <a:latin typeface="黑体" panose="02010609060101010101" pitchFamily="2" charset="-122"/>
                <a:ea typeface="黑体" panose="02010609060101010101" pitchFamily="2" charset="-122"/>
              </a:rPr>
              <a:t> </a:t>
            </a:r>
            <a:endParaRPr lang="zh-CN" altLang="en-US" sz="2100" dirty="0">
              <a:latin typeface="黑体" panose="02010609060101010101" pitchFamily="2" charset="-122"/>
              <a:ea typeface="黑体" panose="02010609060101010101" pitchFamily="2" charset="-122"/>
            </a:endParaRPr>
          </a:p>
        </p:txBody>
      </p:sp>
      <p:sp>
        <p:nvSpPr>
          <p:cNvPr id="59399" name="Text Box 7"/>
          <p:cNvSpPr txBox="1"/>
          <p:nvPr/>
        </p:nvSpPr>
        <p:spPr>
          <a:xfrm>
            <a:off x="5075873" y="4148773"/>
            <a:ext cx="1533525" cy="13220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50000"/>
              </a:spcBef>
              <a:buNone/>
            </a:pPr>
            <a:r>
              <a:rPr lang="zh-CN" altLang="en-US" sz="4000" b="1" dirty="0">
                <a:solidFill>
                  <a:srgbClr val="FF0000"/>
                </a:solidFill>
                <a:latin typeface="黑体" panose="02010609060101010101" pitchFamily="2" charset="-122"/>
                <a:ea typeface="黑体" panose="02010609060101010101" pitchFamily="2" charset="-122"/>
              </a:rPr>
              <a:t>动作描写</a:t>
            </a:r>
            <a:endParaRPr lang="zh-CN" altLang="en-US" sz="4000" b="1" dirty="0">
              <a:solidFill>
                <a:srgbClr val="FF0000"/>
              </a:solidFill>
              <a:latin typeface="黑体" panose="02010609060101010101" pitchFamily="2" charset="-122"/>
              <a:ea typeface="黑体" panose="02010609060101010101" pitchFamily="2" charset="-122"/>
            </a:endParaRPr>
          </a:p>
        </p:txBody>
      </p:sp>
      <p:sp>
        <p:nvSpPr>
          <p:cNvPr id="59400" name="Line 8"/>
          <p:cNvSpPr/>
          <p:nvPr/>
        </p:nvSpPr>
        <p:spPr>
          <a:xfrm>
            <a:off x="4644390" y="4192667"/>
            <a:ext cx="0" cy="917972"/>
          </a:xfrm>
          <a:prstGeom prst="line">
            <a:avLst/>
          </a:prstGeom>
          <a:ln w="38100" cap="flat" cmpd="sng">
            <a:solidFill>
              <a:srgbClr val="FF0000"/>
            </a:solidFill>
            <a:prstDash val="solid"/>
            <a:headEnd type="none" w="med" len="med"/>
            <a:tailEnd type="triangle" w="med" len="med"/>
          </a:ln>
        </p:spPr>
      </p:sp>
      <p:sp>
        <p:nvSpPr>
          <p:cNvPr id="59401" name="Text Box 9"/>
          <p:cNvSpPr txBox="1"/>
          <p:nvPr/>
        </p:nvSpPr>
        <p:spPr>
          <a:xfrm>
            <a:off x="689610" y="5568315"/>
            <a:ext cx="7764780" cy="11988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gn="l">
              <a:spcBef>
                <a:spcPct val="50000"/>
              </a:spcBef>
              <a:buNone/>
            </a:pPr>
            <a:r>
              <a:rPr lang="zh-CN" altLang="en-US" sz="4000" b="1" dirty="0">
                <a:solidFill>
                  <a:srgbClr val="0000FF"/>
                </a:solidFill>
                <a:latin typeface="Arial" panose="020B0604020202020204" pitchFamily="34" charset="0"/>
                <a:ea typeface="黑体" panose="02010609060101010101" pitchFamily="2" charset="-122"/>
                <a:sym typeface="+mn-ea"/>
              </a:rPr>
              <a:t>运炭的艰难</a:t>
            </a:r>
            <a:r>
              <a:rPr lang="en-US" altLang="zh-CN" sz="4000" b="1" dirty="0">
                <a:solidFill>
                  <a:srgbClr val="0000FF"/>
                </a:solidFill>
                <a:latin typeface="Arial" panose="020B0604020202020204" pitchFamily="34" charset="0"/>
                <a:ea typeface="黑体" panose="02010609060101010101" pitchFamily="2" charset="-122"/>
                <a:sym typeface="+mn-ea"/>
              </a:rPr>
              <a:t>  </a:t>
            </a:r>
            <a:r>
              <a:rPr lang="zh-CN" altLang="en-US" sz="4000" b="1" dirty="0">
                <a:solidFill>
                  <a:srgbClr val="0000FF"/>
                </a:solidFill>
                <a:latin typeface="Arial" panose="020B0604020202020204" pitchFamily="34" charset="0"/>
                <a:ea typeface="黑体" panose="02010609060101010101" pitchFamily="2" charset="-122"/>
                <a:sym typeface="+mn-ea"/>
              </a:rPr>
              <a:t>路远、车重、雪厚、人苦</a:t>
            </a:r>
            <a:endParaRPr lang="zh-CN" altLang="en-US" sz="4000" b="1" dirty="0">
              <a:solidFill>
                <a:srgbClr val="0000FF"/>
              </a:solidFill>
              <a:latin typeface="Arial" panose="020B0604020202020204" pitchFamily="34" charset="0"/>
              <a:ea typeface="黑体" panose="02010609060101010101" pitchFamily="2" charset="-122"/>
            </a:endParaRPr>
          </a:p>
        </p:txBody>
      </p:sp>
      <p:sp>
        <p:nvSpPr>
          <p:cNvPr id="59405" name="Text Box 13"/>
          <p:cNvSpPr txBox="1"/>
          <p:nvPr/>
        </p:nvSpPr>
        <p:spPr>
          <a:xfrm>
            <a:off x="2484120" y="2019935"/>
            <a:ext cx="568325" cy="76835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50000"/>
              </a:spcBef>
              <a:buNone/>
            </a:pPr>
            <a:r>
              <a:rPr lang="zh-CN" altLang="en-US" sz="4400" b="1" dirty="0">
                <a:solidFill>
                  <a:srgbClr val="FF0000"/>
                </a:solidFill>
                <a:latin typeface="Arial" panose="020B0604020202020204" pitchFamily="34" charset="0"/>
                <a:ea typeface="黑体" panose="02010609060101010101" pitchFamily="2" charset="-122"/>
              </a:rPr>
              <a:t>驾</a:t>
            </a:r>
            <a:endParaRPr lang="zh-CN" altLang="en-US" sz="4400" b="1" dirty="0">
              <a:solidFill>
                <a:srgbClr val="FF0000"/>
              </a:solidFill>
              <a:latin typeface="Arial" panose="020B0604020202020204" pitchFamily="34" charset="0"/>
              <a:ea typeface="黑体" panose="02010609060101010101" pitchFamily="2" charset="-122"/>
            </a:endParaRPr>
          </a:p>
        </p:txBody>
      </p:sp>
      <p:sp>
        <p:nvSpPr>
          <p:cNvPr id="59406" name="Text Box 14"/>
          <p:cNvSpPr txBox="1"/>
          <p:nvPr/>
        </p:nvSpPr>
        <p:spPr>
          <a:xfrm>
            <a:off x="4644311" y="2081292"/>
            <a:ext cx="456009" cy="70675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50000"/>
              </a:spcBef>
              <a:buNone/>
            </a:pPr>
            <a:r>
              <a:rPr lang="zh-CN" altLang="en-US" sz="4000" b="1" dirty="0">
                <a:solidFill>
                  <a:srgbClr val="FF0000"/>
                </a:solidFill>
                <a:latin typeface="Arial" panose="020B0604020202020204" pitchFamily="34" charset="0"/>
                <a:ea typeface="黑体" panose="02010609060101010101" pitchFamily="2" charset="-122"/>
              </a:rPr>
              <a:t>辗</a:t>
            </a:r>
            <a:endParaRPr lang="zh-CN" altLang="en-US" sz="4000" b="1" dirty="0">
              <a:solidFill>
                <a:srgbClr val="FF0000"/>
              </a:solidFill>
              <a:latin typeface="Arial" panose="020B0604020202020204" pitchFamily="34" charset="0"/>
              <a:ea typeface="黑体" panose="02010609060101010101" pitchFamily="2" charset="-122"/>
            </a:endParaRPr>
          </a:p>
        </p:txBody>
      </p:sp>
      <p:sp>
        <p:nvSpPr>
          <p:cNvPr id="59407" name="Text Box 15"/>
          <p:cNvSpPr txBox="1"/>
          <p:nvPr/>
        </p:nvSpPr>
        <p:spPr>
          <a:xfrm>
            <a:off x="5364401" y="3356293"/>
            <a:ext cx="552450" cy="70675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50000"/>
              </a:spcBef>
              <a:buNone/>
            </a:pPr>
            <a:r>
              <a:rPr lang="zh-CN" altLang="en-US" sz="4000" b="1" dirty="0">
                <a:solidFill>
                  <a:srgbClr val="FF0000"/>
                </a:solidFill>
                <a:latin typeface="Arial" panose="020B0604020202020204" pitchFamily="34" charset="0"/>
                <a:ea typeface="黑体" panose="02010609060101010101" pitchFamily="2" charset="-122"/>
              </a:rPr>
              <a:t>歇</a:t>
            </a:r>
            <a:endParaRPr lang="zh-CN" altLang="en-US" sz="4000" b="1" dirty="0">
              <a:solidFill>
                <a:srgbClr val="FF0000"/>
              </a:solidFill>
              <a:latin typeface="Arial" panose="020B0604020202020204" pitchFamily="34" charset="0"/>
              <a:ea typeface="黑体" panose="02010609060101010101" pitchFamily="2" charset="-122"/>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59405"/>
                                        </p:tgtEl>
                                        <p:attrNameLst>
                                          <p:attrName>style.color</p:attrName>
                                        </p:attrNameLst>
                                      </p:cBhvr>
                                      <p:to>
                                        <a:srgbClr val="FF0000"/>
                                      </p:to>
                                    </p:animClr>
                                  </p:childTnLst>
                                </p:cTn>
                              </p:par>
                              <p:par>
                                <p:cTn id="7" presetID="3" presetClass="emph" presetSubtype="2" fill="hold" grpId="0" nodeType="withEffect">
                                  <p:stCondLst>
                                    <p:cond delay="0"/>
                                  </p:stCondLst>
                                  <p:childTnLst>
                                    <p:animClr clrSpc="rgb" dir="cw">
                                      <p:cBhvr override="childStyle">
                                        <p:cTn id="8" dur="2000" fill="hold"/>
                                        <p:tgtEl>
                                          <p:spTgt spid="59406"/>
                                        </p:tgtEl>
                                        <p:attrNameLst>
                                          <p:attrName>style.color</p:attrName>
                                        </p:attrNameLst>
                                      </p:cBhvr>
                                      <p:to>
                                        <a:srgbClr val="FF0000"/>
                                      </p:to>
                                    </p:animClr>
                                  </p:childTnLst>
                                </p:cTn>
                              </p:par>
                              <p:par>
                                <p:cTn id="9" presetID="3" presetClass="emph" presetSubtype="2" fill="hold" grpId="0" nodeType="withEffect">
                                  <p:stCondLst>
                                    <p:cond delay="0"/>
                                  </p:stCondLst>
                                  <p:childTnLst>
                                    <p:animClr clrSpc="rgb" dir="cw">
                                      <p:cBhvr override="childStyle">
                                        <p:cTn id="10" dur="2000" fill="hold"/>
                                        <p:tgtEl>
                                          <p:spTgt spid="59407"/>
                                        </p:tgtEl>
                                        <p:attrNameLst>
                                          <p:attrName>style.color</p:attrName>
                                        </p:attrNameLst>
                                      </p:cBhvr>
                                      <p:to>
                                        <a:srgbClr val="FF0000"/>
                                      </p:to>
                                    </p:animClr>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9399"/>
                                        </p:tgtEl>
                                        <p:attrNameLst>
                                          <p:attrName>style.visibility</p:attrName>
                                        </p:attrNameLst>
                                      </p:cBhvr>
                                      <p:to>
                                        <p:strVal val="visible"/>
                                      </p:to>
                                    </p:set>
                                    <p:animEffect transition="in" filter="blinds(horizontal)">
                                      <p:cBhvr>
                                        <p:cTn id="15" dur="500"/>
                                        <p:tgtEl>
                                          <p:spTgt spid="5939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9408"/>
                                        </p:tgtEl>
                                        <p:attrNameLst>
                                          <p:attrName>style.visibility</p:attrName>
                                        </p:attrNameLst>
                                      </p:cBhvr>
                                      <p:to>
                                        <p:strVal val="visible"/>
                                      </p:to>
                                    </p:set>
                                    <p:animEffect transition="in" filter="blinds(horizontal)">
                                      <p:cBhvr>
                                        <p:cTn id="20" dur="500"/>
                                        <p:tgtEl>
                                          <p:spTgt spid="59408"/>
                                        </p:tgtEl>
                                      </p:cBhvr>
                                    </p:animEffect>
                                  </p:childTnLst>
                                </p:cTn>
                              </p:par>
                              <p:par>
                                <p:cTn id="21" presetID="3" presetClass="entr" presetSubtype="10" fill="hold" nodeType="withEffect">
                                  <p:stCondLst>
                                    <p:cond delay="0"/>
                                  </p:stCondLst>
                                  <p:childTnLst>
                                    <p:set>
                                      <p:cBhvr>
                                        <p:cTn id="22" dur="1" fill="hold">
                                          <p:stCondLst>
                                            <p:cond delay="0"/>
                                          </p:stCondLst>
                                        </p:cTn>
                                        <p:tgtEl>
                                          <p:spTgt spid="59400"/>
                                        </p:tgtEl>
                                        <p:attrNameLst>
                                          <p:attrName>style.visibility</p:attrName>
                                        </p:attrNameLst>
                                      </p:cBhvr>
                                      <p:to>
                                        <p:strVal val="visible"/>
                                      </p:to>
                                    </p:set>
                                    <p:animEffect transition="in" filter="blinds(horizontal)">
                                      <p:cBhvr>
                                        <p:cTn id="23" dur="500"/>
                                        <p:tgtEl>
                                          <p:spTgt spid="5940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9401"/>
                                        </p:tgtEl>
                                        <p:attrNameLst>
                                          <p:attrName>style.visibility</p:attrName>
                                        </p:attrNameLst>
                                      </p:cBhvr>
                                      <p:to>
                                        <p:strVal val="visible"/>
                                      </p:to>
                                    </p:set>
                                    <p:animEffect transition="in" filter="blinds(horizontal)">
                                      <p:cBhvr>
                                        <p:cTn id="28" dur="500"/>
                                        <p:tgtEl>
                                          <p:spTgt spid="59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8" grpId="0" bldLvl="0" animBg="1"/>
      <p:bldP spid="59399" grpId="0"/>
      <p:bldP spid="59401" grpId="0"/>
      <p:bldP spid="59405" grpId="0"/>
      <p:bldP spid="59406" grpId="0"/>
      <p:bldP spid="5940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17410" name="Rectangle 4"/>
          <p:cNvSpPr/>
          <p:nvPr/>
        </p:nvSpPr>
        <p:spPr>
          <a:xfrm>
            <a:off x="683578" y="476131"/>
            <a:ext cx="4440555" cy="1938020"/>
          </a:xfrm>
          <a:prstGeom prst="rect">
            <a:avLst/>
          </a:prstGeom>
          <a:noFill/>
          <a:ln w="952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4000" b="1" dirty="0">
                <a:latin typeface="宋体" panose="02010600030101010101" pitchFamily="2" charset="-122"/>
                <a:ea typeface="宋体" panose="02010600030101010101" pitchFamily="2" charset="-122"/>
              </a:rPr>
              <a:t>翩翩两骑来是谁？</a:t>
            </a:r>
            <a:endParaRPr lang="zh-CN" altLang="en-US" sz="4000" b="1" dirty="0">
              <a:latin typeface="宋体" panose="02010600030101010101" pitchFamily="2" charset="-122"/>
              <a:ea typeface="宋体" panose="02010600030101010101" pitchFamily="2" charset="-122"/>
            </a:endParaRPr>
          </a:p>
          <a:p>
            <a:pPr marL="0" lvl="0" indent="0" eaLnBrk="1" hangingPunct="1">
              <a:lnSpc>
                <a:spcPct val="100000"/>
              </a:lnSpc>
              <a:spcBef>
                <a:spcPct val="0"/>
              </a:spcBef>
              <a:buNone/>
            </a:pPr>
            <a:endParaRPr lang="zh-CN" altLang="en-US" sz="4000" b="1" dirty="0">
              <a:latin typeface="宋体" panose="02010600030101010101" pitchFamily="2" charset="-122"/>
              <a:ea typeface="宋体" panose="02010600030101010101" pitchFamily="2" charset="-122"/>
            </a:endParaRPr>
          </a:p>
          <a:p>
            <a:pPr marL="0" lvl="0" indent="0" eaLnBrk="1" hangingPunct="1">
              <a:lnSpc>
                <a:spcPct val="100000"/>
              </a:lnSpc>
              <a:spcBef>
                <a:spcPct val="0"/>
              </a:spcBef>
              <a:buNone/>
            </a:pPr>
            <a:r>
              <a:rPr lang="zh-CN" altLang="en-US" sz="4000" b="1" dirty="0">
                <a:solidFill>
                  <a:srgbClr val="FF0000"/>
                </a:solidFill>
                <a:latin typeface="宋体" panose="02010600030101010101" pitchFamily="2" charset="-122"/>
                <a:ea typeface="宋体" panose="02010600030101010101" pitchFamily="2" charset="-122"/>
              </a:rPr>
              <a:t>黄衣</a:t>
            </a:r>
            <a:r>
              <a:rPr lang="zh-CN" altLang="en-US" sz="4000" b="1" dirty="0">
                <a:latin typeface="宋体" panose="02010600030101010101" pitchFamily="2" charset="-122"/>
                <a:ea typeface="宋体" panose="02010600030101010101" pitchFamily="2" charset="-122"/>
              </a:rPr>
              <a:t>使者</a:t>
            </a:r>
            <a:r>
              <a:rPr lang="zh-CN" altLang="en-US" sz="4000" b="1" dirty="0">
                <a:solidFill>
                  <a:srgbClr val="FF0000"/>
                </a:solidFill>
                <a:latin typeface="宋体" panose="02010600030101010101" pitchFamily="2" charset="-122"/>
                <a:ea typeface="宋体" panose="02010600030101010101" pitchFamily="2" charset="-122"/>
              </a:rPr>
              <a:t>白衫</a:t>
            </a:r>
            <a:r>
              <a:rPr lang="zh-CN" altLang="en-US" sz="4000" b="1" dirty="0">
                <a:latin typeface="宋体" panose="02010600030101010101" pitchFamily="2" charset="-122"/>
                <a:ea typeface="宋体" panose="02010600030101010101" pitchFamily="2" charset="-122"/>
              </a:rPr>
              <a:t>儿。</a:t>
            </a:r>
            <a:r>
              <a:rPr lang="zh-CN" altLang="en-US" sz="2700" b="1" dirty="0">
                <a:latin typeface="黑体" panose="02010609060101010101" pitchFamily="2" charset="-122"/>
                <a:ea typeface="黑体" panose="02010609060101010101" pitchFamily="2" charset="-122"/>
              </a:rPr>
              <a:t> </a:t>
            </a:r>
            <a:endParaRPr lang="zh-CN" altLang="en-US" sz="2700" b="1" dirty="0">
              <a:latin typeface="黑体" panose="02010609060101010101" pitchFamily="2" charset="-122"/>
              <a:ea typeface="黑体" panose="02010609060101010101" pitchFamily="2" charset="-122"/>
            </a:endParaRPr>
          </a:p>
        </p:txBody>
      </p:sp>
      <p:sp>
        <p:nvSpPr>
          <p:cNvPr id="60421" name="AutoShape 5"/>
          <p:cNvSpPr/>
          <p:nvPr/>
        </p:nvSpPr>
        <p:spPr>
          <a:xfrm>
            <a:off x="5252085" y="548640"/>
            <a:ext cx="375285" cy="1904365"/>
          </a:xfrm>
          <a:prstGeom prst="rightBrace">
            <a:avLst>
              <a:gd name="adj1" fmla="val 39620"/>
              <a:gd name="adj2" fmla="val 50000"/>
            </a:avLst>
          </a:prstGeom>
          <a:noFill/>
          <a:ln w="38100" cap="flat" cmpd="sng">
            <a:solidFill>
              <a:srgbClr val="FF0000"/>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None/>
            </a:pPr>
            <a:endParaRPr lang="zh-CN" altLang="zh-CN" sz="1350" dirty="0">
              <a:solidFill>
                <a:srgbClr val="333300"/>
              </a:solidFill>
              <a:latin typeface="Arial" panose="020B0604020202020204" pitchFamily="34" charset="0"/>
              <a:ea typeface="宋体" panose="02010600030101010101" pitchFamily="2" charset="-122"/>
            </a:endParaRPr>
          </a:p>
        </p:txBody>
      </p:sp>
      <p:sp>
        <p:nvSpPr>
          <p:cNvPr id="60422" name="Text Box 6"/>
          <p:cNvSpPr txBox="1"/>
          <p:nvPr/>
        </p:nvSpPr>
        <p:spPr>
          <a:xfrm>
            <a:off x="6012180" y="836216"/>
            <a:ext cx="1514475" cy="144526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50000"/>
              </a:spcBef>
              <a:buNone/>
            </a:pPr>
            <a:r>
              <a:rPr lang="zh-CN" altLang="en-US" sz="4400" b="1" dirty="0">
                <a:solidFill>
                  <a:srgbClr val="FF0000"/>
                </a:solidFill>
                <a:latin typeface="Arial" panose="020B0604020202020204" pitchFamily="34" charset="0"/>
                <a:ea typeface="黑体" panose="02010609060101010101" pitchFamily="2" charset="-122"/>
              </a:rPr>
              <a:t>肖像描写</a:t>
            </a:r>
            <a:endParaRPr lang="zh-CN" altLang="en-US" sz="4400" b="1" dirty="0">
              <a:solidFill>
                <a:srgbClr val="FF0000"/>
              </a:solidFill>
              <a:latin typeface="Arial" panose="020B0604020202020204" pitchFamily="34" charset="0"/>
              <a:ea typeface="黑体" panose="02010609060101010101" pitchFamily="2" charset="-122"/>
            </a:endParaRPr>
          </a:p>
        </p:txBody>
      </p:sp>
      <p:sp>
        <p:nvSpPr>
          <p:cNvPr id="60423" name="Line 7"/>
          <p:cNvSpPr/>
          <p:nvPr/>
        </p:nvSpPr>
        <p:spPr>
          <a:xfrm>
            <a:off x="6224588" y="2531269"/>
            <a:ext cx="0" cy="1026319"/>
          </a:xfrm>
          <a:prstGeom prst="line">
            <a:avLst/>
          </a:prstGeom>
          <a:ln w="38100" cap="flat" cmpd="sng">
            <a:solidFill>
              <a:srgbClr val="FF0000"/>
            </a:solidFill>
            <a:prstDash val="solid"/>
            <a:headEnd type="none" w="med" len="med"/>
            <a:tailEnd type="triangle" w="med" len="med"/>
          </a:ln>
        </p:spPr>
      </p:sp>
      <p:sp>
        <p:nvSpPr>
          <p:cNvPr id="60424" name="Rectangle 8"/>
          <p:cNvSpPr/>
          <p:nvPr/>
        </p:nvSpPr>
        <p:spPr>
          <a:xfrm>
            <a:off x="4139565" y="3884613"/>
            <a:ext cx="3873500" cy="1445260"/>
          </a:xfrm>
          <a:prstGeom prst="rect">
            <a:avLst/>
          </a:prstGeom>
          <a:noFill/>
          <a:ln w="9525">
            <a:noFill/>
          </a:ln>
        </p:spPr>
        <p:txBody>
          <a:bodyPr wrap="squar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4400" b="1" dirty="0">
                <a:gradFill>
                  <a:gsLst>
                    <a:gs pos="0">
                      <a:srgbClr val="007BD3"/>
                    </a:gs>
                    <a:gs pos="100000">
                      <a:srgbClr val="034373"/>
                    </a:gs>
                  </a:gsLst>
                  <a:lin scaled="0"/>
                </a:gradFill>
                <a:latin typeface="黑体" panose="02010609060101010101" pitchFamily="2" charset="-122"/>
                <a:ea typeface="黑体" panose="02010609060101010101" pitchFamily="2" charset="-122"/>
              </a:rPr>
              <a:t>趾高气扬</a:t>
            </a:r>
            <a:endParaRPr lang="zh-CN" altLang="en-US" sz="4400" b="1" dirty="0">
              <a:gradFill>
                <a:gsLst>
                  <a:gs pos="0">
                    <a:srgbClr val="007BD3"/>
                  </a:gs>
                  <a:gs pos="100000">
                    <a:srgbClr val="034373"/>
                  </a:gs>
                </a:gsLst>
                <a:lin scaled="0"/>
              </a:gradFill>
              <a:latin typeface="黑体" panose="02010609060101010101" pitchFamily="2" charset="-122"/>
              <a:ea typeface="黑体" panose="02010609060101010101" pitchFamily="2" charset="-122"/>
            </a:endParaRPr>
          </a:p>
          <a:p>
            <a:pPr marL="0" lvl="0" indent="0" eaLnBrk="1" hangingPunct="1">
              <a:lnSpc>
                <a:spcPct val="100000"/>
              </a:lnSpc>
              <a:spcBef>
                <a:spcPct val="0"/>
              </a:spcBef>
              <a:buNone/>
            </a:pPr>
            <a:r>
              <a:rPr lang="zh-CN" altLang="en-US" sz="4400" b="1" dirty="0">
                <a:gradFill>
                  <a:gsLst>
                    <a:gs pos="0">
                      <a:srgbClr val="007BD3"/>
                    </a:gs>
                    <a:gs pos="100000">
                      <a:srgbClr val="034373"/>
                    </a:gs>
                  </a:gsLst>
                  <a:lin scaled="0"/>
                </a:gradFill>
                <a:latin typeface="黑体" panose="02010609060101010101" pitchFamily="2" charset="-122"/>
                <a:ea typeface="黑体" panose="02010609060101010101" pitchFamily="2" charset="-122"/>
              </a:rPr>
              <a:t>得意忘形 </a:t>
            </a:r>
            <a:endParaRPr lang="zh-CN" altLang="en-US" sz="4400" b="1" dirty="0">
              <a:gradFill>
                <a:gsLst>
                  <a:gs pos="0">
                    <a:srgbClr val="007BD3"/>
                  </a:gs>
                  <a:gs pos="100000">
                    <a:srgbClr val="034373"/>
                  </a:gs>
                </a:gsLst>
                <a:lin scaled="0"/>
              </a:gradFill>
              <a:latin typeface="黑体" panose="02010609060101010101" pitchFamily="2" charset="-122"/>
              <a:ea typeface="黑体" panose="02010609060101010101" pitchFamily="2" charset="-122"/>
            </a:endParaRPr>
          </a:p>
        </p:txBody>
      </p:sp>
      <p:pic>
        <p:nvPicPr>
          <p:cNvPr id="16390" name="Picture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5867" y="3236909"/>
            <a:ext cx="2176419" cy="233478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 calcmode="lin" valueType="num">
                                      <p:cBhvr>
                                        <p:cTn id="7" dur="500" fill="hold"/>
                                        <p:tgtEl>
                                          <p:spTgt spid="60421"/>
                                        </p:tgtEl>
                                        <p:attrNameLst>
                                          <p:attrName>ppt_x</p:attrName>
                                        </p:attrNameLst>
                                      </p:cBhvr>
                                      <p:tavLst>
                                        <p:tav tm="0">
                                          <p:val>
                                            <p:strVal val="#ppt_x"/>
                                          </p:val>
                                        </p:tav>
                                        <p:tav tm="100000">
                                          <p:val>
                                            <p:strVal val="#ppt_x"/>
                                          </p:val>
                                        </p:tav>
                                      </p:tavLst>
                                    </p:anim>
                                    <p:anim calcmode="lin" valueType="num">
                                      <p:cBhvr>
                                        <p:cTn id="8" dur="500" fill="hold"/>
                                        <p:tgtEl>
                                          <p:spTgt spid="604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22"/>
                                        </p:tgtEl>
                                        <p:attrNameLst>
                                          <p:attrName>style.visibility</p:attrName>
                                        </p:attrNameLst>
                                      </p:cBhvr>
                                      <p:to>
                                        <p:strVal val="visible"/>
                                      </p:to>
                                    </p:set>
                                    <p:anim calcmode="lin" valueType="num">
                                      <p:cBhvr>
                                        <p:cTn id="13" dur="500" fill="hold"/>
                                        <p:tgtEl>
                                          <p:spTgt spid="60422"/>
                                        </p:tgtEl>
                                        <p:attrNameLst>
                                          <p:attrName>ppt_x</p:attrName>
                                        </p:attrNameLst>
                                      </p:cBhvr>
                                      <p:tavLst>
                                        <p:tav tm="0">
                                          <p:val>
                                            <p:strVal val="#ppt_x"/>
                                          </p:val>
                                        </p:tav>
                                        <p:tav tm="100000">
                                          <p:val>
                                            <p:strVal val="#ppt_x"/>
                                          </p:val>
                                        </p:tav>
                                      </p:tavLst>
                                    </p:anim>
                                    <p:anim calcmode="lin" valueType="num">
                                      <p:cBhvr>
                                        <p:cTn id="14" dur="500" fill="hold"/>
                                        <p:tgtEl>
                                          <p:spTgt spid="604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60423"/>
                                        </p:tgtEl>
                                        <p:attrNameLst>
                                          <p:attrName>style.visibility</p:attrName>
                                        </p:attrNameLst>
                                      </p:cBhvr>
                                      <p:to>
                                        <p:strVal val="visible"/>
                                      </p:to>
                                    </p:set>
                                    <p:anim calcmode="lin" valueType="num">
                                      <p:cBhvr>
                                        <p:cTn id="19" dur="500" fill="hold"/>
                                        <p:tgtEl>
                                          <p:spTgt spid="60423"/>
                                        </p:tgtEl>
                                        <p:attrNameLst>
                                          <p:attrName>ppt_x</p:attrName>
                                        </p:attrNameLst>
                                      </p:cBhvr>
                                      <p:tavLst>
                                        <p:tav tm="0">
                                          <p:val>
                                            <p:strVal val="#ppt_x"/>
                                          </p:val>
                                        </p:tav>
                                        <p:tav tm="100000">
                                          <p:val>
                                            <p:strVal val="#ppt_x"/>
                                          </p:val>
                                        </p:tav>
                                      </p:tavLst>
                                    </p:anim>
                                    <p:anim calcmode="lin" valueType="num">
                                      <p:cBhvr>
                                        <p:cTn id="20" dur="500" fill="hold"/>
                                        <p:tgtEl>
                                          <p:spTgt spid="60423"/>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0424"/>
                                        </p:tgtEl>
                                        <p:attrNameLst>
                                          <p:attrName>style.visibility</p:attrName>
                                        </p:attrNameLst>
                                      </p:cBhvr>
                                      <p:to>
                                        <p:strVal val="visible"/>
                                      </p:to>
                                    </p:set>
                                    <p:anim calcmode="lin" valueType="num">
                                      <p:cBhvr>
                                        <p:cTn id="25" dur="500" fill="hold"/>
                                        <p:tgtEl>
                                          <p:spTgt spid="60424"/>
                                        </p:tgtEl>
                                        <p:attrNameLst>
                                          <p:attrName>ppt_x</p:attrName>
                                        </p:attrNameLst>
                                      </p:cBhvr>
                                      <p:tavLst>
                                        <p:tav tm="0">
                                          <p:val>
                                            <p:strVal val="#ppt_x"/>
                                          </p:val>
                                        </p:tav>
                                        <p:tav tm="100000">
                                          <p:val>
                                            <p:strVal val="#ppt_x"/>
                                          </p:val>
                                        </p:tav>
                                      </p:tavLst>
                                    </p:anim>
                                    <p:anim calcmode="lin" valueType="num">
                                      <p:cBhvr>
                                        <p:cTn id="26" dur="500" fill="hold"/>
                                        <p:tgtEl>
                                          <p:spTgt spid="604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bldLvl="0" animBg="1"/>
      <p:bldP spid="60422" grpId="0"/>
      <p:bldP spid="6042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18434" name="Rectangle 4"/>
          <p:cNvSpPr/>
          <p:nvPr/>
        </p:nvSpPr>
        <p:spPr>
          <a:xfrm>
            <a:off x="252016" y="260509"/>
            <a:ext cx="4828540" cy="2122805"/>
          </a:xfrm>
          <a:prstGeom prst="rect">
            <a:avLst/>
          </a:prstGeom>
          <a:noFill/>
          <a:ln w="952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4400" b="1" dirty="0">
                <a:latin typeface="宋体" panose="02010600030101010101" pitchFamily="2" charset="-122"/>
                <a:ea typeface="宋体" panose="02010600030101010101" pitchFamily="2" charset="-122"/>
              </a:rPr>
              <a:t>手</a:t>
            </a:r>
            <a:r>
              <a:rPr lang="zh-CN" altLang="en-US" sz="4400" b="1" dirty="0">
                <a:solidFill>
                  <a:srgbClr val="FF0000"/>
                </a:solidFill>
                <a:latin typeface="宋体" panose="02010600030101010101" pitchFamily="2" charset="-122"/>
                <a:ea typeface="宋体" panose="02010600030101010101" pitchFamily="2" charset="-122"/>
              </a:rPr>
              <a:t>把</a:t>
            </a:r>
            <a:r>
              <a:rPr lang="zh-CN" altLang="en-US" sz="4400" b="1" dirty="0">
                <a:latin typeface="宋体" panose="02010600030101010101" pitchFamily="2" charset="-122"/>
                <a:ea typeface="宋体" panose="02010600030101010101" pitchFamily="2" charset="-122"/>
              </a:rPr>
              <a:t>文书口</a:t>
            </a:r>
            <a:r>
              <a:rPr lang="zh-CN" altLang="en-US" sz="4400" b="1" dirty="0">
                <a:solidFill>
                  <a:srgbClr val="FF0000"/>
                </a:solidFill>
                <a:latin typeface="宋体" panose="02010600030101010101" pitchFamily="2" charset="-122"/>
                <a:ea typeface="宋体" panose="02010600030101010101" pitchFamily="2" charset="-122"/>
              </a:rPr>
              <a:t>称</a:t>
            </a:r>
            <a:r>
              <a:rPr lang="zh-CN" altLang="en-US" sz="4400" b="1" dirty="0">
                <a:latin typeface="宋体" panose="02010600030101010101" pitchFamily="2" charset="-122"/>
                <a:ea typeface="宋体" panose="02010600030101010101" pitchFamily="2" charset="-122"/>
              </a:rPr>
              <a:t>敕，</a:t>
            </a:r>
            <a:endParaRPr lang="zh-CN" altLang="en-US" sz="4400" b="1" dirty="0">
              <a:latin typeface="宋体" panose="02010600030101010101" pitchFamily="2" charset="-122"/>
              <a:ea typeface="宋体" panose="02010600030101010101" pitchFamily="2" charset="-122"/>
            </a:endParaRPr>
          </a:p>
          <a:p>
            <a:pPr marL="0" lvl="0" indent="0" eaLnBrk="1" hangingPunct="1">
              <a:lnSpc>
                <a:spcPct val="100000"/>
              </a:lnSpc>
              <a:spcBef>
                <a:spcPct val="0"/>
              </a:spcBef>
              <a:buNone/>
            </a:pPr>
            <a:endParaRPr lang="zh-CN" altLang="en-US" sz="4400" b="1" dirty="0">
              <a:latin typeface="宋体" panose="02010600030101010101" pitchFamily="2" charset="-122"/>
              <a:ea typeface="宋体" panose="02010600030101010101" pitchFamily="2" charset="-122"/>
            </a:endParaRPr>
          </a:p>
          <a:p>
            <a:pPr marL="0" lvl="0" indent="0" eaLnBrk="1" hangingPunct="1">
              <a:lnSpc>
                <a:spcPct val="100000"/>
              </a:lnSpc>
              <a:spcBef>
                <a:spcPct val="0"/>
              </a:spcBef>
              <a:buNone/>
            </a:pPr>
            <a:r>
              <a:rPr lang="zh-CN" altLang="en-US" sz="4400" b="1" dirty="0">
                <a:solidFill>
                  <a:srgbClr val="FF0000"/>
                </a:solidFill>
                <a:latin typeface="宋体" panose="02010600030101010101" pitchFamily="2" charset="-122"/>
                <a:ea typeface="宋体" panose="02010600030101010101" pitchFamily="2" charset="-122"/>
              </a:rPr>
              <a:t>回</a:t>
            </a:r>
            <a:r>
              <a:rPr lang="zh-CN" altLang="en-US" sz="4400" b="1" dirty="0">
                <a:latin typeface="宋体" panose="02010600030101010101" pitchFamily="2" charset="-122"/>
                <a:ea typeface="宋体" panose="02010600030101010101" pitchFamily="2" charset="-122"/>
              </a:rPr>
              <a:t>车</a:t>
            </a:r>
            <a:r>
              <a:rPr lang="zh-CN" altLang="en-US" sz="4400" b="1" dirty="0">
                <a:solidFill>
                  <a:srgbClr val="FF0000"/>
                </a:solidFill>
                <a:latin typeface="宋体" panose="02010600030101010101" pitchFamily="2" charset="-122"/>
                <a:ea typeface="宋体" panose="02010600030101010101" pitchFamily="2" charset="-122"/>
              </a:rPr>
              <a:t>叱</a:t>
            </a:r>
            <a:r>
              <a:rPr lang="zh-CN" altLang="en-US" sz="4400" b="1" dirty="0">
                <a:latin typeface="宋体" panose="02010600030101010101" pitchFamily="2" charset="-122"/>
                <a:ea typeface="宋体" panose="02010600030101010101" pitchFamily="2" charset="-122"/>
              </a:rPr>
              <a:t>牛</a:t>
            </a:r>
            <a:r>
              <a:rPr lang="zh-CN" altLang="en-US" sz="4400" b="1" dirty="0">
                <a:solidFill>
                  <a:srgbClr val="FF0000"/>
                </a:solidFill>
                <a:latin typeface="宋体" panose="02010600030101010101" pitchFamily="2" charset="-122"/>
                <a:ea typeface="宋体" panose="02010600030101010101" pitchFamily="2" charset="-122"/>
              </a:rPr>
              <a:t>牵</a:t>
            </a:r>
            <a:r>
              <a:rPr lang="zh-CN" altLang="en-US" sz="4400" b="1" dirty="0">
                <a:latin typeface="宋体" panose="02010600030101010101" pitchFamily="2" charset="-122"/>
                <a:ea typeface="宋体" panose="02010600030101010101" pitchFamily="2" charset="-122"/>
              </a:rPr>
              <a:t>向北。</a:t>
            </a:r>
            <a:r>
              <a:rPr lang="zh-CN" altLang="en-US" sz="4400" dirty="0">
                <a:latin typeface="Arial" panose="020B0604020202020204" pitchFamily="34" charset="0"/>
                <a:ea typeface="宋体" panose="02010600030101010101" pitchFamily="2" charset="-122"/>
              </a:rPr>
              <a:t> </a:t>
            </a:r>
            <a:endParaRPr lang="zh-CN" altLang="en-US" sz="4400" dirty="0">
              <a:latin typeface="Arial" panose="020B0604020202020204" pitchFamily="34" charset="0"/>
              <a:ea typeface="宋体" panose="02010600030101010101" pitchFamily="2" charset="-122"/>
            </a:endParaRPr>
          </a:p>
        </p:txBody>
      </p:sp>
      <p:sp>
        <p:nvSpPr>
          <p:cNvPr id="61445" name="AutoShape 5"/>
          <p:cNvSpPr/>
          <p:nvPr/>
        </p:nvSpPr>
        <p:spPr>
          <a:xfrm>
            <a:off x="5220335" y="404495"/>
            <a:ext cx="474980" cy="1915795"/>
          </a:xfrm>
          <a:prstGeom prst="rightBrace">
            <a:avLst>
              <a:gd name="adj1" fmla="val 47940"/>
              <a:gd name="adj2" fmla="val 50000"/>
            </a:avLst>
          </a:prstGeom>
          <a:noFill/>
          <a:ln w="38100" cap="flat" cmpd="sng">
            <a:solidFill>
              <a:srgbClr val="FF0000"/>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350" dirty="0">
              <a:latin typeface="Arial" panose="020B0604020202020204" pitchFamily="34" charset="0"/>
              <a:ea typeface="宋体" panose="02010600030101010101" pitchFamily="2" charset="-122"/>
            </a:endParaRPr>
          </a:p>
        </p:txBody>
      </p:sp>
      <p:sp>
        <p:nvSpPr>
          <p:cNvPr id="61446" name="Text Box 6"/>
          <p:cNvSpPr txBox="1"/>
          <p:nvPr/>
        </p:nvSpPr>
        <p:spPr>
          <a:xfrm>
            <a:off x="6084570" y="691991"/>
            <a:ext cx="1566863" cy="144526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50000"/>
              </a:spcBef>
              <a:buNone/>
            </a:pPr>
            <a:r>
              <a:rPr lang="zh-CN" altLang="en-US" sz="4400" b="1" dirty="0">
                <a:solidFill>
                  <a:srgbClr val="FF0000"/>
                </a:solidFill>
                <a:latin typeface="Arial" panose="020B0604020202020204" pitchFamily="34" charset="0"/>
                <a:ea typeface="黑体" panose="02010609060101010101" pitchFamily="2" charset="-122"/>
              </a:rPr>
              <a:t>动作描写</a:t>
            </a:r>
            <a:endParaRPr lang="zh-CN" altLang="en-US" sz="4400" b="1" dirty="0">
              <a:solidFill>
                <a:srgbClr val="FF0000"/>
              </a:solidFill>
              <a:latin typeface="Arial" panose="020B0604020202020204" pitchFamily="34" charset="0"/>
              <a:ea typeface="黑体" panose="02010609060101010101" pitchFamily="2" charset="-122"/>
            </a:endParaRPr>
          </a:p>
        </p:txBody>
      </p:sp>
      <p:sp>
        <p:nvSpPr>
          <p:cNvPr id="61447" name="Line 7"/>
          <p:cNvSpPr/>
          <p:nvPr/>
        </p:nvSpPr>
        <p:spPr>
          <a:xfrm>
            <a:off x="5598319" y="2888456"/>
            <a:ext cx="0" cy="1081088"/>
          </a:xfrm>
          <a:prstGeom prst="line">
            <a:avLst/>
          </a:prstGeom>
          <a:ln w="38100" cap="flat" cmpd="sng">
            <a:solidFill>
              <a:srgbClr val="FF0000"/>
            </a:solidFill>
            <a:prstDash val="solid"/>
            <a:headEnd type="none" w="med" len="med"/>
            <a:tailEnd type="triangle" w="med" len="med"/>
          </a:ln>
        </p:spPr>
      </p:sp>
      <p:sp>
        <p:nvSpPr>
          <p:cNvPr id="61448" name="Rectangle 8"/>
          <p:cNvSpPr/>
          <p:nvPr/>
        </p:nvSpPr>
        <p:spPr>
          <a:xfrm>
            <a:off x="4211955" y="3953669"/>
            <a:ext cx="2992120" cy="2122805"/>
          </a:xfrm>
          <a:prstGeom prst="rect">
            <a:avLst/>
          </a:prstGeom>
          <a:noFill/>
          <a:ln w="952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l" eaLnBrk="1" hangingPunct="1">
              <a:lnSpc>
                <a:spcPct val="100000"/>
              </a:lnSpc>
              <a:spcBef>
                <a:spcPct val="0"/>
              </a:spcBef>
              <a:buNone/>
            </a:pPr>
            <a:r>
              <a:rPr lang="zh-CN" altLang="en-US" sz="4400" b="1" dirty="0">
                <a:gradFill>
                  <a:gsLst>
                    <a:gs pos="0">
                      <a:srgbClr val="012D86"/>
                    </a:gs>
                    <a:gs pos="100000">
                      <a:srgbClr val="0E2557"/>
                    </a:gs>
                  </a:gsLst>
                  <a:lin scaled="0"/>
                </a:gradFill>
                <a:latin typeface="黑体" panose="02010609060101010101" pitchFamily="2" charset="-122"/>
                <a:ea typeface="黑体" panose="02010609060101010101" pitchFamily="2" charset="-122"/>
              </a:rPr>
              <a:t>仗势凌人</a:t>
            </a:r>
            <a:endParaRPr lang="zh-CN" altLang="en-US" sz="4400" b="1" dirty="0">
              <a:gradFill>
                <a:gsLst>
                  <a:gs pos="0">
                    <a:srgbClr val="012D86"/>
                  </a:gs>
                  <a:gs pos="100000">
                    <a:srgbClr val="0E2557"/>
                  </a:gs>
                </a:gsLst>
                <a:lin scaled="0"/>
              </a:gradFill>
              <a:latin typeface="黑体" panose="02010609060101010101" pitchFamily="2" charset="-122"/>
              <a:ea typeface="黑体" panose="02010609060101010101" pitchFamily="2" charset="-122"/>
            </a:endParaRPr>
          </a:p>
          <a:p>
            <a:pPr marL="0" lvl="0" indent="0" algn="l" eaLnBrk="1" hangingPunct="1">
              <a:lnSpc>
                <a:spcPct val="100000"/>
              </a:lnSpc>
              <a:spcBef>
                <a:spcPct val="0"/>
              </a:spcBef>
              <a:buNone/>
            </a:pPr>
            <a:r>
              <a:rPr lang="zh-CN" altLang="en-US" sz="4400" b="1" dirty="0">
                <a:gradFill>
                  <a:gsLst>
                    <a:gs pos="0">
                      <a:srgbClr val="012D86"/>
                    </a:gs>
                    <a:gs pos="100000">
                      <a:srgbClr val="0E2557"/>
                    </a:gs>
                  </a:gsLst>
                  <a:lin scaled="0"/>
                </a:gradFill>
                <a:latin typeface="黑体" panose="02010609060101010101" pitchFamily="2" charset="-122"/>
                <a:ea typeface="黑体" panose="02010609060101010101" pitchFamily="2" charset="-122"/>
              </a:rPr>
              <a:t>蛮不讲理</a:t>
            </a:r>
            <a:endParaRPr lang="zh-CN" altLang="en-US" sz="4400" b="1" dirty="0">
              <a:gradFill>
                <a:gsLst>
                  <a:gs pos="0">
                    <a:srgbClr val="012D86"/>
                  </a:gs>
                  <a:gs pos="100000">
                    <a:srgbClr val="0E2557"/>
                  </a:gs>
                </a:gsLst>
                <a:lin scaled="0"/>
              </a:gradFill>
              <a:latin typeface="黑体" panose="02010609060101010101" pitchFamily="2" charset="-122"/>
              <a:ea typeface="黑体" panose="02010609060101010101" pitchFamily="2" charset="-122"/>
            </a:endParaRPr>
          </a:p>
          <a:p>
            <a:pPr marL="0" lvl="0" indent="0" algn="l" eaLnBrk="1" hangingPunct="1">
              <a:lnSpc>
                <a:spcPct val="100000"/>
              </a:lnSpc>
              <a:spcBef>
                <a:spcPct val="0"/>
              </a:spcBef>
              <a:buNone/>
            </a:pPr>
            <a:r>
              <a:rPr lang="zh-CN" altLang="en-US" sz="4400" b="1" dirty="0">
                <a:gradFill>
                  <a:gsLst>
                    <a:gs pos="0">
                      <a:srgbClr val="012D86"/>
                    </a:gs>
                    <a:gs pos="100000">
                      <a:srgbClr val="0E2557"/>
                    </a:gs>
                  </a:gsLst>
                  <a:lin scaled="0"/>
                </a:gradFill>
                <a:latin typeface="黑体" panose="02010609060101010101" pitchFamily="2" charset="-122"/>
                <a:ea typeface="黑体" panose="02010609060101010101" pitchFamily="2" charset="-122"/>
                <a:sym typeface="+mn-ea"/>
              </a:rPr>
              <a:t>霸道凶残</a:t>
            </a:r>
            <a:r>
              <a:rPr lang="zh-CN" altLang="en-US" sz="4400" b="1" dirty="0">
                <a:solidFill>
                  <a:srgbClr val="FF0000"/>
                </a:solidFill>
                <a:latin typeface="黑体" panose="02010609060101010101" pitchFamily="2" charset="-122"/>
                <a:ea typeface="黑体" panose="02010609060101010101" pitchFamily="2" charset="-122"/>
                <a:sym typeface="+mn-ea"/>
              </a:rPr>
              <a:t> </a:t>
            </a:r>
            <a:r>
              <a:rPr lang="zh-CN" altLang="en-US" sz="4400" b="1" dirty="0">
                <a:gradFill>
                  <a:gsLst>
                    <a:gs pos="0">
                      <a:srgbClr val="012D86"/>
                    </a:gs>
                    <a:gs pos="100000">
                      <a:srgbClr val="0E2557"/>
                    </a:gs>
                  </a:gsLst>
                  <a:lin scaled="0"/>
                </a:gradFill>
                <a:latin typeface="黑体" panose="02010609060101010101" pitchFamily="2" charset="-122"/>
                <a:ea typeface="黑体" panose="02010609060101010101" pitchFamily="2" charset="-122"/>
              </a:rPr>
              <a:t> </a:t>
            </a:r>
            <a:endParaRPr lang="zh-CN" altLang="en-US" sz="4400" b="1" dirty="0">
              <a:gradFill>
                <a:gsLst>
                  <a:gs pos="0">
                    <a:srgbClr val="012D86"/>
                  </a:gs>
                  <a:gs pos="100000">
                    <a:srgbClr val="0E2557"/>
                  </a:gs>
                </a:gsLst>
                <a:lin scaled="0"/>
              </a:gradFill>
              <a:latin typeface="黑体" panose="02010609060101010101" pitchFamily="2" charset="-122"/>
              <a:ea typeface="黑体" panose="02010609060101010101" pitchFamily="2" charset="-122"/>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45"/>
                                        </p:tgtEl>
                                        <p:attrNameLst>
                                          <p:attrName>style.visibility</p:attrName>
                                        </p:attrNameLst>
                                      </p:cBhvr>
                                      <p:to>
                                        <p:strVal val="visible"/>
                                      </p:to>
                                    </p:set>
                                    <p:anim calcmode="lin" valueType="num">
                                      <p:cBhvr>
                                        <p:cTn id="7" dur="500" fill="hold"/>
                                        <p:tgtEl>
                                          <p:spTgt spid="61445"/>
                                        </p:tgtEl>
                                        <p:attrNameLst>
                                          <p:attrName>ppt_x</p:attrName>
                                        </p:attrNameLst>
                                      </p:cBhvr>
                                      <p:tavLst>
                                        <p:tav tm="0">
                                          <p:val>
                                            <p:strVal val="#ppt_x"/>
                                          </p:val>
                                        </p:tav>
                                        <p:tav tm="100000">
                                          <p:val>
                                            <p:strVal val="#ppt_x"/>
                                          </p:val>
                                        </p:tav>
                                      </p:tavLst>
                                    </p:anim>
                                    <p:anim calcmode="lin" valueType="num">
                                      <p:cBhvr>
                                        <p:cTn id="8" dur="500" fill="hold"/>
                                        <p:tgtEl>
                                          <p:spTgt spid="614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6"/>
                                        </p:tgtEl>
                                        <p:attrNameLst>
                                          <p:attrName>style.visibility</p:attrName>
                                        </p:attrNameLst>
                                      </p:cBhvr>
                                      <p:to>
                                        <p:strVal val="visible"/>
                                      </p:to>
                                    </p:set>
                                    <p:anim calcmode="lin" valueType="num">
                                      <p:cBhvr>
                                        <p:cTn id="13" dur="500" fill="hold"/>
                                        <p:tgtEl>
                                          <p:spTgt spid="61446"/>
                                        </p:tgtEl>
                                        <p:attrNameLst>
                                          <p:attrName>ppt_x</p:attrName>
                                        </p:attrNameLst>
                                      </p:cBhvr>
                                      <p:tavLst>
                                        <p:tav tm="0">
                                          <p:val>
                                            <p:strVal val="#ppt_x"/>
                                          </p:val>
                                        </p:tav>
                                        <p:tav tm="100000">
                                          <p:val>
                                            <p:strVal val="#ppt_x"/>
                                          </p:val>
                                        </p:tav>
                                      </p:tavLst>
                                    </p:anim>
                                    <p:anim calcmode="lin" valueType="num">
                                      <p:cBhvr>
                                        <p:cTn id="14" dur="500" fill="hold"/>
                                        <p:tgtEl>
                                          <p:spTgt spid="614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61447"/>
                                        </p:tgtEl>
                                        <p:attrNameLst>
                                          <p:attrName>style.visibility</p:attrName>
                                        </p:attrNameLst>
                                      </p:cBhvr>
                                      <p:to>
                                        <p:strVal val="visible"/>
                                      </p:to>
                                    </p:set>
                                    <p:anim calcmode="lin" valueType="num">
                                      <p:cBhvr>
                                        <p:cTn id="19" dur="500" fill="hold"/>
                                        <p:tgtEl>
                                          <p:spTgt spid="61447"/>
                                        </p:tgtEl>
                                        <p:attrNameLst>
                                          <p:attrName>ppt_x</p:attrName>
                                        </p:attrNameLst>
                                      </p:cBhvr>
                                      <p:tavLst>
                                        <p:tav tm="0">
                                          <p:val>
                                            <p:strVal val="#ppt_x"/>
                                          </p:val>
                                        </p:tav>
                                        <p:tav tm="100000">
                                          <p:val>
                                            <p:strVal val="#ppt_x"/>
                                          </p:val>
                                        </p:tav>
                                      </p:tavLst>
                                    </p:anim>
                                    <p:anim calcmode="lin" valueType="num">
                                      <p:cBhvr>
                                        <p:cTn id="20" dur="500" fill="hold"/>
                                        <p:tgtEl>
                                          <p:spTgt spid="6144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448"/>
                                        </p:tgtEl>
                                        <p:attrNameLst>
                                          <p:attrName>style.visibility</p:attrName>
                                        </p:attrNameLst>
                                      </p:cBhvr>
                                      <p:to>
                                        <p:strVal val="visible"/>
                                      </p:to>
                                    </p:set>
                                    <p:anim calcmode="lin" valueType="num">
                                      <p:cBhvr>
                                        <p:cTn id="25" dur="500" fill="hold"/>
                                        <p:tgtEl>
                                          <p:spTgt spid="61448"/>
                                        </p:tgtEl>
                                        <p:attrNameLst>
                                          <p:attrName>ppt_x</p:attrName>
                                        </p:attrNameLst>
                                      </p:cBhvr>
                                      <p:tavLst>
                                        <p:tav tm="0">
                                          <p:val>
                                            <p:strVal val="#ppt_x"/>
                                          </p:val>
                                        </p:tav>
                                        <p:tav tm="100000">
                                          <p:val>
                                            <p:strVal val="#ppt_x"/>
                                          </p:val>
                                        </p:tav>
                                      </p:tavLst>
                                    </p:anim>
                                    <p:anim calcmode="lin" valueType="num">
                                      <p:cBhvr>
                                        <p:cTn id="26" dur="500" fill="hold"/>
                                        <p:tgtEl>
                                          <p:spTgt spid="614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bldLvl="0" animBg="1"/>
      <p:bldP spid="61446" grpId="0"/>
      <p:bldP spid="61448" grpId="0"/>
    </p:bldLst>
  </p:timing>
</p:sld>
</file>

<file path=ppt/tags/tag1.xml><?xml version="1.0" encoding="utf-8"?>
<p:tagLst xmlns:p="http://schemas.openxmlformats.org/presentationml/2006/main">
  <p:tag name="AS_UNIQUEID" val="1525"/>
</p:tagLst>
</file>

<file path=ppt/tags/tag10.xml><?xml version="1.0" encoding="utf-8"?>
<p:tagLst xmlns:p="http://schemas.openxmlformats.org/presentationml/2006/main">
  <p:tag name="KSO_WM_TEMPLATE_CATEGORY" val="custom"/>
  <p:tag name="KSO_WM_TEMPLATE_INDEX" val="20218885"/>
</p:tagLst>
</file>

<file path=ppt/tags/tag11.xml><?xml version="1.0" encoding="utf-8"?>
<p:tagLst xmlns:p="http://schemas.openxmlformats.org/presentationml/2006/main">
  <p:tag name="AS_UNIQUEID" val="1547"/>
</p:tagLst>
</file>

<file path=ppt/tags/tag12.xml><?xml version="1.0" encoding="utf-8"?>
<p:tagLst xmlns:p="http://schemas.openxmlformats.org/presentationml/2006/main">
  <p:tag name="AS_UNIQUEID" val="1548"/>
</p:tagLst>
</file>

<file path=ppt/tags/tag13.xml><?xml version="1.0" encoding="utf-8"?>
<p:tagLst xmlns:p="http://schemas.openxmlformats.org/presentationml/2006/main">
  <p:tag name="AS_UNIQUEID" val="1549"/>
</p:tagLst>
</file>

<file path=ppt/tags/tag14.xml><?xml version="1.0" encoding="utf-8"?>
<p:tagLst xmlns:p="http://schemas.openxmlformats.org/presentationml/2006/main">
  <p:tag name="AS_UNIQUEID" val="1550"/>
</p:tagLst>
</file>

<file path=ppt/tags/tag15.xml><?xml version="1.0" encoding="utf-8"?>
<p:tagLst xmlns:p="http://schemas.openxmlformats.org/presentationml/2006/main">
  <p:tag name="AS_UNIQUEID" val="1552"/>
</p:tagLst>
</file>

<file path=ppt/tags/tag16.xml><?xml version="1.0" encoding="utf-8"?>
<p:tagLst xmlns:p="http://schemas.openxmlformats.org/presentationml/2006/main">
  <p:tag name="KSO_WM_TEMPLATE_CATEGORY" val="custom"/>
  <p:tag name="KSO_WM_TEMPLATE_INDEX" val="20218885"/>
</p:tagLst>
</file>

<file path=ppt/tags/tag17.xml><?xml version="1.0" encoding="utf-8"?>
<p:tagLst xmlns:p="http://schemas.openxmlformats.org/presentationml/2006/main">
  <p:tag name="AS_UNIQUEID" val="1547"/>
</p:tagLst>
</file>

<file path=ppt/tags/tag18.xml><?xml version="1.0" encoding="utf-8"?>
<p:tagLst xmlns:p="http://schemas.openxmlformats.org/presentationml/2006/main">
  <p:tag name="AS_UNIQUEID" val="1548"/>
</p:tagLst>
</file>

<file path=ppt/tags/tag19.xml><?xml version="1.0" encoding="utf-8"?>
<p:tagLst xmlns:p="http://schemas.openxmlformats.org/presentationml/2006/main">
  <p:tag name="AS_UNIQUEID" val="1549"/>
</p:tagLst>
</file>

<file path=ppt/tags/tag2.xml><?xml version="1.0" encoding="utf-8"?>
<p:tagLst xmlns:p="http://schemas.openxmlformats.org/presentationml/2006/main">
  <p:tag name="AS_UNIQUEID" val="1526"/>
</p:tagLst>
</file>

<file path=ppt/tags/tag20.xml><?xml version="1.0" encoding="utf-8"?>
<p:tagLst xmlns:p="http://schemas.openxmlformats.org/presentationml/2006/main">
  <p:tag name="AS_UNIQUEID" val="1550"/>
</p:tagLst>
</file>

<file path=ppt/tags/tag21.xml><?xml version="1.0" encoding="utf-8"?>
<p:tagLst xmlns:p="http://schemas.openxmlformats.org/presentationml/2006/main">
  <p:tag name="AS_UNIQUEID" val="1552"/>
</p:tagLst>
</file>

<file path=ppt/tags/tag22.xml><?xml version="1.0" encoding="utf-8"?>
<p:tagLst xmlns:p="http://schemas.openxmlformats.org/presentationml/2006/main">
  <p:tag name="KSO_WM_TEMPLATE_CATEGORY" val="custom"/>
  <p:tag name="KSO_WM_TEMPLATE_INDEX" val="20218885"/>
</p:tagLst>
</file>

<file path=ppt/tags/tag23.xml><?xml version="1.0" encoding="utf-8"?>
<p:tagLst xmlns:p="http://schemas.openxmlformats.org/presentationml/2006/main">
  <p:tag name="COMMONDATA" val="eyJoZGlkIjoiNmIwNmZiOWU0YWNmMjZmNjFiNmYzMzk2Mzg5MGFhNjgifQ=="/>
</p:tagLst>
</file>

<file path=ppt/tags/tag3.xml><?xml version="1.0" encoding="utf-8"?>
<p:tagLst xmlns:p="http://schemas.openxmlformats.org/presentationml/2006/main">
  <p:tag name="AS_UNIQUEID" val="1527"/>
</p:tagLst>
</file>

<file path=ppt/tags/tag4.xml><?xml version="1.0" encoding="utf-8"?>
<p:tagLst xmlns:p="http://schemas.openxmlformats.org/presentationml/2006/main">
  <p:tag name="AS_UNIQUEID" val="1547"/>
</p:tagLst>
</file>

<file path=ppt/tags/tag5.xml><?xml version="1.0" encoding="utf-8"?>
<p:tagLst xmlns:p="http://schemas.openxmlformats.org/presentationml/2006/main">
  <p:tag name="AS_UNIQUEID" val="1548"/>
</p:tagLst>
</file>

<file path=ppt/tags/tag6.xml><?xml version="1.0" encoding="utf-8"?>
<p:tagLst xmlns:p="http://schemas.openxmlformats.org/presentationml/2006/main">
  <p:tag name="AS_UNIQUEID" val="1549"/>
</p:tagLst>
</file>

<file path=ppt/tags/tag7.xml><?xml version="1.0" encoding="utf-8"?>
<p:tagLst xmlns:p="http://schemas.openxmlformats.org/presentationml/2006/main">
  <p:tag name="AS_UNIQUEID" val="1550"/>
</p:tagLst>
</file>

<file path=ppt/tags/tag8.xml><?xml version="1.0" encoding="utf-8"?>
<p:tagLst xmlns:p="http://schemas.openxmlformats.org/presentationml/2006/main">
  <p:tag name="AS_UNIQUEID" val="1551"/>
</p:tagLst>
</file>

<file path=ppt/tags/tag9.xml><?xml version="1.0" encoding="utf-8"?>
<p:tagLst xmlns:p="http://schemas.openxmlformats.org/presentationml/2006/main">
  <p:tag name="AS_UNIQUEID" val="1552"/>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2565</Words>
  <Application>WPS 演示</Application>
  <PresentationFormat>在屏幕上显示</PresentationFormat>
  <Paragraphs>254</Paragraphs>
  <Slides>22</Slides>
  <Notes>0</Notes>
  <HiddenSlides>0</HiddenSlides>
  <MMClips>3</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Arial</vt:lpstr>
      <vt:lpstr>宋体</vt:lpstr>
      <vt:lpstr>Wingdings</vt:lpstr>
      <vt:lpstr>Times New Roman</vt:lpstr>
      <vt:lpstr>华文行楷</vt:lpstr>
      <vt:lpstr>微软雅黑</vt:lpstr>
      <vt:lpstr>黑体</vt:lpstr>
      <vt:lpstr>隶书</vt:lpstr>
      <vt:lpstr>Arial Unicode MS</vt:lpstr>
      <vt:lpstr>Calibri</vt:lpstr>
      <vt:lpstr>华文新魏</vt:lpstr>
      <vt:lpstr>楷体</vt:lpstr>
      <vt:lpstr>默认设计模板</vt:lpstr>
      <vt:lpstr>PowerPoint 演示文稿</vt:lpstr>
      <vt:lpstr>PowerPoint 演示文稿</vt:lpstr>
      <vt:lpstr>自主探究</vt:lpstr>
      <vt:lpstr>角度一：品析人物形象。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角度二：赏析名句</vt:lpstr>
      <vt:lpstr>角度二：赏析名句</vt:lpstr>
      <vt:lpstr>角度二：赏析名句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 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白居易诗两首</dc:title>
  <dc:creator>上海市金川中学 冯海英</dc:creator>
  <cp:lastModifiedBy>A---微风襟袖知</cp:lastModifiedBy>
  <cp:revision>114</cp:revision>
  <dcterms:created xsi:type="dcterms:W3CDTF">2004-02-23T00:37:00Z</dcterms:created>
  <dcterms:modified xsi:type="dcterms:W3CDTF">2022-06-17T02:19:36Z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BAF4240EFCAD4F268EBD20204713FD4F</vt:lpwstr>
  </property>
</Properties>
</file>