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8" r:id="rId4"/>
    <p:sldId id="292" r:id="rId5"/>
    <p:sldId id="293" r:id="rId6"/>
    <p:sldId id="294" r:id="rId7"/>
    <p:sldId id="295" r:id="rId8"/>
    <p:sldId id="299" r:id="rId9"/>
    <p:sldId id="296" r:id="rId10"/>
    <p:sldId id="300" r:id="rId11"/>
    <p:sldId id="297" r:id="rId12"/>
    <p:sldId id="301" r:id="rId13"/>
    <p:sldId id="302" r:id="rId14"/>
    <p:sldId id="308" r:id="rId15"/>
    <p:sldId id="314" r:id="rId16"/>
    <p:sldId id="303" r:id="rId17"/>
    <p:sldId id="309" r:id="rId18"/>
    <p:sldId id="315" r:id="rId19"/>
    <p:sldId id="304" r:id="rId20"/>
    <p:sldId id="310" r:id="rId21"/>
    <p:sldId id="305" r:id="rId22"/>
    <p:sldId id="311" r:id="rId23"/>
    <p:sldId id="306" r:id="rId24"/>
    <p:sldId id="312" r:id="rId25"/>
    <p:sldId id="307" r:id="rId26"/>
    <p:sldId id="313" r:id="rId27"/>
    <p:sldId id="316" r:id="rId28"/>
    <p:sldId id="317" r:id="rId29"/>
    <p:sldId id="318" r:id="rId30"/>
    <p:sldId id="320" r:id="rId31"/>
    <p:sldId id="321" r:id="rId32"/>
    <p:sldId id="323" r:id="rId33"/>
    <p:sldId id="324" r:id="rId34"/>
    <p:sldId id="325" r:id="rId35"/>
    <p:sldId id="332" r:id="rId36"/>
    <p:sldId id="327" r:id="rId37"/>
    <p:sldId id="326" r:id="rId38"/>
    <p:sldId id="328" r:id="rId39"/>
    <p:sldId id="329" r:id="rId40"/>
    <p:sldId id="330" r:id="rId41"/>
    <p:sldId id="331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F56D21"/>
    <a:srgbClr val="F63320"/>
    <a:srgbClr val="C00000"/>
    <a:srgbClr val="33A9B8"/>
    <a:srgbClr val="E66363"/>
    <a:srgbClr val="E87071"/>
    <a:srgbClr val="E52B1A"/>
    <a:srgbClr val="F76C00"/>
    <a:srgbClr val="F533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069" autoAdjust="0"/>
  </p:normalViewPr>
  <p:slideViewPr>
    <p:cSldViewPr snapToGrid="0">
      <p:cViewPr varScale="1">
        <p:scale>
          <a:sx n="61" d="100"/>
          <a:sy n="61" d="100"/>
        </p:scale>
        <p:origin x="-83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777CB-4236-4787-B44E-1F77069F21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672DB-A18B-4DA7-A7B6-28D10478FA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379980" y="2619551"/>
            <a:ext cx="78362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人皆有不忍人之心</a:t>
            </a:r>
            <a:endParaRPr lang="zh-CN" altLang="en-US" sz="6600" b="1" dirty="0">
              <a:solidFill>
                <a:schemeClr val="accent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久石让 - Summer - 2002重制版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-2426961" y="311781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孟子生活的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战国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中期，各国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互相攻伐，强者称霸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尖锐激烈的社会变革和错综复杂的社会矛盾，激起了新旧势力和各种不同政治主张的剧烈斗争，形成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百家争鸣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的局面。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孟子针对社会现状阐述自己的观点，宣扬他的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“仁政”“王道”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学说。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文本框 133"/>
          <p:cNvSpPr txBox="1"/>
          <p:nvPr/>
        </p:nvSpPr>
        <p:spPr>
          <a:xfrm>
            <a:off x="87547" y="2277287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研习文本</a:t>
            </a:r>
            <a:endParaRPr lang="zh-CN" altLang="en-US" sz="80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6252135" y="1675857"/>
            <a:ext cx="0" cy="3489732"/>
          </a:xfrm>
          <a:prstGeom prst="line">
            <a:avLst/>
          </a:prstGeom>
          <a:ln w="3175">
            <a:solidFill>
              <a:srgbClr val="D43B6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31859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孟子曰：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“人皆有不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忍人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之心。先王有不忍人之心，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有不忍人之政矣。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不忍人之心行不忍人之政，治天下可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运之掌上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088828" y="559399"/>
            <a:ext cx="6104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忍人：狠心对待别人。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斯：这（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或“就”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以：用、拿。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运之掌上：省略介词“于”，即“运之于掌上”。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运，运转。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孟子曰：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“人皆有不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忍人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之心。先王有不忍人之心，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有不忍人之政矣。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788" y="2786231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孟子说：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“每个人都有怜悯体恤别人的心情。古代圣王由于怜悯体恤别人的心情，所以就有怜悯体恤百姓的政治。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以不忍人之心行不忍人之政，治天下可运之掌上。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788" y="2786231"/>
            <a:ext cx="1219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用怜悯体恤别人的心情，施行怜悯体恤百姓的政治，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治理天下就可以像在手掌心里面运转东西一样容易了。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42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谓人皆有不忍人之心者：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今人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乍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见孺子将入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井，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皆有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怵惕恻隐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之心；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非所以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内交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于孺子之父母也，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非所以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誉于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朋友也，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非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其声而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6088828" y="559399"/>
            <a:ext cx="61049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所以：</a:t>
            </a:r>
            <a:r>
              <a:rPr lang="en-US" altLang="zh-CN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的原因。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乍：突然。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孺子：小孩。   于：介词，到。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怵惕：惊骇、恐惧。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恻隐：哀痛、怜悯。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内：同“纳”，接纳。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交：结交。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要：求取。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乡党：同乡。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恶：厌恶。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然：这样。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所以谓人皆有不忍人之心者：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今人乍见孺子将入于井，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皆有怵惕恻隐之心；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788" y="2850779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之所以说每个人都有怜悯体恤别人的心情：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是因为如果今天有人突然看见一个小孩要掉进井里面去了，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都会产生惊惧同情的心理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非所以内交于孺子之父母也，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非所以要誉于乡党朋友也，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非恶其声而然也。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788" y="2850779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这不是因为要想去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和这孩子的父母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结交，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不是因为要想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在乡邻朋友中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博取声誉，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也不是因为厌恶这孩子的哭叫声才产生这样的心理。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无恻隐之心，非人也；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羞恶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辞让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无是非之心，非人也。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是，此。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之，音节助词。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羞恶：意动用法，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对自己的不善感到羞耻、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对他人的不善感到憎恶。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辞让：谦逊推让。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由是观之，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无恻隐之心，非人也；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无羞恶之心，非人也；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无辞让之心，非人也；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无是非之心，非人也。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由此看来，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没有同情心，简直不是人；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没有羞耻心，简直不是人；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没有谦让心，简直不是人；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没有是非心，简直不是人。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文本框 133"/>
          <p:cNvSpPr txBox="1"/>
          <p:nvPr/>
        </p:nvSpPr>
        <p:spPr>
          <a:xfrm>
            <a:off x="87547" y="2277287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 dirty="0" smtClean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文学常识</a:t>
            </a:r>
            <a:endParaRPr lang="zh-CN" altLang="en-US" sz="8000" b="1" dirty="0" smtClean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6252135" y="1675857"/>
            <a:ext cx="0" cy="3489732"/>
          </a:xfrm>
          <a:prstGeom prst="line">
            <a:avLst/>
          </a:prstGeom>
          <a:ln w="3175">
            <a:solidFill>
              <a:srgbClr val="D43B6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54"/>
          <p:cNvGrpSpPr/>
          <p:nvPr/>
        </p:nvGrpSpPr>
        <p:grpSpPr>
          <a:xfrm>
            <a:off x="6543965" y="1852583"/>
            <a:ext cx="1039515" cy="1225787"/>
            <a:chOff x="3150395" y="933507"/>
            <a:chExt cx="1559927" cy="1839452"/>
          </a:xfrm>
        </p:grpSpPr>
        <p:grpSp>
          <p:nvGrpSpPr>
            <p:cNvPr id="5" name="组合 155"/>
            <p:cNvGrpSpPr/>
            <p:nvPr/>
          </p:nvGrpSpPr>
          <p:grpSpPr>
            <a:xfrm>
              <a:off x="3150395" y="933507"/>
              <a:ext cx="1559927" cy="1839452"/>
              <a:chOff x="3222820" y="1148080"/>
              <a:chExt cx="1484216" cy="1750177"/>
            </a:xfrm>
          </p:grpSpPr>
          <p:grpSp>
            <p:nvGrpSpPr>
              <p:cNvPr id="6" name="组合 157"/>
              <p:cNvGrpSpPr/>
              <p:nvPr/>
            </p:nvGrpSpPr>
            <p:grpSpPr>
              <a:xfrm>
                <a:off x="3420363" y="1295115"/>
                <a:ext cx="1286673" cy="1603142"/>
                <a:chOff x="7380501" y="2927402"/>
                <a:chExt cx="2311887" cy="2880512"/>
              </a:xfrm>
            </p:grpSpPr>
            <p:sp>
              <p:nvSpPr>
                <p:cNvPr id="160" name="椭圆 50"/>
                <p:cNvSpPr/>
                <p:nvPr/>
              </p:nvSpPr>
              <p:spPr>
                <a:xfrm rot="18900000">
                  <a:off x="7501948" y="2927402"/>
                  <a:ext cx="2190440" cy="2880512"/>
                </a:xfrm>
                <a:custGeom>
                  <a:avLst/>
                  <a:gdLst>
                    <a:gd name="connsiteX0" fmla="*/ 0 w 1674495"/>
                    <a:gd name="connsiteY0" fmla="*/ 1035368 h 2070735"/>
                    <a:gd name="connsiteX1" fmla="*/ 837248 w 1674495"/>
                    <a:gd name="connsiteY1" fmla="*/ 0 h 2070735"/>
                    <a:gd name="connsiteX2" fmla="*/ 1674496 w 1674495"/>
                    <a:gd name="connsiteY2" fmla="*/ 1035368 h 2070735"/>
                    <a:gd name="connsiteX3" fmla="*/ 837248 w 1674495"/>
                    <a:gd name="connsiteY3" fmla="*/ 2070736 h 2070735"/>
                    <a:gd name="connsiteX4" fmla="*/ 0 w 1674495"/>
                    <a:gd name="connsiteY4" fmla="*/ 1035368 h 2070735"/>
                    <a:gd name="connsiteX0-1" fmla="*/ 13249 w 1687745"/>
                    <a:gd name="connsiteY0-2" fmla="*/ 1035368 h 2070736"/>
                    <a:gd name="connsiteX1-3" fmla="*/ 850497 w 1687745"/>
                    <a:gd name="connsiteY1-4" fmla="*/ 0 h 2070736"/>
                    <a:gd name="connsiteX2-5" fmla="*/ 1687745 w 1687745"/>
                    <a:gd name="connsiteY2-6" fmla="*/ 1035368 h 2070736"/>
                    <a:gd name="connsiteX3-7" fmla="*/ 850497 w 1687745"/>
                    <a:gd name="connsiteY3-8" fmla="*/ 2070736 h 2070736"/>
                    <a:gd name="connsiteX4-9" fmla="*/ 13249 w 1687745"/>
                    <a:gd name="connsiteY4-10" fmla="*/ 1035368 h 2070736"/>
                    <a:gd name="connsiteX0-11" fmla="*/ 13249 w 1696474"/>
                    <a:gd name="connsiteY0-12" fmla="*/ 1035368 h 2070736"/>
                    <a:gd name="connsiteX1-13" fmla="*/ 850497 w 1696474"/>
                    <a:gd name="connsiteY1-14" fmla="*/ 0 h 2070736"/>
                    <a:gd name="connsiteX2-15" fmla="*/ 1687745 w 1696474"/>
                    <a:gd name="connsiteY2-16" fmla="*/ 1035368 h 2070736"/>
                    <a:gd name="connsiteX3-17" fmla="*/ 850497 w 1696474"/>
                    <a:gd name="connsiteY3-18" fmla="*/ 2070736 h 2070736"/>
                    <a:gd name="connsiteX4-19" fmla="*/ 13249 w 1696474"/>
                    <a:gd name="connsiteY4-20" fmla="*/ 1035368 h 20707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696474" h="2070736">
                      <a:moveTo>
                        <a:pt x="13249" y="1035368"/>
                      </a:moveTo>
                      <a:cubicBezTo>
                        <a:pt x="112309" y="471170"/>
                        <a:pt x="388098" y="0"/>
                        <a:pt x="850497" y="0"/>
                      </a:cubicBezTo>
                      <a:cubicBezTo>
                        <a:pt x="1312896" y="0"/>
                        <a:pt x="1611545" y="478790"/>
                        <a:pt x="1687745" y="1035368"/>
                      </a:cubicBezTo>
                      <a:cubicBezTo>
                        <a:pt x="1765308" y="1601901"/>
                        <a:pt x="1312896" y="2070736"/>
                        <a:pt x="850497" y="2070736"/>
                      </a:cubicBezTo>
                      <a:cubicBezTo>
                        <a:pt x="388098" y="2070736"/>
                        <a:pt x="-85811" y="1599566"/>
                        <a:pt x="13249" y="1035368"/>
                      </a:cubicBezTo>
                      <a:close/>
                    </a:path>
                  </a:pathLst>
                </a:custGeom>
                <a:gradFill>
                  <a:gsLst>
                    <a:gs pos="17000">
                      <a:srgbClr val="000000">
                        <a:alpha val="46000"/>
                      </a:srgbClr>
                    </a:gs>
                    <a:gs pos="34000">
                      <a:srgbClr val="000000">
                        <a:alpha val="43000"/>
                      </a:srgbClr>
                    </a:gs>
                    <a:gs pos="65000">
                      <a:srgbClr val="000000">
                        <a:alpha val="10000"/>
                      </a:srgbClr>
                    </a:gs>
                    <a:gs pos="51000">
                      <a:schemeClr val="tx1">
                        <a:alpha val="20000"/>
                      </a:schemeClr>
                    </a:gs>
                    <a:gs pos="78000">
                      <a:schemeClr val="tx1">
                        <a:alpha val="5000"/>
                      </a:schemeClr>
                    </a:gs>
                    <a:gs pos="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355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1" name="椭圆 160"/>
                <p:cNvSpPr/>
                <p:nvPr/>
              </p:nvSpPr>
              <p:spPr>
                <a:xfrm>
                  <a:off x="7567583" y="3243359"/>
                  <a:ext cx="1344545" cy="1344543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88900" dir="2700000" algn="tl" rotWithShape="0">
                    <a:srgbClr val="494949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2" name="椭圆 161"/>
                <p:cNvSpPr/>
                <p:nvPr/>
              </p:nvSpPr>
              <p:spPr>
                <a:xfrm>
                  <a:off x="7380501" y="3019185"/>
                  <a:ext cx="1596494" cy="1596494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444500" dist="152400" dir="2700000">
                    <a:srgbClr val="5F6D6C">
                      <a:alpha val="3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59" name="椭圆 158"/>
              <p:cNvSpPr/>
              <p:nvPr/>
            </p:nvSpPr>
            <p:spPr>
              <a:xfrm>
                <a:off x="3222820" y="1148080"/>
                <a:ext cx="1284820" cy="1284821"/>
              </a:xfrm>
              <a:prstGeom prst="ellipse">
                <a:avLst/>
              </a:prstGeom>
              <a:solidFill>
                <a:schemeClr val="bg1">
                  <a:alpha val="14000"/>
                </a:schemeClr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15900" dist="88900" dir="2700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7" name="文本框 156"/>
            <p:cNvSpPr txBox="1"/>
            <p:nvPr/>
          </p:nvSpPr>
          <p:spPr>
            <a:xfrm>
              <a:off x="3424661" y="1213335"/>
              <a:ext cx="774240" cy="791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63" name="矩形 7"/>
          <p:cNvSpPr/>
          <p:nvPr/>
        </p:nvSpPr>
        <p:spPr>
          <a:xfrm>
            <a:off x="7618696" y="2077846"/>
            <a:ext cx="2819809" cy="481755"/>
          </a:xfrm>
          <a:custGeom>
            <a:avLst/>
            <a:gdLst>
              <a:gd name="connsiteX0" fmla="*/ 0 w 4176464"/>
              <a:gd name="connsiteY0" fmla="*/ 0 h 620759"/>
              <a:gd name="connsiteX1" fmla="*/ 4176464 w 4176464"/>
              <a:gd name="connsiteY1" fmla="*/ 0 h 620759"/>
              <a:gd name="connsiteX2" fmla="*/ 4176464 w 4176464"/>
              <a:gd name="connsiteY2" fmla="*/ 620759 h 620759"/>
              <a:gd name="connsiteX3" fmla="*/ 0 w 4176464"/>
              <a:gd name="connsiteY3" fmla="*/ 620759 h 620759"/>
              <a:gd name="connsiteX4" fmla="*/ 0 w 4176464"/>
              <a:gd name="connsiteY4" fmla="*/ 0 h 620759"/>
              <a:gd name="connsiteX0-1" fmla="*/ 8404 w 4184868"/>
              <a:gd name="connsiteY0-2" fmla="*/ 0 h 620759"/>
              <a:gd name="connsiteX1-3" fmla="*/ 4184868 w 4184868"/>
              <a:gd name="connsiteY1-4" fmla="*/ 0 h 620759"/>
              <a:gd name="connsiteX2-5" fmla="*/ 4184868 w 4184868"/>
              <a:gd name="connsiteY2-6" fmla="*/ 620759 h 620759"/>
              <a:gd name="connsiteX3-7" fmla="*/ 8404 w 4184868"/>
              <a:gd name="connsiteY3-8" fmla="*/ 620759 h 620759"/>
              <a:gd name="connsiteX4-9" fmla="*/ 0 w 4184868"/>
              <a:gd name="connsiteY4-10" fmla="*/ 287258 h 620759"/>
              <a:gd name="connsiteX5" fmla="*/ 8404 w 4184868"/>
              <a:gd name="connsiteY5" fmla="*/ 0 h 620759"/>
              <a:gd name="connsiteX0-11" fmla="*/ 0 w 4176464"/>
              <a:gd name="connsiteY0-12" fmla="*/ 0 h 620759"/>
              <a:gd name="connsiteX1-13" fmla="*/ 4176464 w 4176464"/>
              <a:gd name="connsiteY1-14" fmla="*/ 0 h 620759"/>
              <a:gd name="connsiteX2-15" fmla="*/ 4176464 w 4176464"/>
              <a:gd name="connsiteY2-16" fmla="*/ 620759 h 620759"/>
              <a:gd name="connsiteX3-17" fmla="*/ 0 w 4176464"/>
              <a:gd name="connsiteY3-18" fmla="*/ 620759 h 620759"/>
              <a:gd name="connsiteX4-19" fmla="*/ 189716 w 4176464"/>
              <a:gd name="connsiteY4-20" fmla="*/ 287258 h 620759"/>
              <a:gd name="connsiteX5-21" fmla="*/ 0 w 4176464"/>
              <a:gd name="connsiteY5-22" fmla="*/ 0 h 620759"/>
              <a:gd name="connsiteX0-23" fmla="*/ 0 w 4176464"/>
              <a:gd name="connsiteY0-24" fmla="*/ 0 h 620759"/>
              <a:gd name="connsiteX1-25" fmla="*/ 4176464 w 4176464"/>
              <a:gd name="connsiteY1-26" fmla="*/ 0 h 620759"/>
              <a:gd name="connsiteX2-27" fmla="*/ 4176464 w 4176464"/>
              <a:gd name="connsiteY2-28" fmla="*/ 620759 h 620759"/>
              <a:gd name="connsiteX3-29" fmla="*/ 0 w 4176464"/>
              <a:gd name="connsiteY3-30" fmla="*/ 620759 h 620759"/>
              <a:gd name="connsiteX4-31" fmla="*/ 161141 w 4176464"/>
              <a:gd name="connsiteY4-32" fmla="*/ 306308 h 620759"/>
              <a:gd name="connsiteX5-33" fmla="*/ 0 w 4176464"/>
              <a:gd name="connsiteY5-34" fmla="*/ 0 h 620759"/>
              <a:gd name="connsiteX0-35" fmla="*/ 0 w 4176464"/>
              <a:gd name="connsiteY0-36" fmla="*/ 0 h 620759"/>
              <a:gd name="connsiteX1-37" fmla="*/ 4176464 w 4176464"/>
              <a:gd name="connsiteY1-38" fmla="*/ 0 h 620759"/>
              <a:gd name="connsiteX2-39" fmla="*/ 4176464 w 4176464"/>
              <a:gd name="connsiteY2-40" fmla="*/ 620759 h 620759"/>
              <a:gd name="connsiteX3-41" fmla="*/ 0 w 4176464"/>
              <a:gd name="connsiteY3-42" fmla="*/ 620759 h 620759"/>
              <a:gd name="connsiteX4-43" fmla="*/ 122392 w 4176464"/>
              <a:gd name="connsiteY4-44" fmla="*/ 306307 h 620759"/>
              <a:gd name="connsiteX5-45" fmla="*/ 0 w 4176464"/>
              <a:gd name="connsiteY5-46" fmla="*/ 0 h 6207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176464" h="620759">
                <a:moveTo>
                  <a:pt x="0" y="0"/>
                </a:moveTo>
                <a:lnTo>
                  <a:pt x="4176464" y="0"/>
                </a:lnTo>
                <a:lnTo>
                  <a:pt x="4176464" y="620759"/>
                </a:lnTo>
                <a:lnTo>
                  <a:pt x="0" y="620759"/>
                </a:lnTo>
                <a:lnTo>
                  <a:pt x="122392" y="30630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lIns="91449" tIns="45724" rIns="91449" bIns="45724" rtlCol="0" anchor="ctr"/>
          <a:lstStyle/>
          <a:p>
            <a:pPr lvl="0" defTabSz="914400"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孟子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166"/>
          <p:cNvGrpSpPr/>
          <p:nvPr/>
        </p:nvGrpSpPr>
        <p:grpSpPr>
          <a:xfrm>
            <a:off x="6543965" y="2847362"/>
            <a:ext cx="1039515" cy="1225787"/>
            <a:chOff x="3150395" y="933507"/>
            <a:chExt cx="1559927" cy="1839452"/>
          </a:xfrm>
        </p:grpSpPr>
        <p:grpSp>
          <p:nvGrpSpPr>
            <p:cNvPr id="9" name="组合 167"/>
            <p:cNvGrpSpPr/>
            <p:nvPr/>
          </p:nvGrpSpPr>
          <p:grpSpPr>
            <a:xfrm>
              <a:off x="3150395" y="933507"/>
              <a:ext cx="1559927" cy="1839452"/>
              <a:chOff x="3222820" y="1148080"/>
              <a:chExt cx="1484216" cy="1750177"/>
            </a:xfrm>
          </p:grpSpPr>
          <p:grpSp>
            <p:nvGrpSpPr>
              <p:cNvPr id="10" name="组合 169"/>
              <p:cNvGrpSpPr/>
              <p:nvPr/>
            </p:nvGrpSpPr>
            <p:grpSpPr>
              <a:xfrm>
                <a:off x="3420363" y="1295115"/>
                <a:ext cx="1286673" cy="1603142"/>
                <a:chOff x="7380501" y="2927402"/>
                <a:chExt cx="2311887" cy="2880512"/>
              </a:xfrm>
            </p:grpSpPr>
            <p:sp>
              <p:nvSpPr>
                <p:cNvPr id="172" name="椭圆 50"/>
                <p:cNvSpPr/>
                <p:nvPr/>
              </p:nvSpPr>
              <p:spPr>
                <a:xfrm rot="18900000">
                  <a:off x="7501948" y="2927402"/>
                  <a:ext cx="2190440" cy="2880512"/>
                </a:xfrm>
                <a:custGeom>
                  <a:avLst/>
                  <a:gdLst>
                    <a:gd name="connsiteX0" fmla="*/ 0 w 1674495"/>
                    <a:gd name="connsiteY0" fmla="*/ 1035368 h 2070735"/>
                    <a:gd name="connsiteX1" fmla="*/ 837248 w 1674495"/>
                    <a:gd name="connsiteY1" fmla="*/ 0 h 2070735"/>
                    <a:gd name="connsiteX2" fmla="*/ 1674496 w 1674495"/>
                    <a:gd name="connsiteY2" fmla="*/ 1035368 h 2070735"/>
                    <a:gd name="connsiteX3" fmla="*/ 837248 w 1674495"/>
                    <a:gd name="connsiteY3" fmla="*/ 2070736 h 2070735"/>
                    <a:gd name="connsiteX4" fmla="*/ 0 w 1674495"/>
                    <a:gd name="connsiteY4" fmla="*/ 1035368 h 2070735"/>
                    <a:gd name="connsiteX0-1" fmla="*/ 13249 w 1687745"/>
                    <a:gd name="connsiteY0-2" fmla="*/ 1035368 h 2070736"/>
                    <a:gd name="connsiteX1-3" fmla="*/ 850497 w 1687745"/>
                    <a:gd name="connsiteY1-4" fmla="*/ 0 h 2070736"/>
                    <a:gd name="connsiteX2-5" fmla="*/ 1687745 w 1687745"/>
                    <a:gd name="connsiteY2-6" fmla="*/ 1035368 h 2070736"/>
                    <a:gd name="connsiteX3-7" fmla="*/ 850497 w 1687745"/>
                    <a:gd name="connsiteY3-8" fmla="*/ 2070736 h 2070736"/>
                    <a:gd name="connsiteX4-9" fmla="*/ 13249 w 1687745"/>
                    <a:gd name="connsiteY4-10" fmla="*/ 1035368 h 2070736"/>
                    <a:gd name="connsiteX0-11" fmla="*/ 13249 w 1696474"/>
                    <a:gd name="connsiteY0-12" fmla="*/ 1035368 h 2070736"/>
                    <a:gd name="connsiteX1-13" fmla="*/ 850497 w 1696474"/>
                    <a:gd name="connsiteY1-14" fmla="*/ 0 h 2070736"/>
                    <a:gd name="connsiteX2-15" fmla="*/ 1687745 w 1696474"/>
                    <a:gd name="connsiteY2-16" fmla="*/ 1035368 h 2070736"/>
                    <a:gd name="connsiteX3-17" fmla="*/ 850497 w 1696474"/>
                    <a:gd name="connsiteY3-18" fmla="*/ 2070736 h 2070736"/>
                    <a:gd name="connsiteX4-19" fmla="*/ 13249 w 1696474"/>
                    <a:gd name="connsiteY4-20" fmla="*/ 1035368 h 20707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696474" h="2070736">
                      <a:moveTo>
                        <a:pt x="13249" y="1035368"/>
                      </a:moveTo>
                      <a:cubicBezTo>
                        <a:pt x="112309" y="471170"/>
                        <a:pt x="388098" y="0"/>
                        <a:pt x="850497" y="0"/>
                      </a:cubicBezTo>
                      <a:cubicBezTo>
                        <a:pt x="1312896" y="0"/>
                        <a:pt x="1611545" y="478790"/>
                        <a:pt x="1687745" y="1035368"/>
                      </a:cubicBezTo>
                      <a:cubicBezTo>
                        <a:pt x="1765308" y="1601901"/>
                        <a:pt x="1312896" y="2070736"/>
                        <a:pt x="850497" y="2070736"/>
                      </a:cubicBezTo>
                      <a:cubicBezTo>
                        <a:pt x="388098" y="2070736"/>
                        <a:pt x="-85811" y="1599566"/>
                        <a:pt x="13249" y="1035368"/>
                      </a:cubicBezTo>
                      <a:close/>
                    </a:path>
                  </a:pathLst>
                </a:custGeom>
                <a:gradFill>
                  <a:gsLst>
                    <a:gs pos="17000">
                      <a:srgbClr val="000000">
                        <a:alpha val="46000"/>
                      </a:srgbClr>
                    </a:gs>
                    <a:gs pos="34000">
                      <a:srgbClr val="000000">
                        <a:alpha val="43000"/>
                      </a:srgbClr>
                    </a:gs>
                    <a:gs pos="65000">
                      <a:srgbClr val="000000">
                        <a:alpha val="10000"/>
                      </a:srgbClr>
                    </a:gs>
                    <a:gs pos="51000">
                      <a:schemeClr val="tx1">
                        <a:alpha val="20000"/>
                      </a:schemeClr>
                    </a:gs>
                    <a:gs pos="78000">
                      <a:schemeClr val="tx1">
                        <a:alpha val="5000"/>
                      </a:schemeClr>
                    </a:gs>
                    <a:gs pos="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355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3" name="椭圆 172"/>
                <p:cNvSpPr/>
                <p:nvPr/>
              </p:nvSpPr>
              <p:spPr>
                <a:xfrm>
                  <a:off x="7567583" y="3243359"/>
                  <a:ext cx="1344545" cy="1344543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88900" dir="2700000" algn="tl" rotWithShape="0">
                    <a:srgbClr val="494949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4" name="椭圆 173"/>
                <p:cNvSpPr/>
                <p:nvPr/>
              </p:nvSpPr>
              <p:spPr>
                <a:xfrm>
                  <a:off x="7380501" y="3019185"/>
                  <a:ext cx="1596494" cy="1596494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444500" dist="152400" dir="2700000">
                    <a:srgbClr val="5F6D6C">
                      <a:alpha val="3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1" name="椭圆 170"/>
              <p:cNvSpPr/>
              <p:nvPr/>
            </p:nvSpPr>
            <p:spPr>
              <a:xfrm>
                <a:off x="3222820" y="1148080"/>
                <a:ext cx="1284820" cy="1284821"/>
              </a:xfrm>
              <a:prstGeom prst="ellipse">
                <a:avLst/>
              </a:prstGeom>
              <a:solidFill>
                <a:schemeClr val="bg1">
                  <a:alpha val="14000"/>
                </a:schemeClr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15900" dist="88900" dir="2700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3424661" y="1213335"/>
              <a:ext cx="867202" cy="7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75" name="矩形 7"/>
          <p:cNvSpPr/>
          <p:nvPr/>
        </p:nvSpPr>
        <p:spPr>
          <a:xfrm>
            <a:off x="7618696" y="3072625"/>
            <a:ext cx="2819809" cy="481755"/>
          </a:xfrm>
          <a:custGeom>
            <a:avLst/>
            <a:gdLst>
              <a:gd name="connsiteX0" fmla="*/ 0 w 4176464"/>
              <a:gd name="connsiteY0" fmla="*/ 0 h 620759"/>
              <a:gd name="connsiteX1" fmla="*/ 4176464 w 4176464"/>
              <a:gd name="connsiteY1" fmla="*/ 0 h 620759"/>
              <a:gd name="connsiteX2" fmla="*/ 4176464 w 4176464"/>
              <a:gd name="connsiteY2" fmla="*/ 620759 h 620759"/>
              <a:gd name="connsiteX3" fmla="*/ 0 w 4176464"/>
              <a:gd name="connsiteY3" fmla="*/ 620759 h 620759"/>
              <a:gd name="connsiteX4" fmla="*/ 0 w 4176464"/>
              <a:gd name="connsiteY4" fmla="*/ 0 h 620759"/>
              <a:gd name="connsiteX0-1" fmla="*/ 8404 w 4184868"/>
              <a:gd name="connsiteY0-2" fmla="*/ 0 h 620759"/>
              <a:gd name="connsiteX1-3" fmla="*/ 4184868 w 4184868"/>
              <a:gd name="connsiteY1-4" fmla="*/ 0 h 620759"/>
              <a:gd name="connsiteX2-5" fmla="*/ 4184868 w 4184868"/>
              <a:gd name="connsiteY2-6" fmla="*/ 620759 h 620759"/>
              <a:gd name="connsiteX3-7" fmla="*/ 8404 w 4184868"/>
              <a:gd name="connsiteY3-8" fmla="*/ 620759 h 620759"/>
              <a:gd name="connsiteX4-9" fmla="*/ 0 w 4184868"/>
              <a:gd name="connsiteY4-10" fmla="*/ 287258 h 620759"/>
              <a:gd name="connsiteX5" fmla="*/ 8404 w 4184868"/>
              <a:gd name="connsiteY5" fmla="*/ 0 h 620759"/>
              <a:gd name="connsiteX0-11" fmla="*/ 0 w 4176464"/>
              <a:gd name="connsiteY0-12" fmla="*/ 0 h 620759"/>
              <a:gd name="connsiteX1-13" fmla="*/ 4176464 w 4176464"/>
              <a:gd name="connsiteY1-14" fmla="*/ 0 h 620759"/>
              <a:gd name="connsiteX2-15" fmla="*/ 4176464 w 4176464"/>
              <a:gd name="connsiteY2-16" fmla="*/ 620759 h 620759"/>
              <a:gd name="connsiteX3-17" fmla="*/ 0 w 4176464"/>
              <a:gd name="connsiteY3-18" fmla="*/ 620759 h 620759"/>
              <a:gd name="connsiteX4-19" fmla="*/ 189716 w 4176464"/>
              <a:gd name="connsiteY4-20" fmla="*/ 287258 h 620759"/>
              <a:gd name="connsiteX5-21" fmla="*/ 0 w 4176464"/>
              <a:gd name="connsiteY5-22" fmla="*/ 0 h 620759"/>
              <a:gd name="connsiteX0-23" fmla="*/ 0 w 4176464"/>
              <a:gd name="connsiteY0-24" fmla="*/ 0 h 620759"/>
              <a:gd name="connsiteX1-25" fmla="*/ 4176464 w 4176464"/>
              <a:gd name="connsiteY1-26" fmla="*/ 0 h 620759"/>
              <a:gd name="connsiteX2-27" fmla="*/ 4176464 w 4176464"/>
              <a:gd name="connsiteY2-28" fmla="*/ 620759 h 620759"/>
              <a:gd name="connsiteX3-29" fmla="*/ 0 w 4176464"/>
              <a:gd name="connsiteY3-30" fmla="*/ 620759 h 620759"/>
              <a:gd name="connsiteX4-31" fmla="*/ 161141 w 4176464"/>
              <a:gd name="connsiteY4-32" fmla="*/ 306308 h 620759"/>
              <a:gd name="connsiteX5-33" fmla="*/ 0 w 4176464"/>
              <a:gd name="connsiteY5-34" fmla="*/ 0 h 620759"/>
              <a:gd name="connsiteX0-35" fmla="*/ 0 w 4176464"/>
              <a:gd name="connsiteY0-36" fmla="*/ 0 h 620759"/>
              <a:gd name="connsiteX1-37" fmla="*/ 4176464 w 4176464"/>
              <a:gd name="connsiteY1-38" fmla="*/ 0 h 620759"/>
              <a:gd name="connsiteX2-39" fmla="*/ 4176464 w 4176464"/>
              <a:gd name="connsiteY2-40" fmla="*/ 620759 h 620759"/>
              <a:gd name="connsiteX3-41" fmla="*/ 0 w 4176464"/>
              <a:gd name="connsiteY3-42" fmla="*/ 620759 h 620759"/>
              <a:gd name="connsiteX4-43" fmla="*/ 122392 w 4176464"/>
              <a:gd name="connsiteY4-44" fmla="*/ 306307 h 620759"/>
              <a:gd name="connsiteX5-45" fmla="*/ 0 w 4176464"/>
              <a:gd name="connsiteY5-46" fmla="*/ 0 h 6207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176464" h="620759">
                <a:moveTo>
                  <a:pt x="0" y="0"/>
                </a:moveTo>
                <a:lnTo>
                  <a:pt x="4176464" y="0"/>
                </a:lnTo>
                <a:lnTo>
                  <a:pt x="4176464" y="620759"/>
                </a:lnTo>
                <a:lnTo>
                  <a:pt x="0" y="620759"/>
                </a:lnTo>
                <a:lnTo>
                  <a:pt x="122392" y="30630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lIns="91449" tIns="45724" rIns="91449" bIns="45724" rtlCol="0" anchor="ctr"/>
          <a:lstStyle/>
          <a:p>
            <a:pPr lvl="0" defTabSz="914400"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78"/>
          <p:cNvGrpSpPr/>
          <p:nvPr/>
        </p:nvGrpSpPr>
        <p:grpSpPr>
          <a:xfrm>
            <a:off x="6543965" y="3882746"/>
            <a:ext cx="1039515" cy="1225787"/>
            <a:chOff x="3150395" y="933507"/>
            <a:chExt cx="1559927" cy="1839452"/>
          </a:xfrm>
        </p:grpSpPr>
        <p:grpSp>
          <p:nvGrpSpPr>
            <p:cNvPr id="13" name="组合 179"/>
            <p:cNvGrpSpPr/>
            <p:nvPr/>
          </p:nvGrpSpPr>
          <p:grpSpPr>
            <a:xfrm>
              <a:off x="3150395" y="933507"/>
              <a:ext cx="1559927" cy="1839452"/>
              <a:chOff x="3222820" y="1148080"/>
              <a:chExt cx="1484216" cy="1750177"/>
            </a:xfrm>
          </p:grpSpPr>
          <p:grpSp>
            <p:nvGrpSpPr>
              <p:cNvPr id="14" name="组合 181"/>
              <p:cNvGrpSpPr/>
              <p:nvPr/>
            </p:nvGrpSpPr>
            <p:grpSpPr>
              <a:xfrm>
                <a:off x="3420363" y="1295115"/>
                <a:ext cx="1286673" cy="1603142"/>
                <a:chOff x="7380501" y="2927402"/>
                <a:chExt cx="2311887" cy="2880512"/>
              </a:xfrm>
            </p:grpSpPr>
            <p:sp>
              <p:nvSpPr>
                <p:cNvPr id="184" name="椭圆 50"/>
                <p:cNvSpPr/>
                <p:nvPr/>
              </p:nvSpPr>
              <p:spPr>
                <a:xfrm rot="18900000">
                  <a:off x="7501948" y="2927402"/>
                  <a:ext cx="2190440" cy="2880512"/>
                </a:xfrm>
                <a:custGeom>
                  <a:avLst/>
                  <a:gdLst>
                    <a:gd name="connsiteX0" fmla="*/ 0 w 1674495"/>
                    <a:gd name="connsiteY0" fmla="*/ 1035368 h 2070735"/>
                    <a:gd name="connsiteX1" fmla="*/ 837248 w 1674495"/>
                    <a:gd name="connsiteY1" fmla="*/ 0 h 2070735"/>
                    <a:gd name="connsiteX2" fmla="*/ 1674496 w 1674495"/>
                    <a:gd name="connsiteY2" fmla="*/ 1035368 h 2070735"/>
                    <a:gd name="connsiteX3" fmla="*/ 837248 w 1674495"/>
                    <a:gd name="connsiteY3" fmla="*/ 2070736 h 2070735"/>
                    <a:gd name="connsiteX4" fmla="*/ 0 w 1674495"/>
                    <a:gd name="connsiteY4" fmla="*/ 1035368 h 2070735"/>
                    <a:gd name="connsiteX0-1" fmla="*/ 13249 w 1687745"/>
                    <a:gd name="connsiteY0-2" fmla="*/ 1035368 h 2070736"/>
                    <a:gd name="connsiteX1-3" fmla="*/ 850497 w 1687745"/>
                    <a:gd name="connsiteY1-4" fmla="*/ 0 h 2070736"/>
                    <a:gd name="connsiteX2-5" fmla="*/ 1687745 w 1687745"/>
                    <a:gd name="connsiteY2-6" fmla="*/ 1035368 h 2070736"/>
                    <a:gd name="connsiteX3-7" fmla="*/ 850497 w 1687745"/>
                    <a:gd name="connsiteY3-8" fmla="*/ 2070736 h 2070736"/>
                    <a:gd name="connsiteX4-9" fmla="*/ 13249 w 1687745"/>
                    <a:gd name="connsiteY4-10" fmla="*/ 1035368 h 2070736"/>
                    <a:gd name="connsiteX0-11" fmla="*/ 13249 w 1696474"/>
                    <a:gd name="connsiteY0-12" fmla="*/ 1035368 h 2070736"/>
                    <a:gd name="connsiteX1-13" fmla="*/ 850497 w 1696474"/>
                    <a:gd name="connsiteY1-14" fmla="*/ 0 h 2070736"/>
                    <a:gd name="connsiteX2-15" fmla="*/ 1687745 w 1696474"/>
                    <a:gd name="connsiteY2-16" fmla="*/ 1035368 h 2070736"/>
                    <a:gd name="connsiteX3-17" fmla="*/ 850497 w 1696474"/>
                    <a:gd name="connsiteY3-18" fmla="*/ 2070736 h 2070736"/>
                    <a:gd name="connsiteX4-19" fmla="*/ 13249 w 1696474"/>
                    <a:gd name="connsiteY4-20" fmla="*/ 1035368 h 20707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696474" h="2070736">
                      <a:moveTo>
                        <a:pt x="13249" y="1035368"/>
                      </a:moveTo>
                      <a:cubicBezTo>
                        <a:pt x="112309" y="471170"/>
                        <a:pt x="388098" y="0"/>
                        <a:pt x="850497" y="0"/>
                      </a:cubicBezTo>
                      <a:cubicBezTo>
                        <a:pt x="1312896" y="0"/>
                        <a:pt x="1611545" y="478790"/>
                        <a:pt x="1687745" y="1035368"/>
                      </a:cubicBezTo>
                      <a:cubicBezTo>
                        <a:pt x="1765308" y="1601901"/>
                        <a:pt x="1312896" y="2070736"/>
                        <a:pt x="850497" y="2070736"/>
                      </a:cubicBezTo>
                      <a:cubicBezTo>
                        <a:pt x="388098" y="2070736"/>
                        <a:pt x="-85811" y="1599566"/>
                        <a:pt x="13249" y="1035368"/>
                      </a:cubicBezTo>
                      <a:close/>
                    </a:path>
                  </a:pathLst>
                </a:custGeom>
                <a:gradFill>
                  <a:gsLst>
                    <a:gs pos="17000">
                      <a:srgbClr val="000000">
                        <a:alpha val="46000"/>
                      </a:srgbClr>
                    </a:gs>
                    <a:gs pos="34000">
                      <a:srgbClr val="000000">
                        <a:alpha val="43000"/>
                      </a:srgbClr>
                    </a:gs>
                    <a:gs pos="65000">
                      <a:srgbClr val="000000">
                        <a:alpha val="10000"/>
                      </a:srgbClr>
                    </a:gs>
                    <a:gs pos="51000">
                      <a:schemeClr val="tx1">
                        <a:alpha val="20000"/>
                      </a:schemeClr>
                    </a:gs>
                    <a:gs pos="78000">
                      <a:schemeClr val="tx1">
                        <a:alpha val="5000"/>
                      </a:schemeClr>
                    </a:gs>
                    <a:gs pos="0">
                      <a:schemeClr val="tx1"/>
                    </a:gs>
                    <a:gs pos="100000">
                      <a:schemeClr val="tx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  <a:effectLst>
                  <a:softEdge rad="355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5" name="椭圆 184"/>
                <p:cNvSpPr/>
                <p:nvPr/>
              </p:nvSpPr>
              <p:spPr>
                <a:xfrm>
                  <a:off x="7567583" y="3243359"/>
                  <a:ext cx="1344545" cy="1344543"/>
                </a:xfrm>
                <a:prstGeom prst="ellipse">
                  <a:avLst/>
                </a:prstGeom>
                <a:gradFill>
                  <a:gsLst>
                    <a:gs pos="43000">
                      <a:srgbClr val="F7F7F7"/>
                    </a:gs>
                    <a:gs pos="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39700" dist="88900" dir="2700000" algn="tl" rotWithShape="0">
                    <a:srgbClr val="494949">
                      <a:alpha val="3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6" name="椭圆 185"/>
                <p:cNvSpPr/>
                <p:nvPr/>
              </p:nvSpPr>
              <p:spPr>
                <a:xfrm>
                  <a:off x="7380501" y="3019185"/>
                  <a:ext cx="1596494" cy="1596494"/>
                </a:xfrm>
                <a:prstGeom prst="ellipse">
                  <a:avLst/>
                </a:prstGeom>
                <a:gradFill>
                  <a:gsLst>
                    <a:gs pos="39000">
                      <a:schemeClr val="bg1"/>
                    </a:gs>
                    <a:gs pos="53000">
                      <a:srgbClr val="F7F7F7"/>
                    </a:gs>
                    <a:gs pos="11000">
                      <a:schemeClr val="bg1">
                        <a:alpha val="99000"/>
                      </a:schemeClr>
                    </a:gs>
                    <a:gs pos="100000">
                      <a:srgbClr val="B8C0C0"/>
                    </a:gs>
                  </a:gsLst>
                  <a:lin ang="2700000" scaled="1"/>
                </a:gradFill>
                <a:ln>
                  <a:noFill/>
                </a:ln>
                <a:effectLst>
                  <a:innerShdw blurRad="444500" dist="152400" dir="2700000">
                    <a:srgbClr val="5F6D6C">
                      <a:alpha val="36000"/>
                    </a:srgb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83" name="椭圆 182"/>
              <p:cNvSpPr/>
              <p:nvPr/>
            </p:nvSpPr>
            <p:spPr>
              <a:xfrm>
                <a:off x="3222820" y="1148080"/>
                <a:ext cx="1284820" cy="1284821"/>
              </a:xfrm>
              <a:prstGeom prst="ellipse">
                <a:avLst/>
              </a:prstGeom>
              <a:solidFill>
                <a:schemeClr val="bg1">
                  <a:alpha val="14000"/>
                </a:schemeClr>
              </a:solidFill>
              <a:ln w="1587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15900" dist="88900" dir="2700000" algn="tl" rotWithShape="0">
                  <a:prstClr val="black">
                    <a:alpha val="1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1" name="文本框 180"/>
            <p:cNvSpPr txBox="1"/>
            <p:nvPr/>
          </p:nvSpPr>
          <p:spPr>
            <a:xfrm>
              <a:off x="3424661" y="1213335"/>
              <a:ext cx="851414" cy="7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blipFill dpi="0" rotWithShape="1">
                    <a:blip r:embed="rId1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blipFill dpi="0" rotWithShape="1">
                  <a:blip r:embed="rId1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87" name="矩形 7"/>
          <p:cNvSpPr/>
          <p:nvPr/>
        </p:nvSpPr>
        <p:spPr>
          <a:xfrm>
            <a:off x="7618696" y="4108009"/>
            <a:ext cx="2819809" cy="481755"/>
          </a:xfrm>
          <a:custGeom>
            <a:avLst/>
            <a:gdLst>
              <a:gd name="connsiteX0" fmla="*/ 0 w 4176464"/>
              <a:gd name="connsiteY0" fmla="*/ 0 h 620759"/>
              <a:gd name="connsiteX1" fmla="*/ 4176464 w 4176464"/>
              <a:gd name="connsiteY1" fmla="*/ 0 h 620759"/>
              <a:gd name="connsiteX2" fmla="*/ 4176464 w 4176464"/>
              <a:gd name="connsiteY2" fmla="*/ 620759 h 620759"/>
              <a:gd name="connsiteX3" fmla="*/ 0 w 4176464"/>
              <a:gd name="connsiteY3" fmla="*/ 620759 h 620759"/>
              <a:gd name="connsiteX4" fmla="*/ 0 w 4176464"/>
              <a:gd name="connsiteY4" fmla="*/ 0 h 620759"/>
              <a:gd name="connsiteX0-1" fmla="*/ 8404 w 4184868"/>
              <a:gd name="connsiteY0-2" fmla="*/ 0 h 620759"/>
              <a:gd name="connsiteX1-3" fmla="*/ 4184868 w 4184868"/>
              <a:gd name="connsiteY1-4" fmla="*/ 0 h 620759"/>
              <a:gd name="connsiteX2-5" fmla="*/ 4184868 w 4184868"/>
              <a:gd name="connsiteY2-6" fmla="*/ 620759 h 620759"/>
              <a:gd name="connsiteX3-7" fmla="*/ 8404 w 4184868"/>
              <a:gd name="connsiteY3-8" fmla="*/ 620759 h 620759"/>
              <a:gd name="connsiteX4-9" fmla="*/ 0 w 4184868"/>
              <a:gd name="connsiteY4-10" fmla="*/ 287258 h 620759"/>
              <a:gd name="connsiteX5" fmla="*/ 8404 w 4184868"/>
              <a:gd name="connsiteY5" fmla="*/ 0 h 620759"/>
              <a:gd name="connsiteX0-11" fmla="*/ 0 w 4176464"/>
              <a:gd name="connsiteY0-12" fmla="*/ 0 h 620759"/>
              <a:gd name="connsiteX1-13" fmla="*/ 4176464 w 4176464"/>
              <a:gd name="connsiteY1-14" fmla="*/ 0 h 620759"/>
              <a:gd name="connsiteX2-15" fmla="*/ 4176464 w 4176464"/>
              <a:gd name="connsiteY2-16" fmla="*/ 620759 h 620759"/>
              <a:gd name="connsiteX3-17" fmla="*/ 0 w 4176464"/>
              <a:gd name="connsiteY3-18" fmla="*/ 620759 h 620759"/>
              <a:gd name="connsiteX4-19" fmla="*/ 189716 w 4176464"/>
              <a:gd name="connsiteY4-20" fmla="*/ 287258 h 620759"/>
              <a:gd name="connsiteX5-21" fmla="*/ 0 w 4176464"/>
              <a:gd name="connsiteY5-22" fmla="*/ 0 h 620759"/>
              <a:gd name="connsiteX0-23" fmla="*/ 0 w 4176464"/>
              <a:gd name="connsiteY0-24" fmla="*/ 0 h 620759"/>
              <a:gd name="connsiteX1-25" fmla="*/ 4176464 w 4176464"/>
              <a:gd name="connsiteY1-26" fmla="*/ 0 h 620759"/>
              <a:gd name="connsiteX2-27" fmla="*/ 4176464 w 4176464"/>
              <a:gd name="connsiteY2-28" fmla="*/ 620759 h 620759"/>
              <a:gd name="connsiteX3-29" fmla="*/ 0 w 4176464"/>
              <a:gd name="connsiteY3-30" fmla="*/ 620759 h 620759"/>
              <a:gd name="connsiteX4-31" fmla="*/ 161141 w 4176464"/>
              <a:gd name="connsiteY4-32" fmla="*/ 306308 h 620759"/>
              <a:gd name="connsiteX5-33" fmla="*/ 0 w 4176464"/>
              <a:gd name="connsiteY5-34" fmla="*/ 0 h 620759"/>
              <a:gd name="connsiteX0-35" fmla="*/ 0 w 4176464"/>
              <a:gd name="connsiteY0-36" fmla="*/ 0 h 620759"/>
              <a:gd name="connsiteX1-37" fmla="*/ 4176464 w 4176464"/>
              <a:gd name="connsiteY1-38" fmla="*/ 0 h 620759"/>
              <a:gd name="connsiteX2-39" fmla="*/ 4176464 w 4176464"/>
              <a:gd name="connsiteY2-40" fmla="*/ 620759 h 620759"/>
              <a:gd name="connsiteX3-41" fmla="*/ 0 w 4176464"/>
              <a:gd name="connsiteY3-42" fmla="*/ 620759 h 620759"/>
              <a:gd name="connsiteX4-43" fmla="*/ 122392 w 4176464"/>
              <a:gd name="connsiteY4-44" fmla="*/ 306307 h 620759"/>
              <a:gd name="connsiteX5-45" fmla="*/ 0 w 4176464"/>
              <a:gd name="connsiteY5-46" fmla="*/ 0 h 62075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176464" h="620759">
                <a:moveTo>
                  <a:pt x="0" y="0"/>
                </a:moveTo>
                <a:lnTo>
                  <a:pt x="4176464" y="0"/>
                </a:lnTo>
                <a:lnTo>
                  <a:pt x="4176464" y="620759"/>
                </a:lnTo>
                <a:lnTo>
                  <a:pt x="0" y="620759"/>
                </a:lnTo>
                <a:lnTo>
                  <a:pt x="122392" y="306307"/>
                </a:lnTo>
                <a:lnTo>
                  <a:pt x="0" y="0"/>
                </a:lnTo>
                <a:close/>
              </a:path>
            </a:pathLst>
          </a:custGeom>
          <a:noFill/>
          <a:ln w="25400" cap="flat" cmpd="sng" algn="ctr">
            <a:noFill/>
            <a:prstDash val="solid"/>
          </a:ln>
          <a:effectLst/>
        </p:spPr>
        <p:txBody>
          <a:bodyPr lIns="91449" tIns="45724" rIns="91449" bIns="45724" rtlCol="0" anchor="ctr"/>
          <a:lstStyle/>
          <a:p>
            <a:pPr lvl="0" defTabSz="914400"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背景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49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49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/>
      <p:bldP spid="175" grpId="0"/>
      <p:bldP spid="1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恻隐之心，仁之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羞恶之心，义之端也；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辞让之心，礼之端也；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是非之心，智之端也。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四端也，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其有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四体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端：萌芽，发端。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之，助词，取独。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是，这。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犹：犹如，好像。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四体：四肢。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恻隐之心，仁之端也；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羞恶之心，义之端也；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辞让之心，礼之端也；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是非之心，智之端也。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人之有是四端也，犹其有四体也。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同情心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是仁的发端；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羞耻心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是义的发端；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谦让心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是礼的发端；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是非心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是智的发端。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人有这四种发端，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就像有四肢一样。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有是四端而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自谓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者，自贼者也；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谓其君不能者，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贼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其君者也。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不能：不行。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贼：伤害。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21101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有是四端而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自谓不能者，自贼者也；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谓其君不能者，贼其君者也。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88828" y="559399"/>
            <a:ext cx="6104960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有了这四种发端却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自认为不行的，是自暴自弃的人；认为他的君主不行的，是伤害君主的人。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61426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凡有四端于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者，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知皆扩而充之矣，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若火之始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，泉之始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苟能充之，足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四海；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苟不充之，不足以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父母。”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099586" y="537883"/>
            <a:ext cx="609420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我：自身。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然：通“燃”，燃烧。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达：流通，泉水涌出。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苟：如果。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以：连词，来。</a:t>
            </a:r>
            <a:r>
              <a:rPr 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保：安定。</a:t>
            </a:r>
            <a:endParaRPr lang="zh-CN" altLang="en-US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事：服侍，侍奉。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凡有四端于我者，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知皆扩而充之矣，</a:t>
            </a:r>
            <a:endParaRPr lang="en-US" altLang="zh-CN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若火之始然，泉之始达。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苟能充之，足以保四海；苟不充之，不足以事父母。”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0" y="3399415"/>
            <a:ext cx="121937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凡是有这四种发端的人，知道都要扩大充实它们，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就像火刚刚开始燃烧，泉水刚刚开始流淌。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能够扩充它们，便足以安定天下，</a:t>
            </a:r>
            <a:endParaRPr lang="en-US" altLang="zh-CN" sz="32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不能够扩充它们，就连赡养父母都成问题。”</a:t>
            </a:r>
            <a:endParaRPr lang="zh-CN" altLang="en-US" sz="32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0" y="1400784"/>
            <a:ext cx="5807413" cy="394658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87547" y="2277287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梳理文章</a:t>
            </a:r>
            <a:endParaRPr lang="zh-CN" altLang="en-US" sz="8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6252135" y="1675857"/>
            <a:ext cx="0" cy="3489732"/>
          </a:xfrm>
          <a:prstGeom prst="line">
            <a:avLst/>
          </a:prstGeom>
          <a:ln w="3175">
            <a:solidFill>
              <a:srgbClr val="D43B6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矩形 211"/>
          <p:cNvSpPr/>
          <p:nvPr/>
        </p:nvSpPr>
        <p:spPr>
          <a:xfrm>
            <a:off x="-86426" y="1274323"/>
            <a:ext cx="6010571" cy="4212077"/>
          </a:xfrm>
          <a:prstGeom prst="rect">
            <a:avLst/>
          </a:prstGeom>
          <a:noFill/>
          <a:ln w="57150">
            <a:solidFill>
              <a:srgbClr val="E01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2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第一层（开头至“治天下可运之掌上”）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提出“人皆有不忍人之心”的观点，指出“以不忍人之心，行不忍人之政”，治理天下就很容易了。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0" y="3399415"/>
            <a:ext cx="12193788" cy="222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人皆有不忍人之心（观点）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行不忍人之政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仁心（人性）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仁政（政治）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不忍人之心是与生俱来的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所以推行仁政是天经地义的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第二层（“所以谓人皆有不忍人之心者”至“非恶其声而然也”）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举例论证“人皆有不忍人之尽”的观点。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0" y="3399415"/>
            <a:ext cx="1219378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孺子将入井（举例论证）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人皆有恻隐之心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第三层（“由是观之”至“不足以事父母”）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阐述人要有“恻隐之心”“羞恶之心”“辞让之心”“是非之心”，扩充它们，就足以安定天下。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58815" y="989704"/>
            <a:ext cx="3442447" cy="2700169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5330" y="1982081"/>
            <a:ext cx="2786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endParaRPr lang="zh-CN" altLang="en-US" sz="4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" y="1075763"/>
          <a:ext cx="12191998" cy="3958816"/>
        </p:xfrm>
        <a:graphic>
          <a:graphicData uri="http://schemas.openxmlformats.org/drawingml/2006/table">
            <a:tbl>
              <a:tblPr/>
              <a:tblGrid>
                <a:gridCol w="3092173"/>
                <a:gridCol w="3092173"/>
                <a:gridCol w="2915479"/>
                <a:gridCol w="3092173"/>
              </a:tblGrid>
              <a:tr h="989704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不忍人之心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恻隐之心</a:t>
                      </a: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en-US" altLang="zh-CN" sz="2800" b="1" kern="1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仁</a:t>
                      </a: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之端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火始然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泉始达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扩而充之</a:t>
                      </a:r>
                      <a:r>
                        <a:rPr lang="en-US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en-US" sz="2800" b="1" kern="1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保</a:t>
                      </a: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四海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苟不充之</a:t>
                      </a:r>
                      <a:r>
                        <a:rPr lang="en-US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不足以事父母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9704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羞恶之心</a:t>
                      </a:r>
                      <a:r>
                        <a:rPr lang="en-US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en-US" sz="2800" b="1" kern="1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义</a:t>
                      </a: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之端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  <a:tr h="989704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辞让之心</a:t>
                      </a: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en-US" altLang="zh-CN" sz="2800" b="1" kern="1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礼之</a:t>
                      </a: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端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  <a:tr h="989704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是非之心</a:t>
                      </a: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——</a:t>
                      </a:r>
                      <a:endParaRPr lang="en-US" altLang="zh-CN" sz="2800" b="1" kern="10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800" b="1" kern="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智</a:t>
                      </a:r>
                      <a:r>
                        <a:rPr lang="zh-CN" sz="2800" b="1" kern="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之端</a:t>
                      </a:r>
                      <a:endParaRPr lang="zh-CN" sz="28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0" y="1400784"/>
            <a:ext cx="5807413" cy="394658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87547" y="2277287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zh-CN" altLang="en-US" sz="8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6252135" y="1675857"/>
            <a:ext cx="0" cy="3489732"/>
          </a:xfrm>
          <a:prstGeom prst="line">
            <a:avLst/>
          </a:prstGeom>
          <a:ln w="3175">
            <a:solidFill>
              <a:srgbClr val="D43B6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矩形 211"/>
          <p:cNvSpPr/>
          <p:nvPr/>
        </p:nvSpPr>
        <p:spPr>
          <a:xfrm>
            <a:off x="-86426" y="1274323"/>
            <a:ext cx="6010571" cy="4212077"/>
          </a:xfrm>
          <a:prstGeom prst="rect">
            <a:avLst/>
          </a:prstGeom>
          <a:noFill/>
          <a:ln w="57150">
            <a:solidFill>
              <a:srgbClr val="E01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2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102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探究孟子的论断是否有充分的合理性。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411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抑王兴甲兵，危士臣，构怨于诸侯，然后快于心与？</a:t>
            </a:r>
            <a:endParaRPr lang="en-US" altLang="zh-CN" sz="3600" b="1" dirty="0" smtClean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3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今王发政施仁，使天下仕者皆欲立于王之朝，耕者皆欲耕于王之野，商贾皆欲藏于王之市，行旅皆欲出于王之涂，天下之欲疾其君者皆欲赴愬于王；其若是，孰能御之？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 132"/>
          <p:cNvSpPr/>
          <p:nvPr/>
        </p:nvSpPr>
        <p:spPr>
          <a:xfrm>
            <a:off x="0" y="1400784"/>
            <a:ext cx="5807413" cy="3946580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文本框 133"/>
          <p:cNvSpPr txBox="1"/>
          <p:nvPr/>
        </p:nvSpPr>
        <p:spPr>
          <a:xfrm>
            <a:off x="87547" y="2277287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8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 flipV="1">
            <a:off x="6252135" y="1675857"/>
            <a:ext cx="0" cy="3489732"/>
          </a:xfrm>
          <a:prstGeom prst="line">
            <a:avLst/>
          </a:prstGeom>
          <a:ln w="3175">
            <a:solidFill>
              <a:srgbClr val="D43B66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矩形 211"/>
          <p:cNvSpPr/>
          <p:nvPr/>
        </p:nvSpPr>
        <p:spPr>
          <a:xfrm>
            <a:off x="-86426" y="1274323"/>
            <a:ext cx="6010571" cy="4212077"/>
          </a:xfrm>
          <a:prstGeom prst="rect">
            <a:avLst/>
          </a:prstGeom>
          <a:noFill/>
          <a:ln w="57150">
            <a:solidFill>
              <a:srgbClr val="E015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nimBg="1"/>
      <p:bldP spid="2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173506" y="989704"/>
            <a:ext cx="5744583" cy="2700169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1847" y="1605560"/>
            <a:ext cx="27862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因为高尚才成绝响</a:t>
            </a:r>
            <a:endParaRPr lang="zh-CN" altLang="en-US" sz="4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411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孟子的一切出发点，都围绕百姓。甚至，他出入齐国，还有魏国宫廷时，面对着歌舞摇曳的君主，面对着狐裘在身的诸侯，谈到的都是百姓。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有人说，这是不识相。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不，这是一种担当。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4948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次，当他听说有国君施行暴政时，长叹一声，认为这都是自己的错误，自己最近闭门读书，没有走出去，没有向这些君主进行教育，以至于此。读着这些文字，有时，让人为这位老人的看法感到好笑，可是，笑过，又深深为他的责任心感动。中国知识分子那种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位卑未敢忘忧国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的思想，薪尽火传，从孔孟时代，就从未断绝。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也是因为这样的担当和责任，使得他的语言，有时那样直接，那样单刀直入，刀刀见血。翻遍整个史册，也只有他敢说出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民为重，社稷次之，君为轻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的话；也只有他敢于警告那些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嗜杀者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得道多助，失道寡助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；也只有他敢于将桀纣一类的暴君，称之为独夫民贼，惊天骇地地提出，商汤伐桀、武王伐纣，不是以下犯上，是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闻诛一夫纣矣，未闻弑君也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多少年后，明朝建立，那个将封建集权发挥到登峰造极的皇帝朱元璋，坐在金銮殿上，拿着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一书，抄起笔使劲删改着，红着眼珠子告诉身边人，这个孟子，如果活在明朝，一定会被诛灭九族。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这些让朱元璋痛恨的，恰是孟子最高尚的地方。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一个人不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不戚戚于贫贱，不汲汲于富贵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，心心念念，都是天下苍生，这是一种博大，一种无私。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孟子（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约公元前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372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289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），名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轲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，邹国（今山东邹城东南）人。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三岁时，父亲去逝，全靠母亲教育。孟子从小立志学儒习礼，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受业于</a:t>
            </a:r>
            <a:r>
              <a:rPr lang="zh-CN" altLang="en-US" sz="3200" b="1" dirty="0" smtClean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子思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孔子之孙</a:t>
            </a:r>
            <a:r>
              <a:rPr 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之门人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上承孔子、子思之学。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577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一个人不顾今生，不顾后世，笔下嘴里都是他人，都是百姓，这是一种伟大，一种高尚。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有人说，中国哲学从诞生之日起，就走向高峰，从此，后人再难逾越。这里所指的，当然是以儒家为主的学说。之所以会这样，是因为，后世有几人具有孟子那样大无私、大无畏、大悲悯情怀。</a:t>
            </a:r>
            <a:endParaRPr lang="zh-CN" altLang="en-US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孟子，因为高尚，才成绝唱！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孟子是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儒家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学派的代表人物之一，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孔子、荀子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是先秦儒家的三位代表人物，与孔子并称“孔孟”。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提出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“民贵君轻”的民本思想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反对兼并战争，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主张“保民而王”；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主张“民有恒产”，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减轻赋税；</a:t>
            </a:r>
            <a:endParaRPr lang="zh-CN" altLang="en-US" sz="32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强调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舍身取义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58815" y="989704"/>
            <a:ext cx="3442447" cy="2700169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5330" y="1982081"/>
            <a:ext cx="2786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4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9398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是记录孟子言行的著作，共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篇，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一般认为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孟子及其弟子共同编著的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属先秦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语录体散文集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E0150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958815" y="989704"/>
            <a:ext cx="3442447" cy="2700169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5330" y="1982081"/>
            <a:ext cx="2786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社会背景</a:t>
            </a:r>
            <a:endParaRPr lang="zh-CN" altLang="en-US" sz="4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3165</Words>
  <Application>WPS 演示</Application>
  <PresentationFormat>自定义</PresentationFormat>
  <Paragraphs>274</Paragraphs>
  <Slides>40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1" baseType="lpstr">
      <vt:lpstr>Arial</vt:lpstr>
      <vt:lpstr>宋体</vt:lpstr>
      <vt:lpstr>Wingdings</vt:lpstr>
      <vt:lpstr>华文楷体</vt:lpstr>
      <vt:lpstr>微软雅黑</vt:lpstr>
      <vt:lpstr>Impact</vt:lpstr>
      <vt:lpstr>黑体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Administrator</cp:lastModifiedBy>
  <cp:revision>18</cp:revision>
  <dcterms:created xsi:type="dcterms:W3CDTF">2016-08-25T07:58:00Z</dcterms:created>
  <dcterms:modified xsi:type="dcterms:W3CDTF">2021-09-13T02:11:17Z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