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23" r:id="rId3"/>
    <p:sldId id="523" r:id="rId5"/>
    <p:sldId id="1089" r:id="rId6"/>
    <p:sldId id="1117" r:id="rId7"/>
    <p:sldId id="1090" r:id="rId8"/>
    <p:sldId id="1116" r:id="rId9"/>
    <p:sldId id="1091" r:id="rId10"/>
    <p:sldId id="1092" r:id="rId11"/>
    <p:sldId id="1100" r:id="rId12"/>
    <p:sldId id="1101" r:id="rId13"/>
    <p:sldId id="1105" r:id="rId14"/>
    <p:sldId id="1107" r:id="rId15"/>
    <p:sldId id="1108" r:id="rId16"/>
    <p:sldId id="1102" r:id="rId17"/>
    <p:sldId id="1103" r:id="rId18"/>
    <p:sldId id="1109" r:id="rId19"/>
    <p:sldId id="1098" r:id="rId20"/>
    <p:sldId id="1104" r:id="rId21"/>
    <p:sldId id="1110" r:id="rId22"/>
  </p:sldIdLst>
  <p:sldSz cx="9144000" cy="5143500" type="screen16x9"/>
  <p:notesSz cx="6858000" cy="9144000"/>
  <p:embeddedFontLst>
    <p:embeddedFont>
      <p:font typeface="微软雅黑" panose="020B050302020402020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黑体" panose="0201060906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60093"/>
    <a:srgbClr val="A38302"/>
    <a:srgbClr val="0066FF"/>
    <a:srgbClr val="FF0000"/>
    <a:srgbClr val="FEFCDE"/>
    <a:srgbClr val="00B050"/>
    <a:srgbClr val="FF00FF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9814" autoAdjust="0"/>
  </p:normalViewPr>
  <p:slideViewPr>
    <p:cSldViewPr>
      <p:cViewPr>
        <p:scale>
          <a:sx n="75" d="100"/>
          <a:sy n="75" d="100"/>
        </p:scale>
        <p:origin x="-1878" y="-81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408502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2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-5643" y="4310273"/>
            <a:ext cx="838870" cy="827584"/>
          </a:xfrm>
          <a:prstGeom prst="rect">
            <a:avLst/>
          </a:prstGeom>
          <a:noFill/>
        </p:spPr>
      </p:pic>
      <p:pic>
        <p:nvPicPr>
          <p:cNvPr id="7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821941" y="4310273"/>
            <a:ext cx="838870" cy="827584"/>
          </a:xfrm>
          <a:prstGeom prst="rect">
            <a:avLst/>
          </a:prstGeom>
          <a:noFill/>
        </p:spPr>
      </p:pic>
      <p:pic>
        <p:nvPicPr>
          <p:cNvPr id="8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1614029" y="4310273"/>
            <a:ext cx="838870" cy="827584"/>
          </a:xfrm>
          <a:prstGeom prst="rect">
            <a:avLst/>
          </a:prstGeom>
          <a:noFill/>
        </p:spPr>
      </p:pic>
      <p:pic>
        <p:nvPicPr>
          <p:cNvPr id="9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2406117" y="4310273"/>
            <a:ext cx="838870" cy="827584"/>
          </a:xfrm>
          <a:prstGeom prst="rect">
            <a:avLst/>
          </a:prstGeom>
          <a:noFill/>
        </p:spPr>
      </p:pic>
      <p:pic>
        <p:nvPicPr>
          <p:cNvPr id="10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3233701" y="4310273"/>
            <a:ext cx="838870" cy="827584"/>
          </a:xfrm>
          <a:prstGeom prst="rect">
            <a:avLst/>
          </a:prstGeom>
          <a:noFill/>
        </p:spPr>
      </p:pic>
      <p:pic>
        <p:nvPicPr>
          <p:cNvPr id="11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4025789" y="4310273"/>
            <a:ext cx="838870" cy="827584"/>
          </a:xfrm>
          <a:prstGeom prst="rect">
            <a:avLst/>
          </a:prstGeom>
          <a:noFill/>
        </p:spPr>
      </p:pic>
      <p:pic>
        <p:nvPicPr>
          <p:cNvPr id="12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4782381" y="4310273"/>
            <a:ext cx="838870" cy="827584"/>
          </a:xfrm>
          <a:prstGeom prst="rect">
            <a:avLst/>
          </a:prstGeom>
          <a:noFill/>
        </p:spPr>
      </p:pic>
      <p:pic>
        <p:nvPicPr>
          <p:cNvPr id="13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5609965" y="4310273"/>
            <a:ext cx="838870" cy="827584"/>
          </a:xfrm>
          <a:prstGeom prst="rect">
            <a:avLst/>
          </a:prstGeom>
          <a:noFill/>
        </p:spPr>
      </p:pic>
      <p:pic>
        <p:nvPicPr>
          <p:cNvPr id="14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6402053" y="4310273"/>
            <a:ext cx="838870" cy="827584"/>
          </a:xfrm>
          <a:prstGeom prst="rect">
            <a:avLst/>
          </a:prstGeom>
          <a:noFill/>
        </p:spPr>
      </p:pic>
      <p:pic>
        <p:nvPicPr>
          <p:cNvPr id="15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7194141" y="4310273"/>
            <a:ext cx="838870" cy="827584"/>
          </a:xfrm>
          <a:prstGeom prst="rect">
            <a:avLst/>
          </a:prstGeom>
          <a:noFill/>
        </p:spPr>
      </p:pic>
      <p:pic>
        <p:nvPicPr>
          <p:cNvPr id="16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/>
          <a:stretch>
            <a:fillRect/>
          </a:stretch>
        </p:blipFill>
        <p:spPr bwMode="auto">
          <a:xfrm rot="16200000">
            <a:off x="8021725" y="4310273"/>
            <a:ext cx="838870" cy="827584"/>
          </a:xfrm>
          <a:prstGeom prst="rect">
            <a:avLst/>
          </a:prstGeom>
          <a:noFill/>
        </p:spPr>
      </p:pic>
      <p:pic>
        <p:nvPicPr>
          <p:cNvPr id="17" name="Picture 2" descr="http://www.ypppt.com/uploads/allimg/180714/1-1PG4124H9-53.jpg"/>
          <p:cNvPicPr>
            <a:picLocks noChangeAspect="1" noChangeArrowheads="1"/>
          </p:cNvPicPr>
          <p:nvPr userDrawn="1"/>
        </p:nvPicPr>
        <p:blipFill>
          <a:blip r:embed="rId9" cstate="print"/>
          <a:srcRect r="42945" b="60784"/>
          <a:stretch>
            <a:fillRect/>
          </a:stretch>
        </p:blipFill>
        <p:spPr bwMode="auto">
          <a:xfrm rot="16200000">
            <a:off x="8562293" y="4561793"/>
            <a:ext cx="838870" cy="32454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timgsa.baidu.com/timg?image&amp;quality=80&amp;size=b9999_10000&amp;sec=1556464199605&amp;di=be76160ffdccefaefc2d355e0494d2e4&amp;imgtype=0&amp;src=http%3A%2F%2Fimg.mp.itc.cn%2Fupload%2F20170804%2F8e31b68bcf6940d0836abaa896a0ae46_th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0484" name="Picture 4" descr="https://timgsa.baidu.com/timg?image&amp;quality=80&amp;size=b9999_10000&amp;sec=1556464237137&amp;di=88bc4cbffb5982b42f3c001029c385f8&amp;imgtype=0&amp;src=http%3A%2F%2Fwj.yiyuntx.com%2Fwj%2F001%2F001077%2F001077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pic>
        <p:nvPicPr>
          <p:cNvPr id="20486" name="Picture 6" descr="https://timgsa.baidu.com/timg?image&amp;quality=80&amp;size=b9999_10000&amp;sec=1556464315742&amp;di=1e1c2c78315bb9e1f8f71de2d7f684ac&amp;imgtype=0&amp;src=http%3A%2F%2Fimg.bbs.cntv.cn%2Fdata%2Fattachment%2Fforum%2F201712%2F27%2F230527x6c7dm2hudemc1yb.jpg"/>
          <p:cNvPicPr>
            <a:picLocks noChangeAspect="1" noChangeArrowheads="1"/>
          </p:cNvPicPr>
          <p:nvPr/>
        </p:nvPicPr>
        <p:blipFill>
          <a:blip r:embed="rId3" cstate="print"/>
          <a:srcRect t="14981" b="381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0383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我们通过本单元学习了伯牙绝弦的情义，聆听了月光下的优美乐曲，欣赏了经典的京剧。今天我们进入语文园地，再来看看有什么精彩等着我们吧。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AutoShape 6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40" name="AutoShape 8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06450" y="846455"/>
            <a:ext cx="7802245" cy="3449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，指一场折子戏演出的倒数第二个剧目。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跑龙套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，指戏曲中拿着旗子做兵卒的角色。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对台戏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，旧时两个戏班为了互相竞争而同时演出相同剧目的戏。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粉墨登场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，粉、墨，搽脸和画眉用的化妆品。原指演员化妆上台演戏。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g.zcool.cn/community/01b4d7591b2aa1a801216a3e735b93.jpg@1280w_1l_2o_100sh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a4.att.hudong.com/44/82/0130054392276914713282178876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6572250" cy="5143500"/>
          </a:xfrm>
          <a:prstGeom prst="rect">
            <a:avLst/>
          </a:prstGeom>
          <a:noFill/>
        </p:spPr>
      </p:pic>
      <p:pic>
        <p:nvPicPr>
          <p:cNvPr id="67588" name="Picture 4" descr="http://i3.sinaimg.cn/ent/c/2011-03-14/U5912P28T3D3253142F326DT2011031414544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944" y="0"/>
            <a:ext cx="3571056" cy="505338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att1.dzwww.com/forum/201609/27/194538g5azeuzebl0sw777.jpg"/>
          <p:cNvPicPr>
            <a:picLocks noChangeAspect="1" noChangeArrowheads="1"/>
          </p:cNvPicPr>
          <p:nvPr/>
        </p:nvPicPr>
        <p:blipFill>
          <a:blip r:embed="rId1" cstate="print"/>
          <a:srcRect b="5973"/>
          <a:stretch>
            <a:fillRect/>
          </a:stretch>
        </p:blipFill>
        <p:spPr bwMode="auto">
          <a:xfrm>
            <a:off x="0" y="-1"/>
            <a:ext cx="9144000" cy="515107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1419622"/>
            <a:ext cx="612068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  一位同学根据下面的说明书，做成了图中的小台灯。小台灯有一处做错了，跟说明书写得不够清楚有关系。读读说明书，把写得不清楚的地方画出来，再改一改。</a:t>
            </a:r>
            <a:endParaRPr lang="en-US" altLang="zh-CN" sz="28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18" y="195783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970" y="533400"/>
            <a:ext cx="6193155" cy="4076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玩具小台灯制作说明书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材料：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半个乒乓球，一个瓶盖，一段铅丝，一块橡皮泥。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做法：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在半个乒乓球中间钻个小洞，做灯罩。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在瓶盖中间钻个小洞，从洞中穿进铅丝，铅丝一端弯一点儿，钩住盖底。在靠近洞的盖面和盖底处用橡皮泥把铅丝粘牢。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把铅丝的另一端插入乒乓球的小洞里。把洞的两边粘牢。铅丝的头上用红橡皮泥做一个小灯泡。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73314" y="848126"/>
            <a:ext cx="1800200" cy="344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32465"/>
            <a:ext cx="5976664" cy="4076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玩具小台灯制作说明书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材料：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半个乒乓球，一个瓶盖，一段铅丝，一块橡皮泥。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做法：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在半个乒乓球中间钻个小洞，做灯罩。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在瓶盖中间钻个小洞，从洞中穿进铅丝，铅丝一端弯一点儿，钩住盖底。在靠近洞的盖面和盖底处用橡皮泥把铅丝粘牢。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把铅丝的另一端插入乒乓球的小洞里。把洞的两边粘牢。铅丝的头上用红橡皮泥做一个小灯泡。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88224" y="483518"/>
            <a:ext cx="1296144" cy="2481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>
          <a:xfrm flipH="1">
            <a:off x="6443980" y="771525"/>
            <a:ext cx="635" cy="3384550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843530" y="4084320"/>
            <a:ext cx="3312795" cy="69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9905" y="4438015"/>
            <a:ext cx="1901825" cy="63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7308304" y="555526"/>
            <a:ext cx="576064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563638"/>
            <a:ext cx="8208912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高山流水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天籁之音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余音绕梁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黄钟大吕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轻歌曼舞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行云流水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巧夺天工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惟妙惟肖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画龙点睛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笔走龙蛇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妙笔生花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栩栩如生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627534"/>
            <a:ext cx="180848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日积月累</a:t>
            </a:r>
            <a:endParaRPr lang="zh-CN" altLang="en-US" sz="32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5080" y="483260"/>
            <a:ext cx="777686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高山流水：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比喻知己或知音。也比喻乐曲高妙。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天籁之音：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形容声音好听。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余音绕梁：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形容歌声优美，给人留下难忘的印象。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黄钟大吕：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形容音乐或言辞庄严、正大、高妙、和谐。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轻歌曼舞：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音乐轻快，舞姿优美。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行云流水：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形容文章自然不受约束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就象漂浮着的云和流动着的水一样。 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2375" y="515010"/>
            <a:ext cx="7848872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巧夺天工：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人工的精巧胜过天然。形容技艺十分巧妙。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惟妙惟肖：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描写或模仿得非常逼真。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画龙点睛：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比喻写文章或讲话时，在关键处用几句话点明实质，使内容生动有力。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笔走龙蛇：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形容书法生动而有气势。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妙笔生花：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比喻杰出的写作才能。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栩栩如生：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指艺术形象非常逼真，如同活的一样。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51pptmoban.com/d/file/2014/03/18/82f8787e2b2f98b2d4a8dfa36146ad6d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771775" y="1995805"/>
            <a:ext cx="3240405" cy="99187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语文园地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771550"/>
            <a:ext cx="1872208" cy="6469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第七单</a:t>
            </a:r>
            <a:r>
              <a:rPr lang="zh-CN" altLang="en-US" sz="3200" dirty="0"/>
              <a:t>元</a:t>
            </a:r>
            <a:endParaRPr lang="zh-CN" altLang="en-US" sz="3200" dirty="0"/>
          </a:p>
        </p:txBody>
      </p:sp>
      <p:sp>
        <p:nvSpPr>
          <p:cNvPr id="17410" name="AutoShape 2" descr="http://p1.so.qhimgs1.com/bdr/585__/t01eeefd3f5327edf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226" y="1678067"/>
            <a:ext cx="7056784" cy="1383665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俗话说，好记性不如烂笔头。做课堂笔记，是一个非常好的学习习惯，不仅能帮助我们记忆，还能促使我们积极思考。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555779"/>
            <a:ext cx="1826141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交流平台</a:t>
            </a:r>
            <a:endParaRPr lang="zh-CN" altLang="en-US" sz="32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1999734"/>
            <a:ext cx="6696744" cy="15684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场面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群众入场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宣布开始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奏国歌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宣布新中国成立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升旗鸣炮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宣读公告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阅兵盛况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群众游行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596336" y="2143750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4822190" y="303530"/>
            <a:ext cx="2448560" cy="1839959"/>
          </a:xfrm>
          <a:prstGeom prst="cloudCallout">
            <a:avLst>
              <a:gd name="adj1" fmla="val 62733"/>
              <a:gd name="adj2" fmla="val 54454"/>
            </a:avLst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zh-CN" altLang="en-US" sz="1800" dirty="0" smtClean="0"/>
              <a:t>我在课堂笔记本上，记录了老师讲的重要内容。</a:t>
            </a:r>
            <a:endParaRPr lang="zh-CN" altLang="en-US" sz="1800" dirty="0" smtClean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1848634"/>
            <a:ext cx="6408712" cy="15684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月光曲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传说是这样谱成的。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看来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月光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的创作过程不一定真是这样。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△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查查资料。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" y="1920875"/>
            <a:ext cx="1068070" cy="131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云形标注 6"/>
          <p:cNvSpPr/>
          <p:nvPr/>
        </p:nvSpPr>
        <p:spPr>
          <a:xfrm>
            <a:off x="1835785" y="391160"/>
            <a:ext cx="2846705" cy="1781913"/>
          </a:xfrm>
          <a:prstGeom prst="cloudCallout">
            <a:avLst>
              <a:gd name="adj1" fmla="val -66574"/>
              <a:gd name="adj2" fmla="val 4854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1800" dirty="0" smtClean="0"/>
              <a:t>有了疑问，需要继续思考，或者需要查找资料的，我会认真记下来。</a:t>
            </a:r>
            <a:endParaRPr lang="zh-CN" altLang="en-US" sz="1800" dirty="0" smtClean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9750" y="2143760"/>
            <a:ext cx="6463030" cy="902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您就是贝多芬先生吧？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盲姑娘听琴声辨认出了贝多芬，这是说贝多芬遇到了知音吧？</a:t>
            </a:r>
            <a:endParaRPr lang="zh-CN" altLang="en-US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236460" y="1927860"/>
            <a:ext cx="1224915" cy="158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云形标注 7"/>
          <p:cNvSpPr/>
          <p:nvPr/>
        </p:nvSpPr>
        <p:spPr>
          <a:xfrm>
            <a:off x="4662676" y="255910"/>
            <a:ext cx="2340183" cy="1979811"/>
          </a:xfrm>
          <a:prstGeom prst="cloudCallout">
            <a:avLst>
              <a:gd name="adj1" fmla="val 62071"/>
              <a:gd name="adj2" fmla="val 5180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dirty="0" smtClean="0"/>
              <a:t>我会把听课过程中产生的想法记录下来。</a:t>
            </a:r>
            <a:endParaRPr lang="zh-CN" altLang="en-US" sz="2000" dirty="0" smtClean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81835" y="1496695"/>
            <a:ext cx="58883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  在学习的时候，我们要有随时记笔记的好习惯，如果有不理解的地方，还要通过查阅资料来帮助学习。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28" y="1496700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395" y="1851660"/>
            <a:ext cx="62058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日常生活中使用的一些词语与戏曲有关。读一读，和同学交流它们的意思，再选一两个说句子。</a:t>
            </a:r>
            <a:endParaRPr lang="en-US" altLang="zh-CN" sz="2800" dirty="0" smtClean="0"/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223651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词句段运用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83" y="178066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1.so.qhmsg.com/sdr/400__/t01d09f0db6c8e7d976.png"/>
          <p:cNvPicPr>
            <a:picLocks noChangeAspect="1" noChangeArrowheads="1"/>
          </p:cNvPicPr>
          <p:nvPr/>
        </p:nvPicPr>
        <p:blipFill>
          <a:blip r:embed="rId1" cstate="print"/>
          <a:srcRect b="9281"/>
          <a:stretch>
            <a:fillRect/>
          </a:stretch>
        </p:blipFill>
        <p:spPr bwMode="auto">
          <a:xfrm>
            <a:off x="0" y="1348373"/>
            <a:ext cx="2339752" cy="25806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63688" y="1132349"/>
            <a:ext cx="6768752" cy="267652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亮相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行当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捧场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行头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跑龙套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唱白脸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花架子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对台戏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打圆场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粉墨登场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字正腔圆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曲终人散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有板有眼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科班出身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1334</Words>
  <Application>WPS 演示</Application>
  <PresentationFormat>全屏显示(16:9)</PresentationFormat>
  <Paragraphs>82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Kaiti SC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作者</cp:lastModifiedBy>
  <cp:revision>100</cp:revision>
  <dcterms:created xsi:type="dcterms:W3CDTF">2017-03-17T02:28:00Z</dcterms:created>
  <dcterms:modified xsi:type="dcterms:W3CDTF">2019-06-18T13:22:33Z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