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3"/>
  </p:handoutMasterIdLst>
  <p:sldIdLst>
    <p:sldId id="334" r:id="rId3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  <p:sldId id="361" r:id="rId31"/>
    <p:sldId id="362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1260" y="-606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9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2.wdp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737915" y="1966983"/>
            <a:ext cx="41097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r>
              <a:rPr lang="en-US" altLang="zh-CN" sz="9600" b="1" dirty="0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q  x</a:t>
            </a:r>
            <a:endParaRPr lang="zh-CN" altLang="en-US" sz="9600" b="1" dirty="0">
              <a:solidFill>
                <a:schemeClr val="accent6">
                  <a:lumMod val="50000"/>
                </a:schemeClr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1090691" y="78366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语文一年级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49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07229" y="2175107"/>
            <a:ext cx="6945085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左下半圆（                </a:t>
            </a:r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），</a:t>
            </a:r>
            <a:endParaRPr lang="en-US" altLang="zh-CN" sz="4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左</a:t>
            </a:r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上半圆（                ）；</a:t>
            </a:r>
            <a:endParaRPr lang="zh-CN" altLang="en-US" sz="4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右下半圆（                </a:t>
            </a:r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），</a:t>
            </a:r>
            <a:endParaRPr lang="en-US" altLang="zh-CN" sz="4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右</a:t>
            </a:r>
            <a:r>
              <a:rPr lang="zh-CN" altLang="en-US" sz="4400" dirty="0">
                <a:latin typeface="微软雅黑" panose="020B0503020204020204" charset="-122"/>
                <a:ea typeface="微软雅黑" panose="020B0503020204020204" charset="-122"/>
              </a:rPr>
              <a:t>上半圆（                 ）。</a:t>
            </a:r>
            <a:endParaRPr lang="zh-CN" altLang="en-US" sz="4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42707" y="996042"/>
            <a:ext cx="3788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比一比，看谁快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84496" y="1897521"/>
            <a:ext cx="28928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d</a:t>
            </a:r>
            <a:r>
              <a:rPr lang="en-US" altLang="zh-CN" sz="6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d</a:t>
            </a:r>
            <a:r>
              <a:rPr lang="en-US" altLang="zh-CN" sz="6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d</a:t>
            </a:r>
            <a:endParaRPr lang="zh-CN" altLang="en-US" sz="66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33482" y="2795592"/>
            <a:ext cx="28928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</a:t>
            </a:r>
            <a:r>
              <a:rPr lang="en-US" altLang="zh-CN" sz="6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</a:t>
            </a:r>
            <a:r>
              <a:rPr lang="en-US" altLang="zh-CN" sz="6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</a:t>
            </a:r>
            <a:endParaRPr lang="zh-CN" altLang="en-US" sz="66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4496" y="3775307"/>
            <a:ext cx="28928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b</a:t>
            </a:r>
            <a:r>
              <a:rPr lang="en-US" altLang="zh-CN" sz="6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b</a:t>
            </a:r>
            <a:r>
              <a:rPr lang="en-US" altLang="zh-CN" sz="6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b</a:t>
            </a:r>
            <a:endParaRPr lang="zh-CN" altLang="en-US" sz="66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17153" y="4640721"/>
            <a:ext cx="28928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p</a:t>
            </a:r>
            <a:r>
              <a:rPr lang="en-US" altLang="zh-CN" sz="6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p</a:t>
            </a:r>
            <a:r>
              <a:rPr lang="en-US" altLang="zh-CN" sz="6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p</a:t>
            </a:r>
            <a:endParaRPr lang="zh-CN" altLang="en-US" sz="66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43100" y="1371600"/>
            <a:ext cx="89970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q          </a:t>
            </a:r>
            <a:r>
              <a:rPr lang="en-US" altLang="zh-CN" sz="9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   </a:t>
            </a:r>
            <a:r>
              <a:rPr lang="en-US" altLang="zh-CN" sz="9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q</a:t>
            </a:r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6833623" y="2156430"/>
            <a:ext cx="1600200" cy="42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右箭头 24"/>
          <p:cNvSpPr/>
          <p:nvPr/>
        </p:nvSpPr>
        <p:spPr>
          <a:xfrm>
            <a:off x="3061722" y="2156429"/>
            <a:ext cx="1600200" cy="42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769533" y="3439242"/>
            <a:ext cx="9088254" cy="2210983"/>
            <a:chOff x="1769533" y="3439242"/>
            <a:chExt cx="9088254" cy="2210983"/>
          </a:xfrm>
        </p:grpSpPr>
        <p:sp>
          <p:nvSpPr>
            <p:cNvPr id="27" name="矩形 26"/>
            <p:cNvSpPr/>
            <p:nvPr/>
          </p:nvSpPr>
          <p:spPr>
            <a:xfrm>
              <a:off x="2536941" y="3549926"/>
              <a:ext cx="8320846" cy="186512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qī</a:t>
              </a:r>
              <a:r>
                <a:rPr lang="en-US" altLang="zh-CN" sz="96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qí</a:t>
              </a:r>
              <a:r>
                <a:rPr lang="en-US" altLang="zh-CN" sz="96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qǐ</a:t>
              </a:r>
              <a:r>
                <a:rPr lang="en-US" altLang="zh-CN" sz="96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qì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769533" y="3439242"/>
              <a:ext cx="9040681" cy="2210983"/>
              <a:chOff x="2687493" y="3458701"/>
              <a:chExt cx="6776357" cy="2210983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V="1">
                <a:off x="2687493" y="3458701"/>
                <a:ext cx="6564085" cy="32657"/>
              </a:xfrm>
              <a:prstGeom prst="line">
                <a:avLst/>
              </a:prstGeom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V="1">
                <a:off x="2785466" y="4237266"/>
                <a:ext cx="6564085" cy="32657"/>
              </a:xfrm>
              <a:prstGeom prst="line">
                <a:avLst/>
              </a:prstGeom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2785465" y="4945311"/>
                <a:ext cx="6564085" cy="32657"/>
              </a:xfrm>
              <a:prstGeom prst="line">
                <a:avLst/>
              </a:prstGeom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2899765" y="5637027"/>
                <a:ext cx="6564085" cy="32657"/>
              </a:xfrm>
              <a:prstGeom prst="line">
                <a:avLst/>
              </a:prstGeom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90177" y="3196731"/>
            <a:ext cx="7133737" cy="884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8000" dirty="0" smtClean="0">
                <a:latin typeface="微软雅黑" panose="020B0503020204020204" charset="-122"/>
                <a:ea typeface="微软雅黑" panose="020B0503020204020204" charset="-122"/>
              </a:rPr>
              <a:t>切个西瓜 </a:t>
            </a:r>
            <a:r>
              <a:rPr lang="en-US" altLang="zh-CN" sz="9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 </a:t>
            </a:r>
            <a:r>
              <a:rPr lang="en-US" altLang="zh-CN" sz="9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</a:t>
            </a:r>
            <a:r>
              <a:rPr lang="en-US" altLang="zh-CN" sz="9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9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</a:t>
            </a:r>
            <a:endParaRPr lang="en-US" altLang="zh-CN" sz="96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07" b="97739" l="2353" r="9905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132" y="1558792"/>
            <a:ext cx="3702788" cy="327587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28884" y="1366967"/>
            <a:ext cx="4474029" cy="2555481"/>
            <a:chOff x="1769356" y="2003781"/>
            <a:chExt cx="4474029" cy="255548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785685" y="292229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835954" y="3640055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785685" y="2203836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769356" y="4359207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769356" y="292229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2553127" y="2279721"/>
              <a:ext cx="1208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585786" y="2391153"/>
              <a:ext cx="2308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x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585785" y="3700308"/>
              <a:ext cx="1208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035070" y="2003781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051399" y="2722239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035070" y="3440695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067728" y="4159152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673929" y="4101420"/>
            <a:ext cx="6188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微软雅黑" panose="020B0503020204020204" charset="-122"/>
                <a:ea typeface="微软雅黑" panose="020B0503020204020204" charset="-122"/>
              </a:rPr>
              <a:t>像个叉叉 </a:t>
            </a:r>
            <a:r>
              <a:rPr lang="en-US" altLang="zh-CN" sz="9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 </a:t>
            </a:r>
            <a:r>
              <a:rPr lang="en-US" altLang="zh-CN" sz="9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</a:t>
            </a:r>
            <a:r>
              <a:rPr lang="en-US" altLang="zh-CN" sz="9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9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</a:t>
            </a:r>
            <a:endParaRPr lang="zh-CN" altLang="en-US" sz="96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43100" y="1371600"/>
            <a:ext cx="89970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x          </a:t>
            </a:r>
            <a:r>
              <a:rPr lang="en-US" altLang="zh-CN" sz="9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   </a:t>
            </a:r>
            <a:r>
              <a:rPr lang="en-US" altLang="zh-CN" sz="9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x</a:t>
            </a:r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6833623" y="2156430"/>
            <a:ext cx="1600200" cy="42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右箭头 24"/>
          <p:cNvSpPr/>
          <p:nvPr/>
        </p:nvSpPr>
        <p:spPr>
          <a:xfrm>
            <a:off x="3061722" y="2156429"/>
            <a:ext cx="1600200" cy="42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769533" y="3439242"/>
            <a:ext cx="9088254" cy="2210983"/>
            <a:chOff x="1769533" y="3439242"/>
            <a:chExt cx="9088254" cy="2210983"/>
          </a:xfrm>
        </p:grpSpPr>
        <p:sp>
          <p:nvSpPr>
            <p:cNvPr id="13" name="矩形 12"/>
            <p:cNvSpPr/>
            <p:nvPr/>
          </p:nvSpPr>
          <p:spPr>
            <a:xfrm>
              <a:off x="2536941" y="3549926"/>
              <a:ext cx="8320846" cy="186512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xī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xí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xǐ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xì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769533" y="3439242"/>
              <a:ext cx="9040681" cy="2210983"/>
              <a:chOff x="2687493" y="3458701"/>
              <a:chExt cx="6776357" cy="2210983"/>
            </a:xfrm>
          </p:grpSpPr>
          <p:cxnSp>
            <p:nvCxnSpPr>
              <p:cNvPr id="15" name="直接连接符 14"/>
              <p:cNvCxnSpPr/>
              <p:nvPr/>
            </p:nvCxnSpPr>
            <p:spPr>
              <a:xfrm flipV="1">
                <a:off x="2687493" y="3458701"/>
                <a:ext cx="6564085" cy="32657"/>
              </a:xfrm>
              <a:prstGeom prst="line">
                <a:avLst/>
              </a:prstGeom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V="1">
                <a:off x="2785466" y="4237266"/>
                <a:ext cx="6564085" cy="32657"/>
              </a:xfrm>
              <a:prstGeom prst="line">
                <a:avLst/>
              </a:prstGeom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V="1">
                <a:off x="2785465" y="4945311"/>
                <a:ext cx="6564085" cy="32657"/>
              </a:xfrm>
              <a:prstGeom prst="line">
                <a:avLst/>
              </a:prstGeom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2899765" y="5637027"/>
                <a:ext cx="6564085" cy="32657"/>
              </a:xfrm>
              <a:prstGeom prst="line">
                <a:avLst/>
              </a:prstGeom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23568" y="3359818"/>
            <a:ext cx="1338154" cy="521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读童谣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1767" y="1136623"/>
            <a:ext cx="490889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微软雅黑" panose="020B0503020204020204" charset="-122"/>
                <a:ea typeface="微软雅黑" panose="020B0503020204020204" charset="-122"/>
              </a:rPr>
              <a:t>         小母鸡</a:t>
            </a:r>
            <a:endParaRPr lang="en-US" altLang="zh-CN" sz="44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dist"/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jī</a:t>
            </a:r>
            <a:r>
              <a:rPr lang="en-US" altLang="zh-CN" sz="36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jī</a:t>
            </a:r>
            <a:r>
              <a:rPr lang="en-US" altLang="zh-CN" sz="36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jī</a:t>
            </a:r>
            <a:r>
              <a:rPr lang="en-US" altLang="zh-CN" sz="36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jī</a:t>
            </a:r>
            <a:r>
              <a:rPr lang="en-US" altLang="zh-CN" sz="3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jī</a:t>
            </a:r>
            <a:r>
              <a:rPr lang="en-US" altLang="zh-CN" sz="3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jī</a:t>
            </a:r>
            <a:r>
              <a:rPr lang="en-US" altLang="zh-CN" sz="3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br>
              <a:rPr lang="en-US" altLang="zh-CN" dirty="0"/>
            </a:br>
            <a:r>
              <a:rPr lang="en-US" altLang="zh-CN" dirty="0"/>
              <a:t> 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叽  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叽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叽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，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叽    叽   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叽，</a:t>
            </a:r>
            <a:br>
              <a:rPr lang="zh-CN" altLang="en-US" dirty="0"/>
            </a:br>
            <a:r>
              <a:rPr lang="zh-CN" altLang="en-US" dirty="0"/>
              <a:t>   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yī</a:t>
            </a:r>
            <a:r>
              <a:rPr lang="en-US" altLang="zh-CN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èr</a:t>
            </a:r>
            <a:r>
              <a:rPr lang="en-US" altLang="zh-CN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sān</a:t>
            </a:r>
            <a:r>
              <a:rPr lang="en-US" altLang="zh-CN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sì</a:t>
            </a:r>
            <a:r>
              <a:rPr lang="en-US" altLang="zh-CN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wǔ</a:t>
            </a:r>
            <a:r>
              <a:rPr lang="en-US" altLang="zh-CN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liù</a:t>
            </a:r>
            <a:r>
              <a:rPr lang="en-US" altLang="zh-CN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qī</a:t>
            </a:r>
            <a:br>
              <a:rPr lang="en-US" altLang="zh-CN" dirty="0"/>
            </a:br>
            <a:r>
              <a:rPr lang="en-US" altLang="zh-CN" dirty="0"/>
              <a:t>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一  二   三   四  五  六  七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br>
              <a:rPr lang="zh-CN" altLang="en-US" dirty="0"/>
            </a:br>
            <a:r>
              <a:rPr lang="zh-CN" altLang="en-US" dirty="0"/>
              <a:t> </a:t>
            </a:r>
            <a:r>
              <a:rPr lang="en-US" altLang="zh-CN" sz="3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qī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zhī</a:t>
            </a:r>
            <a:r>
              <a:rPr lang="en-US" altLang="zh-CN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xiǎo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3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jī</a:t>
            </a:r>
            <a:r>
              <a:rPr lang="en-US" altLang="zh-CN" sz="3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36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xī</a:t>
            </a:r>
            <a:r>
              <a:rPr lang="en-US" altLang="zh-CN" sz="36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xī</a:t>
            </a:r>
            <a:r>
              <a:rPr lang="en-US" altLang="zh-CN" sz="3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36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xī</a:t>
            </a:r>
            <a:br>
              <a:rPr lang="en-US" altLang="zh-CN" dirty="0"/>
            </a:br>
            <a:r>
              <a:rPr lang="en-US" altLang="zh-CN" dirty="0"/>
              <a:t>   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七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只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　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小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　鸡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嘻  嘻 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嘻，</a:t>
            </a:r>
            <a:br>
              <a:rPr lang="zh-CN" altLang="en-US" dirty="0"/>
            </a:br>
            <a:r>
              <a:rPr lang="zh-CN" altLang="en-US" dirty="0"/>
              <a:t>   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qī</a:t>
            </a:r>
            <a:r>
              <a:rPr lang="en-US" altLang="zh-CN" sz="36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liù</a:t>
            </a:r>
            <a:r>
              <a:rPr lang="en-US" altLang="zh-CN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wǔ</a:t>
            </a:r>
            <a:r>
              <a:rPr lang="en-US" altLang="zh-CN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sì</a:t>
            </a:r>
            <a:r>
              <a:rPr lang="en-US" altLang="zh-CN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sān</a:t>
            </a:r>
            <a:r>
              <a:rPr lang="en-US" altLang="zh-CN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èr</a:t>
            </a:r>
            <a:r>
              <a:rPr lang="en-US" altLang="zh-CN" sz="3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36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yī</a:t>
            </a:r>
            <a:br>
              <a:rPr lang="en-US" altLang="zh-CN" dirty="0"/>
            </a:br>
            <a:r>
              <a:rPr lang="en-US" altLang="zh-CN" dirty="0" smtClean="0"/>
              <a:t> 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七   六   五   四   三   二   一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/>
          <p:cNvSpPr/>
          <p:nvPr/>
        </p:nvSpPr>
        <p:spPr>
          <a:xfrm>
            <a:off x="2132322" y="4958981"/>
            <a:ext cx="3239778" cy="104258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五边形 6"/>
          <p:cNvSpPr/>
          <p:nvPr/>
        </p:nvSpPr>
        <p:spPr>
          <a:xfrm>
            <a:off x="2132322" y="2297424"/>
            <a:ext cx="3239778" cy="104258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2148651" y="3620038"/>
            <a:ext cx="3239778" cy="104258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48651" y="2253344"/>
            <a:ext cx="2969163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400" dirty="0" smtClean="0">
                <a:latin typeface="微软雅黑" panose="020B0503020204020204" charset="-122"/>
                <a:ea typeface="微软雅黑" panose="020B0503020204020204" charset="-122"/>
              </a:rPr>
              <a:t>鸡啄蝴蝶</a:t>
            </a:r>
            <a:endParaRPr lang="en-US" altLang="zh-CN" sz="5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4618" y="1208314"/>
            <a:ext cx="34180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微软雅黑" panose="020B0503020204020204" charset="-122"/>
                <a:ea typeface="微软雅黑" panose="020B0503020204020204" charset="-122"/>
              </a:rPr>
              <a:t>猜谜语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34352" y="3657601"/>
            <a:ext cx="2969164" cy="1005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400" dirty="0">
                <a:latin typeface="微软雅黑" panose="020B0503020204020204" charset="-122"/>
                <a:ea typeface="微软雅黑" panose="020B0503020204020204" charset="-122"/>
              </a:rPr>
              <a:t>彩色气球</a:t>
            </a:r>
            <a:endParaRPr lang="en-US" altLang="zh-CN" sz="5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32322" y="4980215"/>
            <a:ext cx="2985491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5400" dirty="0" smtClean="0">
                <a:latin typeface="微软雅黑" panose="020B0503020204020204" charset="-122"/>
                <a:ea typeface="微软雅黑" panose="020B0503020204020204" charset="-122"/>
              </a:rPr>
              <a:t>切个西瓜</a:t>
            </a:r>
            <a:endParaRPr lang="en-US" altLang="zh-CN" sz="5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15100" y="2284391"/>
            <a:ext cx="305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r>
              <a:rPr lang="en-US" altLang="zh-CN" sz="6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r>
              <a:rPr lang="en-US" altLang="zh-CN" sz="6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6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endParaRPr lang="zh-CN" altLang="en-US" sz="60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15099" y="3545766"/>
            <a:ext cx="305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</a:t>
            </a:r>
            <a:r>
              <a:rPr lang="en-US" altLang="zh-CN" sz="6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</a:t>
            </a:r>
            <a:r>
              <a:rPr lang="en-US" altLang="zh-CN" sz="6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</a:t>
            </a:r>
            <a:endParaRPr lang="zh-CN" altLang="en-US" sz="60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15098" y="4811217"/>
            <a:ext cx="30534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</a:t>
            </a:r>
            <a:r>
              <a:rPr lang="en-US" altLang="zh-CN" sz="6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</a:t>
            </a:r>
            <a:r>
              <a:rPr lang="en-US" altLang="zh-CN" sz="6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6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</a:t>
            </a:r>
            <a:endParaRPr lang="zh-CN" altLang="en-US" sz="60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2" grpId="0" animBg="1"/>
      <p:bldP spid="4" grpId="0"/>
      <p:bldP spid="6" grpId="0"/>
      <p:bldP spid="8" grpId="0"/>
      <p:bldP spid="3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9804" y="1615460"/>
            <a:ext cx="3336300" cy="1304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en-US" altLang="zh-CN" sz="4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ü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见到</a:t>
            </a:r>
            <a:r>
              <a:rPr lang="en-US" altLang="zh-CN" sz="4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r>
              <a:rPr lang="zh-CN" altLang="en-US" sz="4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4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</a:t>
            </a:r>
            <a:r>
              <a:rPr lang="zh-CN" altLang="en-US" sz="4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4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脱帽问好敬个礼。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67693" y="2071248"/>
            <a:ext cx="6216719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j                  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r>
              <a:rPr lang="en-US" altLang="zh-CN" sz="60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ū</a:t>
            </a:r>
            <a:endParaRPr lang="en-US" altLang="zh-CN" sz="6000" dirty="0" smtClean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q         </a:t>
            </a:r>
            <a:r>
              <a:rPr lang="en-US" altLang="zh-CN" sz="6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q</a:t>
            </a:r>
            <a:r>
              <a:rPr lang="en-US" altLang="zh-CN" sz="60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ū</a:t>
            </a:r>
            <a:endParaRPr lang="en-US" altLang="zh-CN" sz="6000" dirty="0" smtClean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x                   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x</a:t>
            </a:r>
            <a:r>
              <a:rPr lang="en-US" altLang="zh-CN" sz="60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ū</a:t>
            </a:r>
            <a:endParaRPr lang="en-US" altLang="zh-CN" sz="6000" dirty="0" smtClean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               </a:t>
            </a:r>
            <a:endParaRPr lang="zh-CN" altLang="en-US" sz="88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63865" y="2869569"/>
            <a:ext cx="3486227" cy="1446550"/>
            <a:chOff x="4492265" y="3870446"/>
            <a:chExt cx="3486227" cy="1446550"/>
          </a:xfrm>
        </p:grpSpPr>
        <p:sp>
          <p:nvSpPr>
            <p:cNvPr id="8" name="右箭头 7"/>
            <p:cNvSpPr/>
            <p:nvPr/>
          </p:nvSpPr>
          <p:spPr>
            <a:xfrm>
              <a:off x="4494957" y="4593721"/>
              <a:ext cx="725552" cy="11081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右箭头 9"/>
            <p:cNvSpPr/>
            <p:nvPr/>
          </p:nvSpPr>
          <p:spPr>
            <a:xfrm rot="19685806">
              <a:off x="7175641" y="4173399"/>
              <a:ext cx="725552" cy="11081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右箭头 10"/>
            <p:cNvSpPr/>
            <p:nvPr/>
          </p:nvSpPr>
          <p:spPr>
            <a:xfrm>
              <a:off x="7252940" y="4593721"/>
              <a:ext cx="725552" cy="11081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右箭头 11"/>
            <p:cNvSpPr/>
            <p:nvPr/>
          </p:nvSpPr>
          <p:spPr>
            <a:xfrm rot="1649624">
              <a:off x="7183823" y="5014183"/>
              <a:ext cx="725552" cy="11081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右箭头 12"/>
            <p:cNvSpPr/>
            <p:nvPr/>
          </p:nvSpPr>
          <p:spPr>
            <a:xfrm rot="1379495">
              <a:off x="4505730" y="4144559"/>
              <a:ext cx="725552" cy="11081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右箭头 13"/>
            <p:cNvSpPr/>
            <p:nvPr/>
          </p:nvSpPr>
          <p:spPr>
            <a:xfrm rot="20380398">
              <a:off x="4492265" y="5038565"/>
              <a:ext cx="725552" cy="11081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830261" y="3870446"/>
              <a:ext cx="665133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ǖ</a:t>
              </a:r>
              <a:endParaRPr lang="zh-CN" altLang="en-US" sz="8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243" y="2898461"/>
            <a:ext cx="3182415" cy="2490207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91048" y="1806245"/>
            <a:ext cx="80321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jū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  </a:t>
            </a:r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jú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jǔ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jù</a:t>
            </a:r>
            <a:endParaRPr lang="en-US" altLang="zh-CN" sz="88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qū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qú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qǔ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qù</a:t>
            </a:r>
            <a:endParaRPr lang="en-US" altLang="zh-CN" sz="88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xū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xú</a:t>
            </a:r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xǔ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xù</a:t>
            </a:r>
            <a:endParaRPr lang="en-US" altLang="zh-CN" sz="88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0375" y="1094651"/>
            <a:ext cx="34180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拼一拼  读一读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66505" y="1838903"/>
            <a:ext cx="80321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j —ü→</a:t>
            </a:r>
            <a:r>
              <a:rPr lang="zh-CN" altLang="en-US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（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ju</a:t>
            </a:r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jü</a:t>
            </a:r>
            <a:r>
              <a:rPr lang="zh-CN" altLang="en-US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）</a:t>
            </a:r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q—ü→</a:t>
            </a:r>
            <a:r>
              <a:rPr lang="zh-CN" altLang="en-US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（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qu</a:t>
            </a:r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qü</a:t>
            </a:r>
            <a:r>
              <a:rPr lang="zh-CN" altLang="en-US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）</a:t>
            </a:r>
            <a:endParaRPr lang="en-US" altLang="zh-CN" sz="88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x—ü→</a:t>
            </a:r>
            <a:r>
              <a:rPr lang="zh-CN" altLang="en-US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（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xu</a:t>
            </a:r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xü</a:t>
            </a:r>
            <a:r>
              <a:rPr lang="zh-CN" altLang="en-US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）</a:t>
            </a:r>
            <a:endParaRPr lang="en-US" altLang="zh-CN" sz="88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0375" y="1094650"/>
            <a:ext cx="272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读一读  找一找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80810" y="1850450"/>
            <a:ext cx="12083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ju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00171" y="3202271"/>
            <a:ext cx="181201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qu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89321" y="4537764"/>
            <a:ext cx="20001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xu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8651" y="1702878"/>
            <a:ext cx="4498729" cy="2816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今天我们</a:t>
            </a:r>
            <a:r>
              <a:rPr lang="zh-CN" altLang="en-US" sz="36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继续</a:t>
            </a:r>
            <a:r>
              <a:rPr lang="zh-CN" altLang="en-US" sz="36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来学习三个新声母</a:t>
            </a:r>
            <a:r>
              <a:rPr lang="en-US" altLang="zh-CN" sz="5400" dirty="0" err="1" smtClean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jqx</a:t>
            </a:r>
            <a:r>
              <a:rPr lang="zh-CN" altLang="en-US" sz="36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600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8951" y="1900261"/>
            <a:ext cx="3556120" cy="2618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0794" y="986229"/>
            <a:ext cx="968284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j                    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jia</a:t>
            </a:r>
            <a:endParaRPr lang="en-US" altLang="zh-CN" sz="88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q</a:t>
            </a:r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             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qia</a:t>
            </a:r>
            <a:endParaRPr lang="en-US" altLang="zh-CN" sz="88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x                    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xia</a:t>
            </a:r>
            <a:endParaRPr lang="en-US" altLang="zh-CN" sz="88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               </a:t>
            </a:r>
            <a:endParaRPr lang="zh-CN" altLang="en-US" sz="88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18636" y="2019325"/>
            <a:ext cx="5345578" cy="2349184"/>
            <a:chOff x="3218636" y="2019325"/>
            <a:chExt cx="5345578" cy="2349184"/>
          </a:xfrm>
        </p:grpSpPr>
        <p:sp>
          <p:nvSpPr>
            <p:cNvPr id="33" name="右箭头 32"/>
            <p:cNvSpPr/>
            <p:nvPr/>
          </p:nvSpPr>
          <p:spPr>
            <a:xfrm>
              <a:off x="3222764" y="3069424"/>
              <a:ext cx="1112520" cy="2590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右箭头 33"/>
            <p:cNvSpPr/>
            <p:nvPr/>
          </p:nvSpPr>
          <p:spPr>
            <a:xfrm>
              <a:off x="5415740" y="3099539"/>
              <a:ext cx="1112520" cy="2590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右箭头 34"/>
            <p:cNvSpPr/>
            <p:nvPr/>
          </p:nvSpPr>
          <p:spPr>
            <a:xfrm rot="19685806">
              <a:off x="7333169" y="2086750"/>
              <a:ext cx="1112520" cy="2590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右箭头 35"/>
            <p:cNvSpPr/>
            <p:nvPr/>
          </p:nvSpPr>
          <p:spPr>
            <a:xfrm>
              <a:off x="7451694" y="3069424"/>
              <a:ext cx="1112520" cy="2590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右箭头 36"/>
            <p:cNvSpPr/>
            <p:nvPr/>
          </p:nvSpPr>
          <p:spPr>
            <a:xfrm rot="1649624">
              <a:off x="7345714" y="4052425"/>
              <a:ext cx="1112520" cy="2590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右箭头 39"/>
            <p:cNvSpPr/>
            <p:nvPr/>
          </p:nvSpPr>
          <p:spPr>
            <a:xfrm rot="1379495">
              <a:off x="3239282" y="2019325"/>
              <a:ext cx="1112520" cy="2590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右箭头 40"/>
            <p:cNvSpPr/>
            <p:nvPr/>
          </p:nvSpPr>
          <p:spPr>
            <a:xfrm rot="20380398">
              <a:off x="3218636" y="4109429"/>
              <a:ext cx="1112520" cy="25908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572516" y="2376264"/>
              <a:ext cx="101987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i</a:t>
              </a:r>
              <a:endParaRPr lang="zh-CN" altLang="en-US" sz="8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568365" y="2370073"/>
              <a:ext cx="1019876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a</a:t>
              </a:r>
              <a:endParaRPr lang="zh-CN" altLang="en-US" sz="8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595263" y="5171474"/>
            <a:ext cx="2753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不要忘了四声调</a:t>
            </a:r>
            <a:endParaRPr lang="zh-CN" altLang="en-US" sz="2800" b="1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50594" y="1800266"/>
            <a:ext cx="940478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jiā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jiá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jiǎ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jià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qi</a:t>
            </a:r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ā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qiá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qiǎ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8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qi</a:t>
            </a:r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à</a:t>
            </a:r>
            <a:endParaRPr lang="en-US" altLang="zh-CN" sz="88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xiā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xiá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xiǎ</a:t>
            </a:r>
            <a:r>
              <a:rPr lang="en-US" altLang="zh-CN" sz="88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8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xià</a:t>
            </a:r>
            <a:endParaRPr lang="en-US" altLang="zh-CN" sz="88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0375" y="1094651"/>
            <a:ext cx="34180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拼一拼  读一读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135" y="1163358"/>
            <a:ext cx="6383971" cy="4791172"/>
          </a:xfrm>
          <a:prstGeom prst="rect">
            <a:avLst/>
          </a:prstGeom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716573" y="1227560"/>
            <a:ext cx="158729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48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</a:t>
            </a:r>
            <a:r>
              <a:rPr lang="en-US" altLang="zh-CN" sz="48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ià</a:t>
            </a:r>
            <a:r>
              <a:rPr lang="en-US" altLang="zh-CN" sz="48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48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qí</a:t>
            </a:r>
            <a:endParaRPr lang="en-US" altLang="zh-CN" sz="48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839791" y="1932799"/>
            <a:ext cx="151515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下  棋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446224" y="4013087"/>
            <a:ext cx="233429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dā jī mù</a:t>
            </a:r>
            <a:endParaRPr lang="zh-CN" altLang="en-US" sz="48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4788478" y="4714782"/>
            <a:ext cx="172354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搭积木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91376" y="1163358"/>
            <a:ext cx="3526465" cy="1599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仔细观察左图：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爸爸和叔叔在干什么？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弟弟又在干什么？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73030" y="3072825"/>
            <a:ext cx="19207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48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xià</a:t>
            </a:r>
            <a:r>
              <a:rPr lang="en-US" altLang="zh-CN" sz="48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4800" dirty="0" err="1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qí</a:t>
            </a:r>
            <a:endParaRPr lang="en-US" altLang="zh-CN" sz="48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0310674" y="3134381"/>
            <a:ext cx="151515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下  棋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7879324" y="4130720"/>
            <a:ext cx="233429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dā jī mù</a:t>
            </a:r>
            <a:endParaRPr lang="zh-CN" altLang="en-US" sz="48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10310674" y="4227221"/>
            <a:ext cx="172354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96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搭积木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50375" y="873618"/>
            <a:ext cx="34180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拼一拼  读一读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6629" y="1571222"/>
            <a:ext cx="5525554" cy="4297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总结归纳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1139" y="1298735"/>
            <a:ext cx="90094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</a:rPr>
              <a:t>鸡啄蝴蝶 </a:t>
            </a:r>
            <a:r>
              <a:rPr lang="en-US" altLang="zh-CN" sz="6000" b="1" dirty="0">
                <a:solidFill>
                  <a:srgbClr val="0099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 </a:t>
            </a:r>
            <a:r>
              <a:rPr lang="en-US" altLang="zh-CN" sz="6000" b="1" dirty="0" err="1">
                <a:solidFill>
                  <a:srgbClr val="0099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r>
              <a:rPr lang="en-US" altLang="zh-CN" sz="6000" b="1" dirty="0">
                <a:solidFill>
                  <a:srgbClr val="0099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000" b="1" dirty="0" err="1" smtClean="0">
                <a:solidFill>
                  <a:srgbClr val="0099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r>
              <a:rPr lang="en-US" altLang="zh-CN" sz="6000" b="1" dirty="0" smtClean="0">
                <a:solidFill>
                  <a:srgbClr val="0099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,</a:t>
            </a:r>
            <a:r>
              <a:rPr lang="zh-CN" altLang="en-US" sz="4400" b="1" dirty="0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</a:rPr>
              <a:t>竖弯加点 </a:t>
            </a:r>
            <a:r>
              <a:rPr lang="en-US" altLang="zh-CN" sz="6000" b="1" dirty="0">
                <a:solidFill>
                  <a:srgbClr val="0099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 </a:t>
            </a:r>
            <a:r>
              <a:rPr lang="en-US" altLang="zh-CN" sz="6000" b="1" dirty="0" err="1">
                <a:solidFill>
                  <a:srgbClr val="0099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r>
              <a:rPr lang="en-US" altLang="zh-CN" sz="6000" b="1" dirty="0">
                <a:solidFill>
                  <a:srgbClr val="0099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000" b="1" dirty="0" err="1" smtClean="0">
                <a:solidFill>
                  <a:srgbClr val="0099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r>
              <a:rPr lang="zh-CN" altLang="en-US" sz="6000" b="1" dirty="0">
                <a:solidFill>
                  <a:srgbClr val="0099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。</a:t>
            </a:r>
            <a:endParaRPr lang="en-US" altLang="zh-CN" sz="6000" b="1" dirty="0">
              <a:solidFill>
                <a:srgbClr val="0099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>
              <a:lnSpc>
                <a:spcPct val="120000"/>
              </a:lnSpc>
            </a:pPr>
            <a:endParaRPr lang="en-US" altLang="zh-CN" sz="6000" b="1" dirty="0">
              <a:solidFill>
                <a:srgbClr val="0099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3969" y="4370068"/>
            <a:ext cx="8445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latinLnBrk="1">
              <a:lnSpc>
                <a:spcPct val="120000"/>
              </a:lnSpc>
              <a:defRPr/>
            </a:pPr>
            <a:r>
              <a:rPr lang="zh-CN" altLang="en-US" sz="4400" b="1" dirty="0" smtClean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切个西瓜</a:t>
            </a:r>
            <a:r>
              <a:rPr lang="en-US" altLang="zh-CN" sz="6000" b="1" dirty="0" smtClean="0">
                <a:solidFill>
                  <a:srgbClr val="0033CC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xxx</a:t>
            </a:r>
            <a:r>
              <a:rPr lang="en-US" altLang="zh-CN" sz="4400" b="1" dirty="0" smtClean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 ,</a:t>
            </a:r>
            <a:r>
              <a:rPr lang="zh-CN" altLang="en-US" sz="44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像</a:t>
            </a:r>
            <a:r>
              <a:rPr lang="zh-CN" altLang="zh-CN" sz="4400" b="1" dirty="0" smtClean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个</a:t>
            </a:r>
            <a:r>
              <a:rPr lang="zh-CN" altLang="en-US" sz="4400" b="1" dirty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叉</a:t>
            </a:r>
            <a:r>
              <a:rPr lang="zh-CN" altLang="en-US" sz="4400" b="1" dirty="0" smtClean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叉</a:t>
            </a:r>
            <a:r>
              <a:rPr lang="en-US" altLang="zh-CN" sz="6000" b="1" dirty="0" smtClean="0">
                <a:solidFill>
                  <a:srgbClr val="0033CC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xxx</a:t>
            </a:r>
            <a:r>
              <a:rPr lang="zh-CN" altLang="zh-CN" sz="4400" b="1" dirty="0" smtClean="0">
                <a:solidFill>
                  <a:srgbClr val="0033CC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4400" b="1" dirty="0">
              <a:solidFill>
                <a:srgbClr val="0033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9857" y="2862126"/>
            <a:ext cx="89807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4400" b="1" dirty="0" smtClean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彩色气球</a:t>
            </a:r>
            <a:r>
              <a:rPr lang="en-US" altLang="zh-CN" sz="6000" b="1" dirty="0" err="1" smtClean="0">
                <a:solidFill>
                  <a:srgbClr val="FF0066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qqq</a:t>
            </a:r>
            <a:r>
              <a:rPr lang="zh-CN" altLang="zh-CN" sz="4400" b="1" dirty="0" smtClean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400" b="1" dirty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左</a:t>
            </a:r>
            <a:r>
              <a:rPr lang="zh-CN" altLang="en-US" sz="4400" b="1" dirty="0" smtClean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上半圆</a:t>
            </a:r>
            <a:r>
              <a:rPr lang="en-US" altLang="zh-CN" sz="6000" b="1" dirty="0" err="1" smtClean="0">
                <a:solidFill>
                  <a:srgbClr val="FF0066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qqq</a:t>
            </a:r>
            <a:r>
              <a:rPr lang="en-US" altLang="zh-CN" sz="4400" b="1" dirty="0" smtClean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400" b="1" dirty="0" smtClean="0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4400" b="1" dirty="0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99920" y="398199"/>
            <a:ext cx="874581" cy="180107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7211" y="2421909"/>
            <a:ext cx="1474684" cy="208076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7508" y="4286807"/>
            <a:ext cx="2059403" cy="1821910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>
            <a:off x="11079126" y="3327991"/>
            <a:ext cx="42530" cy="180936"/>
          </a:xfrm>
          <a:custGeom>
            <a:avLst/>
            <a:gdLst>
              <a:gd name="connsiteX0" fmla="*/ 21265 w 42530"/>
              <a:gd name="connsiteY0" fmla="*/ 0 h 180936"/>
              <a:gd name="connsiteX1" fmla="*/ 31897 w 42530"/>
              <a:gd name="connsiteY1" fmla="*/ 53162 h 180936"/>
              <a:gd name="connsiteX2" fmla="*/ 42530 w 42530"/>
              <a:gd name="connsiteY2" fmla="*/ 95693 h 180936"/>
              <a:gd name="connsiteX3" fmla="*/ 31897 w 42530"/>
              <a:gd name="connsiteY3" fmla="*/ 127590 h 180936"/>
              <a:gd name="connsiteX4" fmla="*/ 0 w 42530"/>
              <a:gd name="connsiteY4" fmla="*/ 170121 h 180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30" h="180936">
                <a:moveTo>
                  <a:pt x="21265" y="0"/>
                </a:moveTo>
                <a:cubicBezTo>
                  <a:pt x="24809" y="17721"/>
                  <a:pt x="27977" y="35521"/>
                  <a:pt x="31897" y="53162"/>
                </a:cubicBezTo>
                <a:cubicBezTo>
                  <a:pt x="35067" y="67427"/>
                  <a:pt x="42530" y="81080"/>
                  <a:pt x="42530" y="95693"/>
                </a:cubicBezTo>
                <a:cubicBezTo>
                  <a:pt x="42530" y="106901"/>
                  <a:pt x="34615" y="116717"/>
                  <a:pt x="31897" y="127590"/>
                </a:cubicBezTo>
                <a:cubicBezTo>
                  <a:pt x="17002" y="187170"/>
                  <a:pt x="38617" y="189429"/>
                  <a:pt x="0" y="170121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848736" y="1600920"/>
            <a:ext cx="3335627" cy="1395009"/>
            <a:chOff x="789144" y="1855505"/>
            <a:chExt cx="3335627" cy="1395009"/>
          </a:xfrm>
        </p:grpSpPr>
        <p:sp>
          <p:nvSpPr>
            <p:cNvPr id="84" name="同心圆 83"/>
            <p:cNvSpPr/>
            <p:nvPr/>
          </p:nvSpPr>
          <p:spPr>
            <a:xfrm>
              <a:off x="1998720" y="2392098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流程图: 联系 84"/>
            <p:cNvSpPr/>
            <p:nvPr/>
          </p:nvSpPr>
          <p:spPr>
            <a:xfrm>
              <a:off x="789144" y="2034602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流程图: 联系 87"/>
            <p:cNvSpPr/>
            <p:nvPr/>
          </p:nvSpPr>
          <p:spPr>
            <a:xfrm>
              <a:off x="3415644" y="2006947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>
              <a:stCxn id="85" idx="6"/>
              <a:endCxn id="84" idx="2"/>
            </p:cNvCxnSpPr>
            <p:nvPr/>
          </p:nvCxnSpPr>
          <p:spPr>
            <a:xfrm>
              <a:off x="1498271" y="2342512"/>
              <a:ext cx="500449" cy="47879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>
              <a:stCxn id="84" idx="6"/>
            </p:cNvCxnSpPr>
            <p:nvPr/>
          </p:nvCxnSpPr>
          <p:spPr>
            <a:xfrm flipV="1">
              <a:off x="2894459" y="2392098"/>
              <a:ext cx="521185" cy="42920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3" name="文本框 92"/>
            <p:cNvSpPr txBox="1"/>
            <p:nvPr/>
          </p:nvSpPr>
          <p:spPr>
            <a:xfrm>
              <a:off x="1000406" y="1911883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i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3534910" y="1855505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ü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2300943" y="2341340"/>
              <a:ext cx="5975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j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529253" y="3299006"/>
            <a:ext cx="3335627" cy="1351156"/>
            <a:chOff x="789144" y="1899358"/>
            <a:chExt cx="3335627" cy="1351156"/>
          </a:xfrm>
        </p:grpSpPr>
        <p:sp>
          <p:nvSpPr>
            <p:cNvPr id="42" name="同心圆 41"/>
            <p:cNvSpPr/>
            <p:nvPr/>
          </p:nvSpPr>
          <p:spPr>
            <a:xfrm>
              <a:off x="1998720" y="2392098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流程图: 联系 42"/>
            <p:cNvSpPr/>
            <p:nvPr/>
          </p:nvSpPr>
          <p:spPr>
            <a:xfrm>
              <a:off x="789144" y="2034602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流程图: 联系 43"/>
            <p:cNvSpPr/>
            <p:nvPr/>
          </p:nvSpPr>
          <p:spPr>
            <a:xfrm>
              <a:off x="3415644" y="2006947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3" idx="6"/>
              <a:endCxn id="42" idx="2"/>
            </p:cNvCxnSpPr>
            <p:nvPr/>
          </p:nvCxnSpPr>
          <p:spPr>
            <a:xfrm>
              <a:off x="1498271" y="2342512"/>
              <a:ext cx="500449" cy="47879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2" idx="6"/>
            </p:cNvCxnSpPr>
            <p:nvPr/>
          </p:nvCxnSpPr>
          <p:spPr>
            <a:xfrm flipV="1">
              <a:off x="2894459" y="2392098"/>
              <a:ext cx="521185" cy="42920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1000406" y="1911883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i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562790" y="1899358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ü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226047" y="2341891"/>
              <a:ext cx="5975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x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875250" y="1624039"/>
            <a:ext cx="3335627" cy="1371890"/>
            <a:chOff x="789144" y="1878624"/>
            <a:chExt cx="3335627" cy="1371890"/>
          </a:xfrm>
        </p:grpSpPr>
        <p:sp>
          <p:nvSpPr>
            <p:cNvPr id="51" name="同心圆 50"/>
            <p:cNvSpPr/>
            <p:nvPr/>
          </p:nvSpPr>
          <p:spPr>
            <a:xfrm>
              <a:off x="1998720" y="2392098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流程图: 联系 51"/>
            <p:cNvSpPr/>
            <p:nvPr/>
          </p:nvSpPr>
          <p:spPr>
            <a:xfrm>
              <a:off x="789144" y="2034602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流程图: 联系 52"/>
            <p:cNvSpPr/>
            <p:nvPr/>
          </p:nvSpPr>
          <p:spPr>
            <a:xfrm>
              <a:off x="3415644" y="2006947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>
              <a:stCxn id="52" idx="6"/>
              <a:endCxn id="51" idx="2"/>
            </p:cNvCxnSpPr>
            <p:nvPr/>
          </p:nvCxnSpPr>
          <p:spPr>
            <a:xfrm>
              <a:off x="1498271" y="2342512"/>
              <a:ext cx="500449" cy="478794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51" idx="6"/>
            </p:cNvCxnSpPr>
            <p:nvPr/>
          </p:nvCxnSpPr>
          <p:spPr>
            <a:xfrm flipV="1">
              <a:off x="2894459" y="2392098"/>
              <a:ext cx="521185" cy="42920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6" name="文本框 55"/>
            <p:cNvSpPr txBox="1"/>
            <p:nvPr/>
          </p:nvSpPr>
          <p:spPr>
            <a:xfrm>
              <a:off x="1000406" y="1911883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i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533189" y="1878624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ü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178177" y="2273486"/>
              <a:ext cx="5975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q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061722" y="5003165"/>
            <a:ext cx="64716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小</a:t>
            </a:r>
            <a:r>
              <a:rPr lang="en-US" altLang="zh-CN" sz="4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ü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碰上</a:t>
            </a:r>
            <a:r>
              <a:rPr lang="en-US" altLang="zh-CN" sz="40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r>
              <a:rPr lang="zh-CN" altLang="en-US" sz="4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4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</a:t>
            </a:r>
            <a:r>
              <a:rPr lang="zh-CN" altLang="en-US" sz="4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、</a:t>
            </a:r>
            <a:r>
              <a:rPr lang="en-US" altLang="zh-CN" sz="4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x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，去掉两点还念</a:t>
            </a:r>
            <a:r>
              <a:rPr lang="en-US" altLang="zh-CN" sz="2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ü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47196" y="3108298"/>
            <a:ext cx="4015629" cy="976217"/>
            <a:chOff x="3747196" y="3108298"/>
            <a:chExt cx="4015629" cy="976217"/>
          </a:xfrm>
        </p:grpSpPr>
        <p:sp>
          <p:nvSpPr>
            <p:cNvPr id="31" name="流程图: 联系 30"/>
            <p:cNvSpPr/>
            <p:nvPr/>
          </p:nvSpPr>
          <p:spPr>
            <a:xfrm rot="5400000">
              <a:off x="5417097" y="3271618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流程图: 联系 50"/>
            <p:cNvSpPr/>
            <p:nvPr/>
          </p:nvSpPr>
          <p:spPr>
            <a:xfrm rot="5400000">
              <a:off x="6873757" y="3260982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 flipH="1" flipV="1">
              <a:off x="6188077" y="3635909"/>
              <a:ext cx="70987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5" name="文本框 54"/>
            <p:cNvSpPr txBox="1"/>
            <p:nvPr/>
          </p:nvSpPr>
          <p:spPr>
            <a:xfrm rot="228399">
              <a:off x="6993199" y="3108298"/>
              <a:ext cx="76962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a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5619445" y="3186308"/>
              <a:ext cx="85015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i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86" name="直接连接符 85"/>
            <p:cNvCxnSpPr/>
            <p:nvPr/>
          </p:nvCxnSpPr>
          <p:spPr>
            <a:xfrm rot="5400000">
              <a:off x="4976833" y="3282414"/>
              <a:ext cx="1" cy="70846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7" name="文本框 86"/>
            <p:cNvSpPr txBox="1"/>
            <p:nvPr/>
          </p:nvSpPr>
          <p:spPr>
            <a:xfrm>
              <a:off x="3914269" y="3128347"/>
              <a:ext cx="4829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q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90" name="同心圆 89"/>
            <p:cNvSpPr/>
            <p:nvPr/>
          </p:nvSpPr>
          <p:spPr>
            <a:xfrm rot="5400000">
              <a:off x="3728534" y="3207438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42580" y="4856172"/>
            <a:ext cx="4015629" cy="976217"/>
            <a:chOff x="3742580" y="4856172"/>
            <a:chExt cx="4015629" cy="976217"/>
          </a:xfrm>
        </p:grpSpPr>
        <p:sp>
          <p:nvSpPr>
            <p:cNvPr id="119" name="流程图: 联系 118"/>
            <p:cNvSpPr/>
            <p:nvPr/>
          </p:nvSpPr>
          <p:spPr>
            <a:xfrm rot="5400000">
              <a:off x="6869137" y="4990321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1" name="直接连接符 120"/>
            <p:cNvCxnSpPr/>
            <p:nvPr/>
          </p:nvCxnSpPr>
          <p:spPr>
            <a:xfrm flipH="1" flipV="1">
              <a:off x="6183461" y="5383783"/>
              <a:ext cx="70987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3" name="文本框 122"/>
            <p:cNvSpPr txBox="1"/>
            <p:nvPr/>
          </p:nvSpPr>
          <p:spPr>
            <a:xfrm rot="228399">
              <a:off x="6988583" y="4856172"/>
              <a:ext cx="76962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a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126" name="直接连接符 125"/>
            <p:cNvCxnSpPr/>
            <p:nvPr/>
          </p:nvCxnSpPr>
          <p:spPr>
            <a:xfrm rot="5400000">
              <a:off x="4972217" y="5030288"/>
              <a:ext cx="1" cy="70846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7" name="文本框 126"/>
            <p:cNvSpPr txBox="1"/>
            <p:nvPr/>
          </p:nvSpPr>
          <p:spPr>
            <a:xfrm>
              <a:off x="3950870" y="4894859"/>
              <a:ext cx="4829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x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28" name="同心圆 127"/>
            <p:cNvSpPr/>
            <p:nvPr/>
          </p:nvSpPr>
          <p:spPr>
            <a:xfrm rot="5400000">
              <a:off x="3723918" y="4955312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流程图: 联系 31"/>
            <p:cNvSpPr/>
            <p:nvPr/>
          </p:nvSpPr>
          <p:spPr>
            <a:xfrm rot="5400000">
              <a:off x="5395832" y="5032235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576915" y="4908782"/>
              <a:ext cx="85015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i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47196" y="1255022"/>
            <a:ext cx="4015639" cy="976494"/>
            <a:chOff x="3747196" y="1255022"/>
            <a:chExt cx="4015639" cy="976494"/>
          </a:xfrm>
        </p:grpSpPr>
        <p:sp>
          <p:nvSpPr>
            <p:cNvPr id="30" name="流程图: 联系 29"/>
            <p:cNvSpPr/>
            <p:nvPr/>
          </p:nvSpPr>
          <p:spPr>
            <a:xfrm rot="5400000">
              <a:off x="5395832" y="1442816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流程图: 联系 96"/>
            <p:cNvSpPr/>
            <p:nvPr/>
          </p:nvSpPr>
          <p:spPr>
            <a:xfrm rot="5400000">
              <a:off x="6873754" y="1389445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8" name="直接连接符 97"/>
            <p:cNvCxnSpPr/>
            <p:nvPr/>
          </p:nvCxnSpPr>
          <p:spPr>
            <a:xfrm flipH="1" flipV="1">
              <a:off x="6188077" y="1782906"/>
              <a:ext cx="709874" cy="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9" name="文本框 98"/>
            <p:cNvSpPr txBox="1"/>
            <p:nvPr/>
          </p:nvSpPr>
          <p:spPr>
            <a:xfrm rot="228399">
              <a:off x="6984957" y="1255022"/>
              <a:ext cx="77787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a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5622148" y="1342478"/>
              <a:ext cx="85015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i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101" name="直接连接符 100"/>
            <p:cNvCxnSpPr/>
            <p:nvPr/>
          </p:nvCxnSpPr>
          <p:spPr>
            <a:xfrm rot="5400000">
              <a:off x="4976833" y="1429411"/>
              <a:ext cx="1" cy="70846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02" name="文本框 101"/>
            <p:cNvSpPr txBox="1"/>
            <p:nvPr/>
          </p:nvSpPr>
          <p:spPr>
            <a:xfrm>
              <a:off x="4018409" y="1327916"/>
              <a:ext cx="4829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j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03" name="同心圆 102"/>
            <p:cNvSpPr/>
            <p:nvPr/>
          </p:nvSpPr>
          <p:spPr>
            <a:xfrm rot="5400000">
              <a:off x="3728534" y="1354439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9783" y="2686356"/>
            <a:ext cx="2098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拼一拼</a:t>
            </a:r>
            <a:endParaRPr lang="en-US" altLang="zh-CN" sz="36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6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连一连</a:t>
            </a:r>
            <a:endParaRPr lang="zh-CN" altLang="en-US" sz="36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26509" y="873618"/>
            <a:ext cx="452825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err="1" smtClean="0"/>
              <a:t>m</a:t>
            </a:r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ǔ</a:t>
            </a:r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jī</a:t>
            </a:r>
            <a:endParaRPr lang="en-US" altLang="zh-CN" sz="8000" dirty="0" smtClean="0"/>
          </a:p>
          <a:p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dā</a:t>
            </a:r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jī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mù</a:t>
            </a:r>
            <a:endParaRPr lang="en-US" altLang="zh-CN" sz="80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xià</a:t>
            </a:r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qí</a:t>
            </a:r>
            <a:r>
              <a:rPr lang="en-US" altLang="zh-CN" sz="8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80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8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hú</a:t>
            </a:r>
            <a:r>
              <a:rPr lang="en-US" altLang="zh-CN" sz="8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  </a:t>
            </a:r>
            <a:r>
              <a:rPr lang="en-US" altLang="zh-CN" sz="8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xū</a:t>
            </a:r>
            <a:endParaRPr lang="zh-CN" altLang="en-US" sz="8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6063682" y="1645999"/>
            <a:ext cx="2611252" cy="98169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067410" y="2974964"/>
            <a:ext cx="2547991" cy="2691829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6063682" y="961534"/>
            <a:ext cx="2611252" cy="3101065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6070665" y="3994860"/>
            <a:ext cx="2611252" cy="1175981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6128" y="1678154"/>
            <a:ext cx="1596158" cy="14351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6128" y="4830905"/>
            <a:ext cx="1596158" cy="13398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6128" y="3286521"/>
            <a:ext cx="1596158" cy="14166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6128" y="305747"/>
            <a:ext cx="1596158" cy="12297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18437" y="1084521"/>
            <a:ext cx="2562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7583" y="2097677"/>
            <a:ext cx="12093443" cy="2652964"/>
            <a:chOff x="787670" y="2165807"/>
            <a:chExt cx="12093443" cy="2652964"/>
          </a:xfrm>
        </p:grpSpPr>
        <p:grpSp>
          <p:nvGrpSpPr>
            <p:cNvPr id="7" name="组合 6"/>
            <p:cNvGrpSpPr/>
            <p:nvPr/>
          </p:nvGrpSpPr>
          <p:grpSpPr>
            <a:xfrm>
              <a:off x="787670" y="2165807"/>
              <a:ext cx="12093443" cy="2652964"/>
              <a:chOff x="963386" y="1737662"/>
              <a:chExt cx="10993653" cy="2652964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963386" y="1796143"/>
                <a:ext cx="10993653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</a:t>
                </a:r>
                <a:r>
                  <a:rPr lang="en-US" altLang="zh-CN" sz="60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x</a:t>
                </a:r>
                <a:r>
                  <a:rPr lang="zh-CN" altLang="en-US" sz="4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（   ）（      ） </a:t>
                </a:r>
                <a:r>
                  <a:rPr lang="zh-CN" altLang="en-US" sz="60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（     ） </a:t>
                </a:r>
                <a:r>
                  <a:rPr lang="zh-CN" altLang="en-US" sz="4800" dirty="0" smtClean="0">
                    <a:latin typeface="微软雅黑" panose="020B0503020204020204" charset="-122"/>
                    <a:ea typeface="微软雅黑" panose="020B0503020204020204" charset="-122"/>
                  </a:rPr>
                  <a:t>（   ） </a:t>
                </a:r>
                <a:r>
                  <a:rPr lang="en-US" altLang="zh-CN" sz="60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m</a:t>
                </a:r>
                <a:r>
                  <a:rPr lang="zh-CN" altLang="en-US" sz="4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（</a:t>
                </a:r>
                <a:r>
                  <a:rPr lang="en-US" altLang="zh-CN" sz="4800" dirty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</a:t>
                </a:r>
                <a:r>
                  <a:rPr lang="en-US" altLang="zh-CN" sz="4800" dirty="0">
                    <a:solidFill>
                      <a:srgbClr val="FF000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ù</a:t>
                </a:r>
                <a:r>
                  <a:rPr lang="zh-CN" altLang="en-US" sz="4800" dirty="0" smtClean="0"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）</a:t>
                </a:r>
                <a:endParaRPr lang="zh-CN" altLang="en-US" sz="4800" dirty="0">
                  <a:latin typeface="GB Pinyinok-B" panose="02010601030101010101" pitchFamily="2" charset="-122"/>
                  <a:ea typeface="GB Pinyinok-B" panose="02010601030101010101" pitchFamily="2" charset="-122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1235581" y="3559629"/>
                <a:ext cx="1035770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dirty="0" smtClean="0">
                    <a:latin typeface="微软雅黑" panose="020B0503020204020204" charset="-122"/>
                    <a:ea typeface="微软雅黑" panose="020B0503020204020204" charset="-122"/>
                  </a:rPr>
                  <a:t>   </a:t>
                </a:r>
                <a:r>
                  <a:rPr lang="zh-CN" altLang="en-US" sz="4800" dirty="0">
                    <a:latin typeface="微软雅黑" panose="020B0503020204020204" charset="-122"/>
                    <a:ea typeface="微软雅黑" panose="020B0503020204020204" charset="-122"/>
                  </a:rPr>
                  <a:t>下</a:t>
                </a:r>
                <a:r>
                  <a:rPr lang="zh-CN" altLang="en-US" sz="4800" dirty="0" smtClean="0">
                    <a:latin typeface="微软雅黑" panose="020B0503020204020204" charset="-122"/>
                    <a:ea typeface="微软雅黑" panose="020B0503020204020204" charset="-122"/>
                  </a:rPr>
                  <a:t>         棋</a:t>
                </a:r>
                <a:r>
                  <a:rPr lang="zh-CN" altLang="en-US" sz="4800" dirty="0">
                    <a:latin typeface="微软雅黑" panose="020B0503020204020204" charset="-122"/>
                    <a:ea typeface="微软雅黑" panose="020B0503020204020204" charset="-122"/>
                  </a:rPr>
                  <a:t> </a:t>
                </a:r>
                <a:r>
                  <a:rPr lang="zh-CN" altLang="en-US" sz="4800" dirty="0" smtClean="0">
                    <a:latin typeface="微软雅黑" panose="020B0503020204020204" charset="-122"/>
                    <a:ea typeface="微软雅黑" panose="020B0503020204020204" charset="-122"/>
                  </a:rPr>
                  <a:t>           搭        积       木   </a:t>
                </a:r>
                <a:endParaRPr lang="zh-CN" altLang="en-US" sz="4800" dirty="0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1122668" y="2153853"/>
                <a:ext cx="10675088" cy="53163"/>
              </a:xfrm>
              <a:prstGeom prst="line">
                <a:avLst/>
              </a:prstGeom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989777" y="2564726"/>
                <a:ext cx="10675088" cy="53163"/>
              </a:xfrm>
              <a:prstGeom prst="line">
                <a:avLst/>
              </a:prstGeom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963386" y="2975599"/>
                <a:ext cx="10675088" cy="53163"/>
              </a:xfrm>
              <a:prstGeom prst="line">
                <a:avLst/>
              </a:prstGeom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963386" y="1737662"/>
                <a:ext cx="10675088" cy="53163"/>
              </a:xfrm>
              <a:prstGeom prst="line">
                <a:avLst/>
              </a:prstGeom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1863128" y="2208182"/>
              <a:ext cx="113236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i</a:t>
              </a:r>
              <a:r>
                <a:rPr lang="en-US" altLang="zh-CN" sz="60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à</a:t>
              </a:r>
              <a:endParaRPr lang="zh-CN" altLang="en-US" sz="6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877939" y="2228285"/>
              <a:ext cx="113236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qí</a:t>
              </a:r>
              <a:endParaRPr lang="zh-CN" altLang="en-US" sz="6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148841" y="2241979"/>
              <a:ext cx="156560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dā</a:t>
              </a:r>
              <a:endParaRPr lang="zh-CN" altLang="en-US" sz="6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704372" y="2274668"/>
              <a:ext cx="122478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j </a:t>
              </a:r>
              <a:r>
                <a:rPr lang="en-US" altLang="zh-CN" sz="60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ī</a:t>
              </a:r>
              <a:endParaRPr lang="zh-CN" altLang="en-US" sz="60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 rot="20741977" flipV="1">
            <a:off x="8757846" y="4437604"/>
            <a:ext cx="2564535" cy="1715555"/>
          </a:xfrm>
          <a:prstGeom prst="cloudCallout">
            <a:avLst>
              <a:gd name="adj1" fmla="val -58955"/>
              <a:gd name="adj2" fmla="val 660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35581" y="873618"/>
            <a:ext cx="99193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今天，我们又认识了声母家族的三个成员，以及他们与不同单韵母的拼读</a:t>
            </a:r>
            <a:r>
              <a:rPr lang="zh-CN" altLang="en-US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。请你把他们带回家，背一背、默一默，看看你们都记得吗？</a:t>
            </a:r>
            <a:endParaRPr lang="zh-CN" altLang="en-US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rot="21032048">
            <a:off x="9455138" y="4921731"/>
            <a:ext cx="1564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q  x</a:t>
            </a:r>
            <a:endParaRPr lang="en-US" altLang="zh-CN" sz="40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65914" y="3158858"/>
            <a:ext cx="6874329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8000" dirty="0" smtClean="0">
                <a:latin typeface="微软雅黑" panose="020B0503020204020204" charset="-122"/>
                <a:ea typeface="微软雅黑" panose="020B0503020204020204" charset="-122"/>
              </a:rPr>
              <a:t>鸡啄蝴蝶 </a:t>
            </a:r>
            <a:r>
              <a:rPr lang="en-US" altLang="zh-CN" sz="9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 </a:t>
            </a:r>
            <a:r>
              <a:rPr lang="en-US" altLang="zh-CN" sz="9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r>
              <a:rPr lang="en-US" altLang="zh-CN" sz="9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9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endParaRPr lang="en-US" altLang="zh-CN" sz="96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765" y="1069227"/>
            <a:ext cx="2057745" cy="417926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02313" y="1220010"/>
            <a:ext cx="4474029" cy="2555481"/>
            <a:chOff x="1769356" y="2003781"/>
            <a:chExt cx="4474029" cy="255548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785685" y="292229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785685" y="3640750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785685" y="2203836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769356" y="4359207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769356" y="292229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2553127" y="2279721"/>
              <a:ext cx="1208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85685" y="2403891"/>
              <a:ext cx="323305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96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j  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585785" y="3700308"/>
              <a:ext cx="1208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035070" y="2003781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051399" y="2722239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035070" y="3440695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067728" y="4159152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673929" y="4101420"/>
            <a:ext cx="57966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微软雅黑" panose="020B0503020204020204" charset="-122"/>
                <a:ea typeface="微软雅黑" panose="020B0503020204020204" charset="-122"/>
              </a:rPr>
              <a:t>竖弯加点 </a:t>
            </a:r>
            <a:r>
              <a:rPr lang="en-US" altLang="zh-CN" sz="9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 </a:t>
            </a:r>
            <a:r>
              <a:rPr lang="en-US" altLang="zh-CN" sz="9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r>
              <a:rPr lang="en-US" altLang="zh-CN" sz="9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9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endParaRPr lang="zh-CN" altLang="en-US" sz="96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43100" y="1371600"/>
            <a:ext cx="89970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j</a:t>
            </a:r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   </a:t>
            </a:r>
            <a:r>
              <a:rPr lang="en-US" altLang="zh-CN" sz="9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i</a:t>
            </a:r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   </a:t>
            </a:r>
            <a:r>
              <a:rPr lang="en-US" altLang="zh-CN" sz="96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ji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6833623" y="2156430"/>
            <a:ext cx="1600200" cy="42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右箭头 24"/>
          <p:cNvSpPr/>
          <p:nvPr/>
        </p:nvSpPr>
        <p:spPr>
          <a:xfrm>
            <a:off x="3061722" y="2156429"/>
            <a:ext cx="1600200" cy="4245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2210004" y="3458701"/>
            <a:ext cx="7820685" cy="2210983"/>
            <a:chOff x="2041070" y="1958719"/>
            <a:chExt cx="7184571" cy="2210983"/>
          </a:xfrm>
        </p:grpSpPr>
        <p:sp>
          <p:nvSpPr>
            <p:cNvPr id="27" name="矩形 26"/>
            <p:cNvSpPr/>
            <p:nvPr/>
          </p:nvSpPr>
          <p:spPr>
            <a:xfrm>
              <a:off x="2041070" y="2029239"/>
              <a:ext cx="7070270" cy="186512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  </a:t>
              </a:r>
              <a:r>
                <a:rPr lang="en-US" altLang="zh-CN" sz="96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jī</a:t>
              </a:r>
              <a:r>
                <a:rPr lang="en-US" altLang="zh-CN" sz="96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jí</a:t>
              </a:r>
              <a:r>
                <a:rPr lang="en-US" altLang="zh-CN" sz="96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jǐ</a:t>
              </a:r>
              <a:r>
                <a:rPr lang="en-US" altLang="zh-CN" sz="96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jì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flipV="1">
              <a:off x="2449284" y="195871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2547257" y="2737284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2547256" y="344532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2661556" y="4137045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087923" y="3307517"/>
            <a:ext cx="7992460" cy="733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8000" dirty="0" smtClean="0">
                <a:latin typeface="微软雅黑" panose="020B0503020204020204" charset="-122"/>
                <a:ea typeface="微软雅黑" panose="020B0503020204020204" charset="-122"/>
              </a:rPr>
              <a:t>彩色气球 </a:t>
            </a:r>
            <a:r>
              <a:rPr lang="en-US" altLang="zh-CN" sz="9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 q </a:t>
            </a:r>
            <a:r>
              <a:rPr lang="en-US" altLang="zh-CN" sz="9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</a:t>
            </a:r>
            <a:endParaRPr lang="en-US" altLang="zh-CN" sz="96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436" l="318" r="100000">
                        <a14:foregroundMark x1="44674" y1="96501" x2="41971" y2="98081"/>
                        <a14:foregroundMark x1="41971" y1="48307" x2="43243" y2="95372"/>
                        <a14:foregroundMark x1="68521" y1="50000" x2="81558" y2="93228"/>
                        <a14:foregroundMark x1="70429" y1="44808" x2="81876" y2="91874"/>
                        <a14:foregroundMark x1="82671" y1="57562" x2="82194" y2="93792"/>
                        <a14:foregroundMark x1="89984" y1="47291" x2="82671" y2="92438"/>
                        <a14:foregroundMark x1="68839" y1="47291" x2="82194" y2="92664"/>
                        <a14:foregroundMark x1="80286" y1="55982" x2="81558" y2="87472"/>
                        <a14:foregroundMark x1="78378" y1="71445" x2="81081" y2="88036"/>
                        <a14:foregroundMark x1="45787" y1="95711" x2="41335" y2="98420"/>
                        <a14:foregroundMark x1="83784" y1="91874" x2="81876" y2="94808"/>
                        <a14:foregroundMark x1="43561" y1="94808" x2="43243" y2="9943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16366" y="1495549"/>
            <a:ext cx="2775432" cy="3909432"/>
          </a:xfrm>
          <a:prstGeom prst="rect">
            <a:avLst/>
          </a:prstGeom>
        </p:spPr>
      </p:pic>
      <p:sp>
        <p:nvSpPr>
          <p:cNvPr id="5" name="弧形 4"/>
          <p:cNvSpPr/>
          <p:nvPr/>
        </p:nvSpPr>
        <p:spPr>
          <a:xfrm>
            <a:off x="3746079" y="3168502"/>
            <a:ext cx="45719" cy="563526"/>
          </a:xfrm>
          <a:prstGeom prst="arc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20670" y="1105709"/>
            <a:ext cx="4474029" cy="2555481"/>
            <a:chOff x="1769356" y="2003781"/>
            <a:chExt cx="4474029" cy="2555481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785685" y="292229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785685" y="3640750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785685" y="2203836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769356" y="4359207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769356" y="292229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2553127" y="2279721"/>
              <a:ext cx="1208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714307" y="2403891"/>
              <a:ext cx="153525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q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585785" y="3700308"/>
              <a:ext cx="12083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035070" y="2003781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051399" y="2722239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035070" y="3440695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067728" y="4159152"/>
              <a:ext cx="11756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第四线</a:t>
              </a:r>
              <a:endParaRPr lang="zh-CN" altLang="en-US" sz="2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673928" y="4101420"/>
            <a:ext cx="67708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latin typeface="微软雅黑" panose="020B0503020204020204" charset="-122"/>
                <a:ea typeface="微软雅黑" panose="020B0503020204020204" charset="-122"/>
              </a:rPr>
              <a:t>气球拖线 </a:t>
            </a:r>
            <a:r>
              <a:rPr lang="en-US" altLang="zh-CN" sz="9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 </a:t>
            </a:r>
            <a:r>
              <a:rPr lang="en-US" altLang="zh-CN" sz="9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</a:t>
            </a:r>
            <a:r>
              <a:rPr lang="en-US" altLang="zh-CN" sz="9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9600" dirty="0" err="1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q</a:t>
            </a:r>
            <a:endParaRPr lang="zh-CN" altLang="en-US" sz="9600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0671" y="1626218"/>
            <a:ext cx="2048779" cy="18800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5091" y="1661468"/>
            <a:ext cx="1899560" cy="18095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0672" y="3690785"/>
            <a:ext cx="2048779" cy="19374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5091" y="3690785"/>
            <a:ext cx="1899560" cy="19374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1400198" y="1392866"/>
            <a:ext cx="9037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p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42728" y="3806457"/>
            <a:ext cx="9037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b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02206" y="3806457"/>
            <a:ext cx="9037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d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02206" y="1392866"/>
            <a:ext cx="9037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q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87406" y="2649958"/>
            <a:ext cx="923330" cy="20095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分一分</a:t>
            </a:r>
            <a:endParaRPr lang="zh-CN" altLang="en-US" sz="4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00" y="3654734"/>
            <a:ext cx="2033822" cy="18663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900" y="1208681"/>
            <a:ext cx="2033822" cy="19374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29" y="3654735"/>
            <a:ext cx="1919642" cy="1815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28" y="1208681"/>
            <a:ext cx="1899560" cy="19374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2610021" y="1392579"/>
            <a:ext cx="3496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右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下半圆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bbb</a:t>
            </a:r>
            <a:endParaRPr lang="zh-CN" altLang="en-US" sz="6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26349" y="4119451"/>
            <a:ext cx="34805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左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下半圆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ddd</a:t>
            </a:r>
            <a:endParaRPr lang="zh-CN" altLang="en-US" sz="6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88735" y="1392579"/>
            <a:ext cx="3496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右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上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半圆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ppp</a:t>
            </a:r>
            <a:endParaRPr lang="zh-CN" altLang="en-US" sz="6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31219" y="4119451"/>
            <a:ext cx="3496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左上半圆</a:t>
            </a:r>
            <a:r>
              <a:rPr lang="en-US" altLang="zh-CN" sz="6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qqq</a:t>
            </a:r>
            <a:endParaRPr lang="zh-CN" altLang="en-US" sz="6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1586</Words>
  <Application>WPS 演示</Application>
  <PresentationFormat>自定义</PresentationFormat>
  <Paragraphs>305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GB Pinyinok-B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cp:lastPrinted>2018-04-06T08:03:00Z</cp:lastPrinted>
  <dcterms:created xsi:type="dcterms:W3CDTF">2016-02-25T11:28:00Z</dcterms:created>
  <dcterms:modified xsi:type="dcterms:W3CDTF">2018-07-06T00:45:51Z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