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3" r:id="rId1"/>
  </p:sldMasterIdLst>
  <p:notesMasterIdLst>
    <p:notesMasterId r:id="rId18"/>
  </p:notesMasterIdLst>
  <p:handoutMasterIdLst>
    <p:handoutMasterId r:id="rId19"/>
  </p:handoutMasterIdLst>
  <p:sldIdLst>
    <p:sldId id="333" r:id="rId2"/>
    <p:sldId id="336" r:id="rId3"/>
    <p:sldId id="337" r:id="rId4"/>
    <p:sldId id="338" r:id="rId5"/>
    <p:sldId id="339" r:id="rId6"/>
    <p:sldId id="359" r:id="rId7"/>
    <p:sldId id="340" r:id="rId8"/>
    <p:sldId id="360" r:id="rId9"/>
    <p:sldId id="353" r:id="rId10"/>
    <p:sldId id="341" r:id="rId11"/>
    <p:sldId id="354" r:id="rId12"/>
    <p:sldId id="342" r:id="rId13"/>
    <p:sldId id="355" r:id="rId14"/>
    <p:sldId id="343" r:id="rId15"/>
    <p:sldId id="358" r:id="rId16"/>
    <p:sldId id="361" r:id="rId17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3FEFA"/>
    <a:srgbClr val="0000FF"/>
    <a:srgbClr val="0033CC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42" autoAdjust="0"/>
    <p:restoredTop sz="96370" autoAdjust="0"/>
  </p:normalViewPr>
  <p:slideViewPr>
    <p:cSldViewPr snapToGrid="0" showGuides="1">
      <p:cViewPr>
        <p:scale>
          <a:sx n="100" d="100"/>
          <a:sy n="100" d="100"/>
        </p:scale>
        <p:origin x="-1734" y="-173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866513" cy="368665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81412A88-1D11-41B1-B9BC-0F4682BFC93B}" type="datetimeFigureOut">
              <a:rPr lang="zh-CN" altLang="en-US"/>
              <a:pPr>
                <a:defRPr/>
              </a:pPr>
              <a:t>2020/9/9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D5F9F50B-46AC-4FFD-8F4D-1CC56FC303B6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7EAF0D1A-9C7A-4897-8653-7BE7C7E210A1}" type="datetimeFigureOut">
              <a:rPr lang="zh-CN" altLang="en-US"/>
              <a:pPr>
                <a:defRPr/>
              </a:pPr>
              <a:t>2020/9/9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C73A20E1-C40E-4FD9-B22B-BA4E5D08B0C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 txBox="1">
            <a:spLocks noChangeArrowheads="1"/>
          </p:cNvSpPr>
          <p:nvPr/>
        </p:nvSpPr>
        <p:spPr bwMode="auto">
          <a:xfrm>
            <a:off x="1785938" y="1803400"/>
            <a:ext cx="5868987" cy="768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400" b="1" dirty="0">
                <a:latin typeface="楷体" pitchFamily="49" charset="-122"/>
                <a:ea typeface="楷体" pitchFamily="49" charset="-122"/>
              </a:rPr>
              <a:t>口语交际：即兴发言</a:t>
            </a:r>
          </a:p>
        </p:txBody>
      </p:sp>
      <p:pic>
        <p:nvPicPr>
          <p:cNvPr id="4099" name="图片 2"/>
          <p:cNvPicPr>
            <a:picLocks noChangeAspect="1" noChangeArrowheads="1"/>
          </p:cNvPicPr>
          <p:nvPr/>
        </p:nvPicPr>
        <p:blipFill>
          <a:blip r:embed="rId3" cstate="print"/>
          <a:srcRect l="36014"/>
          <a:stretch>
            <a:fillRect/>
          </a:stretch>
        </p:blipFill>
        <p:spPr bwMode="auto">
          <a:xfrm>
            <a:off x="1751013" y="341313"/>
            <a:ext cx="229711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1"/>
          <p:cNvSpPr>
            <a:spLocks noChangeArrowheads="1"/>
          </p:cNvSpPr>
          <p:nvPr/>
        </p:nvSpPr>
        <p:spPr bwMode="auto">
          <a:xfrm>
            <a:off x="561975" y="908050"/>
            <a:ext cx="8020050" cy="355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    状状：首先，让我们用热烈的掌声欢迎新同学的到来。我们这个班是一个团结、文明、进取的班级，新同学的加入必定会给我们班注入新的生机和活力。愿我们能在今后的学习生活中，互相帮助，团结友爱，共同为我们的理想而奋斗！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>
            <a:spLocks noChangeArrowheads="1"/>
          </p:cNvSpPr>
          <p:nvPr/>
        </p:nvSpPr>
        <p:spPr bwMode="auto">
          <a:xfrm>
            <a:off x="601663" y="628650"/>
            <a:ext cx="7758112" cy="415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    元元：首先，我要感谢学校领导给我这次参加比赛的机会，让我可以一展风采。其次，我要感谢老师的指导，是老师使我的语言表达能力和写作能力有了很大的提高，是老师教会了我如何写作。今后，我会更加努力地学习，不断鞭策自己，让自己更上一层楼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1"/>
          <p:cNvSpPr>
            <a:spLocks noChangeArrowheads="1"/>
          </p:cNvSpPr>
          <p:nvPr/>
        </p:nvSpPr>
        <p:spPr bwMode="auto">
          <a:xfrm>
            <a:off x="588963" y="947738"/>
            <a:ext cx="7966075" cy="355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    路路：今天真是一个好日子，在这里我要祝亲爱的爷爷生日快乐，身体健康。在今后的日子里，我会一直陪着您，我们一起聊天、散步、下棋、旅游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每天都会开开心心的！我会继续努力学习，不辜负您的教导和殷切期望，为家族争光。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1"/>
          <p:cNvSpPr>
            <a:spLocks noChangeArrowheads="1"/>
          </p:cNvSpPr>
          <p:nvPr/>
        </p:nvSpPr>
        <p:spPr bwMode="auto">
          <a:xfrm>
            <a:off x="668338" y="923925"/>
            <a:ext cx="7807325" cy="355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    菲菲：我认为小学生不应该带手机去学校。因为带手机去学校容易让我们分心，注意力不集中。我们去学校是为了学知识，学做人，课内有丰富的学科知识，课外有各种各样的活动，全身投入进去，我们一定受益匪浅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矩形 1"/>
          <p:cNvSpPr>
            <a:spLocks noChangeArrowheads="1"/>
          </p:cNvSpPr>
          <p:nvPr/>
        </p:nvSpPr>
        <p:spPr bwMode="auto">
          <a:xfrm>
            <a:off x="700088" y="441325"/>
            <a:ext cx="25003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❋交际内容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00088" y="1238250"/>
            <a:ext cx="7872412" cy="296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    即兴发言是临场有感而发的演讲，在一个特定的情境下，没有太多准备，让你快速组织语言，临场发挥。本次口语交际的内容就是即兴发言，根据所给题目，稍作准备，然后作即兴发言。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矩形 1"/>
          <p:cNvSpPr>
            <a:spLocks noChangeArrowheads="1"/>
          </p:cNvSpPr>
          <p:nvPr/>
        </p:nvSpPr>
        <p:spPr bwMode="auto">
          <a:xfrm>
            <a:off x="568325" y="406400"/>
            <a:ext cx="25019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❋交际指导</a:t>
            </a:r>
          </a:p>
        </p:txBody>
      </p:sp>
      <p:sp>
        <p:nvSpPr>
          <p:cNvPr id="3" name="矩形 2"/>
          <p:cNvSpPr/>
          <p:nvPr/>
        </p:nvSpPr>
        <p:spPr>
          <a:xfrm>
            <a:off x="1016000" y="2233613"/>
            <a:ext cx="7470775" cy="1990725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35000"/>
              </a:lnSpc>
              <a:defRPr/>
            </a:pPr>
            <a:r>
              <a:rPr lang="zh-CN" altLang="en-US" sz="3200" b="1" dirty="0">
                <a:latin typeface="+mj-ea"/>
                <a:ea typeface="+mj-ea"/>
              </a:rPr>
              <a:t>    确定话题后，要迅速判断发言的主题，是致欢迎词，还是获奖感言，还是答记者问</a:t>
            </a:r>
            <a:r>
              <a:rPr lang="en-US" altLang="zh-CN" sz="3200" b="1" dirty="0">
                <a:latin typeface="+mj-ea"/>
                <a:ea typeface="+mj-ea"/>
              </a:rPr>
              <a:t>……</a:t>
            </a:r>
            <a:endParaRPr lang="zh-CN" altLang="en-US" sz="3200" b="1" dirty="0"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016000" y="1524000"/>
            <a:ext cx="2657475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5000"/>
              </a:lnSpc>
            </a:pPr>
            <a:r>
              <a:rPr lang="en-US" altLang="zh-CN" sz="3200" b="1">
                <a:solidFill>
                  <a:srgbClr val="FF00FF"/>
                </a:solidFill>
                <a:latin typeface="宋体" pitchFamily="2" charset="-122"/>
              </a:rPr>
              <a:t>1.</a:t>
            </a:r>
            <a:r>
              <a:rPr lang="zh-CN" altLang="en-US" sz="3200" b="1">
                <a:solidFill>
                  <a:srgbClr val="FF00FF"/>
                </a:solidFill>
                <a:latin typeface="宋体" pitchFamily="2" charset="-122"/>
              </a:rPr>
              <a:t>明确主题。</a:t>
            </a:r>
            <a:endParaRPr lang="en-US" altLang="zh-CN" sz="3200" b="1">
              <a:solidFill>
                <a:srgbClr val="FF00FF"/>
              </a:solidFill>
              <a:latin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4525" y="1290638"/>
            <a:ext cx="8004175" cy="2562225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>
                <a:solidFill>
                  <a:srgbClr val="FF00FF"/>
                </a:solidFill>
                <a:latin typeface="+mj-ea"/>
                <a:ea typeface="+mj-ea"/>
              </a:rPr>
              <a:t>2.</a:t>
            </a:r>
            <a:r>
              <a:rPr lang="zh-CN" altLang="en-US" sz="3200" b="1" dirty="0">
                <a:solidFill>
                  <a:srgbClr val="FF00FF"/>
                </a:solidFill>
                <a:latin typeface="+mj-ea"/>
                <a:ea typeface="+mj-ea"/>
              </a:rPr>
              <a:t>打好腹稿。</a:t>
            </a:r>
            <a:endParaRPr lang="en-US" altLang="zh-CN" sz="3200" b="1" dirty="0">
              <a:solidFill>
                <a:srgbClr val="FF00FF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3200" b="1" dirty="0">
                <a:latin typeface="+mj-ea"/>
                <a:ea typeface="+mj-ea"/>
              </a:rPr>
              <a:t>    根据场合、对象等，快速理顺思路，确定围绕主题谈哪几个方面的内容，先讲什么，后讲什么，哪一点需要多讲几句。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1025" y="1358900"/>
            <a:ext cx="7981950" cy="1989138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35000"/>
              </a:lnSpc>
              <a:defRPr/>
            </a:pPr>
            <a:r>
              <a:rPr lang="en-US" altLang="zh-CN" sz="3200" b="1" dirty="0">
                <a:solidFill>
                  <a:srgbClr val="FF00FF"/>
                </a:solidFill>
                <a:latin typeface="+mj-ea"/>
                <a:ea typeface="+mj-ea"/>
              </a:rPr>
              <a:t>3.</a:t>
            </a:r>
            <a:r>
              <a:rPr lang="zh-CN" altLang="en-US" sz="3200" b="1" dirty="0">
                <a:solidFill>
                  <a:srgbClr val="FF00FF"/>
                </a:solidFill>
                <a:latin typeface="+mj-ea"/>
                <a:ea typeface="+mj-ea"/>
              </a:rPr>
              <a:t>大胆发言。</a:t>
            </a:r>
            <a:endParaRPr lang="en-US" altLang="zh-CN" sz="3200" b="1" dirty="0">
              <a:solidFill>
                <a:srgbClr val="FF00FF"/>
              </a:solidFill>
              <a:latin typeface="+mj-ea"/>
              <a:ea typeface="+mj-ea"/>
            </a:endParaRPr>
          </a:p>
          <a:p>
            <a:pPr>
              <a:lnSpc>
                <a:spcPct val="135000"/>
              </a:lnSpc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>
                <a:latin typeface="+mj-ea"/>
                <a:ea typeface="+mj-ea"/>
              </a:rPr>
              <a:t>情绪饱满，镇定从容，把自己想要表达的意思逐条说清楚。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1025" y="1027113"/>
            <a:ext cx="7981950" cy="2654300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35000"/>
              </a:lnSpc>
              <a:defRPr/>
            </a:pPr>
            <a:r>
              <a:rPr lang="en-US" altLang="zh-CN" sz="3200" b="1" dirty="0">
                <a:solidFill>
                  <a:srgbClr val="FF00FF"/>
                </a:solidFill>
                <a:latin typeface="+mj-ea"/>
                <a:ea typeface="+mj-ea"/>
              </a:rPr>
              <a:t>4.</a:t>
            </a:r>
            <a:r>
              <a:rPr lang="zh-CN" altLang="en-US" sz="3200" b="1" dirty="0">
                <a:solidFill>
                  <a:srgbClr val="FF00FF"/>
                </a:solidFill>
                <a:latin typeface="+mj-ea"/>
                <a:ea typeface="+mj-ea"/>
              </a:rPr>
              <a:t>评比总结。</a:t>
            </a:r>
            <a:endParaRPr lang="en-US" altLang="zh-CN" sz="3200" b="1" dirty="0">
              <a:solidFill>
                <a:srgbClr val="FF00FF"/>
              </a:solidFill>
              <a:latin typeface="+mj-ea"/>
              <a:ea typeface="+mj-ea"/>
            </a:endParaRPr>
          </a:p>
          <a:p>
            <a:pPr>
              <a:lnSpc>
                <a:spcPct val="135000"/>
              </a:lnSpc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+mj-ea"/>
                <a:ea typeface="+mj-ea"/>
              </a:rPr>
              <a:t>     </a:t>
            </a:r>
            <a:r>
              <a:rPr lang="zh-CN" altLang="en-US" sz="3200" b="1" dirty="0">
                <a:latin typeface="+mj-ea"/>
                <a:ea typeface="+mj-ea"/>
              </a:rPr>
              <a:t>同学互评，选出发言最精彩的“小演讲家”。交流总结，肯定值得大家借鉴的地方，归纳出需要改进的地方。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矩形 1"/>
          <p:cNvSpPr>
            <a:spLocks noChangeArrowheads="1"/>
          </p:cNvSpPr>
          <p:nvPr/>
        </p:nvSpPr>
        <p:spPr bwMode="auto">
          <a:xfrm>
            <a:off x="673100" y="261938"/>
            <a:ext cx="25003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❋交际示范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46125" y="1001713"/>
            <a:ext cx="7651750" cy="355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情境一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：班里来了新同学，班主任让你代表全班同学向他表示欢迎。</a:t>
            </a:r>
            <a:endParaRPr lang="en-US" altLang="zh-CN" sz="32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情境二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：学校作文比赛获奖，老师临时让你发表获奖感言。</a:t>
            </a:r>
            <a:endParaRPr lang="en-US" altLang="zh-CN" sz="32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情境三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：参加爷爷的寿宴，宴席上向爷爷说几句祝福的话。</a:t>
            </a:r>
            <a:endParaRPr lang="en-US" altLang="zh-CN" sz="3200" b="1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912813" y="1471613"/>
            <a:ext cx="7651750" cy="178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情境四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：在街上玩耍，路遇电视台采访，记者让你谈谈对“小学生带手机去学校”的看法。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553</Words>
  <Application>Microsoft Office PowerPoint</Application>
  <PresentationFormat>全屏显示(16:9)</PresentationFormat>
  <Paragraphs>21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楷体</vt:lpstr>
      <vt:lpstr>黑体</vt:lpstr>
      <vt:lpstr>+mn-ea</vt:lpstr>
      <vt:lpstr>Segoe Print</vt:lpstr>
      <vt:lpstr>微软雅黑</vt:lpstr>
      <vt:lpstr>Arial Unicode MS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apple</dc:creator>
  <cp:lastModifiedBy>老百晓在线</cp:lastModifiedBy>
  <cp:revision>1</cp:revision>
  <dcterms:created xsi:type="dcterms:W3CDTF">2016-01-14T07:05:12Z</dcterms:created>
  <dcterms:modified xsi:type="dcterms:W3CDTF">2020-09-08T18:35:52Z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KSOProductBuildVer">
    <vt:lpwstr>2052-11.1.0.9339</vt:lpwstr>
  </property>
</Properties>
</file>