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16"/>
  </p:notesMasterIdLst>
  <p:handoutMasterIdLst>
    <p:handoutMasterId r:id="rId17"/>
  </p:handoutMasterIdLst>
  <p:sldIdLst>
    <p:sldId id="3288" r:id="rId2"/>
    <p:sldId id="3381" r:id="rId3"/>
    <p:sldId id="3382" r:id="rId4"/>
    <p:sldId id="3372" r:id="rId5"/>
    <p:sldId id="3371" r:id="rId6"/>
    <p:sldId id="3378" r:id="rId7"/>
    <p:sldId id="3377" r:id="rId8"/>
    <p:sldId id="3376" r:id="rId9"/>
    <p:sldId id="3370" r:id="rId10"/>
    <p:sldId id="3380" r:id="rId11"/>
    <p:sldId id="3379" r:id="rId12"/>
    <p:sldId id="3375" r:id="rId13"/>
    <p:sldId id="3369" r:id="rId14"/>
    <p:sldId id="3383" r:id="rId15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6950" autoAdjust="0"/>
  </p:normalViewPr>
  <p:slideViewPr>
    <p:cSldViewPr>
      <p:cViewPr varScale="1">
        <p:scale>
          <a:sx n="136" d="100"/>
          <a:sy n="136" d="100"/>
        </p:scale>
        <p:origin x="-750" y="-78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60156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50645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7637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33450" y="1937246"/>
            <a:ext cx="6336704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诗歌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的形象考点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常见意象（一）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14338BF-155D-4BE7-908F-E2969386DA25}"/>
              </a:ext>
            </a:extLst>
          </p:cNvPr>
          <p:cNvSpPr/>
          <p:nvPr/>
        </p:nvSpPr>
        <p:spPr>
          <a:xfrm>
            <a:off x="-26590" y="1276400"/>
            <a:ext cx="4968552" cy="2241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一上高城万里愁，蒹葭杨柳似汀洲。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溪云初起日沉阁，山雨欲来风满楼。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鸟下绿芜秦苑夕，蝉鸣黄叶汉宫秋。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行人莫问当年事，故国东来渭水流。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    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——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许浑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《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咸阳城西楼晚眺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35767E3-E7AD-4F39-ADF9-FEDF3593EB48}"/>
              </a:ext>
            </a:extLst>
          </p:cNvPr>
          <p:cNvSpPr/>
          <p:nvPr/>
        </p:nvSpPr>
        <p:spPr>
          <a:xfrm>
            <a:off x="261442" y="484312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kumimoji="1"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“</a:t>
            </a: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柳”多种于檐前屋后，常作故乡的象征。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8373325-3107-47A1-9850-51AF1D79516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1882" y="2860576"/>
            <a:ext cx="2467950" cy="171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8282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DBB5CAC-E6E3-4D88-8B60-7F89BBEDF1A6}"/>
              </a:ext>
            </a:extLst>
          </p:cNvPr>
          <p:cNvSpPr/>
          <p:nvPr/>
        </p:nvSpPr>
        <p:spPr>
          <a:xfrm>
            <a:off x="189434" y="556320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kumimoji="1"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“</a:t>
            </a: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柳”絮飘忽不定，常作遣愁的凭借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9890628-27A1-4F37-A26A-FD56AF8E2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50" y="1420416"/>
            <a:ext cx="2166891" cy="309634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86154DF-4527-42E3-ACED-16324D4D1466}"/>
              </a:ext>
            </a:extLst>
          </p:cNvPr>
          <p:cNvSpPr/>
          <p:nvPr/>
        </p:nvSpPr>
        <p:spPr>
          <a:xfrm>
            <a:off x="3069754" y="1237345"/>
            <a:ext cx="3240360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凌波不过横塘路，但目送、芳尘去。锦瑟华年谁与度？月台花榭，琐窗朱户，只有春知处。    碧云冉冉蘅皋暮，彩笔新题断肠句。试问闲愁都几许？一川烟草，满城风絮，梅子黄时雨。梅子黄时雨。                   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</a:t>
            </a:r>
            <a:r>
              <a:rPr kumimoji="1"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贺铸</a:t>
            </a:r>
            <a:r>
              <a:rPr kumimoji="1"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青玉案</a:t>
            </a:r>
            <a:r>
              <a:rPr kumimoji="1"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xmlns="" val="1555210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C0E05B0-A36F-4B2C-87E1-DF5904A9B780}"/>
              </a:ext>
            </a:extLst>
          </p:cNvPr>
          <p:cNvSpPr/>
          <p:nvPr/>
        </p:nvSpPr>
        <p:spPr>
          <a:xfrm>
            <a:off x="405458" y="628328"/>
            <a:ext cx="5688632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采莲南塘秋，莲花过人头；低头弄莲子，莲子青如水。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             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南朝乐府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西洲曲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                                                   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8386EB6-B135-4107-81F0-3E8A9C8A0C85}"/>
              </a:ext>
            </a:extLst>
          </p:cNvPr>
          <p:cNvSpPr/>
          <p:nvPr/>
        </p:nvSpPr>
        <p:spPr>
          <a:xfrm>
            <a:off x="435472" y="1514111"/>
            <a:ext cx="6048672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我念欢的的，子行由豫情。雾露隐芙蓉，见莲不分明。</a:t>
            </a:r>
            <a:endParaRPr kumimoji="1"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 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晋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子夜歌四十二首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之三十五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6D4EAA3-DC01-4A58-BDCA-75B57205C199}"/>
              </a:ext>
            </a:extLst>
          </p:cNvPr>
          <p:cNvSpPr/>
          <p:nvPr/>
        </p:nvSpPr>
        <p:spPr>
          <a:xfrm>
            <a:off x="371476" y="2264881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谐音双关，爱恋思念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16F4023-9062-4633-BB5B-818F6B411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19" y="2788568"/>
            <a:ext cx="3119784" cy="2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8889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F631089-DF6B-4056-9C7E-0D757E469314}"/>
              </a:ext>
            </a:extLst>
          </p:cNvPr>
          <p:cNvSpPr/>
          <p:nvPr/>
        </p:nvSpPr>
        <p:spPr>
          <a:xfrm>
            <a:off x="305776" y="484312"/>
            <a:ext cx="6004337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太华生长松，亭亭凌霜雪。天与百尺高，岂为微飙折？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桃李卖阳艳，路人行且迷。春光扫地尽，碧叶成黄泥。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愿君学长松，慎勿作桃李。受屈不改心，然后知君子。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见君乘骢马，知上太行道。此地果摧轮，全身以为宝。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我如丰年玉，弃置秋田草。但勖冰壶心，无为叹衰老。</a:t>
            </a:r>
            <a:endParaRPr kumimoji="1"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   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赠书侍御黄裳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91505D1-6506-4EDA-81B7-E5DDCFCD86A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7506" y="2861494"/>
            <a:ext cx="1944216" cy="228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4175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61D8713-58A1-4F70-958B-2DD144E0218E}"/>
              </a:ext>
            </a:extLst>
          </p:cNvPr>
          <p:cNvSpPr/>
          <p:nvPr/>
        </p:nvSpPr>
        <p:spPr>
          <a:xfrm>
            <a:off x="405458" y="844352"/>
            <a:ext cx="2763977" cy="1881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亭亭山上松，瑟瑟谷中风。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风声一何盛，松枝一何劲。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冰霜正惨凄，终岁常端正。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岂不罹凝寒，松柏有本性。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kumimoji="1" lang="zh-CN" altLang="en-US" sz="1600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—</a:t>
            </a:r>
            <a:r>
              <a:rPr kumimoji="1" lang="zh-CN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刘桢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赠从弟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2921962-4082-434C-81E6-7B01318CE10E}"/>
              </a:ext>
            </a:extLst>
          </p:cNvPr>
          <p:cNvSpPr/>
          <p:nvPr/>
        </p:nvSpPr>
        <p:spPr>
          <a:xfrm>
            <a:off x="405458" y="3652664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b="1" dirty="0">
                <a:solidFill>
                  <a:srgbClr val="FF0000"/>
                </a:solidFill>
                <a:latin typeface="Tahoma" pitchFamily="34" charset="0"/>
                <a:ea typeface="隶书" pitchFamily="49" charset="-122"/>
              </a:rPr>
              <a:t>正直坚贞高洁品格的象征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2DB3273-92FF-416B-8712-BE8793E59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810" y="1104234"/>
            <a:ext cx="3152524" cy="291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9008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841D74B-1AD2-4BD8-AC73-6383A2BB94C6}"/>
              </a:ext>
            </a:extLst>
          </p:cNvPr>
          <p:cNvSpPr/>
          <p:nvPr/>
        </p:nvSpPr>
        <p:spPr>
          <a:xfrm>
            <a:off x="261442" y="41230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意象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5DBBB96-E817-4BFF-A7F8-C399ECE8F5BC}"/>
              </a:ext>
            </a:extLst>
          </p:cNvPr>
          <p:cNvSpPr/>
          <p:nvPr/>
        </p:nvSpPr>
        <p:spPr>
          <a:xfrm>
            <a:off x="284734" y="844352"/>
            <a:ext cx="633670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“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意”是指诗人的主观情意；“象”是指诗人感受到的客观物象，“意象”即意中之象，就是用来寄托主观情思的客观物象。如柳宗元的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江雪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：“千山鸟飞绝，万径人踪灭。孤舟蓑笠翁，独钓寒江雪。”这首诗中的“千山”、“鸟”、“孤舟”、“蓑笠翁”、“寒江”、“雪”，就已经不再是简单的物象，而是熔铸了诗人的感情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不屈服于环境，傲然倔强，充满主观情绪意味的意象了。正是这些独特的意象充分地表达了诗人孤愤、倔强的思想感情。诗歌的意象，是构成优美诗篇的基础，也是读者对诗的审美评价的依据。 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9338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96B8551-2811-483F-8787-98388F6A2380}"/>
              </a:ext>
            </a:extLst>
          </p:cNvPr>
          <p:cNvSpPr/>
          <p:nvPr/>
        </p:nvSpPr>
        <p:spPr>
          <a:xfrm>
            <a:off x="261442" y="60317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意境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A860A86-D9D1-4CAC-9FB3-6DFD48266D72}"/>
              </a:ext>
            </a:extLst>
          </p:cNvPr>
          <p:cNvSpPr/>
          <p:nvPr/>
        </p:nvSpPr>
        <p:spPr>
          <a:xfrm>
            <a:off x="405458" y="1132384"/>
            <a:ext cx="612068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所谓“意”，指诗人的思想感情，是在理解、认识现实生活基础上形成的典型感受，是“情化的理”，又是“蕴理的情”；所谓“境”是诗人所描写的具体景物，即鲜明的生活图画，是从大量的现实生活中提炼出来的，富有特性的艺术形象。“意境”，就是作者的“真感情”与客观景物融为一体而创造出来的感人的艺术境界。诗歌的意境，是诗美的集中体现，是诗歌突出的艺术特征。 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6055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1F696A9-92C3-496E-9313-40CB3832CC0A}"/>
              </a:ext>
            </a:extLst>
          </p:cNvPr>
          <p:cNvSpPr/>
          <p:nvPr/>
        </p:nvSpPr>
        <p:spPr>
          <a:xfrm>
            <a:off x="405458" y="1977031"/>
            <a:ext cx="60846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戍鼓断人行，秋边一雁声。露从今夜白，月是故乡明。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有弟皆分散，无家问死生。寄书长不达，况乃未休兵。  </a:t>
            </a:r>
            <a:endParaRPr kumimoji="1" lang="en-US" alt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r>
              <a:rPr kumimoji="1" lang="en-US" altLang="zh-CN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月夜忆舍弟</a:t>
            </a:r>
            <a:r>
              <a:rPr kumimoji="1" lang="en-US" altLang="zh-CN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014B83D-51CA-4652-BD03-458C8EB584FF}"/>
              </a:ext>
            </a:extLst>
          </p:cNvPr>
          <p:cNvSpPr/>
          <p:nvPr/>
        </p:nvSpPr>
        <p:spPr>
          <a:xfrm>
            <a:off x="405458" y="3364632"/>
            <a:ext cx="638212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solidFill>
                  <a:srgbClr val="0000FF"/>
                </a:solidFill>
                <a:latin typeface="Tahoma" pitchFamily="34" charset="0"/>
              </a:rPr>
              <a:t>海上生明月，天涯共此时。情人怨遥夜，竟夕起相思。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solidFill>
                  <a:srgbClr val="0000FF"/>
                </a:solidFill>
                <a:latin typeface="Tahoma" pitchFamily="34" charset="0"/>
              </a:rPr>
              <a:t>灭烛怜光满，披衣觉露滋。不堪盈手赠，还寝梦佳期。</a:t>
            </a:r>
            <a:endParaRPr kumimoji="1" lang="en-US" altLang="zh-CN" sz="1600" b="1" dirty="0">
              <a:solidFill>
                <a:srgbClr val="0000FF"/>
              </a:solidFill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张九龄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望月怀远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76DD4D0-9393-41D6-B013-26DCB9C186B6}"/>
              </a:ext>
            </a:extLst>
          </p:cNvPr>
          <p:cNvSpPr/>
          <p:nvPr/>
        </p:nvSpPr>
        <p:spPr>
          <a:xfrm>
            <a:off x="333450" y="54065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景物形象</a:t>
            </a:r>
            <a:endParaRPr lang="zh-CN" altLang="en-US" sz="24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61CEB6E-CACE-4A55-8737-7B54A7D0E9AC}"/>
              </a:ext>
            </a:extLst>
          </p:cNvPr>
          <p:cNvSpPr/>
          <p:nvPr/>
        </p:nvSpPr>
        <p:spPr>
          <a:xfrm>
            <a:off x="405458" y="1004929"/>
            <a:ext cx="583264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床前明月光，疑是地上霜，举头望明月，低头思故乡。</a:t>
            </a:r>
            <a:endParaRPr kumimoji="1"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——</a:t>
            </a:r>
            <a:r>
              <a:rPr kumimoji="1" lang="zh-CN" altLang="en-US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kumimoji="1" lang="en-US" altLang="zh-CN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静夜思</a:t>
            </a:r>
            <a:r>
              <a:rPr kumimoji="1" lang="en-US" altLang="zh-CN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xmlns="" val="2979722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A5CDAC0-8CCE-4EA2-834C-6CD859560265}"/>
              </a:ext>
            </a:extLst>
          </p:cNvPr>
          <p:cNvSpPr/>
          <p:nvPr/>
        </p:nvSpPr>
        <p:spPr>
          <a:xfrm>
            <a:off x="117426" y="2140496"/>
            <a:ext cx="5544616" cy="13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中庭地白树栖鸦，冷露无声湿桂花。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今夜月明人尽望，不知秋思落谁家？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王建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十五夜望寄杜郎中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00C431F-6D46-4AF7-8E17-2465C1881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8466" y="1935168"/>
            <a:ext cx="2365453" cy="236545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BE20ABF-1ABD-48DC-834E-0D1504451240}"/>
              </a:ext>
            </a:extLst>
          </p:cNvPr>
          <p:cNvSpPr/>
          <p:nvPr/>
        </p:nvSpPr>
        <p:spPr>
          <a:xfrm>
            <a:off x="1053530" y="3868688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rgbClr val="FF0066"/>
                </a:solidFill>
                <a:latin typeface="Tahoma" panose="020B0604030504040204" pitchFamily="34" charset="0"/>
              </a:rPr>
              <a:t>月亮是思乡的代名词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D7A50FD-3C5B-4A5D-85A7-109DF40B76BB}"/>
              </a:ext>
            </a:extLst>
          </p:cNvPr>
          <p:cNvSpPr/>
          <p:nvPr/>
        </p:nvSpPr>
        <p:spPr>
          <a:xfrm>
            <a:off x="197767" y="626693"/>
            <a:ext cx="6264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霜天留后故情欢，银烛金炉夜不寒。</a:t>
            </a:r>
            <a:endParaRPr kumimoji="1" lang="en-US" altLang="zh-CN" sz="1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欲问吴江别来意，青山明月梦中看。</a:t>
            </a:r>
            <a:endParaRPr kumimoji="1" lang="en-US" altLang="zh-CN" sz="1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   </a:t>
            </a:r>
            <a:r>
              <a:rPr kumimoji="1" lang="en-US" altLang="zh-CN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</a:t>
            </a:r>
            <a:r>
              <a:rPr kumimoji="1" lang="zh-CN" alt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王昌龄</a:t>
            </a:r>
            <a:r>
              <a:rPr kumimoji="1" lang="en-US" altLang="zh-CN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李昌曹宅夜饮</a:t>
            </a:r>
            <a:r>
              <a:rPr kumimoji="1" lang="en-US" altLang="zh-CN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xmlns="" val="2814208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1875E52-41B8-483C-BF06-B0D96FA98B4E}"/>
              </a:ext>
            </a:extLst>
          </p:cNvPr>
          <p:cNvSpPr/>
          <p:nvPr/>
        </p:nvSpPr>
        <p:spPr>
          <a:xfrm>
            <a:off x="333450" y="556320"/>
            <a:ext cx="5832648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朝饮木兰之坠露兮，夕餐秋菊之落英。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屈原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离骚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5D8AD39-0D17-47A3-9632-F212E001D505}"/>
              </a:ext>
            </a:extLst>
          </p:cNvPr>
          <p:cNvSpPr/>
          <p:nvPr/>
        </p:nvSpPr>
        <p:spPr>
          <a:xfrm>
            <a:off x="328018" y="1492424"/>
            <a:ext cx="6408712" cy="128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秋丛绕舍似陶家，遍绕篱边日渐斜。</a:t>
            </a:r>
            <a:endParaRPr kumimoji="1" lang="en-US" alt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不是花中偏爱菊，此花开尽更无花。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元稹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菊花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3115619-402D-49DC-BA20-85A9CC488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316" y="484312"/>
            <a:ext cx="2349674" cy="370726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34F6A2D-C54A-42E4-9493-796BBB976340}"/>
              </a:ext>
            </a:extLst>
          </p:cNvPr>
          <p:cNvSpPr/>
          <p:nvPr/>
        </p:nvSpPr>
        <p:spPr>
          <a:xfrm>
            <a:off x="405458" y="2834442"/>
            <a:ext cx="3744416" cy="128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花开不并百花丛，独立疏篱趣未穷。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宁可枝头抱香死，何曾吹落北风中。</a:t>
            </a:r>
            <a:endParaRPr kumimoji="1" lang="zh-CN" altLang="en-US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宋  郑思肖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画菊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3885B05-70FB-431B-B229-670DE99365C0}"/>
              </a:ext>
            </a:extLst>
          </p:cNvPr>
          <p:cNvSpPr/>
          <p:nvPr/>
        </p:nvSpPr>
        <p:spPr>
          <a:xfrm>
            <a:off x="1044612" y="4300736"/>
            <a:ext cx="2509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坚贞、高洁品格的象征</a:t>
            </a:r>
            <a:endParaRPr kumimoji="1" lang="zh-CN" alt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1916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7DDB161-A003-4F7A-9980-F4385BF93B1E}"/>
              </a:ext>
            </a:extLst>
          </p:cNvPr>
          <p:cNvSpPr/>
          <p:nvPr/>
        </p:nvSpPr>
        <p:spPr>
          <a:xfrm>
            <a:off x="261442" y="484312"/>
            <a:ext cx="5904656" cy="1190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我家洗砚池边树，朵朵花开淡墨痕。</a:t>
            </a:r>
            <a:endParaRPr kumimoji="1" lang="en-US" altLang="zh-CN" sz="16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不要人夸颜色好，只留清气满乾坤。</a:t>
            </a:r>
            <a:endParaRPr kumimoji="1" lang="en-US" altLang="zh-CN" sz="16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</a:t>
            </a: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                       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元 王冕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墨梅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28D2048-7E60-4025-843F-9135DDCF574B}"/>
              </a:ext>
            </a:extLst>
          </p:cNvPr>
          <p:cNvSpPr/>
          <p:nvPr/>
        </p:nvSpPr>
        <p:spPr>
          <a:xfrm>
            <a:off x="3422700" y="1931354"/>
            <a:ext cx="3168352" cy="272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驿外断桥边，寂寞开无主。已是黄昏独自愁，更著风和雨。    </a:t>
            </a:r>
            <a:endParaRPr kumimoji="1" lang="en-US" altLang="zh-CN" sz="16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无意苦争春，一任群芳妒。零落成泥碾作尘，只有香如故。只有香如故。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                               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陆游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咏梅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6648DD2-BB6C-4419-8E42-69C9DAA38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26" y="2140496"/>
            <a:ext cx="274703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5948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9976CE1-70CA-40EC-A498-CA3A04586410}"/>
              </a:ext>
            </a:extLst>
          </p:cNvPr>
          <p:cNvSpPr/>
          <p:nvPr/>
        </p:nvSpPr>
        <p:spPr>
          <a:xfrm>
            <a:off x="405458" y="2244924"/>
            <a:ext cx="3429000" cy="132658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墙角数枝梅，凌寒独自开。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遥知不是雪，为有暗香来。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王安石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梅花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EB36DF4-5419-4A2A-96FF-CEC97B4A976D}"/>
              </a:ext>
            </a:extLst>
          </p:cNvPr>
          <p:cNvSpPr/>
          <p:nvPr/>
        </p:nvSpPr>
        <p:spPr>
          <a:xfrm>
            <a:off x="405458" y="3781618"/>
            <a:ext cx="3429000" cy="100399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不怕打击挫折、敢为天下先、</a:t>
            </a:r>
            <a:endParaRPr kumimoji="1" lang="en-US" altLang="zh-CN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不愿同流合污的高洁品格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81740BC-D280-454F-AB58-D591E3E69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3700" y="2284512"/>
            <a:ext cx="2578524" cy="250109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709F155-E9FC-4BC5-8193-F7E1A8FADCD8}"/>
              </a:ext>
            </a:extLst>
          </p:cNvPr>
          <p:cNvSpPr/>
          <p:nvPr/>
        </p:nvSpPr>
        <p:spPr>
          <a:xfrm>
            <a:off x="117426" y="700179"/>
            <a:ext cx="5663132" cy="1326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疏枝横玉瘦，小萼点珠光。一朵忽先变，百花皆后香。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欲传春信息，不怕雪埋藏。玉笛休三弄，东君正主张。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宋人陈亮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梅花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xmlns="" val="507723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3468B9D-73EA-426D-A732-983C26D0B976}"/>
              </a:ext>
            </a:extLst>
          </p:cNvPr>
          <p:cNvSpPr/>
          <p:nvPr/>
        </p:nvSpPr>
        <p:spPr>
          <a:xfrm>
            <a:off x="261442" y="556320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kumimoji="1"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“</a:t>
            </a: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柳”、“留”二字谐音，经常暗喻离别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910427B-732C-48F5-A2E4-1C503F937B2D}"/>
              </a:ext>
            </a:extLst>
          </p:cNvPr>
          <p:cNvSpPr/>
          <p:nvPr/>
        </p:nvSpPr>
        <p:spPr>
          <a:xfrm>
            <a:off x="125648" y="1060376"/>
            <a:ext cx="409623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寒蝉凄切，对长亭晚，骤雨初歇。都门帐饮无绪，留恋处，兰舟催发。执手相看泪眼，竟无语凝噎。念去去，千里烟波，暮霭沉沉楚天阔。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多情自古伤离别，更那堪，冷落清秋节！今宵酒醒何处？杨柳岸，晓风残月。此去经年，应是良辰好景虚设。便纵有千种风情，更与何人说？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柳永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雨霖铃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CF30D29-6C89-46D1-8F8A-E71D86597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906" y="1060376"/>
            <a:ext cx="237626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047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1184</Words>
  <Application>Microsoft Office PowerPoint</Application>
  <PresentationFormat>自定义</PresentationFormat>
  <Paragraphs>73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2019-01-09T02:12:20Z</dcterms:created>
  <dcterms:modified xsi:type="dcterms:W3CDTF">2019-02-20T07:30:53Z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